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Montserrat"/>
      <p:regular r:id="rId20"/>
      <p:bold r:id="rId21"/>
      <p:italic r:id="rId22"/>
      <p:boldItalic r:id="rId23"/>
    </p:embeddedFont>
    <p:embeddedFont>
      <p:font typeface="Lato"/>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regular.fntdata"/><Relationship Id="rId22" Type="http://schemas.openxmlformats.org/officeDocument/2006/relationships/font" Target="fonts/Montserrat-italic.fntdata"/><Relationship Id="rId21" Type="http://schemas.openxmlformats.org/officeDocument/2006/relationships/font" Target="fonts/Montserrat-bold.fntdata"/><Relationship Id="rId24" Type="http://schemas.openxmlformats.org/officeDocument/2006/relationships/font" Target="fonts/Lato-regular.fntdata"/><Relationship Id="rId23"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italic.fntdata"/><Relationship Id="rId25" Type="http://schemas.openxmlformats.org/officeDocument/2006/relationships/font" Target="fonts/Lato-bold.fntdata"/><Relationship Id="rId27" Type="http://schemas.openxmlformats.org/officeDocument/2006/relationships/font" Target="fonts/La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7747297d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7747297d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87747297d4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87747297d4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87747297d4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7747297d4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87747297d4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87747297d4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87747297d4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87747297d4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87747297d4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87747297d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87747297d4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87747297d4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87747297d4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87747297d4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87747297d4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87747297d4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87747297d4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87747297d4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87747297d4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87747297d4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87747297d4_0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87747297d4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87747297d4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87747297d4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300"/>
              <a:buNone/>
              <a:defRPr/>
            </a:lvl1pPr>
            <a:lvl2pPr lvl="1" rtl="0">
              <a:lnSpc>
                <a:spcPct val="100000"/>
              </a:lnSpc>
              <a:spcBef>
                <a:spcPts val="0"/>
              </a:spcBef>
              <a:spcAft>
                <a:spcPts val="0"/>
              </a:spcAft>
              <a:buSzPts val="1300"/>
              <a:buNone/>
              <a:defRPr sz="1300"/>
            </a:lvl2pPr>
            <a:lvl3pPr lvl="2" rtl="0">
              <a:lnSpc>
                <a:spcPct val="100000"/>
              </a:lnSpc>
              <a:spcBef>
                <a:spcPts val="0"/>
              </a:spcBef>
              <a:spcAft>
                <a:spcPts val="0"/>
              </a:spcAft>
              <a:buSzPts val="1300"/>
              <a:buNone/>
              <a:defRPr sz="1300"/>
            </a:lvl3pPr>
            <a:lvl4pPr lvl="3" rtl="0">
              <a:lnSpc>
                <a:spcPct val="100000"/>
              </a:lnSpc>
              <a:spcBef>
                <a:spcPts val="0"/>
              </a:spcBef>
              <a:spcAft>
                <a:spcPts val="0"/>
              </a:spcAft>
              <a:buSzPts val="1300"/>
              <a:buNone/>
              <a:defRPr sz="1300"/>
            </a:lvl4pPr>
            <a:lvl5pPr lvl="4" rtl="0">
              <a:lnSpc>
                <a:spcPct val="100000"/>
              </a:lnSpc>
              <a:spcBef>
                <a:spcPts val="0"/>
              </a:spcBef>
              <a:spcAft>
                <a:spcPts val="0"/>
              </a:spcAft>
              <a:buSzPts val="1300"/>
              <a:buNone/>
              <a:defRPr sz="1300"/>
            </a:lvl5pPr>
            <a:lvl6pPr lvl="5" rtl="0">
              <a:lnSpc>
                <a:spcPct val="100000"/>
              </a:lnSpc>
              <a:spcBef>
                <a:spcPts val="0"/>
              </a:spcBef>
              <a:spcAft>
                <a:spcPts val="0"/>
              </a:spcAft>
              <a:buSzPts val="1300"/>
              <a:buNone/>
              <a:defRPr sz="1300"/>
            </a:lvl6pPr>
            <a:lvl7pPr lvl="6" rtl="0">
              <a:lnSpc>
                <a:spcPct val="100000"/>
              </a:lnSpc>
              <a:spcBef>
                <a:spcPts val="0"/>
              </a:spcBef>
              <a:spcAft>
                <a:spcPts val="0"/>
              </a:spcAft>
              <a:buSzPts val="1300"/>
              <a:buNone/>
              <a:defRPr sz="1300"/>
            </a:lvl7pPr>
            <a:lvl8pPr lvl="7" rtl="0">
              <a:lnSpc>
                <a:spcPct val="100000"/>
              </a:lnSpc>
              <a:spcBef>
                <a:spcPts val="0"/>
              </a:spcBef>
              <a:spcAft>
                <a:spcPts val="0"/>
              </a:spcAft>
              <a:buSzPts val="1300"/>
              <a:buNone/>
              <a:defRPr sz="1300"/>
            </a:lvl8pPr>
            <a:lvl9pPr lvl="8" rtl="0">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300"/>
              <a:buNone/>
              <a:defRPr/>
            </a:lvl1pPr>
            <a:lvl2pPr lvl="1" rtl="0">
              <a:lnSpc>
                <a:spcPct val="100000"/>
              </a:lnSpc>
              <a:spcBef>
                <a:spcPts val="0"/>
              </a:spcBef>
              <a:spcAft>
                <a:spcPts val="0"/>
              </a:spcAft>
              <a:buSzPts val="1300"/>
              <a:buNone/>
              <a:defRPr sz="1300"/>
            </a:lvl2pPr>
            <a:lvl3pPr lvl="2" rtl="0">
              <a:lnSpc>
                <a:spcPct val="100000"/>
              </a:lnSpc>
              <a:spcBef>
                <a:spcPts val="0"/>
              </a:spcBef>
              <a:spcAft>
                <a:spcPts val="0"/>
              </a:spcAft>
              <a:buSzPts val="1300"/>
              <a:buNone/>
              <a:defRPr sz="1300"/>
            </a:lvl3pPr>
            <a:lvl4pPr lvl="3" rtl="0">
              <a:lnSpc>
                <a:spcPct val="100000"/>
              </a:lnSpc>
              <a:spcBef>
                <a:spcPts val="0"/>
              </a:spcBef>
              <a:spcAft>
                <a:spcPts val="0"/>
              </a:spcAft>
              <a:buSzPts val="1300"/>
              <a:buNone/>
              <a:defRPr sz="1300"/>
            </a:lvl4pPr>
            <a:lvl5pPr lvl="4" rtl="0">
              <a:lnSpc>
                <a:spcPct val="100000"/>
              </a:lnSpc>
              <a:spcBef>
                <a:spcPts val="0"/>
              </a:spcBef>
              <a:spcAft>
                <a:spcPts val="0"/>
              </a:spcAft>
              <a:buSzPts val="1300"/>
              <a:buNone/>
              <a:defRPr sz="1300"/>
            </a:lvl5pPr>
            <a:lvl6pPr lvl="5" rtl="0">
              <a:lnSpc>
                <a:spcPct val="100000"/>
              </a:lnSpc>
              <a:spcBef>
                <a:spcPts val="0"/>
              </a:spcBef>
              <a:spcAft>
                <a:spcPts val="0"/>
              </a:spcAft>
              <a:buSzPts val="1300"/>
              <a:buNone/>
              <a:defRPr sz="1300"/>
            </a:lvl6pPr>
            <a:lvl7pPr lvl="6" rtl="0">
              <a:lnSpc>
                <a:spcPct val="100000"/>
              </a:lnSpc>
              <a:spcBef>
                <a:spcPts val="0"/>
              </a:spcBef>
              <a:spcAft>
                <a:spcPts val="0"/>
              </a:spcAft>
              <a:buSzPts val="1300"/>
              <a:buNone/>
              <a:defRPr sz="1300"/>
            </a:lvl7pPr>
            <a:lvl8pPr lvl="7" rtl="0">
              <a:lnSpc>
                <a:spcPct val="100000"/>
              </a:lnSpc>
              <a:spcBef>
                <a:spcPts val="0"/>
              </a:spcBef>
              <a:spcAft>
                <a:spcPts val="0"/>
              </a:spcAft>
              <a:buSzPts val="1300"/>
              <a:buNone/>
              <a:defRPr sz="1300"/>
            </a:lvl8pPr>
            <a:lvl9pPr lvl="8" rtl="0">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Autofit/>
          </a:bodyPr>
          <a:lstStyle>
            <a:lvl1pPr lvl="0" rtl="0">
              <a:spcBef>
                <a:spcPts val="0"/>
              </a:spcBef>
              <a:spcAft>
                <a:spcPts val="0"/>
              </a:spcAft>
              <a:buSzPts val="8000"/>
              <a:buNone/>
              <a:defRPr sz="8000"/>
            </a:lvl1pPr>
            <a:lvl2pPr lvl="1" rtl="0">
              <a:spcBef>
                <a:spcPts val="0"/>
              </a:spcBef>
              <a:spcAft>
                <a:spcPts val="0"/>
              </a:spcAft>
              <a:buSzPts val="8000"/>
              <a:buNone/>
              <a:defRPr sz="8000"/>
            </a:lvl2pPr>
            <a:lvl3pPr lvl="2" rtl="0">
              <a:spcBef>
                <a:spcPts val="0"/>
              </a:spcBef>
              <a:spcAft>
                <a:spcPts val="0"/>
              </a:spcAft>
              <a:buSzPts val="8000"/>
              <a:buNone/>
              <a:defRPr sz="8000"/>
            </a:lvl3pPr>
            <a:lvl4pPr lvl="3" rtl="0">
              <a:spcBef>
                <a:spcPts val="0"/>
              </a:spcBef>
              <a:spcAft>
                <a:spcPts val="0"/>
              </a:spcAft>
              <a:buSzPts val="8000"/>
              <a:buNone/>
              <a:defRPr sz="8000"/>
            </a:lvl4pPr>
            <a:lvl5pPr lvl="4" rtl="0">
              <a:spcBef>
                <a:spcPts val="0"/>
              </a:spcBef>
              <a:spcAft>
                <a:spcPts val="0"/>
              </a:spcAft>
              <a:buSzPts val="8000"/>
              <a:buNone/>
              <a:defRPr sz="8000"/>
            </a:lvl5pPr>
            <a:lvl6pPr lvl="5" rtl="0">
              <a:spcBef>
                <a:spcPts val="0"/>
              </a:spcBef>
              <a:spcAft>
                <a:spcPts val="0"/>
              </a:spcAft>
              <a:buSzPts val="8000"/>
              <a:buNone/>
              <a:defRPr sz="8000"/>
            </a:lvl6pPr>
            <a:lvl7pPr lvl="6" rtl="0">
              <a:spcBef>
                <a:spcPts val="0"/>
              </a:spcBef>
              <a:spcAft>
                <a:spcPts val="0"/>
              </a:spcAft>
              <a:buSzPts val="8000"/>
              <a:buNone/>
              <a:defRPr sz="8000"/>
            </a:lvl7pPr>
            <a:lvl8pPr lvl="7" rtl="0">
              <a:spcBef>
                <a:spcPts val="0"/>
              </a:spcBef>
              <a:spcAft>
                <a:spcPts val="0"/>
              </a:spcAft>
              <a:buSzPts val="8000"/>
              <a:buNone/>
              <a:defRPr sz="8000"/>
            </a:lvl8pPr>
            <a:lvl9pPr lvl="8" rtl="0">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rt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rtl="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rtl="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rtl="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lt1"/>
                </a:solidFill>
                <a:latin typeface="Lato"/>
                <a:ea typeface="Lato"/>
                <a:cs typeface="Lato"/>
                <a:sym typeface="Lato"/>
              </a:defRPr>
            </a:lvl1pPr>
            <a:lvl2pPr lvl="1" rtl="0" algn="r">
              <a:buNone/>
              <a:defRPr sz="1000">
                <a:solidFill>
                  <a:schemeClr val="lt1"/>
                </a:solidFill>
                <a:latin typeface="Lato"/>
                <a:ea typeface="Lato"/>
                <a:cs typeface="Lato"/>
                <a:sym typeface="Lato"/>
              </a:defRPr>
            </a:lvl2pPr>
            <a:lvl3pPr lvl="2" rtl="0" algn="r">
              <a:buNone/>
              <a:defRPr sz="1000">
                <a:solidFill>
                  <a:schemeClr val="lt1"/>
                </a:solidFill>
                <a:latin typeface="Lato"/>
                <a:ea typeface="Lato"/>
                <a:cs typeface="Lato"/>
                <a:sym typeface="Lato"/>
              </a:defRPr>
            </a:lvl3pPr>
            <a:lvl4pPr lvl="3" rtl="0" algn="r">
              <a:buNone/>
              <a:defRPr sz="1000">
                <a:solidFill>
                  <a:schemeClr val="lt1"/>
                </a:solidFill>
                <a:latin typeface="Lato"/>
                <a:ea typeface="Lato"/>
                <a:cs typeface="Lato"/>
                <a:sym typeface="Lato"/>
              </a:defRPr>
            </a:lvl4pPr>
            <a:lvl5pPr lvl="4" rtl="0" algn="r">
              <a:buNone/>
              <a:defRPr sz="1000">
                <a:solidFill>
                  <a:schemeClr val="lt1"/>
                </a:solidFill>
                <a:latin typeface="Lato"/>
                <a:ea typeface="Lato"/>
                <a:cs typeface="Lato"/>
                <a:sym typeface="Lato"/>
              </a:defRPr>
            </a:lvl5pPr>
            <a:lvl6pPr lvl="5" rtl="0" algn="r">
              <a:buNone/>
              <a:defRPr sz="1000">
                <a:solidFill>
                  <a:schemeClr val="lt1"/>
                </a:solidFill>
                <a:latin typeface="Lato"/>
                <a:ea typeface="Lato"/>
                <a:cs typeface="Lato"/>
                <a:sym typeface="Lato"/>
              </a:defRPr>
            </a:lvl6pPr>
            <a:lvl7pPr lvl="6" rtl="0" algn="r">
              <a:buNone/>
              <a:defRPr sz="1000">
                <a:solidFill>
                  <a:schemeClr val="lt1"/>
                </a:solidFill>
                <a:latin typeface="Lato"/>
                <a:ea typeface="Lato"/>
                <a:cs typeface="Lato"/>
                <a:sym typeface="Lato"/>
              </a:defRPr>
            </a:lvl7pPr>
            <a:lvl8pPr lvl="7" rtl="0" algn="r">
              <a:buNone/>
              <a:defRPr sz="1000">
                <a:solidFill>
                  <a:schemeClr val="lt1"/>
                </a:solidFill>
                <a:latin typeface="Lato"/>
                <a:ea typeface="Lato"/>
                <a:cs typeface="Lato"/>
                <a:sym typeface="Lato"/>
              </a:defRPr>
            </a:lvl8pPr>
            <a:lvl9pPr lvl="8" rtl="0"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scistarter.com/gs/baabedb917de45254abdc801e8c3946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d24shjyzm0845r.cloudfront.net/video/girlscouts/AntPicnic.mp4"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global.gotomeeting.com/join/211513005"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Daisy Think Like A </a:t>
            </a:r>
            <a:endParaRPr/>
          </a:p>
          <a:p>
            <a:pPr indent="0" lvl="0" marL="0" rtl="0" algn="l">
              <a:spcBef>
                <a:spcPts val="0"/>
              </a:spcBef>
              <a:spcAft>
                <a:spcPts val="0"/>
              </a:spcAft>
              <a:buNone/>
            </a:pPr>
            <a:r>
              <a:rPr lang="en"/>
              <a:t>Citizen Scientist  </a:t>
            </a:r>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SciStarter		</a:t>
            </a:r>
            <a:endParaRPr/>
          </a:p>
        </p:txBody>
      </p:sp>
      <p:sp>
        <p:nvSpPr>
          <p:cNvPr id="141" name="Google Shape;141;p14"/>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this part you will need a SciStarter Account.</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Please click the  below and create an account if you have not </a:t>
            </a:r>
            <a:r>
              <a:rPr lang="en"/>
              <a:t>already</a:t>
            </a:r>
            <a:r>
              <a:rPr lang="en"/>
              <a:t>.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u="sng">
                <a:solidFill>
                  <a:schemeClr val="hlink"/>
                </a:solidFill>
                <a:hlinkClick r:id="rId3"/>
              </a:rPr>
              <a:t>https://scistarter.com/gs/baabedb917de45254abdc801e8c39461</a:t>
            </a:r>
            <a:r>
              <a:rPr lang="en"/>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Ant Picnic</a:t>
            </a:r>
            <a:endParaRPr/>
          </a:p>
        </p:txBody>
      </p:sp>
      <p:sp>
        <p:nvSpPr>
          <p:cNvPr id="147" name="Google Shape;147;p1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It’s time to become a Citizen </a:t>
            </a:r>
            <a:r>
              <a:rPr lang="en"/>
              <a:t>Scientist</a:t>
            </a:r>
            <a:r>
              <a:rPr lang="en"/>
              <a:t>! We are going </a:t>
            </a:r>
            <a:r>
              <a:rPr lang="en"/>
              <a:t>to</a:t>
            </a:r>
            <a:r>
              <a:rPr lang="en"/>
              <a:t> start our Ant Picnic to use what we </a:t>
            </a:r>
            <a:r>
              <a:rPr lang="en"/>
              <a:t>learned</a:t>
            </a:r>
            <a:r>
              <a:rPr lang="en"/>
              <a:t> in Part 1 and 2 of this </a:t>
            </a:r>
            <a:r>
              <a:rPr lang="en"/>
              <a:t>Journey</a:t>
            </a:r>
            <a:r>
              <a:rPr lang="en"/>
              <a:t>.  Watch the </a:t>
            </a:r>
            <a:r>
              <a:rPr lang="en"/>
              <a:t>video</a:t>
            </a:r>
            <a:r>
              <a:rPr lang="en"/>
              <a:t> below to see how this project will work.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sz="1100" u="sng">
                <a:solidFill>
                  <a:schemeClr val="hlink"/>
                </a:solidFill>
                <a:latin typeface="Arial"/>
                <a:ea typeface="Arial"/>
                <a:cs typeface="Arial"/>
                <a:sym typeface="Arial"/>
                <a:hlinkClick r:id="rId3"/>
              </a:rPr>
              <a:t>https://d24shjyzm0845r.cloudfront.net/video/girlscouts/AntPicnic.mp4</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an Ant Picnic?</a:t>
            </a:r>
            <a:endParaRPr/>
          </a:p>
        </p:txBody>
      </p:sp>
      <p:sp>
        <p:nvSpPr>
          <p:cNvPr id="153" name="Google Shape;153;p16"/>
          <p:cNvSpPr txBox="1"/>
          <p:nvPr>
            <p:ph idx="1" type="body"/>
          </p:nvPr>
        </p:nvSpPr>
        <p:spPr>
          <a:xfrm>
            <a:off x="1297500" y="1140250"/>
            <a:ext cx="7038900" cy="33384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a:t>Prepare a picnic for ants to learn more about what they’d like to eat, then count the ants, tell us a little about the environment you found them and report the results to our scientists.</a:t>
            </a:r>
            <a:endParaRPr/>
          </a:p>
          <a:p>
            <a:pPr indent="0" lvl="0" marL="0" marR="0" rtl="0" algn="l">
              <a:lnSpc>
                <a:spcPct val="115000"/>
              </a:lnSpc>
              <a:spcBef>
                <a:spcPts val="1600"/>
              </a:spcBef>
              <a:spcAft>
                <a:spcPts val="0"/>
              </a:spcAft>
              <a:buNone/>
            </a:pPr>
            <a:r>
              <a:rPr lang="en"/>
              <a:t>Diet preferences and needs for humans are well documented, however, we are still learning about the diet preferences of ants in different parts of the world. What ants eat at different times of the year and in different places around the world tells us what might be missing in their environment and how climate change could impact ant populations.</a:t>
            </a:r>
            <a:endParaRPr/>
          </a:p>
          <a:p>
            <a:pPr indent="0" lvl="0" marL="0" marR="0" rtl="0" algn="l">
              <a:lnSpc>
                <a:spcPct val="115000"/>
              </a:lnSpc>
              <a:spcBef>
                <a:spcPts val="1600"/>
              </a:spcBef>
              <a:spcAft>
                <a:spcPts val="0"/>
              </a:spcAft>
              <a:buNone/>
            </a:pPr>
            <a:r>
              <a:rPr lang="en"/>
              <a:t>Since 2011 the Rob Dunn Lab at North Carolina State University has been asking the question, “Which ant species live where?” and citizen scientists have been answering by collecting ants with cookies in their backyards and schoolyards and mailing them to the lab. Now we are asking another question about those ants: What do ants prefer to eat around the world?</a:t>
            </a:r>
            <a:endParaRPr/>
          </a:p>
          <a:p>
            <a:pPr indent="0" lvl="0" marL="0" marR="0" rtl="0" algn="l">
              <a:lnSpc>
                <a:spcPct val="115000"/>
              </a:lnSpc>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Materials needed for this Ant Picnic</a:t>
            </a:r>
            <a:endParaRPr/>
          </a:p>
        </p:txBody>
      </p:sp>
      <p:sp>
        <p:nvSpPr>
          <p:cNvPr id="159" name="Google Shape;159;p17"/>
          <p:cNvSpPr txBox="1"/>
          <p:nvPr>
            <p:ph idx="1" type="body"/>
          </p:nvPr>
        </p:nvSpPr>
        <p:spPr>
          <a:xfrm>
            <a:off x="1297500" y="1307850"/>
            <a:ext cx="7038900" cy="3171000"/>
          </a:xfrm>
          <a:prstGeom prst="rect">
            <a:avLst/>
          </a:prstGeom>
        </p:spPr>
        <p:txBody>
          <a:bodyPr anchorCtr="0" anchor="t" bIns="91425" lIns="91425" spcFirstLastPara="1" rIns="91425" wrap="square" tIns="91425">
            <a:noAutofit/>
          </a:bodyPr>
          <a:lstStyle/>
          <a:p>
            <a:pPr indent="-228600" lvl="0" marL="698500" rtl="0" algn="l">
              <a:spcBef>
                <a:spcPts val="0"/>
              </a:spcBef>
              <a:spcAft>
                <a:spcPts val="0"/>
              </a:spcAft>
              <a:buClr>
                <a:srgbClr val="333333"/>
              </a:buClr>
              <a:buSzPts val="950"/>
              <a:buFont typeface="Nunito"/>
              <a:buNone/>
            </a:pPr>
            <a:r>
              <a:rPr lang="en"/>
              <a:t>5 containers for mixing solutions</a:t>
            </a:r>
            <a:endParaRPr/>
          </a:p>
          <a:p>
            <a:pPr indent="-228600" lvl="0" marL="698500" rtl="0" algn="l">
              <a:spcBef>
                <a:spcPts val="0"/>
              </a:spcBef>
              <a:spcAft>
                <a:spcPts val="0"/>
              </a:spcAft>
              <a:buClr>
                <a:srgbClr val="333333"/>
              </a:buClr>
              <a:buSzPts val="950"/>
              <a:buFont typeface="Nunito"/>
              <a:buNone/>
            </a:pPr>
            <a:r>
              <a:rPr lang="en"/>
              <a:t>Amino Acids: Pure L-Glutamine powder</a:t>
            </a:r>
            <a:endParaRPr/>
          </a:p>
          <a:p>
            <a:pPr indent="-228600" lvl="0" marL="698500" rtl="0" algn="l">
              <a:spcBef>
                <a:spcPts val="0"/>
              </a:spcBef>
              <a:spcAft>
                <a:spcPts val="0"/>
              </a:spcAft>
              <a:buClr>
                <a:srgbClr val="333333"/>
              </a:buClr>
              <a:buSzPts val="950"/>
              <a:buFont typeface="Nunito"/>
              <a:buNone/>
            </a:pPr>
            <a:r>
              <a:rPr lang="en"/>
              <a:t>cotton balls</a:t>
            </a:r>
            <a:endParaRPr/>
          </a:p>
          <a:p>
            <a:pPr indent="-228600" lvl="0" marL="698500" rtl="0" algn="l">
              <a:spcBef>
                <a:spcPts val="0"/>
              </a:spcBef>
              <a:spcAft>
                <a:spcPts val="0"/>
              </a:spcAft>
              <a:buClr>
                <a:srgbClr val="333333"/>
              </a:buClr>
              <a:buSzPts val="950"/>
              <a:buFont typeface="Nunito"/>
              <a:buNone/>
            </a:pPr>
            <a:r>
              <a:rPr lang="en"/>
              <a:t>Data Sheet</a:t>
            </a:r>
            <a:endParaRPr/>
          </a:p>
          <a:p>
            <a:pPr indent="-228600" lvl="0" marL="698500" rtl="0" algn="l">
              <a:spcBef>
                <a:spcPts val="0"/>
              </a:spcBef>
              <a:spcAft>
                <a:spcPts val="0"/>
              </a:spcAft>
              <a:buClr>
                <a:srgbClr val="333333"/>
              </a:buClr>
              <a:buSzPts val="950"/>
              <a:buFont typeface="Nunito"/>
              <a:buNone/>
            </a:pPr>
            <a:r>
              <a:rPr lang="en"/>
              <a:t>Experiment in Progress Sign</a:t>
            </a:r>
            <a:endParaRPr/>
          </a:p>
          <a:p>
            <a:pPr indent="-228600" lvl="0" marL="698500" rtl="0" algn="l">
              <a:spcBef>
                <a:spcPts val="0"/>
              </a:spcBef>
              <a:spcAft>
                <a:spcPts val="0"/>
              </a:spcAft>
              <a:buClr>
                <a:srgbClr val="333333"/>
              </a:buClr>
              <a:buSzPts val="950"/>
              <a:buFont typeface="Nunito"/>
              <a:buNone/>
            </a:pPr>
            <a:r>
              <a:rPr lang="en"/>
              <a:t>Extra Virgin Olive Oil</a:t>
            </a:r>
            <a:endParaRPr/>
          </a:p>
          <a:p>
            <a:pPr indent="-228600" lvl="0" marL="698500" rtl="0" algn="l">
              <a:spcBef>
                <a:spcPts val="0"/>
              </a:spcBef>
              <a:spcAft>
                <a:spcPts val="0"/>
              </a:spcAft>
              <a:buClr>
                <a:srgbClr val="333333"/>
              </a:buClr>
              <a:buSzPts val="950"/>
              <a:buFont typeface="Nunito"/>
              <a:buNone/>
            </a:pPr>
            <a:r>
              <a:rPr lang="en"/>
              <a:t>Measuring spoons or scale</a:t>
            </a:r>
            <a:endParaRPr/>
          </a:p>
          <a:p>
            <a:pPr indent="-228600" lvl="0" marL="698500" rtl="0" algn="l">
              <a:spcBef>
                <a:spcPts val="0"/>
              </a:spcBef>
              <a:spcAft>
                <a:spcPts val="0"/>
              </a:spcAft>
              <a:buClr>
                <a:srgbClr val="333333"/>
              </a:buClr>
              <a:buSzPts val="950"/>
              <a:buFont typeface="Nunito"/>
              <a:buNone/>
            </a:pPr>
            <a:r>
              <a:rPr lang="en"/>
              <a:t>Pecan Sandies Cookies</a:t>
            </a:r>
            <a:endParaRPr/>
          </a:p>
          <a:p>
            <a:pPr indent="-228600" lvl="0" marL="698500" rtl="0" algn="l">
              <a:spcBef>
                <a:spcPts val="0"/>
              </a:spcBef>
              <a:spcAft>
                <a:spcPts val="0"/>
              </a:spcAft>
              <a:buClr>
                <a:srgbClr val="333333"/>
              </a:buClr>
              <a:buSzPts val="950"/>
              <a:buFont typeface="Nunito"/>
              <a:buNone/>
            </a:pPr>
            <a:r>
              <a:rPr lang="en"/>
              <a:t>Pencil for data recording and labeling</a:t>
            </a:r>
            <a:endParaRPr/>
          </a:p>
          <a:p>
            <a:pPr indent="-228600" lvl="0" marL="698500" rtl="0" algn="l">
              <a:spcBef>
                <a:spcPts val="0"/>
              </a:spcBef>
              <a:spcAft>
                <a:spcPts val="0"/>
              </a:spcAft>
              <a:buClr>
                <a:srgbClr val="333333"/>
              </a:buClr>
              <a:buSzPts val="950"/>
              <a:buFont typeface="Nunito"/>
              <a:buNone/>
            </a:pPr>
            <a:r>
              <a:rPr lang="en"/>
              <a:t>Salt Water</a:t>
            </a:r>
            <a:endParaRPr/>
          </a:p>
          <a:p>
            <a:pPr indent="-228600" lvl="0" marL="698500" rtl="0" algn="l">
              <a:spcBef>
                <a:spcPts val="0"/>
              </a:spcBef>
              <a:spcAft>
                <a:spcPts val="0"/>
              </a:spcAft>
              <a:buClr>
                <a:srgbClr val="333333"/>
              </a:buClr>
              <a:buSzPts val="950"/>
              <a:buFont typeface="Nunito"/>
              <a:buNone/>
            </a:pPr>
            <a:r>
              <a:rPr lang="en"/>
              <a:t>Sandwich Size Ziploc Bags</a:t>
            </a:r>
            <a:endParaRPr/>
          </a:p>
          <a:p>
            <a:pPr indent="-228600" lvl="0" marL="698500" rtl="0" algn="l">
              <a:spcBef>
                <a:spcPts val="0"/>
              </a:spcBef>
              <a:spcAft>
                <a:spcPts val="0"/>
              </a:spcAft>
              <a:buClr>
                <a:srgbClr val="333333"/>
              </a:buClr>
              <a:buSzPts val="950"/>
              <a:buFont typeface="Nunito"/>
              <a:buNone/>
            </a:pPr>
            <a:r>
              <a:rPr lang="en"/>
              <a:t>Sugar Water</a:t>
            </a:r>
            <a:endParaRPr/>
          </a:p>
          <a:p>
            <a:pPr indent="-228600" lvl="0" marL="698500" rtl="0" algn="l">
              <a:spcBef>
                <a:spcPts val="0"/>
              </a:spcBef>
              <a:spcAft>
                <a:spcPts val="0"/>
              </a:spcAft>
              <a:buClr>
                <a:srgbClr val="333333"/>
              </a:buClr>
              <a:buSzPts val="950"/>
              <a:buFont typeface="Nunito"/>
              <a:buNone/>
            </a:pPr>
            <a:r>
              <a:rPr lang="en"/>
              <a:t>Water</a:t>
            </a:r>
            <a:endParaRPr/>
          </a:p>
          <a:p>
            <a:pPr indent="-228600" lvl="0" marL="698500" rtl="0" algn="l">
              <a:spcBef>
                <a:spcPts val="0"/>
              </a:spcBef>
              <a:spcAft>
                <a:spcPts val="0"/>
              </a:spcAft>
              <a:buClr>
                <a:srgbClr val="333333"/>
              </a:buClr>
              <a:buSzPts val="950"/>
              <a:buFont typeface="Nunito"/>
              <a:buNone/>
            </a:pPr>
            <a:r>
              <a:rPr lang="en"/>
              <a:t>White 3x5 index cards</a:t>
            </a:r>
            <a:endParaRPr/>
          </a:p>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Collect your materials</a:t>
            </a:r>
            <a:endParaRPr/>
          </a:p>
        </p:txBody>
      </p:sp>
      <p:sp>
        <p:nvSpPr>
          <p:cNvPr id="165" name="Google Shape;165;p18"/>
          <p:cNvSpPr txBox="1"/>
          <p:nvPr>
            <p:ph idx="1" type="body"/>
          </p:nvPr>
        </p:nvSpPr>
        <p:spPr>
          <a:xfrm>
            <a:off x="1297500" y="1549250"/>
            <a:ext cx="7038900" cy="2929500"/>
          </a:xfrm>
          <a:prstGeom prst="rect">
            <a:avLst/>
          </a:prstGeom>
        </p:spPr>
        <p:txBody>
          <a:bodyPr anchorCtr="0" anchor="t" bIns="91425" lIns="91425" spcFirstLastPara="1" rIns="91425" wrap="square" tIns="91425">
            <a:noAutofit/>
          </a:bodyPr>
          <a:lstStyle/>
          <a:p>
            <a:pPr indent="0" lvl="0" marL="38100" marR="38100" rtl="0" algn="l">
              <a:spcBef>
                <a:spcPts val="300"/>
              </a:spcBef>
              <a:spcAft>
                <a:spcPts val="0"/>
              </a:spcAft>
              <a:buNone/>
            </a:pPr>
            <a:r>
              <a:rPr lang="en"/>
              <a:t>When doing the experiment, you will prepare a picnic for ants to learn about what types of food they prefer in your neighborhood. For the most part, the ingredients you need are easy to find at a local grocery store or perhaps your own kitchen.</a:t>
            </a:r>
            <a:endParaRPr/>
          </a:p>
          <a:p>
            <a:pPr indent="0" lvl="0" marL="38100" marR="38100" rtl="0" algn="l">
              <a:spcBef>
                <a:spcPts val="1200"/>
              </a:spcBef>
              <a:spcAft>
                <a:spcPts val="0"/>
              </a:spcAft>
              <a:buNone/>
            </a:pPr>
            <a:r>
              <a:rPr lang="en"/>
              <a:t>Collect the bait materials (sugar, salt, water, olive oil, amino acids (L-Glutamine powder), and Pecan Sandies cookies), 6 index cards, 5 cotton balls, 6 ziploc bags, and a pencil to get started.</a:t>
            </a:r>
            <a:endParaRPr/>
          </a:p>
          <a:p>
            <a:pPr indent="0" lvl="0" marL="0" rtl="0" algn="l">
              <a:spcBef>
                <a:spcPts val="120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Find the </a:t>
            </a:r>
            <a:r>
              <a:rPr lang="en"/>
              <a:t>perfect</a:t>
            </a:r>
            <a:r>
              <a:rPr lang="en"/>
              <a:t> spot</a:t>
            </a:r>
            <a:endParaRPr/>
          </a:p>
        </p:txBody>
      </p:sp>
      <p:sp>
        <p:nvSpPr>
          <p:cNvPr id="171" name="Google Shape;171;p19"/>
          <p:cNvSpPr txBox="1"/>
          <p:nvPr>
            <p:ph idx="1" type="body"/>
          </p:nvPr>
        </p:nvSpPr>
        <p:spPr>
          <a:xfrm>
            <a:off x="1103075" y="954325"/>
            <a:ext cx="7845300" cy="3524400"/>
          </a:xfrm>
          <a:prstGeom prst="rect">
            <a:avLst/>
          </a:prstGeom>
        </p:spPr>
        <p:txBody>
          <a:bodyPr anchorCtr="0" anchor="t" bIns="91425" lIns="91425" spcFirstLastPara="1" rIns="91425" wrap="square" tIns="91425">
            <a:noAutofit/>
          </a:bodyPr>
          <a:lstStyle/>
          <a:p>
            <a:pPr indent="0" lvl="0" marL="38100" marR="38100" rtl="0" algn="l">
              <a:lnSpc>
                <a:spcPct val="100000"/>
              </a:lnSpc>
              <a:spcBef>
                <a:spcPts val="300"/>
              </a:spcBef>
              <a:spcAft>
                <a:spcPts val="0"/>
              </a:spcAft>
              <a:buNone/>
            </a:pPr>
            <a:r>
              <a:rPr lang="en"/>
              <a:t>Select a spot outside where you will place your experiment. The experiment should be done on a warm day with no rain. Mix the baits following the detailed instructions below, label index cards for each bait with (1) bait type name (amino acids, cookie, oil, salt, sugar, water), (2) the date and (3) a unique identifier for your experiment (e.g., your name, a number or a symbol), soak a cotton ball in the appropriate bait (for the cookie, just crumble ¼ of a cookie), put one bait type on each card in the appropriate location (arrange them 1-2 inches apart from each other, in a circle or a group) and record start time, information about the site and weather conditions on the data sheet. Then place the “Experiment in Progress” sign at your site and wait one hour. After one hour return to your bait stations, bring 6 zip-lock bags and record the end time on the data sheet. Carefully walk up to your bait stations (so you don’t scare any ants off) and BEFORE picking up any index cards, count the number of ants you see. Record the numbers for each bait type on your data sheet (if there are too many ants you can estimate the numbers). Then take a picture of your entire experiment (the ants at each bait type and your labels of each of your 6 index cards should be clearly visible – and even if you don’t see any ants, please still make sure EVERY bait card is visible in the picture). Next, quickly place each index card including the cotton ball and any ants into a ziploc bag (but please, DON’T combine all index cards into one bag!). Then bring the ziploc bags inside and count how many ants are in each bag (do this through the bag, do not open it!). Please, count the ants in each bag three times and then average the numbers and record all your values on the data sheet.</a:t>
            </a:r>
            <a:endParaRPr/>
          </a:p>
          <a:p>
            <a:pPr indent="0" lvl="0" marL="38100" marR="38100" rtl="0" algn="l">
              <a:lnSpc>
                <a:spcPct val="100000"/>
              </a:lnSpc>
              <a:spcBef>
                <a:spcPts val="1200"/>
              </a:spcBef>
              <a:spcAft>
                <a:spcPts val="0"/>
              </a:spcAft>
              <a:buNone/>
            </a:pPr>
            <a:r>
              <a:rPr lang="en"/>
              <a:t>After you are done, release the ants in the place where they were collected so they can make their way back to their colonies.</a:t>
            </a:r>
            <a:endParaRPr/>
          </a:p>
          <a:p>
            <a:pPr indent="0" lvl="0" marL="38100" marR="38100" rtl="0" algn="l">
              <a:lnSpc>
                <a:spcPct val="100000"/>
              </a:lnSpc>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to make the baits</a:t>
            </a:r>
            <a:endParaRPr/>
          </a:p>
        </p:txBody>
      </p:sp>
      <p:sp>
        <p:nvSpPr>
          <p:cNvPr id="177" name="Google Shape;177;p20"/>
          <p:cNvSpPr txBox="1"/>
          <p:nvPr>
            <p:ph idx="1" type="body"/>
          </p:nvPr>
        </p:nvSpPr>
        <p:spPr>
          <a:xfrm>
            <a:off x="1297500" y="1115450"/>
            <a:ext cx="7038900" cy="3363300"/>
          </a:xfrm>
          <a:prstGeom prst="rect">
            <a:avLst/>
          </a:prstGeom>
        </p:spPr>
        <p:txBody>
          <a:bodyPr anchorCtr="0" anchor="t" bIns="91425" lIns="91425" spcFirstLastPara="1" rIns="91425" wrap="square" tIns="91425">
            <a:noAutofit/>
          </a:bodyPr>
          <a:lstStyle/>
          <a:p>
            <a:pPr indent="0" lvl="0" marL="38100" marR="38100" rtl="0" algn="l">
              <a:lnSpc>
                <a:spcPct val="100000"/>
              </a:lnSpc>
              <a:spcBef>
                <a:spcPts val="300"/>
              </a:spcBef>
              <a:spcAft>
                <a:spcPts val="0"/>
              </a:spcAft>
              <a:buNone/>
            </a:pPr>
            <a:r>
              <a:rPr lang="en"/>
              <a:t>Amino Acids – Put 3 1/2 tablespoons (50 g) of pure L-Glutamine powder in 250 mL of water (Note that the powder will not dissolve in the water, you’ll need to just mix it before soaking the cotton ball!)</a:t>
            </a:r>
            <a:br>
              <a:rPr lang="en"/>
            </a:br>
            <a:endParaRPr/>
          </a:p>
          <a:p>
            <a:pPr indent="0" lvl="0" marL="38100" marR="38100" rtl="0" algn="l">
              <a:lnSpc>
                <a:spcPct val="100000"/>
              </a:lnSpc>
              <a:spcBef>
                <a:spcPts val="1200"/>
              </a:spcBef>
              <a:spcAft>
                <a:spcPts val="0"/>
              </a:spcAft>
              <a:buNone/>
            </a:pPr>
            <a:r>
              <a:rPr lang="en"/>
              <a:t>Sugar – Put 3 1/2 tablespoons (50 g) of sugar in 250 ml of water (You might need to heat up the solution!)</a:t>
            </a:r>
            <a:br>
              <a:rPr lang="en"/>
            </a:br>
            <a:endParaRPr/>
          </a:p>
          <a:p>
            <a:pPr indent="0" lvl="0" marL="38100" marR="38100" rtl="0" algn="l">
              <a:lnSpc>
                <a:spcPct val="100000"/>
              </a:lnSpc>
              <a:spcBef>
                <a:spcPts val="1200"/>
              </a:spcBef>
              <a:spcAft>
                <a:spcPts val="0"/>
              </a:spcAft>
              <a:buNone/>
            </a:pPr>
            <a:r>
              <a:rPr lang="en"/>
              <a:t>Salt – Put 1/2 teaspoon (2.5 g) of salt in 250 ml of water</a:t>
            </a:r>
            <a:br>
              <a:rPr lang="en"/>
            </a:br>
            <a:endParaRPr/>
          </a:p>
          <a:p>
            <a:pPr indent="0" lvl="0" marL="38100" marR="38100" rtl="0" algn="l">
              <a:lnSpc>
                <a:spcPct val="100000"/>
              </a:lnSpc>
              <a:spcBef>
                <a:spcPts val="1200"/>
              </a:spcBef>
              <a:spcAft>
                <a:spcPts val="0"/>
              </a:spcAft>
              <a:buNone/>
            </a:pPr>
            <a:r>
              <a:rPr lang="en"/>
              <a:t>Cookie – You’ll need one-quarter of a Pecan Sandie for your experiment if you are using a different shortbread cookie use approx. 1 square inch</a:t>
            </a:r>
            <a:br>
              <a:rPr lang="en"/>
            </a:br>
            <a:endParaRPr/>
          </a:p>
          <a:p>
            <a:pPr indent="0" lvl="0" marL="38100" marR="38100" rtl="0" algn="l">
              <a:lnSpc>
                <a:spcPct val="100000"/>
              </a:lnSpc>
              <a:spcBef>
                <a:spcPts val="1200"/>
              </a:spcBef>
              <a:spcAft>
                <a:spcPts val="1200"/>
              </a:spcAft>
              <a:buNone/>
            </a:pPr>
            <a:r>
              <a:rPr lang="en"/>
              <a:t>No special preparation is required for extra virgin olive oil and water.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to make the baits</a:t>
            </a:r>
            <a:endParaRPr/>
          </a:p>
        </p:txBody>
      </p:sp>
      <p:sp>
        <p:nvSpPr>
          <p:cNvPr id="183" name="Google Shape;183;p21"/>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Soak one cotton ball in each of the 5 solutions and prepare to bring the soaked cotton balls outside to your experiment site. Also, bring a quartered Pecan Sandie cookie (or about 1 square inch of a shortbread cookie) and prepare to crush it at your experiment site. After logging the data you have observed, add a photo and submit your observations! After participating in the project, consider how you can use what you have experienced to Take Action in your community. After planning your Take Action Project, don't forget to return here to the SciStarter portal to share what you have done!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Log your data</a:t>
            </a:r>
            <a:endParaRPr/>
          </a:p>
        </p:txBody>
      </p:sp>
      <p:sp>
        <p:nvSpPr>
          <p:cNvPr id="189" name="Google Shape;189;p22"/>
          <p:cNvSpPr txBox="1"/>
          <p:nvPr>
            <p:ph idx="1" type="body"/>
          </p:nvPr>
        </p:nvSpPr>
        <p:spPr>
          <a:xfrm>
            <a:off x="1297500" y="2094575"/>
            <a:ext cx="7038900" cy="2384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800"/>
              <a:t>Don’t forget to log your data on SciStarter. </a:t>
            </a:r>
            <a:endParaRPr sz="2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join us on a GoTomeeting to discuss your data on Monday June 1st at 4pm.</a:t>
            </a:r>
            <a:endParaRPr/>
          </a:p>
        </p:txBody>
      </p:sp>
      <p:sp>
        <p:nvSpPr>
          <p:cNvPr id="195" name="Google Shape;195;p23"/>
          <p:cNvSpPr txBox="1"/>
          <p:nvPr>
            <p:ph idx="1" type="body"/>
          </p:nvPr>
        </p:nvSpPr>
        <p:spPr>
          <a:xfrm>
            <a:off x="1297500" y="1363325"/>
            <a:ext cx="7038900" cy="311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latin typeface="Arial"/>
                <a:ea typeface="Arial"/>
                <a:cs typeface="Arial"/>
                <a:sym typeface="Arial"/>
              </a:rPr>
              <a:t>Please join my meeting from your computer, tablet or smartphone.</a:t>
            </a:r>
            <a:endParaRPr b="1" sz="1000">
              <a:latin typeface="Arial"/>
              <a:ea typeface="Arial"/>
              <a:cs typeface="Arial"/>
              <a:sym typeface="Arial"/>
            </a:endParaRPr>
          </a:p>
          <a:p>
            <a:pPr indent="0" lvl="0" marL="0" rtl="0" algn="l">
              <a:spcBef>
                <a:spcPts val="1600"/>
              </a:spcBef>
              <a:spcAft>
                <a:spcPts val="0"/>
              </a:spcAft>
              <a:buNone/>
            </a:pPr>
            <a:r>
              <a:rPr lang="en" sz="1000" u="sng">
                <a:latin typeface="Arial"/>
                <a:ea typeface="Arial"/>
                <a:cs typeface="Arial"/>
                <a:sym typeface="Arial"/>
                <a:hlinkClick r:id="rId3"/>
              </a:rPr>
              <a:t>https://global.gotomeeting.com/join/211513005</a:t>
            </a:r>
            <a:endParaRPr sz="1000" u="sng">
              <a:latin typeface="Arial"/>
              <a:ea typeface="Arial"/>
              <a:cs typeface="Arial"/>
              <a:sym typeface="Arial"/>
            </a:endParaRPr>
          </a:p>
          <a:p>
            <a:pPr indent="0" lvl="0" marL="0" rtl="0" algn="l">
              <a:spcBef>
                <a:spcPts val="1600"/>
              </a:spcBef>
              <a:spcAft>
                <a:spcPts val="0"/>
              </a:spcAft>
              <a:buNone/>
            </a:pPr>
            <a:r>
              <a:t/>
            </a:r>
            <a:endParaRPr sz="1000">
              <a:latin typeface="Arial"/>
              <a:ea typeface="Arial"/>
              <a:cs typeface="Arial"/>
              <a:sym typeface="Arial"/>
            </a:endParaRPr>
          </a:p>
          <a:p>
            <a:pPr indent="0" lvl="0" marL="0" rtl="0" algn="l">
              <a:spcBef>
                <a:spcPts val="1600"/>
              </a:spcBef>
              <a:spcAft>
                <a:spcPts val="0"/>
              </a:spcAft>
              <a:buNone/>
            </a:pPr>
            <a:r>
              <a:rPr b="1" lang="en" sz="1000">
                <a:latin typeface="Arial"/>
                <a:ea typeface="Arial"/>
                <a:cs typeface="Arial"/>
                <a:sym typeface="Arial"/>
              </a:rPr>
              <a:t>You can also dial in using your phone.</a:t>
            </a:r>
            <a:endParaRPr b="1" sz="1000">
              <a:latin typeface="Arial"/>
              <a:ea typeface="Arial"/>
              <a:cs typeface="Arial"/>
              <a:sym typeface="Arial"/>
            </a:endParaRPr>
          </a:p>
          <a:p>
            <a:pPr indent="0" lvl="0" marL="0" rtl="0" algn="l">
              <a:spcBef>
                <a:spcPts val="1600"/>
              </a:spcBef>
              <a:spcAft>
                <a:spcPts val="0"/>
              </a:spcAft>
              <a:buNone/>
            </a:pPr>
            <a:r>
              <a:rPr lang="en" sz="1000">
                <a:latin typeface="Arial"/>
                <a:ea typeface="Arial"/>
                <a:cs typeface="Arial"/>
                <a:sym typeface="Arial"/>
              </a:rPr>
              <a:t>United States (Toll Free): 1 866 899 4679</a:t>
            </a:r>
            <a:endParaRPr sz="1000">
              <a:latin typeface="Arial"/>
              <a:ea typeface="Arial"/>
              <a:cs typeface="Arial"/>
              <a:sym typeface="Arial"/>
            </a:endParaRPr>
          </a:p>
          <a:p>
            <a:pPr indent="0" lvl="0" marL="0" rtl="0" algn="l">
              <a:spcBef>
                <a:spcPts val="1600"/>
              </a:spcBef>
              <a:spcAft>
                <a:spcPts val="0"/>
              </a:spcAft>
              <a:buNone/>
            </a:pPr>
            <a:r>
              <a:rPr lang="en" sz="1000">
                <a:latin typeface="Arial"/>
                <a:ea typeface="Arial"/>
                <a:cs typeface="Arial"/>
                <a:sym typeface="Arial"/>
              </a:rPr>
              <a:t>United States: +1 (646) 749-3117</a:t>
            </a:r>
            <a:endParaRPr sz="1000">
              <a:latin typeface="Arial"/>
              <a:ea typeface="Arial"/>
              <a:cs typeface="Arial"/>
              <a:sym typeface="Arial"/>
            </a:endParaRPr>
          </a:p>
          <a:p>
            <a:pPr indent="0" lvl="0" marL="0" rtl="0" algn="l">
              <a:spcBef>
                <a:spcPts val="1600"/>
              </a:spcBef>
              <a:spcAft>
                <a:spcPts val="0"/>
              </a:spcAft>
              <a:buNone/>
            </a:pPr>
            <a:r>
              <a:t/>
            </a:r>
            <a:endParaRPr sz="1000">
              <a:latin typeface="Arial"/>
              <a:ea typeface="Arial"/>
              <a:cs typeface="Arial"/>
              <a:sym typeface="Arial"/>
            </a:endParaRPr>
          </a:p>
          <a:p>
            <a:pPr indent="0" lvl="0" marL="0" rtl="0" algn="l">
              <a:spcBef>
                <a:spcPts val="1600"/>
              </a:spcBef>
              <a:spcAft>
                <a:spcPts val="0"/>
              </a:spcAft>
              <a:buNone/>
            </a:pPr>
            <a:r>
              <a:rPr b="1" lang="en" sz="1000">
                <a:latin typeface="Arial"/>
                <a:ea typeface="Arial"/>
                <a:cs typeface="Arial"/>
                <a:sym typeface="Arial"/>
              </a:rPr>
              <a:t>Access Code:</a:t>
            </a:r>
            <a:r>
              <a:rPr lang="en" sz="1000">
                <a:latin typeface="Arial"/>
                <a:ea typeface="Arial"/>
                <a:cs typeface="Arial"/>
                <a:sym typeface="Arial"/>
              </a:rPr>
              <a:t> 211-513-005</a:t>
            </a:r>
            <a:endParaRPr sz="1000">
              <a:latin typeface="Arial"/>
              <a:ea typeface="Arial"/>
              <a:cs typeface="Arial"/>
              <a:sym typeface="Arial"/>
            </a:endParaRPr>
          </a:p>
          <a:p>
            <a:pPr indent="0" lvl="0" marL="0" rtl="0" algn="l">
              <a:spcBef>
                <a:spcPts val="1600"/>
              </a:spcBef>
              <a:spcAft>
                <a:spcPts val="0"/>
              </a:spcAft>
              <a:buNone/>
            </a:pPr>
            <a:r>
              <a:t/>
            </a:r>
            <a:endParaRPr sz="1000">
              <a:solidFill>
                <a:srgbClr val="000000"/>
              </a:solidFill>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4"/>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last step!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is a Take Action Project?</a:t>
            </a:r>
            <a:endParaRPr/>
          </a:p>
        </p:txBody>
      </p:sp>
      <p:sp>
        <p:nvSpPr>
          <p:cNvPr id="201" name="Google Shape;201;p24"/>
          <p:cNvSpPr txBox="1"/>
          <p:nvPr>
            <p:ph idx="1" type="body"/>
          </p:nvPr>
        </p:nvSpPr>
        <p:spPr>
          <a:xfrm>
            <a:off x="1297500" y="1970650"/>
            <a:ext cx="7038900" cy="250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Identify a problem  </a:t>
            </a:r>
            <a:endParaRPr/>
          </a:p>
          <a:p>
            <a:pPr indent="0" lvl="0" marL="0" rtl="0" algn="l">
              <a:spcBef>
                <a:spcPts val="1600"/>
              </a:spcBef>
              <a:spcAft>
                <a:spcPts val="0"/>
              </a:spcAft>
              <a:buNone/>
            </a:pPr>
            <a:r>
              <a:rPr lang="en"/>
              <a:t>Come up with a sustainable solution </a:t>
            </a:r>
            <a:endParaRPr/>
          </a:p>
          <a:p>
            <a:pPr indent="0" lvl="0" marL="0" rtl="0" algn="l">
              <a:spcBef>
                <a:spcPts val="1600"/>
              </a:spcBef>
              <a:spcAft>
                <a:spcPts val="0"/>
              </a:spcAft>
              <a:buNone/>
            </a:pPr>
            <a:r>
              <a:rPr lang="en"/>
              <a:t>Develop a team plan </a:t>
            </a:r>
            <a:endParaRPr/>
          </a:p>
          <a:p>
            <a:pPr indent="0" lvl="0" marL="0" rtl="0" algn="l">
              <a:spcBef>
                <a:spcPts val="1600"/>
              </a:spcBef>
              <a:spcAft>
                <a:spcPts val="0"/>
              </a:spcAft>
              <a:buNone/>
            </a:pPr>
            <a:r>
              <a:rPr lang="en"/>
              <a:t>Put the plan into action </a:t>
            </a:r>
            <a:endParaRPr/>
          </a:p>
          <a:p>
            <a:pPr indent="0" lvl="0" marL="0" rtl="0" algn="l">
              <a:spcBef>
                <a:spcPts val="1600"/>
              </a:spcBef>
              <a:spcAft>
                <a:spcPts val="1600"/>
              </a:spcAft>
              <a:buNone/>
            </a:pPr>
            <a:r>
              <a:rPr lang="en"/>
              <a:t>Reflect on what they learned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How do girls make their project sustainable?</a:t>
            </a:r>
            <a:endParaRPr/>
          </a:p>
        </p:txBody>
      </p:sp>
      <p:sp>
        <p:nvSpPr>
          <p:cNvPr id="207" name="Google Shape;207;p25"/>
          <p:cNvSpPr txBox="1"/>
          <p:nvPr>
            <p:ph idx="1" type="body"/>
          </p:nvPr>
        </p:nvSpPr>
        <p:spPr>
          <a:xfrm>
            <a:off x="1297500" y="1567550"/>
            <a:ext cx="70389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three ways to create sustainable change: </a:t>
            </a:r>
            <a:endParaRPr/>
          </a:p>
          <a:p>
            <a:pPr indent="0" lvl="0" marL="0" rtl="0" algn="l">
              <a:spcBef>
                <a:spcPts val="1600"/>
              </a:spcBef>
              <a:spcAft>
                <a:spcPts val="0"/>
              </a:spcAft>
              <a:buNone/>
            </a:pPr>
            <a:r>
              <a:rPr lang="en"/>
              <a:t>1. Make your solution permanent. </a:t>
            </a:r>
            <a:endParaRPr/>
          </a:p>
          <a:p>
            <a:pPr indent="0" lvl="0" marL="0" rtl="0" algn="l">
              <a:spcBef>
                <a:spcPts val="1600"/>
              </a:spcBef>
              <a:spcAft>
                <a:spcPts val="0"/>
              </a:spcAft>
              <a:buNone/>
            </a:pPr>
            <a:r>
              <a:rPr lang="en"/>
              <a:t>2. Educate and inspire others to be part of the change. </a:t>
            </a:r>
            <a:endParaRPr/>
          </a:p>
          <a:p>
            <a:pPr indent="0" lvl="0" marL="0" rtl="0" algn="l">
              <a:spcBef>
                <a:spcPts val="1600"/>
              </a:spcBef>
              <a:spcAft>
                <a:spcPts val="1600"/>
              </a:spcAft>
              <a:buNone/>
            </a:pPr>
            <a:r>
              <a:rPr lang="en"/>
              <a:t>3. Change a rule, regulation or law.</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6"/>
          <p:cNvSpPr txBox="1"/>
          <p:nvPr>
            <p:ph type="title"/>
          </p:nvPr>
        </p:nvSpPr>
        <p:spPr>
          <a:xfrm>
            <a:off x="1297500" y="632100"/>
            <a:ext cx="2383500" cy="202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6"/>
          <p:cNvSpPr txBox="1"/>
          <p:nvPr>
            <p:ph idx="1" type="body"/>
          </p:nvPr>
        </p:nvSpPr>
        <p:spPr>
          <a:xfrm>
            <a:off x="1297500" y="3011725"/>
            <a:ext cx="2594100" cy="129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Show us what you are working by sharing with the hashtag #GSCISHINESON</a:t>
            </a:r>
            <a:endParaRPr/>
          </a:p>
        </p:txBody>
      </p:sp>
      <p:pic>
        <p:nvPicPr>
          <p:cNvPr id="214" name="Google Shape;214;p26"/>
          <p:cNvPicPr preferRelativeResize="0"/>
          <p:nvPr/>
        </p:nvPicPr>
        <p:blipFill>
          <a:blip r:embed="rId3">
            <a:alphaModFix/>
          </a:blip>
          <a:stretch>
            <a:fillRect/>
          </a:stretch>
        </p:blipFill>
        <p:spPr>
          <a:xfrm>
            <a:off x="4000500" y="0"/>
            <a:ext cx="51435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