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Nunito"/>
      <p:regular r:id="rId14"/>
      <p:bold r:id="rId15"/>
      <p:italic r:id="rId16"/>
      <p:boldItalic r:id="rId17"/>
    </p:embeddedFont>
    <p:embeddedFont>
      <p:font typeface="Montserrat"/>
      <p:regular r:id="rId18"/>
      <p:bold r:id="rId19"/>
      <p:italic r:id="rId20"/>
      <p:boldItalic r:id="rId21"/>
    </p:embeddedFont>
    <p:embeddedFont>
      <p:font typeface="Lato"/>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italic.fntdata"/><Relationship Id="rId22" Type="http://schemas.openxmlformats.org/officeDocument/2006/relationships/font" Target="fonts/Lato-regular.fntdata"/><Relationship Id="rId21" Type="http://schemas.openxmlformats.org/officeDocument/2006/relationships/font" Target="fonts/Montserrat-boldItalic.fntdata"/><Relationship Id="rId24" Type="http://schemas.openxmlformats.org/officeDocument/2006/relationships/font" Target="fonts/Lato-italic.fntdata"/><Relationship Id="rId23" Type="http://schemas.openxmlformats.org/officeDocument/2006/relationships/font" Target="fonts/Lat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Lat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Nunito-bold.fntdata"/><Relationship Id="rId14" Type="http://schemas.openxmlformats.org/officeDocument/2006/relationships/font" Target="fonts/Nunito-regular.fntdata"/><Relationship Id="rId17" Type="http://schemas.openxmlformats.org/officeDocument/2006/relationships/font" Target="fonts/Nunito-boldItalic.fntdata"/><Relationship Id="rId16" Type="http://schemas.openxmlformats.org/officeDocument/2006/relationships/font" Target="fonts/Nunito-italic.fntdata"/><Relationship Id="rId19" Type="http://schemas.openxmlformats.org/officeDocument/2006/relationships/font" Target="fonts/Montserrat-bold.fntdata"/><Relationship Id="rId18" Type="http://schemas.openxmlformats.org/officeDocument/2006/relationships/font" Target="fonts/Montserrat-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803b3bb2d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803b3bb2d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803b3bb2d5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803b3bb2d5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803b3bb2d5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803b3bb2d5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803b3bb2d5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803b3bb2d5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852e792eff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852e792eff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8541b1daf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8541b1daf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8541b1daf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8541b1daf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8541b1dafb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8541b1dafb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no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3"/>
          <p:cNvSpPr txBox="1"/>
          <p:nvPr>
            <p:ph type="ctrTitle"/>
          </p:nvPr>
        </p:nvSpPr>
        <p:spPr>
          <a:xfrm>
            <a:off x="3537150" y="1578400"/>
            <a:ext cx="5017500" cy="15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Daisy Think Like A </a:t>
            </a:r>
            <a:endParaRPr/>
          </a:p>
          <a:p>
            <a:pPr indent="0" lvl="0" marL="0" rtl="0" algn="l">
              <a:spcBef>
                <a:spcPts val="0"/>
              </a:spcBef>
              <a:spcAft>
                <a:spcPts val="0"/>
              </a:spcAft>
              <a:buNone/>
            </a:pPr>
            <a:r>
              <a:rPr lang="en"/>
              <a:t>Citizen Scientist  </a:t>
            </a:r>
            <a:endParaRPr/>
          </a:p>
        </p:txBody>
      </p:sp>
      <p:sp>
        <p:nvSpPr>
          <p:cNvPr id="135" name="Google Shape;135;p13"/>
          <p:cNvSpPr txBox="1"/>
          <p:nvPr>
            <p:ph idx="1" type="subTitle"/>
          </p:nvPr>
        </p:nvSpPr>
        <p:spPr>
          <a:xfrm>
            <a:off x="5083950" y="3924925"/>
            <a:ext cx="3470700" cy="50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Part 2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 sz="2800">
                <a:latin typeface="Arial"/>
                <a:ea typeface="Arial"/>
                <a:cs typeface="Arial"/>
                <a:sym typeface="Arial"/>
              </a:rPr>
              <a:t>Field notebooks</a:t>
            </a:r>
            <a:endParaRPr sz="2800">
              <a:latin typeface="Arial"/>
              <a:ea typeface="Arial"/>
              <a:cs typeface="Arial"/>
              <a:sym typeface="Arial"/>
            </a:endParaRPr>
          </a:p>
          <a:p>
            <a:pPr indent="0" lvl="0" marL="0" rtl="0" algn="l">
              <a:spcBef>
                <a:spcPts val="0"/>
              </a:spcBef>
              <a:spcAft>
                <a:spcPts val="0"/>
              </a:spcAft>
              <a:buNone/>
            </a:pPr>
            <a:r>
              <a:t/>
            </a:r>
            <a:endParaRPr/>
          </a:p>
        </p:txBody>
      </p:sp>
      <p:sp>
        <p:nvSpPr>
          <p:cNvPr id="141" name="Google Shape;141;p14"/>
          <p:cNvSpPr txBox="1"/>
          <p:nvPr>
            <p:ph idx="1" type="body"/>
          </p:nvPr>
        </p:nvSpPr>
        <p:spPr>
          <a:xfrm>
            <a:off x="1297500" y="1567550"/>
            <a:ext cx="3403200" cy="2911200"/>
          </a:xfrm>
          <a:prstGeom prst="rect">
            <a:avLst/>
          </a:prstGeom>
        </p:spPr>
        <p:txBody>
          <a:bodyPr anchorCtr="0" anchor="t" bIns="91425" lIns="91425" spcFirstLastPara="1" rIns="91425" wrap="square" tIns="91425">
            <a:noAutofit/>
          </a:bodyPr>
          <a:lstStyle/>
          <a:p>
            <a:pPr indent="0" lvl="0" marL="0" rtl="0" algn="l">
              <a:lnSpc>
                <a:spcPct val="138000"/>
              </a:lnSpc>
              <a:spcBef>
                <a:spcPts val="0"/>
              </a:spcBef>
              <a:spcAft>
                <a:spcPts val="0"/>
              </a:spcAft>
              <a:buNone/>
            </a:pPr>
            <a:r>
              <a:rPr lang="en" sz="1400">
                <a:latin typeface="Arial"/>
                <a:ea typeface="Arial"/>
                <a:cs typeface="Arial"/>
                <a:sym typeface="Arial"/>
              </a:rPr>
              <a:t>Scientists need somewhere to store their observations. Let’s create a field notebook to record our findings. </a:t>
            </a:r>
            <a:endParaRPr sz="1400">
              <a:latin typeface="Arial"/>
              <a:ea typeface="Arial"/>
              <a:cs typeface="Arial"/>
              <a:sym typeface="Arial"/>
            </a:endParaRPr>
          </a:p>
          <a:p>
            <a:pPr indent="0" lvl="0" marL="0" rtl="0" algn="l">
              <a:spcBef>
                <a:spcPts val="1600"/>
              </a:spcBef>
              <a:spcAft>
                <a:spcPts val="0"/>
              </a:spcAft>
              <a:buNone/>
            </a:pPr>
            <a:r>
              <a:t/>
            </a:r>
            <a:endParaRPr sz="1100">
              <a:latin typeface="Arial"/>
              <a:ea typeface="Arial"/>
              <a:cs typeface="Arial"/>
              <a:sym typeface="Arial"/>
            </a:endParaRPr>
          </a:p>
          <a:p>
            <a:pPr indent="0" lvl="0" marL="0" rtl="0" algn="l">
              <a:lnSpc>
                <a:spcPct val="138000"/>
              </a:lnSpc>
              <a:spcBef>
                <a:spcPts val="0"/>
              </a:spcBef>
              <a:spcAft>
                <a:spcPts val="0"/>
              </a:spcAft>
              <a:buNone/>
            </a:pPr>
            <a:r>
              <a:rPr lang="en" sz="1400">
                <a:latin typeface="Arial"/>
                <a:ea typeface="Arial"/>
                <a:cs typeface="Arial"/>
                <a:sym typeface="Arial"/>
              </a:rPr>
              <a:t>Supplies needed:</a:t>
            </a:r>
            <a:endParaRPr sz="1400">
              <a:latin typeface="Arial"/>
              <a:ea typeface="Arial"/>
              <a:cs typeface="Arial"/>
              <a:sym typeface="Arial"/>
            </a:endParaRPr>
          </a:p>
          <a:p>
            <a:pPr indent="0" lvl="0" marL="0" rtl="0" algn="l">
              <a:lnSpc>
                <a:spcPct val="138000"/>
              </a:lnSpc>
              <a:spcBef>
                <a:spcPts val="1600"/>
              </a:spcBef>
              <a:spcAft>
                <a:spcPts val="0"/>
              </a:spcAft>
              <a:buNone/>
            </a:pPr>
            <a:r>
              <a:rPr lang="en" sz="1400">
                <a:latin typeface="Arial"/>
                <a:ea typeface="Arial"/>
                <a:cs typeface="Arial"/>
                <a:sym typeface="Arial"/>
              </a:rPr>
              <a:t>Blank paper (4 to 5 sheets)</a:t>
            </a:r>
            <a:endParaRPr sz="1400">
              <a:latin typeface="Arial"/>
              <a:ea typeface="Arial"/>
              <a:cs typeface="Arial"/>
              <a:sym typeface="Arial"/>
            </a:endParaRPr>
          </a:p>
          <a:p>
            <a:pPr indent="0" lvl="0" marL="0" rtl="0" algn="l">
              <a:lnSpc>
                <a:spcPct val="138000"/>
              </a:lnSpc>
              <a:spcBef>
                <a:spcPts val="1600"/>
              </a:spcBef>
              <a:spcAft>
                <a:spcPts val="0"/>
              </a:spcAft>
              <a:buNone/>
            </a:pPr>
            <a:r>
              <a:rPr lang="en" sz="1400">
                <a:latin typeface="Arial"/>
                <a:ea typeface="Arial"/>
                <a:cs typeface="Arial"/>
                <a:sym typeface="Arial"/>
              </a:rPr>
              <a:t>Stapler</a:t>
            </a:r>
            <a:endParaRPr sz="1400">
              <a:latin typeface="Arial"/>
              <a:ea typeface="Arial"/>
              <a:cs typeface="Arial"/>
              <a:sym typeface="Arial"/>
            </a:endParaRPr>
          </a:p>
          <a:p>
            <a:pPr indent="0" lvl="0" marL="0" rtl="0" algn="l">
              <a:lnSpc>
                <a:spcPct val="138000"/>
              </a:lnSpc>
              <a:spcBef>
                <a:spcPts val="1600"/>
              </a:spcBef>
              <a:spcAft>
                <a:spcPts val="0"/>
              </a:spcAft>
              <a:buNone/>
            </a:pPr>
            <a:r>
              <a:rPr lang="en" sz="1400">
                <a:latin typeface="Arial"/>
                <a:ea typeface="Arial"/>
                <a:cs typeface="Arial"/>
                <a:sym typeface="Arial"/>
              </a:rPr>
              <a:t>Markers, crayons, or colored pencils</a:t>
            </a:r>
            <a:endParaRPr sz="1400">
              <a:latin typeface="Arial"/>
              <a:ea typeface="Arial"/>
              <a:cs typeface="Arial"/>
              <a:sym typeface="Arial"/>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142" name="Google Shape;142;p14"/>
          <p:cNvSpPr txBox="1"/>
          <p:nvPr>
            <p:ph idx="2" type="body"/>
          </p:nvPr>
        </p:nvSpPr>
        <p:spPr>
          <a:xfrm>
            <a:off x="4933221" y="1567550"/>
            <a:ext cx="3403200" cy="2911200"/>
          </a:xfrm>
          <a:prstGeom prst="rect">
            <a:avLst/>
          </a:prstGeom>
        </p:spPr>
        <p:txBody>
          <a:bodyPr anchorCtr="0" anchor="t" bIns="91425" lIns="91425" spcFirstLastPara="1" rIns="91425" wrap="square" tIns="91425">
            <a:noAutofit/>
          </a:bodyPr>
          <a:lstStyle/>
          <a:p>
            <a:pPr indent="0" lvl="0" marL="0" rtl="0" algn="l">
              <a:lnSpc>
                <a:spcPct val="138000"/>
              </a:lnSpc>
              <a:spcBef>
                <a:spcPts val="0"/>
              </a:spcBef>
              <a:spcAft>
                <a:spcPts val="0"/>
              </a:spcAft>
              <a:buNone/>
            </a:pPr>
            <a:r>
              <a:rPr lang="en" sz="1400">
                <a:latin typeface="Arial"/>
                <a:ea typeface="Arial"/>
                <a:cs typeface="Arial"/>
                <a:sym typeface="Arial"/>
              </a:rPr>
              <a:t>Steps:</a:t>
            </a:r>
            <a:endParaRPr sz="1400">
              <a:latin typeface="Arial"/>
              <a:ea typeface="Arial"/>
              <a:cs typeface="Arial"/>
              <a:sym typeface="Arial"/>
            </a:endParaRPr>
          </a:p>
          <a:p>
            <a:pPr indent="-317500" lvl="0" marL="457200" rtl="0" algn="l">
              <a:spcBef>
                <a:spcPts val="1600"/>
              </a:spcBef>
              <a:spcAft>
                <a:spcPts val="0"/>
              </a:spcAft>
              <a:buClr>
                <a:schemeClr val="lt1"/>
              </a:buClr>
              <a:buSzPts val="1400"/>
              <a:buFont typeface="Arial"/>
              <a:buAutoNum type="arabicPeriod"/>
            </a:pPr>
            <a:r>
              <a:rPr lang="en" sz="1400">
                <a:latin typeface="Arial"/>
                <a:ea typeface="Arial"/>
                <a:cs typeface="Arial"/>
                <a:sym typeface="Arial"/>
              </a:rPr>
              <a:t>Put the sheets of paper together and make a nice neat stack.</a:t>
            </a:r>
            <a:endParaRPr sz="1400">
              <a:latin typeface="Arial"/>
              <a:ea typeface="Arial"/>
              <a:cs typeface="Arial"/>
              <a:sym typeface="Arial"/>
            </a:endParaRPr>
          </a:p>
          <a:p>
            <a:pPr indent="-317500" lvl="0" marL="457200" rtl="0" algn="l">
              <a:spcBef>
                <a:spcPts val="0"/>
              </a:spcBef>
              <a:spcAft>
                <a:spcPts val="0"/>
              </a:spcAft>
              <a:buClr>
                <a:schemeClr val="lt1"/>
              </a:buClr>
              <a:buSzPts val="1400"/>
              <a:buFont typeface="Arial"/>
              <a:buAutoNum type="arabicPeriod"/>
            </a:pPr>
            <a:r>
              <a:rPr lang="en" sz="1400">
                <a:latin typeface="Arial"/>
                <a:ea typeface="Arial"/>
                <a:cs typeface="Arial"/>
                <a:sym typeface="Arial"/>
              </a:rPr>
              <a:t>Fold stack of paper in half meeting corner to corner.</a:t>
            </a:r>
            <a:endParaRPr sz="1400">
              <a:latin typeface="Arial"/>
              <a:ea typeface="Arial"/>
              <a:cs typeface="Arial"/>
              <a:sym typeface="Arial"/>
            </a:endParaRPr>
          </a:p>
          <a:p>
            <a:pPr indent="-317500" lvl="0" marL="457200" rtl="0" algn="l">
              <a:spcBef>
                <a:spcPts val="0"/>
              </a:spcBef>
              <a:spcAft>
                <a:spcPts val="0"/>
              </a:spcAft>
              <a:buClr>
                <a:schemeClr val="lt1"/>
              </a:buClr>
              <a:buSzPts val="1400"/>
              <a:buFont typeface="Arial"/>
              <a:buAutoNum type="arabicPeriod"/>
            </a:pPr>
            <a:r>
              <a:rPr lang="en" sz="1400">
                <a:latin typeface="Arial"/>
                <a:ea typeface="Arial"/>
                <a:cs typeface="Arial"/>
                <a:sym typeface="Arial"/>
              </a:rPr>
              <a:t>Make a crease down the folded side.</a:t>
            </a:r>
            <a:endParaRPr sz="1400">
              <a:latin typeface="Arial"/>
              <a:ea typeface="Arial"/>
              <a:cs typeface="Arial"/>
              <a:sym typeface="Arial"/>
            </a:endParaRPr>
          </a:p>
          <a:p>
            <a:pPr indent="-317500" lvl="0" marL="457200" rtl="0" algn="l">
              <a:spcBef>
                <a:spcPts val="0"/>
              </a:spcBef>
              <a:spcAft>
                <a:spcPts val="0"/>
              </a:spcAft>
              <a:buClr>
                <a:schemeClr val="lt1"/>
              </a:buClr>
              <a:buSzPts val="1400"/>
              <a:buFont typeface="Arial"/>
              <a:buAutoNum type="arabicPeriod"/>
            </a:pPr>
            <a:r>
              <a:rPr lang="en" sz="1400">
                <a:latin typeface="Arial"/>
                <a:ea typeface="Arial"/>
                <a:cs typeface="Arial"/>
                <a:sym typeface="Arial"/>
              </a:rPr>
              <a:t>Staple them together to make a small notebook</a:t>
            </a:r>
            <a:endParaRPr sz="1400">
              <a:latin typeface="Arial"/>
              <a:ea typeface="Arial"/>
              <a:cs typeface="Arial"/>
              <a:sym typeface="Arial"/>
            </a:endParaRPr>
          </a:p>
          <a:p>
            <a:pPr indent="-317500" lvl="0" marL="457200" rtl="0" algn="l">
              <a:spcBef>
                <a:spcPts val="0"/>
              </a:spcBef>
              <a:spcAft>
                <a:spcPts val="0"/>
              </a:spcAft>
              <a:buClr>
                <a:schemeClr val="lt1"/>
              </a:buClr>
              <a:buSzPts val="1400"/>
              <a:buFont typeface="Arial"/>
              <a:buAutoNum type="arabicPeriod"/>
            </a:pPr>
            <a:r>
              <a:rPr lang="en" sz="1400">
                <a:latin typeface="Arial"/>
                <a:ea typeface="Arial"/>
                <a:cs typeface="Arial"/>
                <a:sym typeface="Arial"/>
              </a:rPr>
              <a:t>Decorate the front cover</a:t>
            </a:r>
            <a:endParaRPr sz="1400">
              <a:latin typeface="Arial"/>
              <a:ea typeface="Arial"/>
              <a:cs typeface="Arial"/>
              <a:sym typeface="Arial"/>
            </a:endParaRPr>
          </a:p>
          <a:p>
            <a:pPr indent="0" lvl="0" marL="0" rtl="0" algn="l">
              <a:spcBef>
                <a:spcPts val="0"/>
              </a:spcBef>
              <a:spcAft>
                <a:spcPts val="0"/>
              </a:spcAft>
              <a:buNone/>
            </a:pPr>
            <a:r>
              <a:t/>
            </a:r>
            <a:endParaRPr sz="1100">
              <a:latin typeface="Arial"/>
              <a:ea typeface="Arial"/>
              <a:cs typeface="Arial"/>
              <a:sym typeface="Arial"/>
            </a:endParaRPr>
          </a:p>
          <a:p>
            <a:pPr indent="0" lvl="0" marL="0" rtl="0" algn="l">
              <a:spcBef>
                <a:spcPts val="0"/>
              </a:spcBef>
              <a:spcAft>
                <a:spcPts val="16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print these butterflies for the next step.</a:t>
            </a:r>
            <a:endParaRPr/>
          </a:p>
        </p:txBody>
      </p:sp>
      <p:sp>
        <p:nvSpPr>
          <p:cNvPr id="148" name="Google Shape;148;p15"/>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49" name="Google Shape;149;p15"/>
          <p:cNvPicPr preferRelativeResize="0"/>
          <p:nvPr/>
        </p:nvPicPr>
        <p:blipFill>
          <a:blip r:embed="rId3">
            <a:alphaModFix/>
          </a:blip>
          <a:stretch>
            <a:fillRect/>
          </a:stretch>
        </p:blipFill>
        <p:spPr>
          <a:xfrm>
            <a:off x="221349" y="1594149"/>
            <a:ext cx="4181825" cy="2742900"/>
          </a:xfrm>
          <a:prstGeom prst="rect">
            <a:avLst/>
          </a:prstGeom>
          <a:noFill/>
          <a:ln>
            <a:noFill/>
          </a:ln>
        </p:spPr>
      </p:pic>
      <p:pic>
        <p:nvPicPr>
          <p:cNvPr id="150" name="Google Shape;150;p15"/>
          <p:cNvPicPr preferRelativeResize="0"/>
          <p:nvPr/>
        </p:nvPicPr>
        <p:blipFill>
          <a:blip r:embed="rId4">
            <a:alphaModFix/>
          </a:blip>
          <a:stretch>
            <a:fillRect/>
          </a:stretch>
        </p:blipFill>
        <p:spPr>
          <a:xfrm>
            <a:off x="4403175" y="1594150"/>
            <a:ext cx="4429125" cy="2742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Butterfly Watch </a:t>
            </a:r>
            <a:endParaRPr/>
          </a:p>
        </p:txBody>
      </p:sp>
      <p:sp>
        <p:nvSpPr>
          <p:cNvPr id="156" name="Google Shape;156;p16"/>
          <p:cNvSpPr txBox="1"/>
          <p:nvPr>
            <p:ph idx="1" type="body"/>
          </p:nvPr>
        </p:nvSpPr>
        <p:spPr>
          <a:xfrm>
            <a:off x="1297500" y="1054000"/>
            <a:ext cx="7038900" cy="342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100"/>
              <a:t>Tape the butterfly cutouts in different places around the room.</a:t>
            </a:r>
            <a:endParaRPr sz="1100"/>
          </a:p>
          <a:p>
            <a:pPr indent="0" lvl="0" marL="0" rtl="0" algn="l">
              <a:lnSpc>
                <a:spcPct val="100000"/>
              </a:lnSpc>
              <a:spcBef>
                <a:spcPts val="1500"/>
              </a:spcBef>
              <a:spcAft>
                <a:spcPts val="0"/>
              </a:spcAft>
              <a:buClr>
                <a:schemeClr val="dk1"/>
              </a:buClr>
              <a:buSzPts val="1100"/>
              <a:buFont typeface="Arial"/>
              <a:buNone/>
            </a:pPr>
            <a:r>
              <a:rPr lang="en" sz="1100"/>
              <a:t>SAY: </a:t>
            </a:r>
            <a:r>
              <a:rPr i="1" lang="en" sz="1100"/>
              <a:t>How do scientists remember what they observe?</a:t>
            </a:r>
            <a:endParaRPr i="1" sz="1100"/>
          </a:p>
          <a:p>
            <a:pPr indent="0" lvl="0" marL="0" rtl="0" algn="l">
              <a:lnSpc>
                <a:spcPct val="100000"/>
              </a:lnSpc>
              <a:spcBef>
                <a:spcPts val="1500"/>
              </a:spcBef>
              <a:spcAft>
                <a:spcPts val="0"/>
              </a:spcAft>
              <a:buClr>
                <a:schemeClr val="dk1"/>
              </a:buClr>
              <a:buSzPts val="1100"/>
              <a:buFont typeface="Arial"/>
              <a:buNone/>
            </a:pPr>
            <a:r>
              <a:rPr lang="en" sz="1100"/>
              <a:t>Girls may say: They write it down, they take notes, etc.</a:t>
            </a:r>
            <a:endParaRPr sz="1100"/>
          </a:p>
          <a:p>
            <a:pPr indent="0" lvl="0" marL="0" rtl="0" algn="l">
              <a:lnSpc>
                <a:spcPct val="100000"/>
              </a:lnSpc>
              <a:spcBef>
                <a:spcPts val="1500"/>
              </a:spcBef>
              <a:spcAft>
                <a:spcPts val="0"/>
              </a:spcAft>
              <a:buClr>
                <a:schemeClr val="dk1"/>
              </a:buClr>
              <a:buSzPts val="1100"/>
              <a:buFont typeface="Arial"/>
              <a:buNone/>
            </a:pPr>
            <a:r>
              <a:rPr i="1" lang="en" sz="1100"/>
              <a:t>Taking notes about what you see is an important part of being a scientist. What do you think they'd want to make notes about?</a:t>
            </a:r>
            <a:r>
              <a:rPr lang="en" sz="1100"/>
              <a:t>  </a:t>
            </a:r>
            <a:endParaRPr sz="1100"/>
          </a:p>
          <a:p>
            <a:pPr indent="0" lvl="0" marL="0" rtl="0" algn="l">
              <a:lnSpc>
                <a:spcPct val="100000"/>
              </a:lnSpc>
              <a:spcBef>
                <a:spcPts val="1500"/>
              </a:spcBef>
              <a:spcAft>
                <a:spcPts val="0"/>
              </a:spcAft>
              <a:buClr>
                <a:schemeClr val="dk1"/>
              </a:buClr>
              <a:buSzPts val="1100"/>
              <a:buFont typeface="Arial"/>
              <a:buNone/>
            </a:pPr>
            <a:r>
              <a:rPr lang="en" sz="1100"/>
              <a:t>Girls may say: What something looks like, how big it is, what color it is, what it sounds like, how many things she sees, etc.</a:t>
            </a:r>
            <a:endParaRPr sz="1100"/>
          </a:p>
          <a:p>
            <a:pPr indent="0" lvl="0" marL="0" rtl="0" algn="l">
              <a:lnSpc>
                <a:spcPct val="100000"/>
              </a:lnSpc>
              <a:spcBef>
                <a:spcPts val="1500"/>
              </a:spcBef>
              <a:spcAft>
                <a:spcPts val="0"/>
              </a:spcAft>
              <a:buClr>
                <a:schemeClr val="dk1"/>
              </a:buClr>
              <a:buSzPts val="1100"/>
              <a:buFont typeface="Arial"/>
              <a:buNone/>
            </a:pPr>
            <a:r>
              <a:rPr i="1" lang="en" sz="1100"/>
              <a:t>What if you were taking notes on squirrels in your back yard? What things would you write down?</a:t>
            </a:r>
            <a:endParaRPr i="1" sz="1100"/>
          </a:p>
          <a:p>
            <a:pPr indent="0" lvl="0" marL="0" rtl="0" algn="l">
              <a:lnSpc>
                <a:spcPct val="100000"/>
              </a:lnSpc>
              <a:spcBef>
                <a:spcPts val="1500"/>
              </a:spcBef>
              <a:spcAft>
                <a:spcPts val="0"/>
              </a:spcAft>
              <a:buClr>
                <a:schemeClr val="dk1"/>
              </a:buClr>
              <a:buSzPts val="1100"/>
              <a:buFont typeface="Arial"/>
              <a:buNone/>
            </a:pPr>
            <a:r>
              <a:rPr lang="en" sz="1100"/>
              <a:t>Girls may say: How many squirrels there are, what colors the squirrels are, etc.</a:t>
            </a:r>
            <a:endParaRPr sz="1100"/>
          </a:p>
          <a:p>
            <a:pPr indent="0" lvl="0" marL="0" rtl="0" algn="l">
              <a:lnSpc>
                <a:spcPct val="100000"/>
              </a:lnSpc>
              <a:spcBef>
                <a:spcPts val="1500"/>
              </a:spcBef>
              <a:spcAft>
                <a:spcPts val="0"/>
              </a:spcAft>
              <a:buClr>
                <a:schemeClr val="dk1"/>
              </a:buClr>
              <a:buSzPts val="1100"/>
              <a:buFont typeface="Arial"/>
              <a:buNone/>
            </a:pPr>
            <a:r>
              <a:rPr i="1" lang="en" sz="1100"/>
              <a:t>Now, you're going to have a chance to take field notes like a scientist!</a:t>
            </a:r>
            <a:endParaRPr i="1" sz="1100"/>
          </a:p>
          <a:p>
            <a:pPr indent="0" lvl="0" marL="0" rtl="0" algn="l">
              <a:lnSpc>
                <a:spcPct val="100000"/>
              </a:lnSpc>
              <a:spcBef>
                <a:spcPts val="1500"/>
              </a:spcBef>
              <a:spcAft>
                <a:spcPts val="0"/>
              </a:spcAft>
              <a:buClr>
                <a:schemeClr val="dk1"/>
              </a:buClr>
              <a:buSzPts val="1100"/>
              <a:buFont typeface="Arial"/>
              <a:buNone/>
            </a:pPr>
            <a:r>
              <a:rPr lang="en" sz="1100"/>
              <a:t>Daisies take out their field notebooks and pencils, pens, or markers.</a:t>
            </a:r>
            <a:endParaRPr sz="1100"/>
          </a:p>
          <a:p>
            <a:pPr indent="0" lvl="0" marL="0" rtl="0" algn="l">
              <a:lnSpc>
                <a:spcPct val="100000"/>
              </a:lnSpc>
              <a:spcBef>
                <a:spcPts val="1500"/>
              </a:spcBef>
              <a:spcAft>
                <a:spcPts val="1600"/>
              </a:spcAft>
              <a:buNone/>
            </a:pPr>
            <a:r>
              <a:t/>
            </a:r>
            <a:endParaRPr sz="11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Butterfly Watch Continued </a:t>
            </a:r>
            <a:endParaRPr/>
          </a:p>
          <a:p>
            <a:pPr indent="0" lvl="0" marL="0" rtl="0" algn="l">
              <a:spcBef>
                <a:spcPts val="0"/>
              </a:spcBef>
              <a:spcAft>
                <a:spcPts val="0"/>
              </a:spcAft>
              <a:buNone/>
            </a:pPr>
            <a:r>
              <a:t/>
            </a:r>
            <a:endParaRPr/>
          </a:p>
        </p:txBody>
      </p:sp>
      <p:sp>
        <p:nvSpPr>
          <p:cNvPr id="162" name="Google Shape;162;p17"/>
          <p:cNvSpPr txBox="1"/>
          <p:nvPr>
            <p:ph idx="1" type="body"/>
          </p:nvPr>
        </p:nvSpPr>
        <p:spPr>
          <a:xfrm>
            <a:off x="1297500" y="1054000"/>
            <a:ext cx="7038900" cy="34248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lang="en" sz="1100"/>
              <a:t>SAY: Today, we're going to pretend we're helping a scientist learn more about butterflies. The scientist has asked you, as citizen scientists, to tell her about the butterflies in this room. For the next three minutes, walk around the room and look at the butterflies.  You can draw anything you want to remember the butterflies or count how many you see and write that down. Remember, scientists pay super close attention to all of the details and are constantly thinking about what their observations might mean.</a:t>
            </a:r>
            <a:endParaRPr sz="1100"/>
          </a:p>
          <a:p>
            <a:pPr indent="0" lvl="0" marL="0" marR="0" rtl="0" algn="l">
              <a:lnSpc>
                <a:spcPct val="100000"/>
              </a:lnSpc>
              <a:spcBef>
                <a:spcPts val="1500"/>
              </a:spcBef>
              <a:spcAft>
                <a:spcPts val="0"/>
              </a:spcAft>
              <a:buClr>
                <a:schemeClr val="dk1"/>
              </a:buClr>
              <a:buSzPts val="1100"/>
              <a:buFont typeface="Arial"/>
              <a:buNone/>
            </a:pPr>
            <a:r>
              <a:rPr lang="en" sz="1100"/>
              <a:t>Daisies walk around the room and take notes.</a:t>
            </a:r>
            <a:endParaRPr sz="1100"/>
          </a:p>
          <a:p>
            <a:pPr indent="0" lvl="0" marL="0" marR="0" rtl="0" algn="l">
              <a:lnSpc>
                <a:spcPct val="100000"/>
              </a:lnSpc>
              <a:spcBef>
                <a:spcPts val="1500"/>
              </a:spcBef>
              <a:spcAft>
                <a:spcPts val="0"/>
              </a:spcAft>
              <a:buClr>
                <a:schemeClr val="dk1"/>
              </a:buClr>
              <a:buSzPts val="1100"/>
              <a:buFont typeface="Arial"/>
              <a:buNone/>
            </a:pPr>
            <a:r>
              <a:rPr lang="en" sz="1100"/>
              <a:t>If possible, walk with the Daisies so they can talk about what they see. If you have a large group, you may need to have girls divide into smaller groups and have other adults help facilitate this activity. You can prompt Daisies by asking questions such as, "Do any of the butterflies look different? How? Can you count different kinds of butterflies? What else do you notice?" Encourage girls to draw the butterfly shape and note their different wing patterns. As they observe, remind Daisies that they can remember what they see by drawing a picture. Girls can also create tallies for how many butterflies they see.</a:t>
            </a:r>
            <a:endParaRPr sz="1100"/>
          </a:p>
          <a:p>
            <a:pPr indent="0" lvl="0" marL="0" marR="0" rtl="0" algn="l">
              <a:lnSpc>
                <a:spcPct val="100000"/>
              </a:lnSpc>
              <a:spcBef>
                <a:spcPts val="1500"/>
              </a:spcBef>
              <a:spcAft>
                <a:spcPts val="0"/>
              </a:spcAft>
              <a:buClr>
                <a:schemeClr val="dk1"/>
              </a:buClr>
              <a:buSzPts val="1100"/>
              <a:buFont typeface="Arial"/>
              <a:buNone/>
            </a:pPr>
            <a:r>
              <a:rPr lang="en" sz="1100"/>
              <a:t>One they are done with there 3 minutes SAY: What did you notice about the butterflies you saw?  </a:t>
            </a:r>
            <a:endParaRPr sz="1100"/>
          </a:p>
          <a:p>
            <a:pPr indent="0" lvl="0" marL="0" marR="0" rtl="0" algn="l">
              <a:lnSpc>
                <a:spcPct val="100000"/>
              </a:lnSpc>
              <a:spcBef>
                <a:spcPts val="1500"/>
              </a:spcBef>
              <a:spcAft>
                <a:spcPts val="0"/>
              </a:spcAft>
              <a:buClr>
                <a:schemeClr val="dk1"/>
              </a:buClr>
              <a:buSzPts val="1100"/>
              <a:buFont typeface="Arial"/>
              <a:buNone/>
            </a:pPr>
            <a:r>
              <a:rPr lang="en" sz="1100"/>
              <a:t>Have Daisies share their observations. </a:t>
            </a:r>
            <a:endParaRPr sz="1100"/>
          </a:p>
          <a:p>
            <a:pPr indent="0" lvl="0" marL="0" marR="0" rtl="0" algn="l">
              <a:lnSpc>
                <a:spcPct val="100000"/>
              </a:lnSpc>
              <a:spcBef>
                <a:spcPts val="1500"/>
              </a:spcBef>
              <a:spcAft>
                <a:spcPts val="1500"/>
              </a:spcAft>
              <a:buClr>
                <a:schemeClr val="dk1"/>
              </a:buClr>
              <a:buSzPts val="1100"/>
              <a:buFont typeface="Arial"/>
              <a:buNone/>
            </a:pPr>
            <a:r>
              <a:t/>
            </a:r>
            <a:endParaRPr sz="11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Butterfly Watch Continued</a:t>
            </a:r>
            <a:endParaRPr/>
          </a:p>
          <a:p>
            <a:pPr indent="0" lvl="0" marL="0" rtl="0" algn="l">
              <a:spcBef>
                <a:spcPts val="0"/>
              </a:spcBef>
              <a:spcAft>
                <a:spcPts val="0"/>
              </a:spcAft>
              <a:buNone/>
            </a:pPr>
            <a:r>
              <a:t/>
            </a:r>
            <a:endParaRPr/>
          </a:p>
        </p:txBody>
      </p:sp>
      <p:sp>
        <p:nvSpPr>
          <p:cNvPr id="168" name="Google Shape;168;p18"/>
          <p:cNvSpPr txBox="1"/>
          <p:nvPr>
            <p:ph idx="1" type="body"/>
          </p:nvPr>
        </p:nvSpPr>
        <p:spPr>
          <a:xfrm>
            <a:off x="1297500" y="1307850"/>
            <a:ext cx="7038900" cy="31710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100"/>
              <a:t>SAY: If a scientist was taking field notes on the butterflies, what are some other things she might want to remember?</a:t>
            </a:r>
            <a:endParaRPr sz="1100"/>
          </a:p>
          <a:p>
            <a:pPr indent="0" lvl="0" marL="0" marR="0" rtl="0" algn="l">
              <a:lnSpc>
                <a:spcPct val="100000"/>
              </a:lnSpc>
              <a:spcBef>
                <a:spcPts val="1500"/>
              </a:spcBef>
              <a:spcAft>
                <a:spcPts val="0"/>
              </a:spcAft>
              <a:buNone/>
            </a:pPr>
            <a:r>
              <a:rPr lang="en" sz="1100"/>
              <a:t>Girls may say: What they see, where they are, etc.</a:t>
            </a:r>
            <a:endParaRPr sz="1100"/>
          </a:p>
          <a:p>
            <a:pPr indent="0" lvl="0" marL="0" marR="0" rtl="0" algn="l">
              <a:lnSpc>
                <a:spcPct val="100000"/>
              </a:lnSpc>
              <a:spcBef>
                <a:spcPts val="1500"/>
              </a:spcBef>
              <a:spcAft>
                <a:spcPts val="0"/>
              </a:spcAft>
              <a:buNone/>
            </a:pPr>
            <a:r>
              <a:rPr lang="en" sz="1100"/>
              <a:t>Scientists want to remember everything about what they observe. They write down the date and where they were when they made their notes. All your notes are called data. Data simply means information. It can be notes, drawings, photos, recordings or videos. Let's look at your data. </a:t>
            </a:r>
            <a:endParaRPr sz="1100"/>
          </a:p>
          <a:p>
            <a:pPr indent="0" lvl="0" marL="0" marR="0" rtl="0" algn="l">
              <a:lnSpc>
                <a:spcPct val="100000"/>
              </a:lnSpc>
              <a:spcBef>
                <a:spcPts val="1500"/>
              </a:spcBef>
              <a:spcAft>
                <a:spcPts val="0"/>
              </a:spcAft>
              <a:buNone/>
            </a:pPr>
            <a:r>
              <a:rPr lang="en" sz="1100"/>
              <a:t>How many butterflies looked like this (point to a butterfly with one pattern)? </a:t>
            </a:r>
            <a:endParaRPr sz="1100"/>
          </a:p>
          <a:p>
            <a:pPr indent="0" lvl="0" marL="0" marR="0" rtl="0" algn="l">
              <a:lnSpc>
                <a:spcPct val="100000"/>
              </a:lnSpc>
              <a:spcBef>
                <a:spcPts val="1500"/>
              </a:spcBef>
              <a:spcAft>
                <a:spcPts val="0"/>
              </a:spcAft>
              <a:buNone/>
            </a:pPr>
            <a:r>
              <a:rPr lang="en" sz="1100"/>
              <a:t>How many butterflies looked like this (point to a butterfly with the other pattern)?</a:t>
            </a:r>
            <a:endParaRPr sz="1100"/>
          </a:p>
          <a:p>
            <a:pPr indent="0" lvl="0" marL="0" marR="0" rtl="0" algn="l">
              <a:lnSpc>
                <a:spcPct val="100000"/>
              </a:lnSpc>
              <a:spcBef>
                <a:spcPts val="1500"/>
              </a:spcBef>
              <a:spcAft>
                <a:spcPts val="0"/>
              </a:spcAft>
              <a:buNone/>
            </a:pPr>
            <a:r>
              <a:rPr lang="en" sz="1100"/>
              <a:t>Let girls answer. </a:t>
            </a:r>
            <a:endParaRPr sz="1100"/>
          </a:p>
          <a:p>
            <a:pPr indent="0" lvl="0" marL="0" marR="0" rtl="0" algn="l">
              <a:lnSpc>
                <a:spcPct val="100000"/>
              </a:lnSpc>
              <a:spcBef>
                <a:spcPts val="1500"/>
              </a:spcBef>
              <a:spcAft>
                <a:spcPts val="0"/>
              </a:spcAft>
              <a:buNone/>
            </a:pPr>
            <a:r>
              <a:rPr lang="en" sz="1100"/>
              <a:t>SAY:Today, you did what scientists do -- you used the scientific method. You made observations. You recorded data. And you looked for patterns in your data. </a:t>
            </a:r>
            <a:endParaRPr sz="1100"/>
          </a:p>
          <a:p>
            <a:pPr indent="0" lvl="0" marL="0" rtl="0" algn="l">
              <a:lnSpc>
                <a:spcPct val="100000"/>
              </a:lnSpc>
              <a:spcBef>
                <a:spcPts val="1500"/>
              </a:spcBef>
              <a:spcAft>
                <a:spcPts val="0"/>
              </a:spcAft>
              <a:buNone/>
            </a:pPr>
            <a:r>
              <a:t/>
            </a:r>
            <a:endParaRPr sz="1800">
              <a:solidFill>
                <a:srgbClr val="595959"/>
              </a:solidFill>
              <a:latin typeface="Arial"/>
              <a:ea typeface="Arial"/>
              <a:cs typeface="Arial"/>
              <a:sym typeface="Arial"/>
            </a:endParaRPr>
          </a:p>
          <a:p>
            <a:pPr indent="0" lvl="0" marL="0" rtl="0" algn="l">
              <a:spcBef>
                <a:spcPts val="1600"/>
              </a:spcBef>
              <a:spcAft>
                <a:spcPts val="16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9"/>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Materials needed for next week</a:t>
            </a:r>
            <a:endParaRPr/>
          </a:p>
        </p:txBody>
      </p:sp>
      <p:sp>
        <p:nvSpPr>
          <p:cNvPr id="174" name="Google Shape;174;p19"/>
          <p:cNvSpPr txBox="1"/>
          <p:nvPr>
            <p:ph idx="1" type="body"/>
          </p:nvPr>
        </p:nvSpPr>
        <p:spPr>
          <a:xfrm>
            <a:off x="1297500" y="1110200"/>
            <a:ext cx="7038900" cy="3368400"/>
          </a:xfrm>
          <a:prstGeom prst="rect">
            <a:avLst/>
          </a:prstGeom>
        </p:spPr>
        <p:txBody>
          <a:bodyPr anchorCtr="0" anchor="t" bIns="91425" lIns="91425" spcFirstLastPara="1" rIns="91425" wrap="square" tIns="91425">
            <a:noAutofit/>
          </a:bodyPr>
          <a:lstStyle/>
          <a:p>
            <a:pPr indent="-228600" lvl="0" marL="698500" rtl="0" algn="l">
              <a:spcBef>
                <a:spcPts val="0"/>
              </a:spcBef>
              <a:spcAft>
                <a:spcPts val="0"/>
              </a:spcAft>
              <a:buClr>
                <a:schemeClr val="lt1"/>
              </a:buClr>
              <a:buSzPts val="1150"/>
              <a:buFont typeface="Nunito"/>
              <a:buNone/>
            </a:pPr>
            <a:r>
              <a:rPr lang="en" sz="1150">
                <a:latin typeface="Nunito"/>
                <a:ea typeface="Nunito"/>
                <a:cs typeface="Nunito"/>
                <a:sym typeface="Nunito"/>
              </a:rPr>
              <a:t>5 containers for mixing solutions</a:t>
            </a:r>
            <a:endParaRPr sz="1150">
              <a:latin typeface="Nunito"/>
              <a:ea typeface="Nunito"/>
              <a:cs typeface="Nunito"/>
              <a:sym typeface="Nunito"/>
            </a:endParaRPr>
          </a:p>
          <a:p>
            <a:pPr indent="-228600" lvl="0" marL="698500" rtl="0" algn="l">
              <a:spcBef>
                <a:spcPts val="0"/>
              </a:spcBef>
              <a:spcAft>
                <a:spcPts val="0"/>
              </a:spcAft>
              <a:buClr>
                <a:schemeClr val="lt1"/>
              </a:buClr>
              <a:buSzPts val="1150"/>
              <a:buFont typeface="Nunito"/>
              <a:buNone/>
            </a:pPr>
            <a:r>
              <a:rPr lang="en" sz="1150">
                <a:latin typeface="Nunito"/>
                <a:ea typeface="Nunito"/>
                <a:cs typeface="Nunito"/>
                <a:sym typeface="Nunito"/>
              </a:rPr>
              <a:t>Amino Acids: Pure L-Glutamine powder</a:t>
            </a:r>
            <a:endParaRPr sz="1150">
              <a:latin typeface="Nunito"/>
              <a:ea typeface="Nunito"/>
              <a:cs typeface="Nunito"/>
              <a:sym typeface="Nunito"/>
            </a:endParaRPr>
          </a:p>
          <a:p>
            <a:pPr indent="-228600" lvl="0" marL="698500" rtl="0" algn="l">
              <a:spcBef>
                <a:spcPts val="0"/>
              </a:spcBef>
              <a:spcAft>
                <a:spcPts val="0"/>
              </a:spcAft>
              <a:buClr>
                <a:schemeClr val="lt1"/>
              </a:buClr>
              <a:buSzPts val="1150"/>
              <a:buFont typeface="Nunito"/>
              <a:buNone/>
            </a:pPr>
            <a:r>
              <a:rPr lang="en" sz="1150">
                <a:latin typeface="Nunito"/>
                <a:ea typeface="Nunito"/>
                <a:cs typeface="Nunito"/>
                <a:sym typeface="Nunito"/>
              </a:rPr>
              <a:t>cotton balls</a:t>
            </a:r>
            <a:endParaRPr sz="1150">
              <a:latin typeface="Nunito"/>
              <a:ea typeface="Nunito"/>
              <a:cs typeface="Nunito"/>
              <a:sym typeface="Nunito"/>
            </a:endParaRPr>
          </a:p>
          <a:p>
            <a:pPr indent="-228600" lvl="0" marL="698500" rtl="0" algn="l">
              <a:spcBef>
                <a:spcPts val="0"/>
              </a:spcBef>
              <a:spcAft>
                <a:spcPts val="0"/>
              </a:spcAft>
              <a:buClr>
                <a:schemeClr val="lt1"/>
              </a:buClr>
              <a:buSzPts val="1150"/>
              <a:buFont typeface="Nunito"/>
              <a:buNone/>
            </a:pPr>
            <a:r>
              <a:rPr lang="en" sz="1150">
                <a:latin typeface="Nunito"/>
                <a:ea typeface="Nunito"/>
                <a:cs typeface="Nunito"/>
                <a:sym typeface="Nunito"/>
              </a:rPr>
              <a:t>Data Sheet</a:t>
            </a:r>
            <a:endParaRPr sz="1150">
              <a:latin typeface="Nunito"/>
              <a:ea typeface="Nunito"/>
              <a:cs typeface="Nunito"/>
              <a:sym typeface="Nunito"/>
            </a:endParaRPr>
          </a:p>
          <a:p>
            <a:pPr indent="-228600" lvl="0" marL="698500" rtl="0" algn="l">
              <a:spcBef>
                <a:spcPts val="0"/>
              </a:spcBef>
              <a:spcAft>
                <a:spcPts val="0"/>
              </a:spcAft>
              <a:buClr>
                <a:schemeClr val="lt1"/>
              </a:buClr>
              <a:buSzPts val="1150"/>
              <a:buFont typeface="Nunito"/>
              <a:buNone/>
            </a:pPr>
            <a:r>
              <a:rPr lang="en" sz="1150">
                <a:latin typeface="Nunito"/>
                <a:ea typeface="Nunito"/>
                <a:cs typeface="Nunito"/>
                <a:sym typeface="Nunito"/>
              </a:rPr>
              <a:t>Experiment in Progress Sign</a:t>
            </a:r>
            <a:endParaRPr sz="1150">
              <a:latin typeface="Nunito"/>
              <a:ea typeface="Nunito"/>
              <a:cs typeface="Nunito"/>
              <a:sym typeface="Nunito"/>
            </a:endParaRPr>
          </a:p>
          <a:p>
            <a:pPr indent="-228600" lvl="0" marL="698500" rtl="0" algn="l">
              <a:spcBef>
                <a:spcPts val="0"/>
              </a:spcBef>
              <a:spcAft>
                <a:spcPts val="0"/>
              </a:spcAft>
              <a:buClr>
                <a:schemeClr val="lt1"/>
              </a:buClr>
              <a:buSzPts val="1150"/>
              <a:buFont typeface="Nunito"/>
              <a:buNone/>
            </a:pPr>
            <a:r>
              <a:rPr lang="en" sz="1150">
                <a:latin typeface="Nunito"/>
                <a:ea typeface="Nunito"/>
                <a:cs typeface="Nunito"/>
                <a:sym typeface="Nunito"/>
              </a:rPr>
              <a:t>Extra Virgin Olive Oil</a:t>
            </a:r>
            <a:endParaRPr sz="1150">
              <a:latin typeface="Nunito"/>
              <a:ea typeface="Nunito"/>
              <a:cs typeface="Nunito"/>
              <a:sym typeface="Nunito"/>
            </a:endParaRPr>
          </a:p>
          <a:p>
            <a:pPr indent="-228600" lvl="0" marL="698500" rtl="0" algn="l">
              <a:spcBef>
                <a:spcPts val="0"/>
              </a:spcBef>
              <a:spcAft>
                <a:spcPts val="0"/>
              </a:spcAft>
              <a:buClr>
                <a:schemeClr val="lt1"/>
              </a:buClr>
              <a:buSzPts val="1150"/>
              <a:buFont typeface="Nunito"/>
              <a:buNone/>
            </a:pPr>
            <a:r>
              <a:rPr lang="en" sz="1150">
                <a:latin typeface="Nunito"/>
                <a:ea typeface="Nunito"/>
                <a:cs typeface="Nunito"/>
                <a:sym typeface="Nunito"/>
              </a:rPr>
              <a:t>Measuring spoons or scale</a:t>
            </a:r>
            <a:endParaRPr sz="1150">
              <a:latin typeface="Nunito"/>
              <a:ea typeface="Nunito"/>
              <a:cs typeface="Nunito"/>
              <a:sym typeface="Nunito"/>
            </a:endParaRPr>
          </a:p>
          <a:p>
            <a:pPr indent="-228600" lvl="0" marL="698500" rtl="0" algn="l">
              <a:spcBef>
                <a:spcPts val="0"/>
              </a:spcBef>
              <a:spcAft>
                <a:spcPts val="0"/>
              </a:spcAft>
              <a:buClr>
                <a:schemeClr val="lt1"/>
              </a:buClr>
              <a:buSzPts val="1150"/>
              <a:buFont typeface="Nunito"/>
              <a:buNone/>
            </a:pPr>
            <a:r>
              <a:rPr lang="en" sz="1150">
                <a:latin typeface="Nunito"/>
                <a:ea typeface="Nunito"/>
                <a:cs typeface="Nunito"/>
                <a:sym typeface="Nunito"/>
              </a:rPr>
              <a:t>Pecan Sandies Cookies</a:t>
            </a:r>
            <a:endParaRPr sz="1150">
              <a:latin typeface="Nunito"/>
              <a:ea typeface="Nunito"/>
              <a:cs typeface="Nunito"/>
              <a:sym typeface="Nunito"/>
            </a:endParaRPr>
          </a:p>
          <a:p>
            <a:pPr indent="-228600" lvl="0" marL="698500" rtl="0" algn="l">
              <a:spcBef>
                <a:spcPts val="0"/>
              </a:spcBef>
              <a:spcAft>
                <a:spcPts val="0"/>
              </a:spcAft>
              <a:buClr>
                <a:schemeClr val="lt1"/>
              </a:buClr>
              <a:buSzPts val="1150"/>
              <a:buFont typeface="Nunito"/>
              <a:buNone/>
            </a:pPr>
            <a:r>
              <a:rPr lang="en" sz="1150">
                <a:latin typeface="Nunito"/>
                <a:ea typeface="Nunito"/>
                <a:cs typeface="Nunito"/>
                <a:sym typeface="Nunito"/>
              </a:rPr>
              <a:t>Pencil for data recording and labeling</a:t>
            </a:r>
            <a:endParaRPr sz="1150">
              <a:latin typeface="Nunito"/>
              <a:ea typeface="Nunito"/>
              <a:cs typeface="Nunito"/>
              <a:sym typeface="Nunito"/>
            </a:endParaRPr>
          </a:p>
          <a:p>
            <a:pPr indent="-228600" lvl="0" marL="698500" rtl="0" algn="l">
              <a:spcBef>
                <a:spcPts val="0"/>
              </a:spcBef>
              <a:spcAft>
                <a:spcPts val="0"/>
              </a:spcAft>
              <a:buClr>
                <a:schemeClr val="lt1"/>
              </a:buClr>
              <a:buSzPts val="1150"/>
              <a:buFont typeface="Nunito"/>
              <a:buNone/>
            </a:pPr>
            <a:r>
              <a:rPr lang="en" sz="1150">
                <a:latin typeface="Nunito"/>
                <a:ea typeface="Nunito"/>
                <a:cs typeface="Nunito"/>
                <a:sym typeface="Nunito"/>
              </a:rPr>
              <a:t>Salt Water</a:t>
            </a:r>
            <a:endParaRPr sz="1150">
              <a:latin typeface="Nunito"/>
              <a:ea typeface="Nunito"/>
              <a:cs typeface="Nunito"/>
              <a:sym typeface="Nunito"/>
            </a:endParaRPr>
          </a:p>
          <a:p>
            <a:pPr indent="-228600" lvl="0" marL="698500" rtl="0" algn="l">
              <a:spcBef>
                <a:spcPts val="0"/>
              </a:spcBef>
              <a:spcAft>
                <a:spcPts val="0"/>
              </a:spcAft>
              <a:buClr>
                <a:schemeClr val="lt1"/>
              </a:buClr>
              <a:buSzPts val="1150"/>
              <a:buFont typeface="Nunito"/>
              <a:buNone/>
            </a:pPr>
            <a:r>
              <a:rPr lang="en" sz="1150">
                <a:latin typeface="Nunito"/>
                <a:ea typeface="Nunito"/>
                <a:cs typeface="Nunito"/>
                <a:sym typeface="Nunito"/>
              </a:rPr>
              <a:t>Sandwich Size Ziploc Bags</a:t>
            </a:r>
            <a:endParaRPr sz="1150">
              <a:latin typeface="Nunito"/>
              <a:ea typeface="Nunito"/>
              <a:cs typeface="Nunito"/>
              <a:sym typeface="Nunito"/>
            </a:endParaRPr>
          </a:p>
          <a:p>
            <a:pPr indent="-228600" lvl="0" marL="698500" rtl="0" algn="l">
              <a:spcBef>
                <a:spcPts val="0"/>
              </a:spcBef>
              <a:spcAft>
                <a:spcPts val="0"/>
              </a:spcAft>
              <a:buClr>
                <a:schemeClr val="lt1"/>
              </a:buClr>
              <a:buSzPts val="1150"/>
              <a:buFont typeface="Nunito"/>
              <a:buNone/>
            </a:pPr>
            <a:r>
              <a:rPr lang="en" sz="1150">
                <a:latin typeface="Nunito"/>
                <a:ea typeface="Nunito"/>
                <a:cs typeface="Nunito"/>
                <a:sym typeface="Nunito"/>
              </a:rPr>
              <a:t>Sugar Water</a:t>
            </a:r>
            <a:endParaRPr sz="1150">
              <a:latin typeface="Nunito"/>
              <a:ea typeface="Nunito"/>
              <a:cs typeface="Nunito"/>
              <a:sym typeface="Nunito"/>
            </a:endParaRPr>
          </a:p>
          <a:p>
            <a:pPr indent="-228600" lvl="0" marL="698500" rtl="0" algn="l">
              <a:spcBef>
                <a:spcPts val="0"/>
              </a:spcBef>
              <a:spcAft>
                <a:spcPts val="0"/>
              </a:spcAft>
              <a:buClr>
                <a:schemeClr val="lt1"/>
              </a:buClr>
              <a:buSzPts val="1150"/>
              <a:buFont typeface="Nunito"/>
              <a:buNone/>
            </a:pPr>
            <a:r>
              <a:rPr lang="en" sz="1150">
                <a:latin typeface="Nunito"/>
                <a:ea typeface="Nunito"/>
                <a:cs typeface="Nunito"/>
                <a:sym typeface="Nunito"/>
              </a:rPr>
              <a:t>Water</a:t>
            </a:r>
            <a:endParaRPr sz="1150">
              <a:latin typeface="Nunito"/>
              <a:ea typeface="Nunito"/>
              <a:cs typeface="Nunito"/>
              <a:sym typeface="Nunito"/>
            </a:endParaRPr>
          </a:p>
          <a:p>
            <a:pPr indent="-228600" lvl="0" marL="698500" rtl="0" algn="l">
              <a:spcBef>
                <a:spcPts val="0"/>
              </a:spcBef>
              <a:spcAft>
                <a:spcPts val="0"/>
              </a:spcAft>
              <a:buClr>
                <a:schemeClr val="lt1"/>
              </a:buClr>
              <a:buSzPts val="1150"/>
              <a:buFont typeface="Nunito"/>
              <a:buNone/>
            </a:pPr>
            <a:r>
              <a:rPr lang="en" sz="1150">
                <a:latin typeface="Nunito"/>
                <a:ea typeface="Nunito"/>
                <a:cs typeface="Nunito"/>
                <a:sym typeface="Nunito"/>
              </a:rPr>
              <a:t>White 3x5 index cards</a:t>
            </a:r>
            <a:endParaRPr sz="1150">
              <a:latin typeface="Nunito"/>
              <a:ea typeface="Nunito"/>
              <a:cs typeface="Nunito"/>
              <a:sym typeface="Nunito"/>
            </a:endParaRPr>
          </a:p>
          <a:p>
            <a:pPr indent="0" lvl="0" marL="0" rtl="0" algn="l">
              <a:spcBef>
                <a:spcPts val="0"/>
              </a:spcBef>
              <a:spcAft>
                <a:spcPts val="16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0"/>
          <p:cNvSpPr txBox="1"/>
          <p:nvPr>
            <p:ph type="title"/>
          </p:nvPr>
        </p:nvSpPr>
        <p:spPr>
          <a:xfrm>
            <a:off x="1297500" y="632100"/>
            <a:ext cx="2383500" cy="202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Join us next week for part 3 of this journey. </a:t>
            </a:r>
            <a:endParaRPr/>
          </a:p>
        </p:txBody>
      </p:sp>
      <p:sp>
        <p:nvSpPr>
          <p:cNvPr id="180" name="Google Shape;180;p20"/>
          <p:cNvSpPr txBox="1"/>
          <p:nvPr>
            <p:ph idx="1" type="body"/>
          </p:nvPr>
        </p:nvSpPr>
        <p:spPr>
          <a:xfrm>
            <a:off x="1297500" y="3011725"/>
            <a:ext cx="2594100" cy="129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Show us what you are working by sharing with the hashtag #GSCISHINESON</a:t>
            </a:r>
            <a:endParaRPr/>
          </a:p>
        </p:txBody>
      </p:sp>
      <p:pic>
        <p:nvPicPr>
          <p:cNvPr id="181" name="Google Shape;181;p20"/>
          <p:cNvPicPr preferRelativeResize="0"/>
          <p:nvPr/>
        </p:nvPicPr>
        <p:blipFill>
          <a:blip r:embed="rId3">
            <a:alphaModFix/>
          </a:blip>
          <a:stretch>
            <a:fillRect/>
          </a:stretch>
        </p:blipFill>
        <p:spPr>
          <a:xfrm>
            <a:off x="4000500" y="0"/>
            <a:ext cx="514350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