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Nunito"/>
      <p:regular r:id="rId17"/>
      <p:bold r:id="rId18"/>
      <p:italic r:id="rId19"/>
      <p:boldItalic r:id="rId20"/>
    </p:embeddedFont>
    <p:embeddedFont>
      <p:font typeface="Montserrat"/>
      <p:regular r:id="rId21"/>
      <p:bold r:id="rId22"/>
      <p:italic r:id="rId23"/>
      <p:boldItalic r:id="rId24"/>
    </p:embeddedFont>
    <p:embeddedFont>
      <p:font typeface="La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boldItalic.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unito-regular.fntdata"/><Relationship Id="rId16" Type="http://schemas.openxmlformats.org/officeDocument/2006/relationships/slide" Target="slides/slide11.xml"/><Relationship Id="rId19" Type="http://schemas.openxmlformats.org/officeDocument/2006/relationships/font" Target="fonts/Nunito-italic.fntdata"/><Relationship Id="rId1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7793caa4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7793caa4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7793caa4c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7793caa4c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4e4772c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4e4772c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7ceabf212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7ceabf212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4e4772c3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4e4772c3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4e4772c3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4e4772c3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84e4772c3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4e4772c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77ceabf21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77ceabf21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7793caa4c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7793caa4c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77ceabf2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77ceabf2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scistarter.com/gs/baabedb917de45254abdc801e8c3946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Daisy Think Like A </a:t>
            </a:r>
            <a:endParaRPr/>
          </a:p>
          <a:p>
            <a:pPr indent="0" lvl="0" marL="0" rtl="0" algn="l">
              <a:spcBef>
                <a:spcPts val="0"/>
              </a:spcBef>
              <a:spcAft>
                <a:spcPts val="0"/>
              </a:spcAft>
              <a:buNone/>
            </a:pPr>
            <a:r>
              <a:rPr lang="en"/>
              <a:t>Citizen </a:t>
            </a:r>
            <a:r>
              <a:rPr lang="en"/>
              <a:t>Scientist</a:t>
            </a:r>
            <a:r>
              <a:rPr lang="en"/>
              <a:t>  </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28571"/>
              </a:lnSpc>
              <a:spcBef>
                <a:spcPts val="1400"/>
              </a:spcBef>
              <a:spcAft>
                <a:spcPts val="0"/>
              </a:spcAft>
              <a:buClr>
                <a:schemeClr val="dk1"/>
              </a:buClr>
              <a:buSzPts val="1100"/>
              <a:buFont typeface="Arial"/>
              <a:buNone/>
            </a:pPr>
            <a:r>
              <a:rPr b="1" lang="en" sz="2550">
                <a:solidFill>
                  <a:srgbClr val="00AE58"/>
                </a:solidFill>
                <a:latin typeface="Nunito"/>
                <a:ea typeface="Nunito"/>
                <a:cs typeface="Nunito"/>
                <a:sym typeface="Nunito"/>
              </a:rPr>
              <a:t>What is Citizen Science?</a:t>
            </a:r>
            <a:endParaRPr b="1" sz="2550">
              <a:solidFill>
                <a:srgbClr val="00AE58"/>
              </a:solidFill>
              <a:latin typeface="Nunito"/>
              <a:ea typeface="Nunito"/>
              <a:cs typeface="Nunito"/>
              <a:sym typeface="Nunito"/>
            </a:endParaRPr>
          </a:p>
          <a:p>
            <a:pPr indent="0" lvl="0" marL="0" rtl="0" algn="l">
              <a:spcBef>
                <a:spcPts val="400"/>
              </a:spcBef>
              <a:spcAft>
                <a:spcPts val="0"/>
              </a:spcAft>
              <a:buNone/>
            </a:pPr>
            <a:r>
              <a:t/>
            </a:r>
            <a:endParaRPr/>
          </a:p>
        </p:txBody>
      </p:sp>
      <p:sp>
        <p:nvSpPr>
          <p:cNvPr id="141" name="Google Shape;141;p1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457200" marR="457200" rtl="0" algn="l">
              <a:spcBef>
                <a:spcPts val="600"/>
              </a:spcBef>
              <a:spcAft>
                <a:spcPts val="0"/>
              </a:spcAft>
              <a:buClr>
                <a:schemeClr val="dk1"/>
              </a:buClr>
              <a:buSzPts val="1100"/>
              <a:buFont typeface="Arial"/>
              <a:buNone/>
            </a:pPr>
            <a:r>
              <a:rPr lang="en" sz="1750">
                <a:latin typeface="Nunito"/>
                <a:ea typeface="Nunito"/>
                <a:cs typeface="Nunito"/>
                <a:sym typeface="Nunito"/>
              </a:rPr>
              <a:t>Citizen science is a way for everyday people to help scientists do research. When scientists need a lot of data, they ask for the public’s help.</a:t>
            </a:r>
            <a:endParaRPr sz="1750">
              <a:latin typeface="Nunito"/>
              <a:ea typeface="Nunito"/>
              <a:cs typeface="Nunito"/>
              <a:sym typeface="Nunito"/>
            </a:endParaRPr>
          </a:p>
          <a:p>
            <a:pPr indent="0" lvl="0" marL="457200" marR="457200" rtl="0" algn="l">
              <a:spcBef>
                <a:spcPts val="600"/>
              </a:spcBef>
              <a:spcAft>
                <a:spcPts val="0"/>
              </a:spcAft>
              <a:buClr>
                <a:schemeClr val="dk1"/>
              </a:buClr>
              <a:buSzPts val="1100"/>
              <a:buFont typeface="Arial"/>
              <a:buNone/>
            </a:pPr>
            <a:r>
              <a:rPr lang="en" sz="1750">
                <a:latin typeface="Nunito"/>
                <a:ea typeface="Nunito"/>
                <a:cs typeface="Nunito"/>
                <a:sym typeface="Nunito"/>
              </a:rPr>
              <a:t>People sign up to collect data by doing activities such as taking photos of clouds or streams, documenting changes in nature, or even counting visible stars to help scientists learn about light pollution. Then they send the scientist their data. The scientist analyzes the information and uses it to better understand their research questions.</a:t>
            </a:r>
            <a:endParaRPr sz="1750">
              <a:latin typeface="Nunito"/>
              <a:ea typeface="Nunito"/>
              <a:cs typeface="Nunito"/>
              <a:sym typeface="Nunito"/>
            </a:endParaRPr>
          </a:p>
          <a:p>
            <a:pPr indent="0" lvl="0" marL="0" rtl="0" algn="l">
              <a:spcBef>
                <a:spcPts val="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28571"/>
              </a:lnSpc>
              <a:spcBef>
                <a:spcPts val="1400"/>
              </a:spcBef>
              <a:spcAft>
                <a:spcPts val="400"/>
              </a:spcAft>
              <a:buClr>
                <a:schemeClr val="dk1"/>
              </a:buClr>
              <a:buSzPts val="1100"/>
              <a:buFont typeface="Arial"/>
              <a:buNone/>
            </a:pPr>
            <a:r>
              <a:rPr b="1" lang="en" sz="2550">
                <a:solidFill>
                  <a:srgbClr val="00AE58"/>
                </a:solidFill>
                <a:latin typeface="Nunito"/>
                <a:ea typeface="Nunito"/>
                <a:cs typeface="Nunito"/>
                <a:sym typeface="Nunito"/>
              </a:rPr>
              <a:t>What will Girl Scouts learn on this Journey?</a:t>
            </a:r>
            <a:endParaRPr b="1" sz="2550">
              <a:solidFill>
                <a:srgbClr val="00AE58"/>
              </a:solidFill>
              <a:latin typeface="Nunito"/>
              <a:ea typeface="Nunito"/>
              <a:cs typeface="Nunito"/>
              <a:sym typeface="Nunito"/>
            </a:endParaRPr>
          </a:p>
        </p:txBody>
      </p:sp>
      <p:sp>
        <p:nvSpPr>
          <p:cNvPr id="147" name="Google Shape;147;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lnSpc>
                <a:spcPct val="128571"/>
              </a:lnSpc>
              <a:spcBef>
                <a:spcPts val="1400"/>
              </a:spcBef>
              <a:spcAft>
                <a:spcPts val="0"/>
              </a:spcAft>
              <a:buClr>
                <a:schemeClr val="dk1"/>
              </a:buClr>
              <a:buSzPts val="1100"/>
              <a:buFont typeface="Arial"/>
              <a:buNone/>
            </a:pPr>
            <a:r>
              <a:t/>
            </a:r>
            <a:endParaRPr b="1" sz="1950">
              <a:solidFill>
                <a:srgbClr val="00AE58"/>
              </a:solidFill>
              <a:latin typeface="Nunito"/>
              <a:ea typeface="Nunito"/>
              <a:cs typeface="Nunito"/>
              <a:sym typeface="Nunito"/>
            </a:endParaRPr>
          </a:p>
          <a:p>
            <a:pPr indent="-339725" lvl="0" marL="457200" marR="457200" rtl="0" algn="l">
              <a:lnSpc>
                <a:spcPct val="115000"/>
              </a:lnSpc>
              <a:spcBef>
                <a:spcPts val="600"/>
              </a:spcBef>
              <a:spcAft>
                <a:spcPts val="0"/>
              </a:spcAft>
              <a:buSzPts val="1750"/>
              <a:buFont typeface="Nunito"/>
              <a:buChar char="●"/>
            </a:pPr>
            <a:r>
              <a:rPr lang="en" sz="1750">
                <a:latin typeface="Nunito"/>
                <a:ea typeface="Nunito"/>
                <a:cs typeface="Nunito"/>
                <a:sym typeface="Nunito"/>
              </a:rPr>
              <a:t>How scientists study the world to learn new things</a:t>
            </a:r>
            <a:endParaRPr sz="1750">
              <a:latin typeface="Nunito"/>
              <a:ea typeface="Nunito"/>
              <a:cs typeface="Nunito"/>
              <a:sym typeface="Nunito"/>
            </a:endParaRPr>
          </a:p>
          <a:p>
            <a:pPr indent="-339725" lvl="0" marL="457200" marR="457200" rtl="0" algn="l">
              <a:lnSpc>
                <a:spcPct val="115000"/>
              </a:lnSpc>
              <a:spcBef>
                <a:spcPts val="0"/>
              </a:spcBef>
              <a:spcAft>
                <a:spcPts val="0"/>
              </a:spcAft>
              <a:buSzPts val="1750"/>
              <a:buFont typeface="Nunito"/>
              <a:buChar char="●"/>
            </a:pPr>
            <a:r>
              <a:rPr lang="en" sz="1750">
                <a:latin typeface="Nunito"/>
                <a:ea typeface="Nunito"/>
                <a:cs typeface="Nunito"/>
                <a:sym typeface="Nunito"/>
              </a:rPr>
              <a:t>How to participate in helping scientists collect data</a:t>
            </a:r>
            <a:endParaRPr sz="1750">
              <a:latin typeface="Nunito"/>
              <a:ea typeface="Nunito"/>
              <a:cs typeface="Nunito"/>
              <a:sym typeface="Nunito"/>
            </a:endParaRPr>
          </a:p>
          <a:p>
            <a:pPr indent="-339725" lvl="0" marL="457200" marR="457200" rtl="0" algn="l">
              <a:lnSpc>
                <a:spcPct val="115000"/>
              </a:lnSpc>
              <a:spcBef>
                <a:spcPts val="0"/>
              </a:spcBef>
              <a:spcAft>
                <a:spcPts val="0"/>
              </a:spcAft>
              <a:buSzPts val="1750"/>
              <a:buFont typeface="Nunito"/>
              <a:buChar char="●"/>
            </a:pPr>
            <a:r>
              <a:rPr lang="en" sz="1750">
                <a:latin typeface="Nunito"/>
                <a:ea typeface="Nunito"/>
                <a:cs typeface="Nunito"/>
                <a:sym typeface="Nunito"/>
              </a:rPr>
              <a:t>That anyone can participate in science — and have fun doing it!</a:t>
            </a:r>
            <a:endParaRPr sz="1750">
              <a:latin typeface="Nunito"/>
              <a:ea typeface="Nunito"/>
              <a:cs typeface="Nunito"/>
              <a:sym typeface="Nunito"/>
            </a:endParaRPr>
          </a:p>
          <a:p>
            <a:pPr indent="0" lvl="0" marL="914400" marR="457200" rtl="0" algn="l">
              <a:lnSpc>
                <a:spcPct val="115000"/>
              </a:lnSpc>
              <a:spcBef>
                <a:spcPts val="600"/>
              </a:spcBef>
              <a:spcAft>
                <a:spcPts val="600"/>
              </a:spcAft>
              <a:buNone/>
            </a:pPr>
            <a:r>
              <a:t/>
            </a:r>
            <a:endParaRPr sz="1750">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50">
                <a:solidFill>
                  <a:srgbClr val="00AE58"/>
                </a:solidFill>
                <a:latin typeface="Nunito"/>
                <a:ea typeface="Nunito"/>
                <a:cs typeface="Nunito"/>
                <a:sym typeface="Nunito"/>
              </a:rPr>
              <a:t>Words to know</a:t>
            </a:r>
            <a:endParaRPr b="1" sz="2550">
              <a:solidFill>
                <a:srgbClr val="00AE58"/>
              </a:solidFill>
              <a:latin typeface="Nunito"/>
              <a:ea typeface="Nunito"/>
              <a:cs typeface="Nunito"/>
              <a:sym typeface="Nunito"/>
            </a:endParaRPr>
          </a:p>
        </p:txBody>
      </p:sp>
      <p:sp>
        <p:nvSpPr>
          <p:cNvPr id="153" name="Google Shape;153;p16"/>
          <p:cNvSpPr txBox="1"/>
          <p:nvPr>
            <p:ph idx="1" type="body"/>
          </p:nvPr>
        </p:nvSpPr>
        <p:spPr>
          <a:xfrm>
            <a:off x="1297500" y="1307850"/>
            <a:ext cx="7038900" cy="3170700"/>
          </a:xfrm>
          <a:prstGeom prst="rect">
            <a:avLst/>
          </a:prstGeom>
        </p:spPr>
        <p:txBody>
          <a:bodyPr anchorCtr="0" anchor="t" bIns="91425" lIns="91425" spcFirstLastPara="1" rIns="91425" wrap="square" tIns="91425">
            <a:noAutofit/>
          </a:bodyPr>
          <a:lstStyle/>
          <a:p>
            <a:pPr indent="0" lvl="0" marL="381000" rtl="0" algn="l">
              <a:lnSpc>
                <a:spcPct val="150000"/>
              </a:lnSpc>
              <a:spcBef>
                <a:spcPts val="0"/>
              </a:spcBef>
              <a:spcAft>
                <a:spcPts val="0"/>
              </a:spcAft>
              <a:buClr>
                <a:schemeClr val="dk1"/>
              </a:buClr>
              <a:buSzPts val="1100"/>
              <a:buFont typeface="Arial"/>
              <a:buNone/>
            </a:pPr>
            <a:r>
              <a:rPr lang="en" sz="1350">
                <a:latin typeface="Nunito"/>
                <a:ea typeface="Nunito"/>
                <a:cs typeface="Nunito"/>
                <a:sym typeface="Nunito"/>
              </a:rPr>
              <a:t>Citizen Science -- Citizen science connects regular people with scientists to help them conduct research. With the help of thousands of citizens around the world, scientists can do research more quickly, share information more readily, and greatly add to the store of human knowledge.</a:t>
            </a:r>
            <a:endParaRPr sz="1350">
              <a:latin typeface="Nunito"/>
              <a:ea typeface="Nunito"/>
              <a:cs typeface="Nunito"/>
              <a:sym typeface="Nunito"/>
            </a:endParaRPr>
          </a:p>
          <a:p>
            <a:pPr indent="0" lvl="0" marL="381000" rtl="0" algn="l">
              <a:lnSpc>
                <a:spcPct val="150000"/>
              </a:lnSpc>
              <a:spcBef>
                <a:spcPts val="1500"/>
              </a:spcBef>
              <a:spcAft>
                <a:spcPts val="0"/>
              </a:spcAft>
              <a:buClr>
                <a:schemeClr val="dk1"/>
              </a:buClr>
              <a:buSzPts val="1100"/>
              <a:buFont typeface="Arial"/>
              <a:buNone/>
            </a:pPr>
            <a:r>
              <a:rPr lang="en" sz="1350">
                <a:latin typeface="Nunito"/>
                <a:ea typeface="Nunito"/>
                <a:cs typeface="Nunito"/>
                <a:sym typeface="Nunito"/>
              </a:rPr>
              <a:t>Observation -- watching and noticing something using all of your senses, especially sight, to get information and better understand a situation or environment.</a:t>
            </a:r>
            <a:endParaRPr sz="1350">
              <a:latin typeface="Nunito"/>
              <a:ea typeface="Nunito"/>
              <a:cs typeface="Nunito"/>
              <a:sym typeface="Nunito"/>
            </a:endParaRPr>
          </a:p>
          <a:p>
            <a:pPr indent="0" lvl="0" marL="381000" rtl="0" algn="l">
              <a:lnSpc>
                <a:spcPct val="150000"/>
              </a:lnSpc>
              <a:spcBef>
                <a:spcPts val="1500"/>
              </a:spcBef>
              <a:spcAft>
                <a:spcPts val="0"/>
              </a:spcAft>
              <a:buNone/>
            </a:pPr>
            <a:r>
              <a:rPr lang="en" sz="1350">
                <a:latin typeface="Nunito"/>
                <a:ea typeface="Nunito"/>
                <a:cs typeface="Nunito"/>
                <a:sym typeface="Nunito"/>
              </a:rPr>
              <a:t>Scientific Method -- the process, or series of steps, that scientists take when conducting scientific research.</a:t>
            </a:r>
            <a:endParaRPr sz="1350">
              <a:latin typeface="Nunito"/>
              <a:ea typeface="Nunito"/>
              <a:cs typeface="Nunito"/>
              <a:sym typeface="Nunito"/>
            </a:endParaRPr>
          </a:p>
          <a:p>
            <a:pPr indent="0" lvl="0" marL="0" rtl="0" algn="l">
              <a:spcBef>
                <a:spcPts val="1500"/>
              </a:spcBef>
              <a:spcAft>
                <a:spcPts val="1600"/>
              </a:spcAft>
              <a:buNone/>
            </a:pPr>
            <a:r>
              <a:t/>
            </a:r>
            <a:endParaRPr sz="1350">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50">
                <a:solidFill>
                  <a:srgbClr val="00AE58"/>
                </a:solidFill>
                <a:latin typeface="Nunito"/>
                <a:ea typeface="Nunito"/>
                <a:cs typeface="Nunito"/>
                <a:sym typeface="Nunito"/>
              </a:rPr>
              <a:t>Words to know</a:t>
            </a:r>
            <a:endParaRPr b="1" sz="2550">
              <a:solidFill>
                <a:srgbClr val="00AE58"/>
              </a:solidFill>
              <a:latin typeface="Nunito"/>
              <a:ea typeface="Nunito"/>
              <a:cs typeface="Nunito"/>
              <a:sym typeface="Nunito"/>
            </a:endParaRPr>
          </a:p>
        </p:txBody>
      </p:sp>
      <p:sp>
        <p:nvSpPr>
          <p:cNvPr id="159" name="Google Shape;159;p17"/>
          <p:cNvSpPr txBox="1"/>
          <p:nvPr>
            <p:ph idx="1" type="body"/>
          </p:nvPr>
        </p:nvSpPr>
        <p:spPr>
          <a:xfrm>
            <a:off x="1297500" y="1536850"/>
            <a:ext cx="7038900" cy="2941800"/>
          </a:xfrm>
          <a:prstGeom prst="rect">
            <a:avLst/>
          </a:prstGeom>
        </p:spPr>
        <p:txBody>
          <a:bodyPr anchorCtr="0" anchor="t" bIns="91425" lIns="91425" spcFirstLastPara="1" rIns="91425" wrap="square" tIns="91425">
            <a:noAutofit/>
          </a:bodyPr>
          <a:lstStyle/>
          <a:p>
            <a:pPr indent="0" lvl="0" marL="381000" marR="0" rtl="0" algn="l">
              <a:lnSpc>
                <a:spcPct val="150000"/>
              </a:lnSpc>
              <a:spcBef>
                <a:spcPts val="0"/>
              </a:spcBef>
              <a:spcAft>
                <a:spcPts val="0"/>
              </a:spcAft>
              <a:buNone/>
            </a:pPr>
            <a:r>
              <a:rPr lang="en" sz="1350">
                <a:latin typeface="Nunito"/>
                <a:ea typeface="Nunito"/>
                <a:cs typeface="Nunito"/>
                <a:sym typeface="Nunito"/>
              </a:rPr>
              <a:t>Data is information that scientists receive, collect, or observe in the field. Analysis is </a:t>
            </a:r>
            <a:r>
              <a:rPr lang="en" sz="1350">
                <a:latin typeface="Nunito"/>
                <a:ea typeface="Nunito"/>
                <a:cs typeface="Nunito"/>
                <a:sym typeface="Nunito"/>
              </a:rPr>
              <a:t>reviewing</a:t>
            </a:r>
            <a:r>
              <a:rPr lang="en" sz="1350">
                <a:latin typeface="Nunito"/>
                <a:ea typeface="Nunito"/>
                <a:cs typeface="Nunito"/>
                <a:sym typeface="Nunito"/>
              </a:rPr>
              <a:t> data or information to create conclusions that explain more about what you’re observing.</a:t>
            </a:r>
            <a:endParaRPr sz="1350">
              <a:latin typeface="Nunito"/>
              <a:ea typeface="Nunito"/>
              <a:cs typeface="Nunito"/>
              <a:sym typeface="Nunito"/>
            </a:endParaRPr>
          </a:p>
          <a:p>
            <a:pPr indent="0" lvl="0" marL="381000" rtl="0" algn="l">
              <a:lnSpc>
                <a:spcPct val="150000"/>
              </a:lnSpc>
              <a:spcBef>
                <a:spcPts val="1500"/>
              </a:spcBef>
              <a:spcAft>
                <a:spcPts val="0"/>
              </a:spcAft>
              <a:buClr>
                <a:schemeClr val="dk1"/>
              </a:buClr>
              <a:buSzPts val="1100"/>
              <a:buFont typeface="Arial"/>
              <a:buNone/>
            </a:pPr>
            <a:r>
              <a:rPr lang="en" sz="1350">
                <a:latin typeface="Nunito"/>
                <a:ea typeface="Nunito"/>
                <a:cs typeface="Nunito"/>
                <a:sym typeface="Nunito"/>
              </a:rPr>
              <a:t>Analysis is reviewing data or information to create conclusions that explain more about what you’re observing.</a:t>
            </a:r>
            <a:endParaRPr sz="1350">
              <a:latin typeface="Nunito"/>
              <a:ea typeface="Nunito"/>
              <a:cs typeface="Nunito"/>
              <a:sym typeface="Nunito"/>
            </a:endParaRPr>
          </a:p>
          <a:p>
            <a:pPr indent="0" lvl="0" marL="0" rtl="0" algn="l">
              <a:spcBef>
                <a:spcPts val="1500"/>
              </a:spcBef>
              <a:spcAft>
                <a:spcPts val="1600"/>
              </a:spcAft>
              <a:buNone/>
            </a:pPr>
            <a:r>
              <a:t/>
            </a:r>
            <a:endParaRPr sz="135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550">
                <a:solidFill>
                  <a:srgbClr val="00AE58"/>
                </a:solidFill>
                <a:latin typeface="Nunito"/>
                <a:ea typeface="Nunito"/>
                <a:cs typeface="Nunito"/>
                <a:sym typeface="Nunito"/>
              </a:rPr>
              <a:t>Let's</a:t>
            </a:r>
            <a:r>
              <a:rPr b="1" lang="en" sz="2550">
                <a:solidFill>
                  <a:srgbClr val="00AE58"/>
                </a:solidFill>
                <a:latin typeface="Nunito"/>
                <a:ea typeface="Nunito"/>
                <a:cs typeface="Nunito"/>
                <a:sym typeface="Nunito"/>
              </a:rPr>
              <a:t> use our </a:t>
            </a:r>
            <a:r>
              <a:rPr b="1" lang="en" sz="2550">
                <a:solidFill>
                  <a:srgbClr val="00AE58"/>
                </a:solidFill>
                <a:latin typeface="Nunito"/>
                <a:ea typeface="Nunito"/>
                <a:cs typeface="Nunito"/>
                <a:sym typeface="Nunito"/>
              </a:rPr>
              <a:t>observation</a:t>
            </a:r>
            <a:r>
              <a:rPr b="1" lang="en" sz="2550">
                <a:solidFill>
                  <a:srgbClr val="00AE58"/>
                </a:solidFill>
                <a:latin typeface="Nunito"/>
                <a:ea typeface="Nunito"/>
                <a:cs typeface="Nunito"/>
                <a:sym typeface="Nunito"/>
              </a:rPr>
              <a:t> skills</a:t>
            </a:r>
            <a:endParaRPr b="1" sz="2550">
              <a:solidFill>
                <a:srgbClr val="00AE58"/>
              </a:solidFill>
              <a:latin typeface="Nunito"/>
              <a:ea typeface="Nunito"/>
              <a:cs typeface="Nunito"/>
              <a:sym typeface="Nunito"/>
            </a:endParaRPr>
          </a:p>
        </p:txBody>
      </p:sp>
      <p:sp>
        <p:nvSpPr>
          <p:cNvPr id="165" name="Google Shape;165;p18"/>
          <p:cNvSpPr txBox="1"/>
          <p:nvPr>
            <p:ph idx="1" type="body"/>
          </p:nvPr>
        </p:nvSpPr>
        <p:spPr>
          <a:xfrm>
            <a:off x="1297500" y="1053500"/>
            <a:ext cx="7038900" cy="342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i="1" lang="en" sz="1050"/>
              <a:t>Parent: Do you know your five senses? Let's stand up!</a:t>
            </a:r>
            <a:endParaRPr i="1" sz="1050"/>
          </a:p>
          <a:p>
            <a:pPr indent="0" lvl="0" marL="0" rtl="0" algn="l">
              <a:lnSpc>
                <a:spcPct val="100000"/>
              </a:lnSpc>
              <a:spcBef>
                <a:spcPts val="1500"/>
              </a:spcBef>
              <a:spcAft>
                <a:spcPts val="0"/>
              </a:spcAft>
              <a:buClr>
                <a:schemeClr val="dk1"/>
              </a:buClr>
              <a:buSzPts val="1100"/>
              <a:buFont typeface="Arial"/>
              <a:buNone/>
            </a:pPr>
            <a:r>
              <a:rPr i="1" lang="en" sz="1050"/>
              <a:t>P: How do you see something? What body part do you use? Point to it</a:t>
            </a:r>
            <a:r>
              <a:rPr lang="en" sz="1350">
                <a:latin typeface="Nunito"/>
                <a:ea typeface="Nunito"/>
                <a:cs typeface="Nunito"/>
                <a:sym typeface="Nunito"/>
              </a:rPr>
              <a:t>!</a:t>
            </a:r>
            <a:endParaRPr i="1" sz="1050"/>
          </a:p>
          <a:p>
            <a:pPr indent="0" lvl="0" marL="0" rtl="0" algn="l">
              <a:lnSpc>
                <a:spcPct val="100000"/>
              </a:lnSpc>
              <a:spcBef>
                <a:spcPts val="1500"/>
              </a:spcBef>
              <a:spcAft>
                <a:spcPts val="0"/>
              </a:spcAft>
              <a:buClr>
                <a:schemeClr val="dk1"/>
              </a:buClr>
              <a:buSzPts val="1100"/>
              <a:buFont typeface="Arial"/>
              <a:buNone/>
            </a:pPr>
            <a:r>
              <a:rPr lang="en" sz="1050"/>
              <a:t>Daisies point to their eyes.</a:t>
            </a:r>
            <a:endParaRPr sz="1050"/>
          </a:p>
          <a:p>
            <a:pPr indent="0" lvl="0" marL="0" rtl="0" algn="l">
              <a:lnSpc>
                <a:spcPct val="100000"/>
              </a:lnSpc>
              <a:spcBef>
                <a:spcPts val="1500"/>
              </a:spcBef>
              <a:spcAft>
                <a:spcPts val="0"/>
              </a:spcAft>
              <a:buClr>
                <a:schemeClr val="dk1"/>
              </a:buClr>
              <a:buSzPts val="1100"/>
              <a:buFont typeface="Arial"/>
              <a:buNone/>
            </a:pPr>
            <a:r>
              <a:rPr i="1" lang="en" sz="1050"/>
              <a:t>P:How do you touch something? What body part do you use? </a:t>
            </a:r>
            <a:endParaRPr i="1" sz="1050"/>
          </a:p>
          <a:p>
            <a:pPr indent="0" lvl="0" marL="0" rtl="0" algn="l">
              <a:lnSpc>
                <a:spcPct val="100000"/>
              </a:lnSpc>
              <a:spcBef>
                <a:spcPts val="1500"/>
              </a:spcBef>
              <a:spcAft>
                <a:spcPts val="0"/>
              </a:spcAft>
              <a:buClr>
                <a:schemeClr val="dk1"/>
              </a:buClr>
              <a:buSzPts val="1100"/>
              <a:buFont typeface="Arial"/>
              <a:buNone/>
            </a:pPr>
            <a:r>
              <a:rPr lang="en" sz="1050"/>
              <a:t>Daisies touch their fingers</a:t>
            </a:r>
            <a:endParaRPr sz="1050"/>
          </a:p>
          <a:p>
            <a:pPr indent="0" lvl="0" marL="0" rtl="0" algn="l">
              <a:lnSpc>
                <a:spcPct val="100000"/>
              </a:lnSpc>
              <a:spcBef>
                <a:spcPts val="1500"/>
              </a:spcBef>
              <a:spcAft>
                <a:spcPts val="0"/>
              </a:spcAft>
              <a:buClr>
                <a:schemeClr val="dk1"/>
              </a:buClr>
              <a:buSzPts val="1100"/>
              <a:buFont typeface="Arial"/>
              <a:buNone/>
            </a:pPr>
            <a:r>
              <a:rPr i="1" lang="en" sz="1050"/>
              <a:t>P: How do you hear something? What body part do you use?</a:t>
            </a:r>
            <a:endParaRPr i="1" sz="1050"/>
          </a:p>
          <a:p>
            <a:pPr indent="0" lvl="0" marL="0" rtl="0" algn="l">
              <a:lnSpc>
                <a:spcPct val="100000"/>
              </a:lnSpc>
              <a:spcBef>
                <a:spcPts val="1500"/>
              </a:spcBef>
              <a:spcAft>
                <a:spcPts val="0"/>
              </a:spcAft>
              <a:buClr>
                <a:schemeClr val="dk1"/>
              </a:buClr>
              <a:buSzPts val="1100"/>
              <a:buFont typeface="Arial"/>
              <a:buNone/>
            </a:pPr>
            <a:r>
              <a:rPr lang="en" sz="1050"/>
              <a:t>Daisies point to their ears</a:t>
            </a:r>
            <a:r>
              <a:rPr lang="en" sz="1050"/>
              <a:t>.</a:t>
            </a:r>
            <a:endParaRPr sz="1050"/>
          </a:p>
          <a:p>
            <a:pPr indent="0" lvl="0" marL="0" rtl="0" algn="l">
              <a:lnSpc>
                <a:spcPct val="100000"/>
              </a:lnSpc>
              <a:spcBef>
                <a:spcPts val="1500"/>
              </a:spcBef>
              <a:spcAft>
                <a:spcPts val="0"/>
              </a:spcAft>
              <a:buClr>
                <a:schemeClr val="dk1"/>
              </a:buClr>
              <a:buSzPts val="1100"/>
              <a:buFont typeface="Arial"/>
              <a:buNone/>
            </a:pPr>
            <a:r>
              <a:rPr i="1" lang="en" sz="1050"/>
              <a:t>How do you taste something? What body part do you use? Point to it!</a:t>
            </a:r>
            <a:endParaRPr i="1" sz="1050"/>
          </a:p>
          <a:p>
            <a:pPr indent="0" lvl="0" marL="0" rtl="0" algn="l">
              <a:lnSpc>
                <a:spcPct val="100000"/>
              </a:lnSpc>
              <a:spcBef>
                <a:spcPts val="1500"/>
              </a:spcBef>
              <a:spcAft>
                <a:spcPts val="0"/>
              </a:spcAft>
              <a:buClr>
                <a:schemeClr val="dk1"/>
              </a:buClr>
              <a:buSzPts val="1100"/>
              <a:buFont typeface="Arial"/>
              <a:buNone/>
            </a:pPr>
            <a:r>
              <a:rPr lang="en" sz="1050"/>
              <a:t>Daisies point to their mouths.</a:t>
            </a:r>
            <a:endParaRPr sz="1050"/>
          </a:p>
          <a:p>
            <a:pPr indent="0" lvl="0" marL="0" rtl="0" algn="l">
              <a:lnSpc>
                <a:spcPct val="100000"/>
              </a:lnSpc>
              <a:spcBef>
                <a:spcPts val="1500"/>
              </a:spcBef>
              <a:spcAft>
                <a:spcPts val="0"/>
              </a:spcAft>
              <a:buClr>
                <a:schemeClr val="dk1"/>
              </a:buClr>
              <a:buSzPts val="1100"/>
              <a:buFont typeface="Arial"/>
              <a:buNone/>
            </a:pPr>
            <a:r>
              <a:rPr i="1" lang="en" sz="1050"/>
              <a:t>How do you smell something? What body part do you use? Point to it!</a:t>
            </a:r>
            <a:endParaRPr i="1" sz="1050"/>
          </a:p>
          <a:p>
            <a:pPr indent="0" lvl="0" marL="0" rtl="0" algn="l">
              <a:lnSpc>
                <a:spcPct val="100000"/>
              </a:lnSpc>
              <a:spcBef>
                <a:spcPts val="1500"/>
              </a:spcBef>
              <a:spcAft>
                <a:spcPts val="1500"/>
              </a:spcAft>
              <a:buNone/>
            </a:pPr>
            <a:r>
              <a:rPr lang="en" sz="1050"/>
              <a:t>Daisies point to their noses.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550">
                <a:solidFill>
                  <a:srgbClr val="00AE58"/>
                </a:solidFill>
                <a:latin typeface="Nunito"/>
                <a:ea typeface="Nunito"/>
                <a:cs typeface="Nunito"/>
                <a:sym typeface="Nunito"/>
              </a:rPr>
              <a:t>Let's use our observation skills</a:t>
            </a:r>
            <a:endParaRPr b="1" sz="2550">
              <a:solidFill>
                <a:srgbClr val="00AE58"/>
              </a:solidFill>
              <a:latin typeface="Nunito"/>
              <a:ea typeface="Nunito"/>
              <a:cs typeface="Nunito"/>
              <a:sym typeface="Nunito"/>
            </a:endParaRPr>
          </a:p>
          <a:p>
            <a:pPr indent="0" lvl="0" marL="0" rtl="0" algn="l">
              <a:spcBef>
                <a:spcPts val="0"/>
              </a:spcBef>
              <a:spcAft>
                <a:spcPts val="0"/>
              </a:spcAft>
              <a:buNone/>
            </a:pPr>
            <a:r>
              <a:t/>
            </a:r>
            <a:endParaRPr/>
          </a:p>
        </p:txBody>
      </p:sp>
      <p:sp>
        <p:nvSpPr>
          <p:cNvPr id="171" name="Google Shape;171;p19"/>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i="1" lang="en" sz="1250"/>
              <a:t>All of our senses give us different kinds of information. Even if one of your senses isn't as strong as the others, you can still learn a lot about the world.</a:t>
            </a:r>
            <a:endParaRPr i="1" sz="1250"/>
          </a:p>
          <a:p>
            <a:pPr indent="0" lvl="0" marL="0" rtl="0" algn="l">
              <a:lnSpc>
                <a:spcPct val="150000"/>
              </a:lnSpc>
              <a:spcBef>
                <a:spcPts val="1500"/>
              </a:spcBef>
              <a:spcAft>
                <a:spcPts val="0"/>
              </a:spcAft>
              <a:buClr>
                <a:schemeClr val="dk1"/>
              </a:buClr>
              <a:buSzPts val="1100"/>
              <a:buFont typeface="Arial"/>
              <a:buNone/>
            </a:pPr>
            <a:r>
              <a:rPr i="1" lang="en" sz="1250"/>
              <a:t>Observation isn't just about looking at things. We also need to think about what we see. What we see are clues. We can use those clues to learn something about the world.</a:t>
            </a:r>
            <a:endParaRPr i="1" sz="1250"/>
          </a:p>
          <a:p>
            <a:pPr indent="0" lvl="0" marL="0" rtl="0" algn="l">
              <a:lnSpc>
                <a:spcPct val="150000"/>
              </a:lnSpc>
              <a:spcBef>
                <a:spcPts val="1500"/>
              </a:spcBef>
              <a:spcAft>
                <a:spcPts val="0"/>
              </a:spcAft>
              <a:buClr>
                <a:schemeClr val="dk1"/>
              </a:buClr>
              <a:buSzPts val="1100"/>
              <a:buFont typeface="Arial"/>
              <a:buNone/>
            </a:pPr>
            <a:r>
              <a:rPr i="1" lang="en" sz="1250"/>
              <a:t>Sometimes, we're surprised at what we learn if we look at the world in a different way. For example, how would you look at the world if you were an ant?</a:t>
            </a:r>
            <a:endParaRPr i="1" sz="1250"/>
          </a:p>
          <a:p>
            <a:pPr indent="0" lvl="0" marL="0" rtl="0" algn="l">
              <a:spcBef>
                <a:spcPts val="1500"/>
              </a:spcBef>
              <a:spcAft>
                <a:spcPts val="1600"/>
              </a:spcAft>
              <a:buNone/>
            </a:pPr>
            <a:r>
              <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550">
                <a:solidFill>
                  <a:srgbClr val="00AE58"/>
                </a:solidFill>
                <a:latin typeface="Nunito"/>
                <a:ea typeface="Nunito"/>
                <a:cs typeface="Nunito"/>
                <a:sym typeface="Nunito"/>
              </a:rPr>
              <a:t>Let’s Act it out! ~ Learn about how </a:t>
            </a:r>
            <a:r>
              <a:rPr b="1" lang="en" sz="2550">
                <a:solidFill>
                  <a:srgbClr val="00AE58"/>
                </a:solidFill>
                <a:latin typeface="Nunito"/>
                <a:ea typeface="Nunito"/>
                <a:cs typeface="Nunito"/>
                <a:sym typeface="Nunito"/>
              </a:rPr>
              <a:t>different</a:t>
            </a:r>
            <a:r>
              <a:rPr b="1" lang="en" sz="2550">
                <a:solidFill>
                  <a:srgbClr val="00AE58"/>
                </a:solidFill>
                <a:latin typeface="Nunito"/>
                <a:ea typeface="Nunito"/>
                <a:cs typeface="Nunito"/>
                <a:sym typeface="Nunito"/>
              </a:rPr>
              <a:t> animals observe their world. </a:t>
            </a:r>
            <a:r>
              <a:rPr lang="en"/>
              <a:t> </a:t>
            </a:r>
            <a:endParaRPr/>
          </a:p>
        </p:txBody>
      </p:sp>
      <p:sp>
        <p:nvSpPr>
          <p:cNvPr id="177" name="Google Shape;177;p20"/>
          <p:cNvSpPr txBox="1"/>
          <p:nvPr>
            <p:ph idx="1" type="body"/>
          </p:nvPr>
        </p:nvSpPr>
        <p:spPr>
          <a:xfrm>
            <a:off x="1297500" y="1177425"/>
            <a:ext cx="7038900" cy="375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t>Have Daisies stand up and act like different animals to learn about observing from different perspectives.</a:t>
            </a:r>
            <a:endParaRPr sz="1200"/>
          </a:p>
          <a:p>
            <a:pPr indent="0" lvl="0" marL="0" rtl="0" algn="l">
              <a:lnSpc>
                <a:spcPct val="100000"/>
              </a:lnSpc>
              <a:spcBef>
                <a:spcPts val="1500"/>
              </a:spcBef>
              <a:spcAft>
                <a:spcPts val="0"/>
              </a:spcAft>
              <a:buClr>
                <a:schemeClr val="dk1"/>
              </a:buClr>
              <a:buSzPts val="1100"/>
              <a:buFont typeface="Arial"/>
              <a:buNone/>
            </a:pPr>
            <a:r>
              <a:rPr lang="en" sz="1200"/>
              <a:t>SAY: </a:t>
            </a:r>
            <a:r>
              <a:rPr i="1" lang="en" sz="1200"/>
              <a:t>Can you show me how an ant would observe the world? You might need to get down very low and pretend you're very, very small.</a:t>
            </a:r>
            <a:endParaRPr i="1" sz="1200"/>
          </a:p>
          <a:p>
            <a:pPr indent="0" lvl="0" marL="0" rtl="0" algn="l">
              <a:lnSpc>
                <a:spcPct val="100000"/>
              </a:lnSpc>
              <a:spcBef>
                <a:spcPts val="1500"/>
              </a:spcBef>
              <a:spcAft>
                <a:spcPts val="0"/>
              </a:spcAft>
              <a:buClr>
                <a:schemeClr val="dk1"/>
              </a:buClr>
              <a:buSzPts val="1100"/>
              <a:buFont typeface="Arial"/>
              <a:buNone/>
            </a:pPr>
            <a:r>
              <a:rPr lang="en" sz="1200"/>
              <a:t>Daisies pretend to be ants. Have the girls take turns telling the group what they would see if they were an ant. Girls may say: I see tall pieces of grass, I see giant pieces of dirt, etc.</a:t>
            </a:r>
            <a:endParaRPr sz="1200"/>
          </a:p>
          <a:p>
            <a:pPr indent="0" lvl="0" marL="0" rtl="0" algn="l">
              <a:lnSpc>
                <a:spcPct val="100000"/>
              </a:lnSpc>
              <a:spcBef>
                <a:spcPts val="1500"/>
              </a:spcBef>
              <a:spcAft>
                <a:spcPts val="0"/>
              </a:spcAft>
              <a:buClr>
                <a:schemeClr val="dk1"/>
              </a:buClr>
              <a:buSzPts val="1100"/>
              <a:buFont typeface="Arial"/>
              <a:buNone/>
            </a:pPr>
            <a:r>
              <a:rPr lang="en" sz="1200"/>
              <a:t>SAY: </a:t>
            </a:r>
            <a:r>
              <a:rPr i="1" lang="en" sz="1200"/>
              <a:t>What if you were a bird? You would be able to fly high above the ground. What would you see when you are flying? What would you see if you were perched on a branch or in your nest?</a:t>
            </a:r>
            <a:endParaRPr i="1" sz="1200"/>
          </a:p>
          <a:p>
            <a:pPr indent="0" lvl="0" marL="0" rtl="0" algn="l">
              <a:lnSpc>
                <a:spcPct val="100000"/>
              </a:lnSpc>
              <a:spcBef>
                <a:spcPts val="1500"/>
              </a:spcBef>
              <a:spcAft>
                <a:spcPts val="0"/>
              </a:spcAft>
              <a:buClr>
                <a:schemeClr val="dk1"/>
              </a:buClr>
              <a:buSzPts val="1100"/>
              <a:buFont typeface="Arial"/>
              <a:buNone/>
            </a:pPr>
            <a:r>
              <a:rPr lang="en" sz="1200"/>
              <a:t>Daisies pretend to be birds. Have the girls take turns telling the group what they would see if they were a bird flying through the air. Girls may say: I see the tops of trees when flying, I see the side of the tree when I'm sitting on a branch, etc.</a:t>
            </a:r>
            <a:endParaRPr sz="1200"/>
          </a:p>
          <a:p>
            <a:pPr indent="0" lvl="0" marL="0" rtl="0" algn="l">
              <a:lnSpc>
                <a:spcPct val="100000"/>
              </a:lnSpc>
              <a:spcBef>
                <a:spcPts val="1500"/>
              </a:spcBef>
              <a:spcAft>
                <a:spcPts val="1500"/>
              </a:spcAft>
              <a:buClr>
                <a:schemeClr val="dk1"/>
              </a:buClr>
              <a:buSzPts val="1100"/>
              <a:buFont typeface="Arial"/>
              <a:buNone/>
            </a:pPr>
            <a:r>
              <a:rPr lang="en" sz="1200"/>
              <a:t>Repeat "What if you were a...?" a few more times using different animals. Examples: Cat, bee, fish, giraffe, elephant, butterfly, snake, etc. </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 sz="2550">
                <a:solidFill>
                  <a:srgbClr val="00AE58"/>
                </a:solidFill>
                <a:latin typeface="Nunito"/>
                <a:ea typeface="Nunito"/>
                <a:cs typeface="Nunito"/>
                <a:sym typeface="Nunito"/>
              </a:rPr>
              <a:t>Let’s Act it out! ~ Learn about how different animals observe their world. </a:t>
            </a:r>
            <a:r>
              <a:rPr lang="en"/>
              <a:t> </a:t>
            </a:r>
            <a:endParaRPr/>
          </a:p>
        </p:txBody>
      </p:sp>
      <p:sp>
        <p:nvSpPr>
          <p:cNvPr id="183" name="Google Shape;183;p21"/>
          <p:cNvSpPr txBox="1"/>
          <p:nvPr>
            <p:ph idx="1" type="body"/>
          </p:nvPr>
        </p:nvSpPr>
        <p:spPr>
          <a:xfrm>
            <a:off x="1297500" y="1177425"/>
            <a:ext cx="7038900" cy="3301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750"/>
          </a:p>
          <a:p>
            <a:pPr indent="0" lvl="0" marL="0" rtl="0" algn="l">
              <a:lnSpc>
                <a:spcPct val="100000"/>
              </a:lnSpc>
              <a:spcBef>
                <a:spcPts val="1500"/>
              </a:spcBef>
              <a:spcAft>
                <a:spcPts val="0"/>
              </a:spcAft>
              <a:buClr>
                <a:schemeClr val="dk1"/>
              </a:buClr>
              <a:buSzPts val="1100"/>
              <a:buFont typeface="Arial"/>
              <a:buNone/>
            </a:pPr>
            <a:r>
              <a:rPr i="1" lang="en" sz="1750"/>
              <a:t>Each of these animals observes the world in a very different way. They use their senses to gather information that helps them to find food or a place to sleep.</a:t>
            </a:r>
            <a:endParaRPr i="1" sz="1750"/>
          </a:p>
          <a:p>
            <a:pPr indent="0" lvl="0" marL="0" rtl="0" algn="l">
              <a:lnSpc>
                <a:spcPct val="100000"/>
              </a:lnSpc>
              <a:spcBef>
                <a:spcPts val="1500"/>
              </a:spcBef>
              <a:spcAft>
                <a:spcPts val="0"/>
              </a:spcAft>
              <a:buClr>
                <a:schemeClr val="dk1"/>
              </a:buClr>
              <a:buSzPts val="1100"/>
              <a:buFont typeface="Arial"/>
              <a:buNone/>
            </a:pPr>
            <a:r>
              <a:rPr i="1" lang="en" sz="1750"/>
              <a:t>When you're observing, remember to look at objects from different angles. Go close and look for the tiny details. Then step back and see how what you're looking at fits into everything around it.</a:t>
            </a:r>
            <a:endParaRPr i="1" sz="1750"/>
          </a:p>
          <a:p>
            <a:pPr indent="0" lvl="0" marL="0" rtl="0" algn="l">
              <a:lnSpc>
                <a:spcPct val="100000"/>
              </a:lnSpc>
              <a:spcBef>
                <a:spcPts val="1500"/>
              </a:spcBef>
              <a:spcAft>
                <a:spcPts val="0"/>
              </a:spcAft>
              <a:buClr>
                <a:schemeClr val="dk1"/>
              </a:buClr>
              <a:buSzPts val="1100"/>
              <a:buFont typeface="Arial"/>
              <a:buNone/>
            </a:pPr>
            <a:r>
              <a:t/>
            </a:r>
            <a:endParaRPr/>
          </a:p>
          <a:p>
            <a:pPr indent="0" lvl="0" marL="0" rtl="0" algn="l">
              <a:lnSpc>
                <a:spcPct val="100000"/>
              </a:lnSpc>
              <a:spcBef>
                <a:spcPts val="1600"/>
              </a:spcBef>
              <a:spcAft>
                <a:spcPts val="0"/>
              </a:spcAft>
              <a:buClr>
                <a:schemeClr val="dk1"/>
              </a:buClr>
              <a:buSzPts val="1100"/>
              <a:buFont typeface="Arial"/>
              <a:buNone/>
            </a:pPr>
            <a:r>
              <a:t/>
            </a:r>
            <a:endParaRPr/>
          </a:p>
          <a:p>
            <a:pPr indent="0" lvl="0" marL="0" rtl="0" algn="l">
              <a:lnSpc>
                <a:spcPct val="100000"/>
              </a:lnSpc>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50">
                <a:solidFill>
                  <a:srgbClr val="00AE58"/>
                </a:solidFill>
                <a:latin typeface="Nunito"/>
                <a:ea typeface="Nunito"/>
                <a:cs typeface="Nunito"/>
                <a:sym typeface="Nunito"/>
              </a:rPr>
              <a:t>SciStarter </a:t>
            </a:r>
            <a:r>
              <a:rPr lang="en"/>
              <a:t>	</a:t>
            </a:r>
            <a:endParaRPr/>
          </a:p>
        </p:txBody>
      </p:sp>
      <p:sp>
        <p:nvSpPr>
          <p:cNvPr id="189" name="Google Shape;189;p22"/>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next week please click on the link below and create your own </a:t>
            </a:r>
            <a:r>
              <a:rPr lang="en"/>
              <a:t>account</a:t>
            </a:r>
            <a:r>
              <a:rPr lang="en"/>
              <a:t>.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Link to Sci Starter:</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u="sng">
                <a:solidFill>
                  <a:schemeClr val="hlink"/>
                </a:solidFill>
                <a:hlinkClick r:id="rId3"/>
              </a:rPr>
              <a:t>https://scistarter.com/gs/baabedb917de45254abdc801e8c39461</a:t>
            </a:r>
            <a:r>
              <a:rPr lang="en"/>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3"/>
          <p:cNvSpPr txBox="1"/>
          <p:nvPr>
            <p:ph type="title"/>
          </p:nvPr>
        </p:nvSpPr>
        <p:spPr>
          <a:xfrm>
            <a:off x="1297500" y="632100"/>
            <a:ext cx="2383500" cy="202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Join us next week for part 2 of this journey. </a:t>
            </a:r>
            <a:endParaRPr/>
          </a:p>
        </p:txBody>
      </p:sp>
      <p:sp>
        <p:nvSpPr>
          <p:cNvPr id="195" name="Google Shape;195;p23"/>
          <p:cNvSpPr txBox="1"/>
          <p:nvPr>
            <p:ph idx="1" type="body"/>
          </p:nvPr>
        </p:nvSpPr>
        <p:spPr>
          <a:xfrm>
            <a:off x="1297500" y="3011725"/>
            <a:ext cx="2594100" cy="129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Show us what you are working by sharing with the hashtag #GSCISHINESON</a:t>
            </a:r>
            <a:endParaRPr/>
          </a:p>
        </p:txBody>
      </p:sp>
      <p:pic>
        <p:nvPicPr>
          <p:cNvPr id="196" name="Google Shape;196;p23"/>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