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5143500" cx="9144000"/>
  <p:notesSz cx="6858000" cy="9144000"/>
  <p:embeddedFontLst>
    <p:embeddedFont>
      <p:font typeface="Raleway"/>
      <p:regular r:id="rId29"/>
      <p:bold r:id="rId30"/>
      <p:italic r:id="rId31"/>
      <p:boldItalic r:id="rId32"/>
    </p:embeddedFont>
    <p:embeddedFont>
      <p:font typeface="Lato"/>
      <p:regular r:id="rId33"/>
      <p:bold r:id="rId34"/>
      <p:italic r:id="rId35"/>
      <p:boldItalic r:id="rId36"/>
    </p:embeddedFont>
    <p:embeddedFont>
      <p:font typeface="Pacifico"/>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96FD81-C853-498F-A10F-0B1C3B1EB99D}">
  <a:tblStyle styleId="{A696FD81-C853-498F-A10F-0B1C3B1EB99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aleway-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4.xml"/><Relationship Id="rId33" Type="http://schemas.openxmlformats.org/officeDocument/2006/relationships/font" Target="fonts/Lato-regular.fntdata"/><Relationship Id="rId10" Type="http://schemas.openxmlformats.org/officeDocument/2006/relationships/slide" Target="slides/slide3.xml"/><Relationship Id="rId32" Type="http://schemas.openxmlformats.org/officeDocument/2006/relationships/font" Target="fonts/Raleway-boldItalic.fntdata"/><Relationship Id="rId13" Type="http://schemas.openxmlformats.org/officeDocument/2006/relationships/slide" Target="slides/slide6.xml"/><Relationship Id="rId35" Type="http://schemas.openxmlformats.org/officeDocument/2006/relationships/font" Target="fonts/Lato-italic.fntdata"/><Relationship Id="rId12" Type="http://schemas.openxmlformats.org/officeDocument/2006/relationships/slide" Target="slides/slide5.xml"/><Relationship Id="rId34" Type="http://schemas.openxmlformats.org/officeDocument/2006/relationships/font" Target="fonts/Lato-bold.fntdata"/><Relationship Id="rId15" Type="http://schemas.openxmlformats.org/officeDocument/2006/relationships/slide" Target="slides/slide8.xml"/><Relationship Id="rId37" Type="http://schemas.openxmlformats.org/officeDocument/2006/relationships/font" Target="fonts/Pacifico-regular.fntdata"/><Relationship Id="rId14" Type="http://schemas.openxmlformats.org/officeDocument/2006/relationships/slide" Target="slides/slide7.xml"/><Relationship Id="rId36" Type="http://schemas.openxmlformats.org/officeDocument/2006/relationships/font" Target="fonts/Lato-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bffe875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9bffe875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9bffe8756d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9bffe8756d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ae0599dbf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ae0599dbf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ae0599dbf0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ae0599dbf0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9bffe8756d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9bffe8756d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ae0599dbf0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ae0599dbf0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ae0599dbf0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ae0599dbf0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9bffe8756d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9bffe8756d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9bffe8756d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9bffe8756d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ae0599dbf0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ae0599dbf0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e0599dbf0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e0599dbf0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ae0599dbf0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ae0599dbf0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e0599dbf0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ae0599dbf0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e0599dbf0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e0599dbf0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ae0599dbf0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ae0599dbf0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ae0599dbf0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ae0599dbf0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ae0599dbf0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ae0599dbf0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ae0599dbf0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ae0599dbf0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ae0599dbf0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ae0599dbf0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ae0599dbf0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ae0599dbf0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b="1" lang="en" sz="1300">
                <a:solidFill>
                  <a:schemeClr val="dk1"/>
                </a:solidFill>
              </a:rPr>
              <a:t>Take at least 10-15 minutes as a troop to talk about and plan your take action step! </a:t>
            </a:r>
            <a:r>
              <a:rPr lang="en" sz="1300">
                <a:solidFill>
                  <a:schemeClr val="dk1"/>
                </a:solidFill>
              </a:rPr>
              <a:t>If you are unsure of what would help you be a voice for animals in your community, talk to your local animal shelter or even zoo!</a:t>
            </a:r>
            <a:endParaRPr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9bffe8756d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9bffe8756d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0000"/>
        </a:solidFill>
      </p:bgPr>
    </p:bg>
    <p:spTree>
      <p:nvGrpSpPr>
        <p:cNvPr id="54" name="Shape 54"/>
        <p:cNvGrpSpPr/>
        <p:nvPr/>
      </p:nvGrpSpPr>
      <p:grpSpPr>
        <a:xfrm>
          <a:off x="0" y="0"/>
          <a:ext cx="0" cy="0"/>
          <a:chOff x="0" y="0"/>
          <a:chExt cx="0" cy="0"/>
        </a:xfrm>
      </p:grpSpPr>
      <p:cxnSp>
        <p:nvCxnSpPr>
          <p:cNvPr id="55" name="Google Shape;55;p14"/>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56" name="Google Shape;56;p14"/>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57" name="Google Shape;57;p14"/>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58" name="Google Shape;58;p14"/>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59" name="Google Shape;59;p14"/>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0" name="Google Shape;60;p1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F0000"/>
        </a:solidFill>
      </p:bgPr>
    </p:bg>
    <p:spTree>
      <p:nvGrpSpPr>
        <p:cNvPr id="61" name="Shape 61"/>
        <p:cNvGrpSpPr/>
        <p:nvPr/>
      </p:nvGrpSpPr>
      <p:grpSpPr>
        <a:xfrm>
          <a:off x="0" y="0"/>
          <a:ext cx="0" cy="0"/>
          <a:chOff x="0" y="0"/>
          <a:chExt cx="0" cy="0"/>
        </a:xfrm>
      </p:grpSpPr>
      <p:cxnSp>
        <p:nvCxnSpPr>
          <p:cNvPr id="62" name="Google Shape;62;p15"/>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63" name="Google Shape;63;p15"/>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64" name="Google Shape;64;p15"/>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65" name="Google Shape;65;p1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cxnSp>
        <p:nvCxnSpPr>
          <p:cNvPr id="67" name="Google Shape;67;p1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68" name="Google Shape;68;p1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69" name="Google Shape;69;p1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0" name="Google Shape;70;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1" name="Google Shape;71;p16"/>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2" name="Google Shape;72;p1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cxnSp>
        <p:nvCxnSpPr>
          <p:cNvPr id="74" name="Google Shape;74;p17"/>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75" name="Google Shape;75;p17"/>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76" name="Google Shape;76;p1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77" name="Google Shape;77;p1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8" name="Google Shape;78;p17"/>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7"/>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0" name="Google Shape;80;p1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8"/>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3" name="Google Shape;83;p1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 name="Shape 84"/>
        <p:cNvGrpSpPr/>
        <p:nvPr/>
      </p:nvGrpSpPr>
      <p:grpSpPr>
        <a:xfrm>
          <a:off x="0" y="0"/>
          <a:ext cx="0" cy="0"/>
          <a:chOff x="0" y="0"/>
          <a:chExt cx="0" cy="0"/>
        </a:xfrm>
      </p:grpSpPr>
      <p:cxnSp>
        <p:nvCxnSpPr>
          <p:cNvPr id="85" name="Google Shape;85;p1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86" name="Google Shape;86;p19"/>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7" name="Google Shape;87;p19"/>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8" name="Google Shape;88;p1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89" name="Shape 89"/>
        <p:cNvGrpSpPr/>
        <p:nvPr/>
      </p:nvGrpSpPr>
      <p:grpSpPr>
        <a:xfrm>
          <a:off x="0" y="0"/>
          <a:ext cx="0" cy="0"/>
          <a:chOff x="0" y="0"/>
          <a:chExt cx="0" cy="0"/>
        </a:xfrm>
      </p:grpSpPr>
      <p:cxnSp>
        <p:nvCxnSpPr>
          <p:cNvPr id="90" name="Google Shape;90;p20"/>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91" name="Google Shape;91;p20"/>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92" name="Google Shape;92;p2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noFill/>
      </p:bgPr>
    </p:bg>
    <p:spTree>
      <p:nvGrpSpPr>
        <p:cNvPr id="93" name="Shape 93"/>
        <p:cNvGrpSpPr/>
        <p:nvPr/>
      </p:nvGrpSpPr>
      <p:grpSpPr>
        <a:xfrm>
          <a:off x="0" y="0"/>
          <a:ext cx="0" cy="0"/>
          <a:chOff x="0" y="0"/>
          <a:chExt cx="0" cy="0"/>
        </a:xfrm>
      </p:grpSpPr>
      <p:sp>
        <p:nvSpPr>
          <p:cNvPr id="94" name="Google Shape;94;p2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 name="Google Shape;95;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6" name="Google Shape;96;p21"/>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97" name="Google Shape;97;p21"/>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8" name="Google Shape;9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9" name="Google Shape;99;p2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 name="Shape 100"/>
        <p:cNvGrpSpPr/>
        <p:nvPr/>
      </p:nvGrpSpPr>
      <p:grpSpPr>
        <a:xfrm>
          <a:off x="0" y="0"/>
          <a:ext cx="0" cy="0"/>
          <a:chOff x="0" y="0"/>
          <a:chExt cx="0" cy="0"/>
        </a:xfrm>
      </p:grpSpPr>
      <p:cxnSp>
        <p:nvCxnSpPr>
          <p:cNvPr id="101" name="Google Shape;101;p2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2" name="Google Shape;102;p22"/>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03" name="Google Shape;103;p22"/>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04" name="Google Shape;104;p2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cxnSp>
        <p:nvCxnSpPr>
          <p:cNvPr id="106" name="Google Shape;106;p23"/>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107" name="Google Shape;107;p23"/>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108" name="Google Shape;108;p23"/>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109" name="Google Shape;109;p23"/>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10" name="Google Shape;110;p2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2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52" name="Google Shape;52;p13"/>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53" name="Google Shape;5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23.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hyperlink" Target="http://www.youtube.com/watch?v=o3U39SZ-V-o" TargetMode="External"/><Relationship Id="rId6"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hyperlink" Target="http://www.youtube.com/watch?v=19ggSg56dvQ" TargetMode="External"/><Relationship Id="rId4" Type="http://schemas.openxmlformats.org/officeDocument/2006/relationships/image" Target="../media/image5.jp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hyperlink" Target="http://www.youtube.com/watch?v=FjBgLIE7514" TargetMode="External"/><Relationship Id="rId5"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hyperlink" Target="https://www.youtube.com/watch?v=nOHbn8Q1fBM" TargetMode="External"/><Relationship Id="rId5" Type="http://schemas.openxmlformats.org/officeDocument/2006/relationships/hyperlink" Target="https://www.youtube.com/watch?v=nOHbn8Q1fB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hyperlink" Target="http://www.youtube.com/watch?v=YOtqCN3YFRM" TargetMode="External"/><Relationship Id="rId6"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hyperlink" Target="http://www.youtube.com/watch?v=ecM4M-XBonc" TargetMode="External"/><Relationship Id="rId6"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www.youtube.com/watch?v=MXpxmiH95Tw" TargetMode="External"/><Relationship Id="rId4" Type="http://schemas.openxmlformats.org/officeDocument/2006/relationships/hyperlink" Target="https://www.youtube.com/watch?v=ANUoAdXfA60" TargetMode="External"/><Relationship Id="rId5" Type="http://schemas.openxmlformats.org/officeDocument/2006/relationships/hyperlink" Target="https://www.youtube.com/watch?v=ANUoAdXfA60" TargetMode="External"/><Relationship Id="rId6" Type="http://schemas.openxmlformats.org/officeDocument/2006/relationships/image" Target="../media/image23.png"/><Relationship Id="rId7"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22.png"/><Relationship Id="rId6"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5"/>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118" name="Google Shape;118;p25"/>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9900"/>
                </a:solidFill>
                <a:latin typeface="Pacifico"/>
                <a:ea typeface="Pacifico"/>
                <a:cs typeface="Pacifico"/>
                <a:sym typeface="Pacifico"/>
              </a:rPr>
              <a:t>Senior Voice for Animals</a:t>
            </a:r>
            <a:r>
              <a:rPr lang="en" sz="1800">
                <a:solidFill>
                  <a:srgbClr val="FF9900"/>
                </a:solidFill>
                <a:latin typeface="Pacifico"/>
                <a:ea typeface="Pacifico"/>
                <a:cs typeface="Pacifico"/>
                <a:sym typeface="Pacifico"/>
              </a:rPr>
              <a:t> Badge</a:t>
            </a:r>
            <a:endParaRPr sz="1800">
              <a:solidFill>
                <a:srgbClr val="FF9900"/>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119" name="Google Shape;119;p25"/>
          <p:cNvSpPr txBox="1"/>
          <p:nvPr/>
        </p:nvSpPr>
        <p:spPr>
          <a:xfrm>
            <a:off x="482550" y="1342575"/>
            <a:ext cx="816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The following slides will walk your troop through a virtual meeting to earn the </a:t>
            </a:r>
            <a:r>
              <a:rPr lang="en" sz="1200"/>
              <a:t>Senior Voice for Animals Badge</a:t>
            </a:r>
            <a:r>
              <a:rPr lang="en" sz="12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200" u="sng">
                <a:solidFill>
                  <a:srgbClr val="57BB8A"/>
                </a:solidFill>
                <a:hlinkClick r:id="rId3">
                  <a:extLst>
                    <a:ext uri="{A12FA001-AC4F-418D-AE19-62706E023703}">
                      <ahyp:hlinkClr val="tx"/>
                    </a:ext>
                  </a:extLst>
                </a:hlinkClick>
              </a:rPr>
              <a:t>gsnw.gl/</a:t>
            </a:r>
            <a:r>
              <a:rPr lang="en" sz="12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2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2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2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200">
              <a:solidFill>
                <a:srgbClr val="000000"/>
              </a:solidFill>
            </a:endParaRPr>
          </a:p>
          <a:p>
            <a:pPr indent="0" lvl="0" marL="0" rtl="0" algn="l">
              <a:lnSpc>
                <a:spcPct val="115000"/>
              </a:lnSpc>
              <a:spcBef>
                <a:spcPts val="1200"/>
              </a:spcBef>
              <a:spcAft>
                <a:spcPts val="1200"/>
              </a:spcAft>
              <a:buNone/>
            </a:pPr>
            <a:r>
              <a:rPr b="1" lang="en" sz="1200">
                <a:solidFill>
                  <a:srgbClr val="000000"/>
                </a:solidFill>
              </a:rPr>
              <a:t>When you send out your meeting invitation, be sure to let girls and parents know what supplies they should have on hand for the online troop meeting. They are things most girls likely have at home. </a:t>
            </a:r>
            <a:endParaRPr sz="1200"/>
          </a:p>
        </p:txBody>
      </p:sp>
      <p:pic>
        <p:nvPicPr>
          <p:cNvPr id="120" name="Google Shape;120;p25"/>
          <p:cNvPicPr preferRelativeResize="0"/>
          <p:nvPr/>
        </p:nvPicPr>
        <p:blipFill rotWithShape="1">
          <a:blip r:embed="rId5">
            <a:alphaModFix/>
          </a:blip>
          <a:srcRect b="0" l="21755" r="21750" t="0"/>
          <a:stretch/>
        </p:blipFill>
        <p:spPr>
          <a:xfrm>
            <a:off x="482550" y="360175"/>
            <a:ext cx="697846" cy="1052876"/>
          </a:xfrm>
          <a:prstGeom prst="rect">
            <a:avLst/>
          </a:prstGeom>
          <a:noFill/>
          <a:ln>
            <a:noFill/>
          </a:ln>
        </p:spPr>
      </p:pic>
      <p:pic>
        <p:nvPicPr>
          <p:cNvPr id="121" name="Google Shape;121;p25"/>
          <p:cNvPicPr preferRelativeResize="0"/>
          <p:nvPr/>
        </p:nvPicPr>
        <p:blipFill rotWithShape="1">
          <a:blip r:embed="rId6">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25" name="Shape 125"/>
        <p:cNvGrpSpPr/>
        <p:nvPr/>
      </p:nvGrpSpPr>
      <p:grpSpPr>
        <a:xfrm>
          <a:off x="0" y="0"/>
          <a:ext cx="0" cy="0"/>
          <a:chOff x="0" y="0"/>
          <a:chExt cx="0" cy="0"/>
        </a:xfrm>
      </p:grpSpPr>
      <p:grpSp>
        <p:nvGrpSpPr>
          <p:cNvPr id="126" name="Google Shape;126;p26"/>
          <p:cNvGrpSpPr/>
          <p:nvPr/>
        </p:nvGrpSpPr>
        <p:grpSpPr>
          <a:xfrm>
            <a:off x="0" y="4628700"/>
            <a:ext cx="9144000" cy="526450"/>
            <a:chOff x="0" y="4628700"/>
            <a:chExt cx="9144000" cy="526450"/>
          </a:xfrm>
        </p:grpSpPr>
        <p:sp>
          <p:nvSpPr>
            <p:cNvPr id="127" name="Google Shape;127;p26"/>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8" name="Google Shape;128;p26"/>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129" name="Google Shape;129;p26"/>
            <p:cNvGrpSpPr/>
            <p:nvPr/>
          </p:nvGrpSpPr>
          <p:grpSpPr>
            <a:xfrm>
              <a:off x="1589925" y="4721650"/>
              <a:ext cx="6111100" cy="433500"/>
              <a:chOff x="751725" y="4721650"/>
              <a:chExt cx="6111100" cy="433500"/>
            </a:xfrm>
          </p:grpSpPr>
          <p:sp>
            <p:nvSpPr>
              <p:cNvPr id="130" name="Google Shape;130;p26"/>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131" name="Google Shape;131;p26"/>
              <p:cNvPicPr preferRelativeResize="0"/>
              <p:nvPr/>
            </p:nvPicPr>
            <p:blipFill rotWithShape="1">
              <a:blip r:embed="rId3">
                <a:alphaModFix/>
              </a:blip>
              <a:srcRect b="0" l="0" r="0" t="0"/>
              <a:stretch/>
            </p:blipFill>
            <p:spPr>
              <a:xfrm flipH="1">
                <a:off x="751725" y="4798762"/>
                <a:ext cx="297900" cy="279275"/>
              </a:xfrm>
              <a:prstGeom prst="rect">
                <a:avLst/>
              </a:prstGeom>
              <a:noFill/>
              <a:ln>
                <a:noFill/>
              </a:ln>
            </p:spPr>
          </p:pic>
        </p:grpSp>
      </p:grpSp>
      <p:pic>
        <p:nvPicPr>
          <p:cNvPr id="132" name="Google Shape;132;p26"/>
          <p:cNvPicPr preferRelativeResize="0"/>
          <p:nvPr/>
        </p:nvPicPr>
        <p:blipFill rotWithShape="1">
          <a:blip r:embed="rId4">
            <a:alphaModFix/>
          </a:blip>
          <a:srcRect b="0" l="21755" r="21750" t="0"/>
          <a:stretch/>
        </p:blipFill>
        <p:spPr>
          <a:xfrm>
            <a:off x="1669000" y="305250"/>
            <a:ext cx="2744450" cy="4140702"/>
          </a:xfrm>
          <a:prstGeom prst="rect">
            <a:avLst/>
          </a:prstGeom>
          <a:noFill/>
          <a:ln>
            <a:noFill/>
          </a:ln>
        </p:spPr>
      </p:pic>
      <p:sp>
        <p:nvSpPr>
          <p:cNvPr id="133" name="Google Shape;133;p26"/>
          <p:cNvSpPr txBox="1"/>
          <p:nvPr/>
        </p:nvSpPr>
        <p:spPr>
          <a:xfrm>
            <a:off x="4460475" y="2749775"/>
            <a:ext cx="3000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800">
                <a:solidFill>
                  <a:srgbClr val="3999B3"/>
                </a:solidFill>
                <a:latin typeface="Pacifico"/>
                <a:ea typeface="Pacifico"/>
                <a:cs typeface="Pacifico"/>
                <a:sym typeface="Pacifico"/>
              </a:rPr>
              <a:t>Seniors</a:t>
            </a:r>
            <a:endParaRPr/>
          </a:p>
        </p:txBody>
      </p:sp>
      <p:sp>
        <p:nvSpPr>
          <p:cNvPr id="134" name="Google Shape;134;p26"/>
          <p:cNvSpPr/>
          <p:nvPr/>
        </p:nvSpPr>
        <p:spPr>
          <a:xfrm>
            <a:off x="4559225" y="1335750"/>
            <a:ext cx="2744400" cy="14628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6"/>
          <p:cNvSpPr/>
          <p:nvPr/>
        </p:nvSpPr>
        <p:spPr>
          <a:xfrm flipH="1">
            <a:off x="7089675" y="1335750"/>
            <a:ext cx="370800" cy="7554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6"/>
          <p:cNvSpPr txBox="1"/>
          <p:nvPr>
            <p:ph type="ctrTitle"/>
          </p:nvPr>
        </p:nvSpPr>
        <p:spPr>
          <a:xfrm>
            <a:off x="4460475" y="1630350"/>
            <a:ext cx="36804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rgbClr val="FFFFFF"/>
                </a:solidFill>
              </a:rPr>
              <a:t> </a:t>
            </a:r>
            <a:r>
              <a:rPr b="1" lang="en" sz="4800">
                <a:solidFill>
                  <a:srgbClr val="FFFFFF"/>
                </a:solidFill>
              </a:rPr>
              <a:t>Voice for</a:t>
            </a:r>
            <a:r>
              <a:rPr lang="en" sz="4800">
                <a:solidFill>
                  <a:schemeClr val="lt1"/>
                </a:solidFill>
              </a:rPr>
              <a:t> </a:t>
            </a:r>
            <a:endParaRPr sz="4800">
              <a:solidFill>
                <a:schemeClr val="lt1"/>
              </a:solidFill>
            </a:endParaRPr>
          </a:p>
          <a:p>
            <a:pPr indent="0" lvl="0" marL="0" rtl="0" algn="l">
              <a:spcBef>
                <a:spcPts val="0"/>
              </a:spcBef>
              <a:spcAft>
                <a:spcPts val="0"/>
              </a:spcAft>
              <a:buNone/>
            </a:pPr>
            <a:r>
              <a:rPr lang="en" sz="4800">
                <a:solidFill>
                  <a:schemeClr val="lt1"/>
                </a:solidFill>
              </a:rPr>
              <a:t> </a:t>
            </a:r>
            <a:r>
              <a:rPr b="1" lang="en" sz="4800">
                <a:solidFill>
                  <a:schemeClr val="lt1"/>
                </a:solidFill>
              </a:rPr>
              <a:t>Animals</a:t>
            </a:r>
            <a:r>
              <a:rPr lang="en" sz="4800">
                <a:solidFill>
                  <a:schemeClr val="lt1"/>
                </a:solidFill>
              </a:rPr>
              <a:t> </a:t>
            </a:r>
            <a:r>
              <a:rPr lang="en" sz="4800">
                <a:solidFill>
                  <a:schemeClr val="lt1"/>
                </a:solidFill>
                <a:highlight>
                  <a:srgbClr val="E69138"/>
                </a:highlight>
              </a:rPr>
              <a:t> </a:t>
            </a:r>
            <a:endParaRPr sz="4800">
              <a:solidFill>
                <a:srgbClr val="3999B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40" name="Shape 140"/>
        <p:cNvGrpSpPr/>
        <p:nvPr/>
      </p:nvGrpSpPr>
      <p:grpSpPr>
        <a:xfrm>
          <a:off x="0" y="0"/>
          <a:ext cx="0" cy="0"/>
          <a:chOff x="0" y="0"/>
          <a:chExt cx="0" cy="0"/>
        </a:xfrm>
      </p:grpSpPr>
      <p:pic>
        <p:nvPicPr>
          <p:cNvPr id="141" name="Google Shape;141;p27"/>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42" name="Google Shape;142;p27"/>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E69138"/>
                </a:solidFill>
              </a:rPr>
              <a:t>Girl Scout Promise</a:t>
            </a:r>
            <a:endParaRPr b="1" sz="3600">
              <a:solidFill>
                <a:srgbClr val="E69138"/>
              </a:solidFill>
            </a:endParaRPr>
          </a:p>
          <a:p>
            <a:pPr indent="0" lvl="0" marL="0" rtl="0" algn="l">
              <a:lnSpc>
                <a:spcPct val="115000"/>
              </a:lnSpc>
              <a:spcBef>
                <a:spcPts val="0"/>
              </a:spcBef>
              <a:spcAft>
                <a:spcPts val="0"/>
              </a:spcAft>
              <a:buClr>
                <a:schemeClr val="dk2"/>
              </a:buClr>
              <a:buSzPts val="1100"/>
              <a:buFont typeface="Arial"/>
              <a:buNone/>
            </a:pPr>
            <a:r>
              <a:rPr i="1" lang="en" sz="1800"/>
              <a:t>On my honor, I will try,                                             </a:t>
            </a:r>
            <a:r>
              <a:rPr lang="en" sz="1800"/>
              <a:t>To serve God and my Country.                               To help people at all times,                                   And to live by the Girl Scout Law.</a:t>
            </a:r>
            <a:endParaRPr b="1" sz="3600"/>
          </a:p>
        </p:txBody>
      </p:sp>
      <p:pic>
        <p:nvPicPr>
          <p:cNvPr id="143" name="Google Shape;143;p27"/>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47" name="Shape 147"/>
        <p:cNvGrpSpPr/>
        <p:nvPr/>
      </p:nvGrpSpPr>
      <p:grpSpPr>
        <a:xfrm>
          <a:off x="0" y="0"/>
          <a:ext cx="0" cy="0"/>
          <a:chOff x="0" y="0"/>
          <a:chExt cx="0" cy="0"/>
        </a:xfrm>
      </p:grpSpPr>
      <p:sp>
        <p:nvSpPr>
          <p:cNvPr id="148" name="Google Shape;148;p28"/>
          <p:cNvSpPr txBox="1"/>
          <p:nvPr>
            <p:ph idx="4294967295" type="title"/>
          </p:nvPr>
        </p:nvSpPr>
        <p:spPr>
          <a:xfrm>
            <a:off x="459575" y="2732175"/>
            <a:ext cx="3192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E69138"/>
                </a:solidFill>
              </a:rPr>
              <a:t>Let’s say the pledge</a:t>
            </a:r>
            <a:endParaRPr sz="2400">
              <a:solidFill>
                <a:srgbClr val="E69138"/>
              </a:solidFill>
            </a:endParaRPr>
          </a:p>
        </p:txBody>
      </p:sp>
      <p:pic>
        <p:nvPicPr>
          <p:cNvPr id="149" name="Google Shape;149;p28"/>
          <p:cNvPicPr preferRelativeResize="0"/>
          <p:nvPr/>
        </p:nvPicPr>
        <p:blipFill rotWithShape="1">
          <a:blip r:embed="rId3">
            <a:alphaModFix/>
          </a:blip>
          <a:srcRect b="3104" l="0" r="0" t="3095"/>
          <a:stretch/>
        </p:blipFill>
        <p:spPr>
          <a:xfrm flipH="1">
            <a:off x="485850" y="1789075"/>
            <a:ext cx="1027115" cy="962901"/>
          </a:xfrm>
          <a:prstGeom prst="rect">
            <a:avLst/>
          </a:prstGeom>
          <a:noFill/>
          <a:ln>
            <a:noFill/>
          </a:ln>
        </p:spPr>
      </p:pic>
      <p:pic>
        <p:nvPicPr>
          <p:cNvPr id="150" name="Google Shape;150;p28"/>
          <p:cNvPicPr preferRelativeResize="0"/>
          <p:nvPr/>
        </p:nvPicPr>
        <p:blipFill>
          <a:blip r:embed="rId4">
            <a:alphaModFix/>
          </a:blip>
          <a:stretch>
            <a:fillRect/>
          </a:stretch>
        </p:blipFill>
        <p:spPr>
          <a:xfrm>
            <a:off x="1589175" y="1789075"/>
            <a:ext cx="1710275" cy="899125"/>
          </a:xfrm>
          <a:prstGeom prst="rect">
            <a:avLst/>
          </a:prstGeom>
          <a:noFill/>
          <a:ln>
            <a:noFill/>
          </a:ln>
        </p:spPr>
      </p:pic>
      <p:sp>
        <p:nvSpPr>
          <p:cNvPr id="151" name="Google Shape;151;p28"/>
          <p:cNvSpPr/>
          <p:nvPr/>
        </p:nvSpPr>
        <p:spPr>
          <a:xfrm>
            <a:off x="0" y="4858350"/>
            <a:ext cx="9165900" cy="285300"/>
          </a:xfrm>
          <a:prstGeom prst="rect">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69138"/>
              </a:solidFill>
            </a:endParaRPr>
          </a:p>
        </p:txBody>
      </p:sp>
      <p:sp>
        <p:nvSpPr>
          <p:cNvPr id="152" name="Google Shape;152;p28"/>
          <p:cNvSpPr/>
          <p:nvPr/>
        </p:nvSpPr>
        <p:spPr>
          <a:xfrm>
            <a:off x="0" y="4704825"/>
            <a:ext cx="9165900" cy="1536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8"/>
          <p:cNvSpPr/>
          <p:nvPr/>
        </p:nvSpPr>
        <p:spPr>
          <a:xfrm rot="-2932">
            <a:off x="3971949" y="609299"/>
            <a:ext cx="4923902" cy="37725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via YouTube Capture" id="154" name="Google Shape;154;p28" title="Girl Scout Pledge of Allegiance">
            <a:hlinkClick r:id="rId5"/>
          </p:cNvPr>
          <p:cNvPicPr preferRelativeResize="0"/>
          <p:nvPr/>
        </p:nvPicPr>
        <p:blipFill>
          <a:blip r:embed="rId6">
            <a:alphaModFix/>
          </a:blip>
          <a:stretch>
            <a:fillRect/>
          </a:stretch>
        </p:blipFill>
        <p:spPr>
          <a:xfrm>
            <a:off x="4076897" y="727800"/>
            <a:ext cx="4714015" cy="3535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8" name="Shape 158"/>
        <p:cNvGrpSpPr/>
        <p:nvPr/>
      </p:nvGrpSpPr>
      <p:grpSpPr>
        <a:xfrm>
          <a:off x="0" y="0"/>
          <a:ext cx="0" cy="0"/>
          <a:chOff x="0" y="0"/>
          <a:chExt cx="0" cy="0"/>
        </a:xfrm>
      </p:grpSpPr>
      <p:sp>
        <p:nvSpPr>
          <p:cNvPr id="159" name="Google Shape;159;p29"/>
          <p:cNvSpPr txBox="1"/>
          <p:nvPr>
            <p:ph type="ctrTitle"/>
          </p:nvPr>
        </p:nvSpPr>
        <p:spPr>
          <a:xfrm>
            <a:off x="0" y="630225"/>
            <a:ext cx="9144000" cy="6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Voice for Animals Badge </a:t>
            </a:r>
            <a:endParaRPr b="0" sz="1500">
              <a:solidFill>
                <a:schemeClr val="dk2"/>
              </a:solidFill>
              <a:latin typeface="Arial"/>
              <a:ea typeface="Arial"/>
              <a:cs typeface="Arial"/>
              <a:sym typeface="Arial"/>
            </a:endParaRPr>
          </a:p>
          <a:p>
            <a:pPr indent="0" lvl="0" marL="0" rtl="0" algn="ctr">
              <a:spcBef>
                <a:spcPts val="0"/>
              </a:spcBef>
              <a:spcAft>
                <a:spcPts val="0"/>
              </a:spcAft>
              <a:buNone/>
            </a:pPr>
            <a:r>
              <a:rPr lang="en" sz="3600">
                <a:solidFill>
                  <a:srgbClr val="FFF2CC"/>
                </a:solidFill>
              </a:rPr>
              <a:t>.</a:t>
            </a:r>
            <a:endParaRPr sz="3600">
              <a:solidFill>
                <a:srgbClr val="FFF2CC"/>
              </a:solidFill>
            </a:endParaRPr>
          </a:p>
        </p:txBody>
      </p:sp>
      <p:sp>
        <p:nvSpPr>
          <p:cNvPr id="160" name="Google Shape;160;p29"/>
          <p:cNvSpPr txBox="1"/>
          <p:nvPr>
            <p:ph idx="1" type="subTitle"/>
          </p:nvPr>
        </p:nvSpPr>
        <p:spPr>
          <a:xfrm>
            <a:off x="2808100" y="3162250"/>
            <a:ext cx="60663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solidFill>
                  <a:schemeClr val="dk2"/>
                </a:solidFill>
                <a:latin typeface="Arial"/>
                <a:ea typeface="Arial"/>
                <a:cs typeface="Arial"/>
                <a:sym typeface="Arial"/>
              </a:rPr>
              <a:t>Find out about the complex relationship between animals and humans so you can make informed choices and help others make them too.</a:t>
            </a:r>
            <a:endParaRPr sz="1500">
              <a:solidFill>
                <a:schemeClr val="dk2"/>
              </a:solidFill>
              <a:latin typeface="Arial"/>
              <a:ea typeface="Arial"/>
              <a:cs typeface="Arial"/>
              <a:sym typeface="Arial"/>
            </a:endParaRPr>
          </a:p>
          <a:p>
            <a:pPr indent="0" lvl="0" marL="0" rtl="0" algn="l">
              <a:spcBef>
                <a:spcPts val="0"/>
              </a:spcBef>
              <a:spcAft>
                <a:spcPts val="0"/>
              </a:spcAft>
              <a:buNone/>
            </a:pPr>
            <a:r>
              <a:t/>
            </a:r>
            <a:endParaRPr sz="1500">
              <a:solidFill>
                <a:srgbClr val="212121"/>
              </a:solidFill>
              <a:latin typeface="Arial"/>
              <a:ea typeface="Arial"/>
              <a:cs typeface="Arial"/>
              <a:sym typeface="Arial"/>
            </a:endParaRPr>
          </a:p>
          <a:p>
            <a:pPr indent="-323850" lvl="0" marL="457200" rtl="0" algn="l">
              <a:lnSpc>
                <a:spcPct val="90000"/>
              </a:lnSpc>
              <a:spcBef>
                <a:spcPts val="1000"/>
              </a:spcBef>
              <a:spcAft>
                <a:spcPts val="0"/>
              </a:spcAft>
              <a:buClr>
                <a:srgbClr val="212121"/>
              </a:buClr>
              <a:buSzPts val="1500"/>
              <a:buFont typeface="Arial"/>
              <a:buAutoNum type="arabicPeriod"/>
            </a:pPr>
            <a:r>
              <a:rPr lang="en" sz="1500">
                <a:solidFill>
                  <a:schemeClr val="dk2"/>
                </a:solidFill>
                <a:latin typeface="Arial"/>
                <a:ea typeface="Arial"/>
                <a:cs typeface="Arial"/>
                <a:sym typeface="Arial"/>
              </a:rPr>
              <a:t>Find out about domestic animals</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AutoNum type="arabicPeriod"/>
            </a:pPr>
            <a:r>
              <a:rPr lang="en" sz="1500">
                <a:solidFill>
                  <a:schemeClr val="dk2"/>
                </a:solidFill>
                <a:latin typeface="Arial"/>
                <a:ea typeface="Arial"/>
                <a:cs typeface="Arial"/>
                <a:sym typeface="Arial"/>
              </a:rPr>
              <a:t>Investigate animals used for science</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AutoNum type="arabicPeriod"/>
            </a:pPr>
            <a:r>
              <a:rPr lang="en" sz="1500">
                <a:solidFill>
                  <a:schemeClr val="dk2"/>
                </a:solidFill>
                <a:latin typeface="Arial"/>
                <a:ea typeface="Arial"/>
                <a:cs typeface="Arial"/>
                <a:sym typeface="Arial"/>
              </a:rPr>
              <a:t>Explore animals in husbandry</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AutoNum type="arabicPeriod"/>
            </a:pPr>
            <a:r>
              <a:rPr lang="en" sz="1500">
                <a:solidFill>
                  <a:schemeClr val="dk2"/>
                </a:solidFill>
                <a:latin typeface="Arial"/>
                <a:ea typeface="Arial"/>
                <a:cs typeface="Arial"/>
                <a:sym typeface="Arial"/>
              </a:rPr>
              <a:t>Take a look at animals used for sports and entertainment</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AutoNum type="arabicPeriod"/>
            </a:pPr>
            <a:r>
              <a:rPr lang="en" sz="1500">
                <a:solidFill>
                  <a:schemeClr val="dk2"/>
                </a:solidFill>
                <a:latin typeface="Arial"/>
                <a:ea typeface="Arial"/>
                <a:cs typeface="Arial"/>
                <a:sym typeface="Arial"/>
              </a:rPr>
              <a:t>Look into an animal issue</a:t>
            </a:r>
            <a:endParaRPr sz="1500">
              <a:solidFill>
                <a:srgbClr val="212121"/>
              </a:solidFill>
              <a:latin typeface="Arial"/>
              <a:ea typeface="Arial"/>
              <a:cs typeface="Arial"/>
              <a:sym typeface="Arial"/>
            </a:endParaRPr>
          </a:p>
          <a:p>
            <a:pPr indent="0" lvl="0" marL="0" rtl="0" algn="l">
              <a:spcBef>
                <a:spcPts val="0"/>
              </a:spcBef>
              <a:spcAft>
                <a:spcPts val="0"/>
              </a:spcAft>
              <a:buNone/>
            </a:pPr>
            <a:r>
              <a:t/>
            </a:r>
            <a:endParaRPr b="1">
              <a:latin typeface="Arial"/>
              <a:ea typeface="Arial"/>
              <a:cs typeface="Arial"/>
              <a:sym typeface="Arial"/>
            </a:endParaRPr>
          </a:p>
        </p:txBody>
      </p:sp>
      <p:pic>
        <p:nvPicPr>
          <p:cNvPr id="161" name="Google Shape;161;p29"/>
          <p:cNvPicPr preferRelativeResize="0"/>
          <p:nvPr/>
        </p:nvPicPr>
        <p:blipFill rotWithShape="1">
          <a:blip r:embed="rId3">
            <a:alphaModFix/>
          </a:blip>
          <a:srcRect b="0" l="21755" r="21750" t="0"/>
          <a:stretch/>
        </p:blipFill>
        <p:spPr>
          <a:xfrm>
            <a:off x="570250" y="1452501"/>
            <a:ext cx="1993144" cy="3007179"/>
          </a:xfrm>
          <a:prstGeom prst="rect">
            <a:avLst/>
          </a:prstGeom>
          <a:noFill/>
          <a:ln>
            <a:noFill/>
          </a:ln>
        </p:spPr>
      </p:pic>
      <p:pic>
        <p:nvPicPr>
          <p:cNvPr id="162" name="Google Shape;162;p29"/>
          <p:cNvPicPr preferRelativeResize="0"/>
          <p:nvPr/>
        </p:nvPicPr>
        <p:blipFill rotWithShape="1">
          <a:blip r:embed="rId4">
            <a:alphaModFix/>
          </a:blip>
          <a:srcRect b="3104" l="0" r="0" t="3095"/>
          <a:stretch/>
        </p:blipFill>
        <p:spPr>
          <a:xfrm flipH="1">
            <a:off x="2153551" y="3810363"/>
            <a:ext cx="591448" cy="5544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nvSpPr>
        <p:spPr>
          <a:xfrm>
            <a:off x="593563" y="3679175"/>
            <a:ext cx="7956900" cy="1177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2400"/>
              <a:t>Do you own any pets? </a:t>
            </a:r>
            <a:endParaRPr sz="2400"/>
          </a:p>
          <a:p>
            <a:pPr indent="0" lvl="0" marL="0" rtl="0" algn="ctr">
              <a:lnSpc>
                <a:spcPct val="115000"/>
              </a:lnSpc>
              <a:spcBef>
                <a:spcPts val="0"/>
              </a:spcBef>
              <a:spcAft>
                <a:spcPts val="0"/>
              </a:spcAft>
              <a:buNone/>
            </a:pPr>
            <a:r>
              <a:rPr lang="en" sz="2400"/>
              <a:t>If you could be any animal, what would it be?</a:t>
            </a:r>
            <a:endParaRPr sz="2400"/>
          </a:p>
        </p:txBody>
      </p:sp>
      <p:pic>
        <p:nvPicPr>
          <p:cNvPr id="168" name="Google Shape;168;p30"/>
          <p:cNvPicPr preferRelativeResize="0"/>
          <p:nvPr/>
        </p:nvPicPr>
        <p:blipFill rotWithShape="1">
          <a:blip r:embed="rId3">
            <a:alphaModFix/>
          </a:blip>
          <a:srcRect b="7587" l="0" r="0" t="14354"/>
          <a:stretch/>
        </p:blipFill>
        <p:spPr>
          <a:xfrm>
            <a:off x="3074963" y="1354576"/>
            <a:ext cx="2994075" cy="2337075"/>
          </a:xfrm>
          <a:prstGeom prst="rect">
            <a:avLst/>
          </a:prstGeom>
          <a:noFill/>
          <a:ln>
            <a:noFill/>
          </a:ln>
        </p:spPr>
      </p:pic>
      <p:sp>
        <p:nvSpPr>
          <p:cNvPr id="169" name="Google Shape;169;p30"/>
          <p:cNvSpPr txBox="1"/>
          <p:nvPr>
            <p:ph idx="4294967295" type="ctrTitle"/>
          </p:nvPr>
        </p:nvSpPr>
        <p:spPr>
          <a:xfrm>
            <a:off x="0" y="630225"/>
            <a:ext cx="9144000" cy="6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a:t>
            </a:r>
            <a:r>
              <a:rPr lang="en" sz="3600">
                <a:solidFill>
                  <a:srgbClr val="FFFFFF"/>
                </a:solidFill>
                <a:highlight>
                  <a:srgbClr val="E69138"/>
                </a:highlight>
              </a:rPr>
              <a:t>Ice breaker</a:t>
            </a:r>
            <a:r>
              <a:rPr lang="en" sz="3600">
                <a:solidFill>
                  <a:srgbClr val="E69138"/>
                </a:solidFill>
                <a:highlight>
                  <a:srgbClr val="E69138"/>
                </a:highlight>
              </a:rPr>
              <a:t>.</a:t>
            </a:r>
            <a:r>
              <a:rPr lang="en" sz="3600">
                <a:highlight>
                  <a:srgbClr val="E69138"/>
                </a:highlight>
              </a:rPr>
              <a:t> </a:t>
            </a:r>
            <a:endParaRPr b="0" sz="1500">
              <a:solidFill>
                <a:schemeClr val="dk2"/>
              </a:solidFill>
              <a:latin typeface="Arial"/>
              <a:ea typeface="Arial"/>
              <a:cs typeface="Arial"/>
              <a:sym typeface="Arial"/>
            </a:endParaRPr>
          </a:p>
          <a:p>
            <a:pPr indent="0" lvl="0" marL="0" rtl="0" algn="l">
              <a:spcBef>
                <a:spcPts val="0"/>
              </a:spcBef>
              <a:spcAft>
                <a:spcPts val="0"/>
              </a:spcAft>
              <a:buNone/>
            </a:pPr>
            <a:r>
              <a:t/>
            </a:r>
            <a:endParaRPr sz="3600">
              <a:solidFill>
                <a:srgbClr val="FFF2CC"/>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73" name="Shape 173"/>
        <p:cNvGrpSpPr/>
        <p:nvPr/>
      </p:nvGrpSpPr>
      <p:grpSpPr>
        <a:xfrm>
          <a:off x="0" y="0"/>
          <a:ext cx="0" cy="0"/>
          <a:chOff x="0" y="0"/>
          <a:chExt cx="0" cy="0"/>
        </a:xfrm>
      </p:grpSpPr>
      <p:sp>
        <p:nvSpPr>
          <p:cNvPr id="174" name="Google Shape;174;p31"/>
          <p:cNvSpPr txBox="1"/>
          <p:nvPr>
            <p:ph idx="4294967295" type="title"/>
          </p:nvPr>
        </p:nvSpPr>
        <p:spPr>
          <a:xfrm>
            <a:off x="311700" y="13164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E69138"/>
                </a:solidFill>
                <a:highlight>
                  <a:srgbClr val="E69138"/>
                </a:highlight>
              </a:rPr>
              <a:t>.</a:t>
            </a:r>
            <a:r>
              <a:rPr lang="en" sz="6500">
                <a:solidFill>
                  <a:srgbClr val="FFFFFF"/>
                </a:solidFill>
                <a:highlight>
                  <a:srgbClr val="E69138"/>
                </a:highlight>
              </a:rPr>
              <a:t>Let’s learn about</a:t>
            </a:r>
            <a:r>
              <a:rPr lang="en" sz="6500">
                <a:solidFill>
                  <a:srgbClr val="E69138"/>
                </a:solidFill>
                <a:highlight>
                  <a:srgbClr val="E69138"/>
                </a:highlight>
              </a:rPr>
              <a:t>.</a:t>
            </a:r>
            <a:endParaRPr sz="6500">
              <a:solidFill>
                <a:srgbClr val="E69138"/>
              </a:solidFill>
              <a:highlight>
                <a:srgbClr val="E69138"/>
              </a:highlight>
            </a:endParaRPr>
          </a:p>
          <a:p>
            <a:pPr indent="0" lvl="0" marL="0" rtl="0" algn="ctr">
              <a:spcBef>
                <a:spcPts val="0"/>
              </a:spcBef>
              <a:spcAft>
                <a:spcPts val="0"/>
              </a:spcAft>
              <a:buNone/>
            </a:pPr>
            <a:r>
              <a:rPr b="0" lang="en" sz="7600">
                <a:solidFill>
                  <a:srgbClr val="3999B3"/>
                </a:solidFill>
                <a:latin typeface="Pacifico"/>
                <a:ea typeface="Pacifico"/>
                <a:cs typeface="Pacifico"/>
                <a:sym typeface="Pacifico"/>
              </a:rPr>
              <a:t>domestic animals</a:t>
            </a:r>
            <a:endParaRPr b="0" sz="7600">
              <a:solidFill>
                <a:srgbClr val="3999B3"/>
              </a:solidFill>
              <a:latin typeface="Pacifico"/>
              <a:ea typeface="Pacifico"/>
              <a:cs typeface="Pacifico"/>
              <a:sym typeface="Pacifico"/>
            </a:endParaRPr>
          </a:p>
        </p:txBody>
      </p:sp>
      <p:pic>
        <p:nvPicPr>
          <p:cNvPr id="175" name="Google Shape;175;p31"/>
          <p:cNvPicPr preferRelativeResize="0"/>
          <p:nvPr/>
        </p:nvPicPr>
        <p:blipFill rotWithShape="1">
          <a:blip r:embed="rId3">
            <a:alphaModFix/>
          </a:blip>
          <a:srcRect b="3104" l="0" r="0" t="3095"/>
          <a:stretch/>
        </p:blipFill>
        <p:spPr>
          <a:xfrm flipH="1" rot="520906">
            <a:off x="7735046" y="3747973"/>
            <a:ext cx="922953" cy="8652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2"/>
          <p:cNvSpPr txBox="1"/>
          <p:nvPr>
            <p:ph type="title"/>
          </p:nvPr>
        </p:nvSpPr>
        <p:spPr>
          <a:xfrm>
            <a:off x="417900" y="19307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What is the process for adopting a domestic animal?</a:t>
            </a:r>
            <a:endParaRPr>
              <a:solidFill>
                <a:srgbClr val="E69138"/>
              </a:solidFill>
            </a:endParaRPr>
          </a:p>
        </p:txBody>
      </p:sp>
      <p:sp>
        <p:nvSpPr>
          <p:cNvPr id="181" name="Google Shape;181;p32"/>
          <p:cNvSpPr/>
          <p:nvPr/>
        </p:nvSpPr>
        <p:spPr>
          <a:xfrm>
            <a:off x="4538625" y="0"/>
            <a:ext cx="4605300" cy="5143500"/>
          </a:xfrm>
          <a:prstGeom prst="rect">
            <a:avLst/>
          </a:prstGeom>
          <a:solidFill>
            <a:srgbClr val="3999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 name="Google Shape;182;p32" title="Animal Adoption">
            <a:hlinkClick r:id="rId3"/>
          </p:cNvPr>
          <p:cNvPicPr preferRelativeResize="0"/>
          <p:nvPr/>
        </p:nvPicPr>
        <p:blipFill>
          <a:blip r:embed="rId4">
            <a:alphaModFix/>
          </a:blip>
          <a:stretch>
            <a:fillRect/>
          </a:stretch>
        </p:blipFill>
        <p:spPr>
          <a:xfrm>
            <a:off x="5013800" y="1090700"/>
            <a:ext cx="3654925" cy="2741200"/>
          </a:xfrm>
          <a:prstGeom prst="rect">
            <a:avLst/>
          </a:prstGeom>
          <a:noFill/>
          <a:ln>
            <a:noFill/>
          </a:ln>
        </p:spPr>
      </p:pic>
      <p:pic>
        <p:nvPicPr>
          <p:cNvPr id="183" name="Google Shape;183;p32"/>
          <p:cNvPicPr preferRelativeResize="0"/>
          <p:nvPr/>
        </p:nvPicPr>
        <p:blipFill rotWithShape="1">
          <a:blip r:embed="rId5">
            <a:alphaModFix/>
          </a:blip>
          <a:srcRect b="60747" l="0" r="0" t="0"/>
          <a:stretch/>
        </p:blipFill>
        <p:spPr>
          <a:xfrm rot="10800000">
            <a:off x="188" y="3361938"/>
            <a:ext cx="4538625" cy="17815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7" name="Shape 187"/>
        <p:cNvGrpSpPr/>
        <p:nvPr/>
      </p:nvGrpSpPr>
      <p:grpSpPr>
        <a:xfrm>
          <a:off x="0" y="0"/>
          <a:ext cx="0" cy="0"/>
          <a:chOff x="0" y="0"/>
          <a:chExt cx="0" cy="0"/>
        </a:xfrm>
      </p:grpSpPr>
      <p:sp>
        <p:nvSpPr>
          <p:cNvPr id="188" name="Google Shape;188;p33"/>
          <p:cNvSpPr txBox="1"/>
          <p:nvPr>
            <p:ph type="ctrTitle"/>
          </p:nvPr>
        </p:nvSpPr>
        <p:spPr>
          <a:xfrm>
            <a:off x="3111225" y="630225"/>
            <a:ext cx="5592000" cy="69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E69138"/>
                </a:highlight>
              </a:rPr>
              <a:t> Let’s think about this... </a:t>
            </a:r>
            <a:r>
              <a:rPr lang="en" sz="3600">
                <a:solidFill>
                  <a:srgbClr val="FFF2CC"/>
                </a:solidFill>
              </a:rPr>
              <a:t>.</a:t>
            </a:r>
            <a:endParaRPr sz="3600">
              <a:solidFill>
                <a:srgbClr val="FFF2CC"/>
              </a:solidFill>
            </a:endParaRPr>
          </a:p>
        </p:txBody>
      </p:sp>
      <p:sp>
        <p:nvSpPr>
          <p:cNvPr id="189" name="Google Shape;189;p33"/>
          <p:cNvSpPr txBox="1"/>
          <p:nvPr>
            <p:ph idx="1" type="subTitle"/>
          </p:nvPr>
        </p:nvSpPr>
        <p:spPr>
          <a:xfrm>
            <a:off x="3206025" y="3086050"/>
            <a:ext cx="4999800" cy="1241700"/>
          </a:xfrm>
          <a:prstGeom prst="rect">
            <a:avLst/>
          </a:prstGeom>
        </p:spPr>
        <p:txBody>
          <a:bodyPr anchorCtr="0" anchor="b" bIns="91425" lIns="91425" spcFirstLastPara="1" rIns="91425" wrap="square" tIns="91425">
            <a:noAutofit/>
          </a:bodyPr>
          <a:lstStyle/>
          <a:p>
            <a:pPr indent="-323850" lvl="0" marL="457200" rtl="0" algn="l">
              <a:lnSpc>
                <a:spcPct val="115000"/>
              </a:lnSpc>
              <a:spcBef>
                <a:spcPts val="1000"/>
              </a:spcBef>
              <a:spcAft>
                <a:spcPts val="0"/>
              </a:spcAft>
              <a:buClr>
                <a:srgbClr val="000000"/>
              </a:buClr>
              <a:buSzPts val="1500"/>
              <a:buFont typeface="Arial"/>
              <a:buChar char="●"/>
            </a:pPr>
            <a:r>
              <a:rPr lang="en" sz="1500">
                <a:solidFill>
                  <a:schemeClr val="dk2"/>
                </a:solidFill>
                <a:latin typeface="Arial"/>
                <a:ea typeface="Arial"/>
                <a:cs typeface="Arial"/>
                <a:sym typeface="Arial"/>
              </a:rPr>
              <a:t>Adopting an animal is a lot of responsibility!</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chemeClr val="dk2"/>
                </a:solidFill>
                <a:latin typeface="Arial"/>
                <a:ea typeface="Arial"/>
                <a:cs typeface="Arial"/>
                <a:sym typeface="Arial"/>
              </a:rPr>
              <a:t>Let’s take a few moments to brainstorm whether a cat, dog, either, or a different pet would be best for your life right now if you were going to welcome a new furry friend.</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chemeClr val="dk2"/>
                </a:solidFill>
                <a:latin typeface="Arial"/>
                <a:ea typeface="Arial"/>
                <a:cs typeface="Arial"/>
                <a:sym typeface="Arial"/>
              </a:rPr>
              <a:t>If you are allergic or do not want pets, brainstorm advice you would give to a friend or family member looking to adopt.</a:t>
            </a:r>
            <a:endParaRPr sz="1500">
              <a:solidFill>
                <a:srgbClr val="000000"/>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190" name="Google Shape;190;p33"/>
          <p:cNvPicPr preferRelativeResize="0"/>
          <p:nvPr/>
        </p:nvPicPr>
        <p:blipFill rotWithShape="1">
          <a:blip r:embed="rId3">
            <a:alphaModFix/>
          </a:blip>
          <a:srcRect b="3104" l="0" r="0" t="3095"/>
          <a:stretch/>
        </p:blipFill>
        <p:spPr>
          <a:xfrm flipH="1">
            <a:off x="2454376" y="701888"/>
            <a:ext cx="591448" cy="554477"/>
          </a:xfrm>
          <a:prstGeom prst="rect">
            <a:avLst/>
          </a:prstGeom>
          <a:noFill/>
          <a:ln>
            <a:noFill/>
          </a:ln>
        </p:spPr>
      </p:pic>
      <p:pic>
        <p:nvPicPr>
          <p:cNvPr id="191" name="Google Shape;191;p33"/>
          <p:cNvPicPr preferRelativeResize="0"/>
          <p:nvPr/>
        </p:nvPicPr>
        <p:blipFill rotWithShape="1">
          <a:blip r:embed="rId4">
            <a:alphaModFix/>
          </a:blip>
          <a:srcRect b="63315" l="8334" r="61014" t="17205"/>
          <a:stretch/>
        </p:blipFill>
        <p:spPr>
          <a:xfrm>
            <a:off x="393700" y="1655348"/>
            <a:ext cx="2867275" cy="2578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0" y="411575"/>
            <a:ext cx="8823600" cy="63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chemeClr val="lt1"/>
                </a:solidFill>
                <a:highlight>
                  <a:srgbClr val="E69138"/>
                </a:highlight>
              </a:rPr>
              <a:t> Let’s think about this…</a:t>
            </a:r>
            <a:r>
              <a:rPr lang="en" sz="3600">
                <a:solidFill>
                  <a:srgbClr val="E69138"/>
                </a:solidFill>
                <a:highlight>
                  <a:srgbClr val="E69138"/>
                </a:highlight>
              </a:rPr>
              <a:t> </a:t>
            </a:r>
            <a:r>
              <a:rPr lang="en" sz="3600">
                <a:solidFill>
                  <a:schemeClr val="lt1"/>
                </a:solidFill>
                <a:highlight>
                  <a:srgbClr val="E69138"/>
                </a:highlight>
              </a:rPr>
              <a:t> </a:t>
            </a:r>
            <a:endParaRPr sz="3600">
              <a:solidFill>
                <a:schemeClr val="lt1"/>
              </a:solidFill>
              <a:highlight>
                <a:srgbClr val="E69138"/>
              </a:highlight>
            </a:endParaRPr>
          </a:p>
          <a:p>
            <a:pPr indent="0" lvl="0" marL="0" rtl="0" algn="ctr">
              <a:spcBef>
                <a:spcPts val="0"/>
              </a:spcBef>
              <a:spcAft>
                <a:spcPts val="0"/>
              </a:spcAft>
              <a:buNone/>
            </a:pPr>
            <a:r>
              <a:rPr lang="en" sz="3600">
                <a:solidFill>
                  <a:srgbClr val="E69138"/>
                </a:solidFill>
                <a:highlight>
                  <a:srgbClr val="E69138"/>
                </a:highlight>
              </a:rPr>
              <a:t> </a:t>
            </a:r>
            <a:endParaRPr>
              <a:solidFill>
                <a:srgbClr val="E69138"/>
              </a:solidFill>
              <a:highlight>
                <a:srgbClr val="E69138"/>
              </a:highlight>
            </a:endParaRPr>
          </a:p>
        </p:txBody>
      </p:sp>
      <p:sp>
        <p:nvSpPr>
          <p:cNvPr id="197" name="Google Shape;197;p34"/>
          <p:cNvSpPr txBox="1"/>
          <p:nvPr>
            <p:ph idx="4294967295" type="subTitle"/>
          </p:nvPr>
        </p:nvSpPr>
        <p:spPr>
          <a:xfrm>
            <a:off x="471925" y="1333350"/>
            <a:ext cx="4321500" cy="124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solidFill>
                  <a:schemeClr val="dk2"/>
                </a:solidFill>
                <a:latin typeface="Arial"/>
                <a:ea typeface="Arial"/>
                <a:cs typeface="Arial"/>
                <a:sym typeface="Arial"/>
              </a:rPr>
              <a:t>Whether you adopt or buy from a breeder, is a choice that is up to you!</a:t>
            </a:r>
            <a:endParaRPr sz="1500">
              <a:solidFill>
                <a:schemeClr val="dk2"/>
              </a:solidFill>
              <a:latin typeface="Arial"/>
              <a:ea typeface="Arial"/>
              <a:cs typeface="Arial"/>
              <a:sym typeface="Arial"/>
            </a:endParaRPr>
          </a:p>
          <a:p>
            <a:pPr indent="0" lvl="0" marL="0" rtl="0" algn="l">
              <a:lnSpc>
                <a:spcPct val="100000"/>
              </a:lnSpc>
              <a:spcBef>
                <a:spcPts val="1600"/>
              </a:spcBef>
              <a:spcAft>
                <a:spcPts val="0"/>
              </a:spcAft>
              <a:buNone/>
            </a:pPr>
            <a:r>
              <a:rPr b="1" lang="en" sz="1500">
                <a:solidFill>
                  <a:schemeClr val="dk2"/>
                </a:solidFill>
                <a:latin typeface="Arial"/>
                <a:ea typeface="Arial"/>
                <a:cs typeface="Arial"/>
                <a:sym typeface="Arial"/>
              </a:rPr>
              <a:t>Things to think about:</a:t>
            </a:r>
            <a:endParaRPr b="1" sz="1500">
              <a:solidFill>
                <a:schemeClr val="dk2"/>
              </a:solidFill>
              <a:latin typeface="Arial"/>
              <a:ea typeface="Arial"/>
              <a:cs typeface="Arial"/>
              <a:sym typeface="Arial"/>
            </a:endParaRPr>
          </a:p>
          <a:p>
            <a:pPr indent="-323850" lvl="0" marL="457200" rtl="0" algn="l">
              <a:lnSpc>
                <a:spcPct val="100000"/>
              </a:lnSpc>
              <a:spcBef>
                <a:spcPts val="1600"/>
              </a:spcBef>
              <a:spcAft>
                <a:spcPts val="0"/>
              </a:spcAft>
              <a:buClr>
                <a:schemeClr val="dk2"/>
              </a:buClr>
              <a:buSzPts val="1500"/>
              <a:buFont typeface="Arial"/>
              <a:buChar char="●"/>
            </a:pPr>
            <a:r>
              <a:rPr lang="en" sz="1500">
                <a:solidFill>
                  <a:schemeClr val="dk2"/>
                </a:solidFill>
                <a:latin typeface="Arial"/>
                <a:ea typeface="Arial"/>
                <a:cs typeface="Arial"/>
                <a:sym typeface="Arial"/>
              </a:rPr>
              <a:t>Cost</a:t>
            </a:r>
            <a:endParaRPr sz="1500">
              <a:solidFill>
                <a:schemeClr val="dk2"/>
              </a:solidFill>
              <a:latin typeface="Arial"/>
              <a:ea typeface="Arial"/>
              <a:cs typeface="Arial"/>
              <a:sym typeface="Arial"/>
            </a:endParaRPr>
          </a:p>
          <a:p>
            <a:pPr indent="-323850" lvl="0" marL="457200" rtl="0" algn="l">
              <a:lnSpc>
                <a:spcPct val="115000"/>
              </a:lnSpc>
              <a:spcBef>
                <a:spcPts val="0"/>
              </a:spcBef>
              <a:spcAft>
                <a:spcPts val="0"/>
              </a:spcAft>
              <a:buClr>
                <a:schemeClr val="dk2"/>
              </a:buClr>
              <a:buSzPts val="1500"/>
              <a:buFont typeface="Arial"/>
              <a:buChar char="●"/>
            </a:pPr>
            <a:r>
              <a:rPr lang="en" sz="1500">
                <a:latin typeface="Arial"/>
                <a:ea typeface="Arial"/>
                <a:cs typeface="Arial"/>
                <a:sym typeface="Arial"/>
              </a:rPr>
              <a:t>Should you adopt or buy from a breeder?</a:t>
            </a:r>
            <a:endParaRPr sz="1500">
              <a:solidFill>
                <a:schemeClr val="dk2"/>
              </a:solidFill>
              <a:latin typeface="Arial"/>
              <a:ea typeface="Arial"/>
              <a:cs typeface="Arial"/>
              <a:sym typeface="Arial"/>
            </a:endParaRPr>
          </a:p>
          <a:p>
            <a:pPr indent="-304800" lvl="1" marL="914400" rtl="0" algn="l">
              <a:lnSpc>
                <a:spcPct val="115000"/>
              </a:lnSpc>
              <a:spcBef>
                <a:spcPts val="0"/>
              </a:spcBef>
              <a:spcAft>
                <a:spcPts val="0"/>
              </a:spcAft>
              <a:buClr>
                <a:schemeClr val="dk2"/>
              </a:buClr>
              <a:buSzPts val="1200"/>
              <a:buFont typeface="Arial"/>
              <a:buChar char="○"/>
            </a:pPr>
            <a:r>
              <a:rPr lang="en" sz="1200">
                <a:solidFill>
                  <a:schemeClr val="dk2"/>
                </a:solidFill>
                <a:latin typeface="Arial"/>
                <a:ea typeface="Arial"/>
                <a:cs typeface="Arial"/>
                <a:sym typeface="Arial"/>
              </a:rPr>
              <a:t>Be very careful with backyard breeders and places that sell “puppy mill” pets. Puppy mills breed animals at high rates in usually very unsafe and poor conditions leading to the animal having health conditions.</a:t>
            </a:r>
            <a:endParaRPr sz="1200">
              <a:solidFill>
                <a:schemeClr val="dk2"/>
              </a:solidFill>
              <a:latin typeface="Arial"/>
              <a:ea typeface="Arial"/>
              <a:cs typeface="Arial"/>
              <a:sym typeface="Arial"/>
            </a:endParaRPr>
          </a:p>
          <a:p>
            <a:pPr indent="-304800" lvl="1" marL="914400" rtl="0" algn="l">
              <a:lnSpc>
                <a:spcPct val="115000"/>
              </a:lnSpc>
              <a:spcBef>
                <a:spcPts val="0"/>
              </a:spcBef>
              <a:spcAft>
                <a:spcPts val="0"/>
              </a:spcAft>
              <a:buClr>
                <a:schemeClr val="dk2"/>
              </a:buClr>
              <a:buSzPts val="1200"/>
              <a:buFont typeface="Arial"/>
              <a:buChar char="○"/>
            </a:pPr>
            <a:r>
              <a:rPr lang="en" sz="1200">
                <a:solidFill>
                  <a:schemeClr val="dk2"/>
                </a:solidFill>
                <a:latin typeface="Arial"/>
                <a:ea typeface="Arial"/>
                <a:cs typeface="Arial"/>
                <a:sym typeface="Arial"/>
              </a:rPr>
              <a:t>Be careful of pet stores that are not partnered with a shelter.</a:t>
            </a:r>
            <a:endParaRPr sz="1200">
              <a:solidFill>
                <a:schemeClr val="dk2"/>
              </a:solidFill>
              <a:latin typeface="Arial"/>
              <a:ea typeface="Arial"/>
              <a:cs typeface="Arial"/>
              <a:sym typeface="Arial"/>
            </a:endParaRPr>
          </a:p>
          <a:p>
            <a:pPr indent="0" lvl="0" marL="0" rtl="0" algn="l">
              <a:spcBef>
                <a:spcPts val="1600"/>
              </a:spcBef>
              <a:spcAft>
                <a:spcPts val="1600"/>
              </a:spcAft>
              <a:buNone/>
            </a:pPr>
            <a:r>
              <a:t/>
            </a:r>
            <a:endParaRPr b="1" sz="1500">
              <a:latin typeface="Arial"/>
              <a:ea typeface="Arial"/>
              <a:cs typeface="Arial"/>
              <a:sym typeface="Arial"/>
            </a:endParaRPr>
          </a:p>
        </p:txBody>
      </p:sp>
      <p:graphicFrame>
        <p:nvGraphicFramePr>
          <p:cNvPr id="198" name="Google Shape;198;p34"/>
          <p:cNvGraphicFramePr/>
          <p:nvPr/>
        </p:nvGraphicFramePr>
        <p:xfrm>
          <a:off x="5159650" y="1257250"/>
          <a:ext cx="3000000" cy="3000000"/>
        </p:xfrm>
        <a:graphic>
          <a:graphicData uri="http://schemas.openxmlformats.org/drawingml/2006/table">
            <a:tbl>
              <a:tblPr>
                <a:noFill/>
                <a:tableStyleId>{A696FD81-C853-498F-A10F-0B1C3B1EB99D}</a:tableStyleId>
              </a:tblPr>
              <a:tblGrid>
                <a:gridCol w="1033050"/>
                <a:gridCol w="854975"/>
                <a:gridCol w="855000"/>
                <a:gridCol w="868650"/>
              </a:tblGrid>
              <a:tr h="607350">
                <a:tc gridSpan="4">
                  <a:txBody>
                    <a:bodyPr/>
                    <a:lstStyle/>
                    <a:p>
                      <a:pPr indent="0" lvl="0" marL="0" rtl="0" algn="ctr">
                        <a:spcBef>
                          <a:spcPts val="0"/>
                        </a:spcBef>
                        <a:spcAft>
                          <a:spcPts val="0"/>
                        </a:spcAft>
                        <a:buNone/>
                      </a:pPr>
                      <a:r>
                        <a:rPr b="1" lang="en">
                          <a:solidFill>
                            <a:schemeClr val="accent4"/>
                          </a:solidFill>
                        </a:rPr>
                        <a:t>Getting a puppy?</a:t>
                      </a:r>
                      <a:endParaRPr b="1">
                        <a:solidFill>
                          <a:schemeClr val="accent4"/>
                        </a:solidFill>
                      </a:endParaRPr>
                    </a:p>
                    <a:p>
                      <a:pPr indent="0" lvl="0" marL="0" rtl="0" algn="ctr">
                        <a:spcBef>
                          <a:spcPts val="0"/>
                        </a:spcBef>
                        <a:spcAft>
                          <a:spcPts val="0"/>
                        </a:spcAft>
                        <a:buNone/>
                      </a:pPr>
                      <a:r>
                        <a:rPr lang="en" sz="1000"/>
                        <a:t>Know what you are spending your money on!</a:t>
                      </a:r>
                      <a:endParaRPr sz="1000"/>
                    </a:p>
                    <a:p>
                      <a:pPr indent="0" lvl="0" marL="0" rtl="0" algn="ctr">
                        <a:spcBef>
                          <a:spcPts val="0"/>
                        </a:spcBef>
                        <a:spcAft>
                          <a:spcPts val="0"/>
                        </a:spcAft>
                        <a:buNone/>
                      </a:pPr>
                      <a:r>
                        <a:rPr lang="en" sz="700"/>
                        <a:t>Make adoption your first option and do your research before buying.</a:t>
                      </a:r>
                      <a:endParaRPr sz="700"/>
                    </a:p>
                  </a:txBody>
                  <a:tcPr marT="91425" marB="91425" marR="91425" marL="91425"/>
                </a:tc>
                <a:tc hMerge="1"/>
                <a:tc hMerge="1"/>
                <a:tc hMerge="1"/>
              </a:tr>
              <a:tr h="255475">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ctr">
                        <a:spcBef>
                          <a:spcPts val="0"/>
                        </a:spcBef>
                        <a:spcAft>
                          <a:spcPts val="0"/>
                        </a:spcAft>
                        <a:buNone/>
                      </a:pPr>
                      <a:r>
                        <a:rPr b="1" lang="en" sz="800">
                          <a:solidFill>
                            <a:srgbClr val="FFFFFF"/>
                          </a:solidFill>
                        </a:rPr>
                        <a:t>Adopting</a:t>
                      </a:r>
                      <a:endParaRPr b="1" sz="800">
                        <a:solidFill>
                          <a:srgbClr val="FFFFFF"/>
                        </a:solidFill>
                      </a:endParaRPr>
                    </a:p>
                  </a:txBody>
                  <a:tcPr marT="91425" marB="91425" marR="91425" marL="91425" anchor="ctr">
                    <a:solidFill>
                      <a:srgbClr val="3999B3"/>
                    </a:solidFill>
                  </a:tcPr>
                </a:tc>
                <a:tc>
                  <a:txBody>
                    <a:bodyPr/>
                    <a:lstStyle/>
                    <a:p>
                      <a:pPr indent="0" lvl="0" marL="0" rtl="0" algn="ctr">
                        <a:spcBef>
                          <a:spcPts val="0"/>
                        </a:spcBef>
                        <a:spcAft>
                          <a:spcPts val="0"/>
                        </a:spcAft>
                        <a:buNone/>
                      </a:pPr>
                      <a:r>
                        <a:rPr b="1" lang="en" sz="800">
                          <a:solidFill>
                            <a:srgbClr val="FFFFFF"/>
                          </a:solidFill>
                        </a:rPr>
                        <a:t>Reputable Breeder</a:t>
                      </a:r>
                      <a:endParaRPr b="1" sz="800">
                        <a:solidFill>
                          <a:srgbClr val="FFFFFF"/>
                        </a:solidFill>
                      </a:endParaRPr>
                    </a:p>
                  </a:txBody>
                  <a:tcPr marT="91425" marB="91425" marR="91425" marL="91425" anchor="ctr">
                    <a:solidFill>
                      <a:srgbClr val="E69138"/>
                    </a:solidFill>
                  </a:tcPr>
                </a:tc>
                <a:tc>
                  <a:txBody>
                    <a:bodyPr/>
                    <a:lstStyle/>
                    <a:p>
                      <a:pPr indent="0" lvl="0" marL="0" rtl="0" algn="ctr">
                        <a:spcBef>
                          <a:spcPts val="0"/>
                        </a:spcBef>
                        <a:spcAft>
                          <a:spcPts val="0"/>
                        </a:spcAft>
                        <a:buNone/>
                      </a:pPr>
                      <a:r>
                        <a:rPr b="1" lang="en" sz="800"/>
                        <a:t>Backyard Breeder</a:t>
                      </a:r>
                      <a:endParaRPr b="1" sz="800"/>
                    </a:p>
                  </a:txBody>
                  <a:tcPr marT="91425" marB="91425" marR="91425" marL="91425" anchor="ctr">
                    <a:solidFill>
                      <a:srgbClr val="FFF2CC"/>
                    </a:solidFill>
                  </a:tcPr>
                </a:tc>
              </a:tr>
              <a:tr h="305800">
                <a:tc>
                  <a:txBody>
                    <a:bodyPr/>
                    <a:lstStyle/>
                    <a:p>
                      <a:pPr indent="0" lvl="0" marL="0" rtl="0" algn="r">
                        <a:spcBef>
                          <a:spcPts val="0"/>
                        </a:spcBef>
                        <a:spcAft>
                          <a:spcPts val="0"/>
                        </a:spcAft>
                        <a:buNone/>
                      </a:pPr>
                      <a:r>
                        <a:rPr b="1" lang="en" sz="800"/>
                        <a:t>Fee</a:t>
                      </a:r>
                      <a:endParaRPr b="1" sz="800"/>
                    </a:p>
                  </a:txBody>
                  <a:tcPr marT="91425" marB="91425" marR="91425" marL="91425"/>
                </a:tc>
                <a:tc>
                  <a:txBody>
                    <a:bodyPr/>
                    <a:lstStyle/>
                    <a:p>
                      <a:pPr indent="0" lvl="0" marL="0" rtl="0" algn="ctr">
                        <a:spcBef>
                          <a:spcPts val="0"/>
                        </a:spcBef>
                        <a:spcAft>
                          <a:spcPts val="0"/>
                        </a:spcAft>
                        <a:buNone/>
                      </a:pPr>
                      <a:r>
                        <a:rPr lang="en" sz="800"/>
                        <a:t>$35-300</a:t>
                      </a:r>
                      <a:endParaRPr sz="800"/>
                    </a:p>
                  </a:txBody>
                  <a:tcPr marT="91425" marB="91425" marR="91425" marL="91425"/>
                </a:tc>
                <a:tc>
                  <a:txBody>
                    <a:bodyPr/>
                    <a:lstStyle/>
                    <a:p>
                      <a:pPr indent="0" lvl="0" marL="0" rtl="0" algn="ctr">
                        <a:spcBef>
                          <a:spcPts val="0"/>
                        </a:spcBef>
                        <a:spcAft>
                          <a:spcPts val="0"/>
                        </a:spcAft>
                        <a:buNone/>
                      </a:pPr>
                      <a:r>
                        <a:rPr lang="en" sz="800"/>
                        <a:t>$1K-8K</a:t>
                      </a:r>
                      <a:endParaRPr sz="800"/>
                    </a:p>
                  </a:txBody>
                  <a:tcPr marT="91425" marB="91425" marR="91425" marL="91425"/>
                </a:tc>
                <a:tc>
                  <a:txBody>
                    <a:bodyPr/>
                    <a:lstStyle/>
                    <a:p>
                      <a:pPr indent="0" lvl="0" marL="0" rtl="0" algn="ctr">
                        <a:spcBef>
                          <a:spcPts val="0"/>
                        </a:spcBef>
                        <a:spcAft>
                          <a:spcPts val="0"/>
                        </a:spcAft>
                        <a:buNone/>
                      </a:pPr>
                      <a:r>
                        <a:rPr lang="en" sz="800"/>
                        <a:t>$300-1K</a:t>
                      </a:r>
                      <a:endParaRPr sz="800"/>
                    </a:p>
                  </a:txBody>
                  <a:tcPr marT="91425" marB="91425" marR="91425" marL="91425"/>
                </a:tc>
              </a:tr>
              <a:tr h="305800">
                <a:tc>
                  <a:txBody>
                    <a:bodyPr/>
                    <a:lstStyle/>
                    <a:p>
                      <a:pPr indent="0" lvl="0" marL="0" rtl="0" algn="r">
                        <a:spcBef>
                          <a:spcPts val="0"/>
                        </a:spcBef>
                        <a:spcAft>
                          <a:spcPts val="0"/>
                        </a:spcAft>
                        <a:buNone/>
                      </a:pPr>
                      <a:r>
                        <a:rPr b="1" lang="en" sz="800"/>
                        <a:t>Spay/Neuter</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$200-300</a:t>
                      </a:r>
                      <a:endParaRPr sz="800"/>
                    </a:p>
                  </a:txBody>
                  <a:tcPr marT="91425" marB="91425" marR="91425" marL="91425"/>
                </a:tc>
                <a:tc>
                  <a:txBody>
                    <a:bodyPr/>
                    <a:lstStyle/>
                    <a:p>
                      <a:pPr indent="0" lvl="0" marL="0" rtl="0" algn="ctr">
                        <a:spcBef>
                          <a:spcPts val="0"/>
                        </a:spcBef>
                        <a:spcAft>
                          <a:spcPts val="0"/>
                        </a:spcAft>
                        <a:buNone/>
                      </a:pPr>
                      <a:r>
                        <a:rPr lang="en" sz="800"/>
                        <a:t>$200-300</a:t>
                      </a:r>
                      <a:endParaRPr sz="800"/>
                    </a:p>
                  </a:txBody>
                  <a:tcPr marT="91425" marB="91425" marR="91425" marL="91425"/>
                </a:tc>
              </a:tr>
              <a:tr h="305800">
                <a:tc>
                  <a:txBody>
                    <a:bodyPr/>
                    <a:lstStyle/>
                    <a:p>
                      <a:pPr indent="0" lvl="0" marL="0" rtl="0" algn="r">
                        <a:spcBef>
                          <a:spcPts val="0"/>
                        </a:spcBef>
                        <a:spcAft>
                          <a:spcPts val="0"/>
                        </a:spcAft>
                        <a:buNone/>
                      </a:pPr>
                      <a:r>
                        <a:rPr b="1" lang="en" sz="800"/>
                        <a:t>Vaccinations</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$100</a:t>
                      </a:r>
                      <a:endParaRPr sz="800"/>
                    </a:p>
                  </a:txBody>
                  <a:tcPr marT="91425" marB="91425" marR="91425" marL="91425"/>
                </a:tc>
              </a:tr>
              <a:tr h="305800">
                <a:tc>
                  <a:txBody>
                    <a:bodyPr/>
                    <a:lstStyle/>
                    <a:p>
                      <a:pPr indent="0" lvl="0" marL="0" rtl="0" algn="r">
                        <a:spcBef>
                          <a:spcPts val="0"/>
                        </a:spcBef>
                        <a:spcAft>
                          <a:spcPts val="0"/>
                        </a:spcAft>
                        <a:buNone/>
                      </a:pPr>
                      <a:r>
                        <a:rPr b="1" lang="en" sz="800"/>
                        <a:t>Microchip</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$50</a:t>
                      </a:r>
                      <a:endParaRPr sz="800"/>
                    </a:p>
                  </a:txBody>
                  <a:tcPr marT="91425" marB="91425" marR="91425" marL="91425"/>
                </a:tc>
              </a:tr>
              <a:tr h="305800">
                <a:tc>
                  <a:txBody>
                    <a:bodyPr/>
                    <a:lstStyle/>
                    <a:p>
                      <a:pPr indent="0" lvl="0" marL="0" rtl="0" algn="r">
                        <a:spcBef>
                          <a:spcPts val="0"/>
                        </a:spcBef>
                        <a:spcAft>
                          <a:spcPts val="0"/>
                        </a:spcAft>
                        <a:buNone/>
                      </a:pPr>
                      <a:r>
                        <a:rPr b="1" lang="en" sz="800"/>
                        <a:t>Deworming</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$20</a:t>
                      </a:r>
                      <a:endParaRPr sz="800"/>
                    </a:p>
                  </a:txBody>
                  <a:tcPr marT="91425" marB="91425" marR="91425" marL="91425"/>
                </a:tc>
              </a:tr>
              <a:tr h="305800">
                <a:tc>
                  <a:txBody>
                    <a:bodyPr/>
                    <a:lstStyle/>
                    <a:p>
                      <a:pPr indent="0" lvl="0" marL="0" rtl="0" algn="r">
                        <a:spcBef>
                          <a:spcPts val="0"/>
                        </a:spcBef>
                        <a:spcAft>
                          <a:spcPts val="0"/>
                        </a:spcAft>
                        <a:buNone/>
                      </a:pPr>
                      <a:r>
                        <a:rPr b="1" lang="en" sz="800"/>
                        <a:t>1st Heartworm Prevention</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nchor="ctr"/>
                </a:tc>
                <a:tc>
                  <a:txBody>
                    <a:bodyPr/>
                    <a:lstStyle/>
                    <a:p>
                      <a:pPr indent="0" lvl="0" marL="0" rtl="0" algn="ctr">
                        <a:spcBef>
                          <a:spcPts val="0"/>
                        </a:spcBef>
                        <a:spcAft>
                          <a:spcPts val="0"/>
                        </a:spcAft>
                        <a:buNone/>
                      </a:pPr>
                      <a:r>
                        <a:rPr lang="en" sz="800"/>
                        <a:t>$20</a:t>
                      </a:r>
                      <a:endParaRPr sz="800"/>
                    </a:p>
                  </a:txBody>
                  <a:tcPr marT="91425" marB="91425" marR="91425" marL="91425" anchor="ctr"/>
                </a:tc>
                <a:tc>
                  <a:txBody>
                    <a:bodyPr/>
                    <a:lstStyle/>
                    <a:p>
                      <a:pPr indent="0" lvl="0" marL="0" rtl="0" algn="ctr">
                        <a:spcBef>
                          <a:spcPts val="0"/>
                        </a:spcBef>
                        <a:spcAft>
                          <a:spcPts val="0"/>
                        </a:spcAft>
                        <a:buNone/>
                      </a:pPr>
                      <a:r>
                        <a:rPr lang="en" sz="800"/>
                        <a:t>$20</a:t>
                      </a:r>
                      <a:endParaRPr sz="800"/>
                    </a:p>
                  </a:txBody>
                  <a:tcPr marT="91425" marB="91425" marR="91425" marL="91425" anchor="ctr"/>
                </a:tc>
              </a:tr>
              <a:tr h="305800">
                <a:tc>
                  <a:txBody>
                    <a:bodyPr/>
                    <a:lstStyle/>
                    <a:p>
                      <a:pPr indent="0" lvl="0" marL="0" rtl="0" algn="r">
                        <a:spcBef>
                          <a:spcPts val="0"/>
                        </a:spcBef>
                        <a:spcAft>
                          <a:spcPts val="0"/>
                        </a:spcAft>
                        <a:buNone/>
                      </a:pPr>
                      <a:r>
                        <a:rPr b="1" lang="en" sz="800"/>
                        <a:t>Flea Prevention</a:t>
                      </a:r>
                      <a:endParaRPr b="1" sz="800"/>
                    </a:p>
                  </a:txBody>
                  <a:tcPr marT="91425" marB="91425" marR="91425" marL="91425"/>
                </a:tc>
                <a:tc>
                  <a:txBody>
                    <a:bodyPr/>
                    <a:lstStyle/>
                    <a:p>
                      <a:pPr indent="0" lvl="0" marL="0" rtl="0" algn="ctr">
                        <a:spcBef>
                          <a:spcPts val="0"/>
                        </a:spcBef>
                        <a:spcAft>
                          <a:spcPts val="0"/>
                        </a:spcAft>
                        <a:buNone/>
                      </a:pPr>
                      <a:r>
                        <a:rPr lang="en" sz="800"/>
                        <a:t>Included</a:t>
                      </a:r>
                      <a:endParaRPr sz="800"/>
                    </a:p>
                  </a:txBody>
                  <a:tcPr marT="91425" marB="91425" marR="91425" marL="91425"/>
                </a:tc>
                <a:tc>
                  <a:txBody>
                    <a:bodyPr/>
                    <a:lstStyle/>
                    <a:p>
                      <a:pPr indent="0" lvl="0" marL="0" rtl="0" algn="ctr">
                        <a:spcBef>
                          <a:spcPts val="0"/>
                        </a:spcBef>
                        <a:spcAft>
                          <a:spcPts val="0"/>
                        </a:spcAft>
                        <a:buNone/>
                      </a:pPr>
                      <a:r>
                        <a:rPr lang="en" sz="800"/>
                        <a:t>$15</a:t>
                      </a:r>
                      <a:endParaRPr sz="800"/>
                    </a:p>
                  </a:txBody>
                  <a:tcPr marT="91425" marB="91425" marR="91425" marL="91425"/>
                </a:tc>
                <a:tc>
                  <a:txBody>
                    <a:bodyPr/>
                    <a:lstStyle/>
                    <a:p>
                      <a:pPr indent="0" lvl="0" marL="0" rtl="0" algn="ctr">
                        <a:spcBef>
                          <a:spcPts val="0"/>
                        </a:spcBef>
                        <a:spcAft>
                          <a:spcPts val="0"/>
                        </a:spcAft>
                        <a:buNone/>
                      </a:pPr>
                      <a:r>
                        <a:rPr lang="en" sz="800"/>
                        <a:t>$15</a:t>
                      </a:r>
                      <a:endParaRPr sz="800"/>
                    </a:p>
                  </a:txBody>
                  <a:tcPr marT="91425" marB="91425" marR="91425" marL="91425"/>
                </a:tc>
              </a:tr>
              <a:tr h="305800">
                <a:tc>
                  <a:txBody>
                    <a:bodyPr/>
                    <a:lstStyle/>
                    <a:p>
                      <a:pPr indent="0" lvl="0" marL="0" rtl="0" algn="r">
                        <a:spcBef>
                          <a:spcPts val="0"/>
                        </a:spcBef>
                        <a:spcAft>
                          <a:spcPts val="0"/>
                        </a:spcAft>
                        <a:buNone/>
                      </a:pPr>
                      <a:r>
                        <a:rPr b="1" lang="en" sz="800"/>
                        <a:t>Total Fees</a:t>
                      </a:r>
                      <a:endParaRPr b="1" sz="800"/>
                    </a:p>
                  </a:txBody>
                  <a:tcPr marT="91425" marB="91425" marR="91425" marL="91425"/>
                </a:tc>
                <a:tc>
                  <a:txBody>
                    <a:bodyPr/>
                    <a:lstStyle/>
                    <a:p>
                      <a:pPr indent="0" lvl="0" marL="0" rtl="0" algn="ctr">
                        <a:spcBef>
                          <a:spcPts val="0"/>
                        </a:spcBef>
                        <a:spcAft>
                          <a:spcPts val="0"/>
                        </a:spcAft>
                        <a:buNone/>
                      </a:pPr>
                      <a:r>
                        <a:rPr b="1" lang="en" sz="800">
                          <a:solidFill>
                            <a:srgbClr val="FFFFFF"/>
                          </a:solidFill>
                        </a:rPr>
                        <a:t>$35-300</a:t>
                      </a:r>
                      <a:endParaRPr b="1" sz="800">
                        <a:solidFill>
                          <a:srgbClr val="FFFFFF"/>
                        </a:solidFill>
                      </a:endParaRPr>
                    </a:p>
                  </a:txBody>
                  <a:tcPr marT="91425" marB="91425" marR="91425" marL="91425">
                    <a:solidFill>
                      <a:srgbClr val="3999B3"/>
                    </a:solidFill>
                  </a:tcPr>
                </a:tc>
                <a:tc>
                  <a:txBody>
                    <a:bodyPr/>
                    <a:lstStyle/>
                    <a:p>
                      <a:pPr indent="0" lvl="0" marL="0" rtl="0" algn="ctr">
                        <a:spcBef>
                          <a:spcPts val="0"/>
                        </a:spcBef>
                        <a:spcAft>
                          <a:spcPts val="0"/>
                        </a:spcAft>
                        <a:buNone/>
                      </a:pPr>
                      <a:r>
                        <a:rPr b="1" lang="en" sz="800">
                          <a:solidFill>
                            <a:srgbClr val="FFFFFF"/>
                          </a:solidFill>
                        </a:rPr>
                        <a:t>$1.5K-1.8K</a:t>
                      </a:r>
                      <a:endParaRPr b="1" sz="800">
                        <a:solidFill>
                          <a:srgbClr val="FFFFFF"/>
                        </a:solidFill>
                      </a:endParaRPr>
                    </a:p>
                  </a:txBody>
                  <a:tcPr marT="91425" marB="91425" marR="91425" marL="91425">
                    <a:solidFill>
                      <a:srgbClr val="E69138"/>
                    </a:solidFill>
                  </a:tcPr>
                </a:tc>
                <a:tc>
                  <a:txBody>
                    <a:bodyPr/>
                    <a:lstStyle/>
                    <a:p>
                      <a:pPr indent="0" lvl="0" marL="0" rtl="0" algn="ctr">
                        <a:spcBef>
                          <a:spcPts val="0"/>
                        </a:spcBef>
                        <a:spcAft>
                          <a:spcPts val="0"/>
                        </a:spcAft>
                        <a:buNone/>
                      </a:pPr>
                      <a:r>
                        <a:rPr b="1" lang="en" sz="800"/>
                        <a:t>$1K-2K</a:t>
                      </a:r>
                      <a:endParaRPr b="1" sz="800"/>
                    </a:p>
                  </a:txBody>
                  <a:tcPr marT="91425" marB="91425" marR="91425" marL="91425">
                    <a:solidFill>
                      <a:srgbClr val="FFF2CC"/>
                    </a:solidFill>
                  </a:tcPr>
                </a:tc>
              </a:tr>
            </a:tbl>
          </a:graphicData>
        </a:graphic>
      </p:graphicFrame>
      <p:pic>
        <p:nvPicPr>
          <p:cNvPr id="199" name="Google Shape;199;p34"/>
          <p:cNvPicPr preferRelativeResize="0"/>
          <p:nvPr/>
        </p:nvPicPr>
        <p:blipFill>
          <a:blip r:embed="rId3">
            <a:alphaModFix/>
          </a:blip>
          <a:stretch>
            <a:fillRect/>
          </a:stretch>
        </p:blipFill>
        <p:spPr>
          <a:xfrm>
            <a:off x="7835900" y="678650"/>
            <a:ext cx="843075" cy="843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5"/>
          <p:cNvSpPr txBox="1"/>
          <p:nvPr>
            <p:ph type="title"/>
          </p:nvPr>
        </p:nvSpPr>
        <p:spPr>
          <a:xfrm>
            <a:off x="417900" y="18545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Rescue vs. Breeder</a:t>
            </a:r>
            <a:endParaRPr>
              <a:solidFill>
                <a:srgbClr val="E69138"/>
              </a:solidFill>
            </a:endParaRPr>
          </a:p>
          <a:p>
            <a:pPr indent="0" lvl="0" marL="0" rtl="0" algn="l">
              <a:lnSpc>
                <a:spcPct val="90000"/>
              </a:lnSpc>
              <a:spcBef>
                <a:spcPts val="1000"/>
              </a:spcBef>
              <a:spcAft>
                <a:spcPts val="0"/>
              </a:spcAft>
              <a:buNone/>
            </a:pPr>
            <a:r>
              <a:rPr lang="en" sz="1500">
                <a:solidFill>
                  <a:schemeClr val="dk2"/>
                </a:solidFill>
                <a:latin typeface="Arial"/>
                <a:ea typeface="Arial"/>
                <a:cs typeface="Arial"/>
                <a:sym typeface="Arial"/>
              </a:rPr>
              <a:t>Let’s discuss…</a:t>
            </a:r>
            <a:endParaRPr sz="1500">
              <a:solidFill>
                <a:schemeClr val="dk2"/>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b="0" lang="en" sz="1500">
                <a:solidFill>
                  <a:schemeClr val="dk2"/>
                </a:solidFill>
                <a:latin typeface="Arial"/>
                <a:ea typeface="Arial"/>
                <a:cs typeface="Arial"/>
                <a:sym typeface="Arial"/>
              </a:rPr>
              <a:t>Why might someone get an animal from a breeder?</a:t>
            </a:r>
            <a:endParaRPr b="0"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chemeClr val="dk2"/>
              </a:buClr>
              <a:buSzPts val="1500"/>
              <a:buFont typeface="Arial"/>
              <a:buChar char="●"/>
            </a:pPr>
            <a:r>
              <a:rPr b="0" lang="en" sz="1500">
                <a:solidFill>
                  <a:schemeClr val="dk2"/>
                </a:solidFill>
                <a:latin typeface="Arial"/>
                <a:ea typeface="Arial"/>
                <a:cs typeface="Arial"/>
                <a:sym typeface="Arial"/>
              </a:rPr>
              <a:t>From a shelter?</a:t>
            </a:r>
            <a:endParaRPr b="0"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b="0" lang="en" sz="1500">
                <a:solidFill>
                  <a:schemeClr val="dk2"/>
                </a:solidFill>
                <a:latin typeface="Arial"/>
                <a:ea typeface="Arial"/>
                <a:cs typeface="Arial"/>
                <a:sym typeface="Arial"/>
              </a:rPr>
              <a:t>Dig a little into your own community, find peoples opinions and experiences!</a:t>
            </a:r>
            <a:endParaRPr sz="1500">
              <a:solidFill>
                <a:srgbClr val="E69138"/>
              </a:solidFill>
              <a:latin typeface="Arial"/>
              <a:ea typeface="Arial"/>
              <a:cs typeface="Arial"/>
              <a:sym typeface="Arial"/>
            </a:endParaRPr>
          </a:p>
        </p:txBody>
      </p:sp>
      <p:sp>
        <p:nvSpPr>
          <p:cNvPr id="205" name="Google Shape;205;p35"/>
          <p:cNvSpPr/>
          <p:nvPr/>
        </p:nvSpPr>
        <p:spPr>
          <a:xfrm>
            <a:off x="4538625" y="0"/>
            <a:ext cx="4605300" cy="5143500"/>
          </a:xfrm>
          <a:prstGeom prst="rect">
            <a:avLst/>
          </a:prstGeom>
          <a:solidFill>
            <a:srgbClr val="3999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5"/>
          <p:cNvSpPr txBox="1"/>
          <p:nvPr>
            <p:ph idx="4294967295" type="ctrTitle"/>
          </p:nvPr>
        </p:nvSpPr>
        <p:spPr>
          <a:xfrm>
            <a:off x="5387250" y="755150"/>
            <a:ext cx="2973600" cy="411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highlight>
                  <a:srgbClr val="E69138"/>
                </a:highlight>
              </a:rPr>
              <a:t> </a:t>
            </a:r>
            <a:r>
              <a:rPr lang="en" sz="2400">
                <a:solidFill>
                  <a:srgbClr val="FFFFFF"/>
                </a:solidFill>
                <a:highlight>
                  <a:srgbClr val="E69138"/>
                </a:highlight>
              </a:rPr>
              <a:t>Rescue</a:t>
            </a:r>
            <a:r>
              <a:rPr lang="en" sz="2400">
                <a:solidFill>
                  <a:srgbClr val="E69138"/>
                </a:solidFill>
                <a:highlight>
                  <a:srgbClr val="E69138"/>
                </a:highlight>
              </a:rPr>
              <a:t>.</a:t>
            </a:r>
            <a:endParaRPr sz="2400">
              <a:solidFill>
                <a:srgbClr val="E69138"/>
              </a:solidFill>
              <a:highlight>
                <a:srgbClr val="E69138"/>
              </a:highlight>
            </a:endParaRPr>
          </a:p>
          <a:p>
            <a:pPr indent="0" lvl="0" marL="457200" rtl="0" algn="l">
              <a:spcBef>
                <a:spcPts val="0"/>
              </a:spcBef>
              <a:spcAft>
                <a:spcPts val="0"/>
              </a:spcAft>
              <a:buNone/>
            </a:pPr>
            <a:r>
              <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Save a life!</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Less expensive</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Multiple age groups</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Unknown history</a:t>
            </a:r>
            <a:endParaRPr b="0" sz="1500">
              <a:solidFill>
                <a:srgbClr val="FFFFFF"/>
              </a:solidFill>
            </a:endParaRPr>
          </a:p>
          <a:p>
            <a:pPr indent="0" lvl="0" marL="0" rtl="0" algn="l">
              <a:spcBef>
                <a:spcPts val="0"/>
              </a:spcBef>
              <a:spcAft>
                <a:spcPts val="0"/>
              </a:spcAft>
              <a:buNone/>
            </a:pPr>
            <a:r>
              <a:t/>
            </a:r>
            <a:endParaRPr b="0" sz="1500">
              <a:solidFill>
                <a:srgbClr val="FFFFFF"/>
              </a:solidFill>
            </a:endParaRPr>
          </a:p>
          <a:p>
            <a:pPr indent="0" lvl="0" marL="0" rtl="0" algn="ctr">
              <a:spcBef>
                <a:spcPts val="0"/>
              </a:spcBef>
              <a:spcAft>
                <a:spcPts val="0"/>
              </a:spcAft>
              <a:buClr>
                <a:schemeClr val="dk2"/>
              </a:buClr>
              <a:buSzPts val="1100"/>
              <a:buFont typeface="Arial"/>
              <a:buNone/>
            </a:pPr>
            <a:r>
              <a:rPr lang="en" sz="2400">
                <a:highlight>
                  <a:srgbClr val="E69138"/>
                </a:highlight>
              </a:rPr>
              <a:t> </a:t>
            </a:r>
            <a:r>
              <a:rPr lang="en" sz="2400">
                <a:solidFill>
                  <a:srgbClr val="FFFFFF"/>
                </a:solidFill>
                <a:highlight>
                  <a:srgbClr val="E69138"/>
                </a:highlight>
              </a:rPr>
              <a:t>Breeder</a:t>
            </a:r>
            <a:r>
              <a:rPr lang="en" sz="2400">
                <a:solidFill>
                  <a:srgbClr val="E69138"/>
                </a:solidFill>
                <a:highlight>
                  <a:srgbClr val="E69138"/>
                </a:highlight>
              </a:rPr>
              <a:t>.</a:t>
            </a:r>
            <a:endParaRPr sz="2400">
              <a:solidFill>
                <a:srgbClr val="E69138"/>
              </a:solidFill>
              <a:highlight>
                <a:srgbClr val="E69138"/>
              </a:highlight>
            </a:endParaRPr>
          </a:p>
          <a:p>
            <a:pPr indent="0" lvl="0" marL="457200" rtl="0" algn="l">
              <a:spcBef>
                <a:spcPts val="0"/>
              </a:spcBef>
              <a:spcAft>
                <a:spcPts val="0"/>
              </a:spcAft>
              <a:buClr>
                <a:schemeClr val="dk2"/>
              </a:buClr>
              <a:buSzPts val="1100"/>
              <a:buFont typeface="Arial"/>
              <a:buNone/>
            </a:pPr>
            <a:r>
              <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Specific line of breed</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Start from scratch</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Known background</a:t>
            </a:r>
            <a:endParaRPr b="0" sz="1500">
              <a:solidFill>
                <a:srgbClr val="FFFFFF"/>
              </a:solidFill>
            </a:endParaRPr>
          </a:p>
          <a:p>
            <a:pPr indent="-323850" lvl="0" marL="457200" rtl="0" algn="l">
              <a:spcBef>
                <a:spcPts val="0"/>
              </a:spcBef>
              <a:spcAft>
                <a:spcPts val="0"/>
              </a:spcAft>
              <a:buClr>
                <a:srgbClr val="FFFFFF"/>
              </a:buClr>
              <a:buSzPts val="1500"/>
              <a:buChar char="●"/>
            </a:pPr>
            <a:r>
              <a:rPr b="0" lang="en" sz="1500">
                <a:solidFill>
                  <a:srgbClr val="FFFFFF"/>
                </a:solidFill>
              </a:rPr>
              <a:t>More expensive</a:t>
            </a:r>
            <a:endParaRPr b="0" sz="1500">
              <a:solidFill>
                <a:srgbClr val="FFFFFF"/>
              </a:solidFill>
            </a:endParaRPr>
          </a:p>
          <a:p>
            <a:pPr indent="0" lvl="0" marL="0" rtl="0" algn="l">
              <a:spcBef>
                <a:spcPts val="0"/>
              </a:spcBef>
              <a:spcAft>
                <a:spcPts val="0"/>
              </a:spcAft>
              <a:buNone/>
            </a:pPr>
            <a:r>
              <a:t/>
            </a:r>
            <a:endParaRPr sz="3600">
              <a:solidFill>
                <a:srgbClr val="FFF2CC"/>
              </a:solidFill>
            </a:endParaRPr>
          </a:p>
        </p:txBody>
      </p:sp>
      <p:pic>
        <p:nvPicPr>
          <p:cNvPr id="207" name="Google Shape;207;p35"/>
          <p:cNvPicPr preferRelativeResize="0"/>
          <p:nvPr/>
        </p:nvPicPr>
        <p:blipFill rotWithShape="1">
          <a:blip r:embed="rId3">
            <a:alphaModFix/>
          </a:blip>
          <a:srcRect b="0" l="0" r="0" t="60747"/>
          <a:stretch/>
        </p:blipFill>
        <p:spPr>
          <a:xfrm>
            <a:off x="0" y="3361922"/>
            <a:ext cx="4538625" cy="1781577"/>
          </a:xfrm>
          <a:prstGeom prst="rect">
            <a:avLst/>
          </a:prstGeom>
          <a:noFill/>
          <a:ln>
            <a:noFill/>
          </a:ln>
        </p:spPr>
      </p:pic>
      <p:pic>
        <p:nvPicPr>
          <p:cNvPr id="208" name="Google Shape;208;p35"/>
          <p:cNvPicPr preferRelativeResize="0"/>
          <p:nvPr/>
        </p:nvPicPr>
        <p:blipFill rotWithShape="1">
          <a:blip r:embed="rId4">
            <a:alphaModFix/>
          </a:blip>
          <a:srcRect b="3104" l="0" r="0" t="3095"/>
          <a:stretch/>
        </p:blipFill>
        <p:spPr>
          <a:xfrm flipH="1" rot="520906">
            <a:off x="7963646" y="3976573"/>
            <a:ext cx="922953" cy="8652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2" name="Shape 212"/>
        <p:cNvGrpSpPr/>
        <p:nvPr/>
      </p:nvGrpSpPr>
      <p:grpSpPr>
        <a:xfrm>
          <a:off x="0" y="0"/>
          <a:ext cx="0" cy="0"/>
          <a:chOff x="0" y="0"/>
          <a:chExt cx="0" cy="0"/>
        </a:xfrm>
      </p:grpSpPr>
      <p:sp>
        <p:nvSpPr>
          <p:cNvPr id="213" name="Google Shape;213;p36"/>
          <p:cNvSpPr txBox="1"/>
          <p:nvPr>
            <p:ph idx="4294967295" type="title"/>
          </p:nvPr>
        </p:nvSpPr>
        <p:spPr>
          <a:xfrm>
            <a:off x="311700" y="9354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E69138"/>
                </a:solidFill>
                <a:highlight>
                  <a:srgbClr val="E69138"/>
                </a:highlight>
              </a:rPr>
              <a:t>.</a:t>
            </a:r>
            <a:r>
              <a:rPr lang="en" sz="6500">
                <a:solidFill>
                  <a:srgbClr val="FFFFFF"/>
                </a:solidFill>
                <a:highlight>
                  <a:srgbClr val="E69138"/>
                </a:highlight>
              </a:rPr>
              <a:t>How are animals</a:t>
            </a:r>
            <a:r>
              <a:rPr lang="en" sz="6500">
                <a:solidFill>
                  <a:srgbClr val="E69138"/>
                </a:solidFill>
                <a:highlight>
                  <a:srgbClr val="E69138"/>
                </a:highlight>
              </a:rPr>
              <a:t>.</a:t>
            </a:r>
            <a:r>
              <a:rPr lang="en" sz="6500">
                <a:solidFill>
                  <a:srgbClr val="FFFFFF"/>
                </a:solidFill>
                <a:highlight>
                  <a:srgbClr val="E69138"/>
                </a:highlight>
              </a:rPr>
              <a:t> </a:t>
            </a:r>
            <a:r>
              <a:rPr lang="en" sz="6500">
                <a:solidFill>
                  <a:srgbClr val="E69138"/>
                </a:solidFill>
                <a:highlight>
                  <a:srgbClr val="E69138"/>
                </a:highlight>
              </a:rPr>
              <a:t>.</a:t>
            </a:r>
            <a:r>
              <a:rPr lang="en" sz="6500">
                <a:solidFill>
                  <a:srgbClr val="FFFFFF"/>
                </a:solidFill>
                <a:highlight>
                  <a:srgbClr val="E69138"/>
                </a:highlight>
              </a:rPr>
              <a:t>used in</a:t>
            </a:r>
            <a:r>
              <a:rPr lang="en" sz="6500">
                <a:solidFill>
                  <a:srgbClr val="E69138"/>
                </a:solidFill>
                <a:highlight>
                  <a:srgbClr val="E69138"/>
                </a:highlight>
              </a:rPr>
              <a:t>.</a:t>
            </a:r>
            <a:endParaRPr sz="6500">
              <a:solidFill>
                <a:srgbClr val="E69138"/>
              </a:solidFill>
              <a:highlight>
                <a:srgbClr val="E69138"/>
              </a:highlight>
            </a:endParaRPr>
          </a:p>
          <a:p>
            <a:pPr indent="0" lvl="0" marL="0" rtl="0" algn="ctr">
              <a:spcBef>
                <a:spcPts val="0"/>
              </a:spcBef>
              <a:spcAft>
                <a:spcPts val="0"/>
              </a:spcAft>
              <a:buNone/>
            </a:pPr>
            <a:r>
              <a:rPr b="0" lang="en" sz="7600">
                <a:solidFill>
                  <a:srgbClr val="3999B3"/>
                </a:solidFill>
                <a:latin typeface="Pacifico"/>
                <a:ea typeface="Pacifico"/>
                <a:cs typeface="Pacifico"/>
                <a:sym typeface="Pacifico"/>
              </a:rPr>
              <a:t>science &amp; husbandry</a:t>
            </a:r>
            <a:endParaRPr b="0" sz="7600">
              <a:solidFill>
                <a:srgbClr val="3999B3"/>
              </a:solidFill>
              <a:latin typeface="Pacifico"/>
              <a:ea typeface="Pacifico"/>
              <a:cs typeface="Pacifico"/>
              <a:sym typeface="Pacifico"/>
            </a:endParaRPr>
          </a:p>
        </p:txBody>
      </p:sp>
      <p:pic>
        <p:nvPicPr>
          <p:cNvPr id="214" name="Google Shape;214;p36"/>
          <p:cNvPicPr preferRelativeResize="0"/>
          <p:nvPr/>
        </p:nvPicPr>
        <p:blipFill rotWithShape="1">
          <a:blip r:embed="rId3">
            <a:alphaModFix/>
          </a:blip>
          <a:srcRect b="3104" l="0" r="0" t="3095"/>
          <a:stretch/>
        </p:blipFill>
        <p:spPr>
          <a:xfrm flipH="1" rot="520906">
            <a:off x="6286071" y="2156798"/>
            <a:ext cx="922953" cy="8652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7"/>
          <p:cNvSpPr txBox="1"/>
          <p:nvPr>
            <p:ph type="title"/>
          </p:nvPr>
        </p:nvSpPr>
        <p:spPr>
          <a:xfrm>
            <a:off x="417900" y="33785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Cloning animals, is this the future?</a:t>
            </a:r>
            <a:endParaRPr>
              <a:solidFill>
                <a:srgbClr val="E69138"/>
              </a:solidFill>
            </a:endParaRPr>
          </a:p>
          <a:p>
            <a:pPr indent="0" lvl="0" marL="0" rtl="0" algn="l">
              <a:lnSpc>
                <a:spcPct val="90000"/>
              </a:lnSpc>
              <a:spcBef>
                <a:spcPts val="1000"/>
              </a:spcBef>
              <a:spcAft>
                <a:spcPts val="0"/>
              </a:spcAft>
              <a:buClr>
                <a:schemeClr val="dk2"/>
              </a:buClr>
              <a:buSzPts val="1100"/>
              <a:buFont typeface="Arial"/>
              <a:buNone/>
            </a:pPr>
            <a:r>
              <a:rPr b="0" lang="en" sz="1500">
                <a:solidFill>
                  <a:schemeClr val="dk2"/>
                </a:solidFill>
                <a:latin typeface="Arial"/>
                <a:ea typeface="Arial"/>
                <a:cs typeface="Arial"/>
                <a:sym typeface="Arial"/>
              </a:rPr>
              <a:t>Let’s take a look at how science clones animals and how it might affect the future!</a:t>
            </a:r>
            <a:endParaRPr b="0" sz="1500">
              <a:solidFill>
                <a:schemeClr val="dk2"/>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b="0" lang="en" sz="1500">
                <a:solidFill>
                  <a:schemeClr val="dk2"/>
                </a:solidFill>
                <a:latin typeface="Arial"/>
                <a:ea typeface="Arial"/>
                <a:cs typeface="Arial"/>
                <a:sym typeface="Arial"/>
              </a:rPr>
              <a:t>Is cloning already being used in your community?</a:t>
            </a:r>
            <a:endParaRPr b="0"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b="0" lang="en" sz="1500">
                <a:solidFill>
                  <a:schemeClr val="dk2"/>
                </a:solidFill>
                <a:latin typeface="Arial"/>
                <a:ea typeface="Arial"/>
                <a:cs typeface="Arial"/>
                <a:sym typeface="Arial"/>
              </a:rPr>
              <a:t>After the video, on a piece of paper let’s brainstorm pros and cons of cloning animals and possible ones for cloning humans!</a:t>
            </a:r>
            <a:endParaRPr sz="1500">
              <a:solidFill>
                <a:schemeClr val="dk2"/>
              </a:solidFill>
              <a:latin typeface="Arial"/>
              <a:ea typeface="Arial"/>
              <a:cs typeface="Arial"/>
              <a:sym typeface="Arial"/>
            </a:endParaRPr>
          </a:p>
        </p:txBody>
      </p:sp>
      <p:sp>
        <p:nvSpPr>
          <p:cNvPr id="220" name="Google Shape;220;p37"/>
          <p:cNvSpPr/>
          <p:nvPr/>
        </p:nvSpPr>
        <p:spPr>
          <a:xfrm>
            <a:off x="4538625" y="0"/>
            <a:ext cx="4605300" cy="5143500"/>
          </a:xfrm>
          <a:prstGeom prst="rect">
            <a:avLst/>
          </a:prstGeom>
          <a:solidFill>
            <a:srgbClr val="3999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1" name="Google Shape;221;p37"/>
          <p:cNvPicPr preferRelativeResize="0"/>
          <p:nvPr/>
        </p:nvPicPr>
        <p:blipFill rotWithShape="1">
          <a:blip r:embed="rId3">
            <a:alphaModFix/>
          </a:blip>
          <a:srcRect b="3104" l="0" r="0" t="3095"/>
          <a:stretch/>
        </p:blipFill>
        <p:spPr>
          <a:xfrm flipH="1" rot="520906">
            <a:off x="7963646" y="4128973"/>
            <a:ext cx="922953" cy="865252"/>
          </a:xfrm>
          <a:prstGeom prst="rect">
            <a:avLst/>
          </a:prstGeom>
          <a:noFill/>
          <a:ln>
            <a:noFill/>
          </a:ln>
        </p:spPr>
      </p:pic>
      <p:pic>
        <p:nvPicPr>
          <p:cNvPr descr="Modern Cloning Techniques | Genetics | Biology | FuseSchool&#10;&#10;When we talk about clones in science we mean organisms that are identical copies - they have the&#10;same DNA as each other. Identical twins are examples of naturally occurring clones. Both plants and animals can be cloned. Watch this video to find out how!&#10;&#10;&#10;&#10;CREDITS&#10;Animation &amp; Design: Jean-Pierre Louw (www.behacne.net/Appel718)&#10;Narration: Dale Bennett&#10;Script: Gemma Young&#10;&#10;SUBSCRIBE to the FuseSchool YouTube channel for many more educational videos. Our teachers and animators come together to make fun &amp; easy-to-understand videos in Chemistry, Biology, Physics, Maths &amp; ICT.&#10;&#10;VISIT us at www.fuseschool.org, where all of our videos are carefully organised into topics and specific orders, and to see what else we have on offer. Comment, like and share with other learners. You can both ask and answer questions, and teachers will get back to you.&#10;&#10;These videos can be used in a flipped classroom model or as a revision aid. &#10;&#10;Find all of our Chemistry videos here: https://www.youtube.com/playlist?list=PLW0gavSzhMlReKGMVfUt6YuNQsO0bqSMV&#10;&#10;Find all of our Biology videos here: https://www.youtube.com/playlist?list=PLW0gavSzhMlQYSpKryVcEr3ERup5SxHl0&#10;&#10;Find all of our Physics videos here: https://www.youtube.com/playlist?list=PLW0gavSzhMlTWm6Sr5uN2Uv5TXHiZUq8b&#10;&#10;Find all of our Maths videos here: https://www.youtube.com/playlist?list=PLW0gavSzhMlTKBNbHH5u1SNnsrOaacKLu&#10;&#10;Instagram: https://www.instagram.com/fuseschool/&#10;Facebook: https://www.facebook.com/fuseschool/&#10;Twitter: https://twitter.com/fuseSchool&#10;&#10;Access a deeper Learning Experience in the FuseSchool platform and app: www.fuseschool.org&#10;Follow us: http://www.youtube.com/fuseschool&#10;Befriend us: http://www.facebook.com/fuseschool&#10;&#10;This is an Open Educational Resource. If you would like to use the video, please contact us: info@fuseschool.org" id="222" name="Google Shape;222;p37" title="Modern Cloning Techniques | Genetics | Biology | FuseSchool">
            <a:hlinkClick r:id="rId4"/>
          </p:cNvPr>
          <p:cNvPicPr preferRelativeResize="0"/>
          <p:nvPr/>
        </p:nvPicPr>
        <p:blipFill>
          <a:blip r:embed="rId5">
            <a:alphaModFix/>
          </a:blip>
          <a:stretch>
            <a:fillRect/>
          </a:stretch>
        </p:blipFill>
        <p:spPr>
          <a:xfrm>
            <a:off x="4944513" y="1001650"/>
            <a:ext cx="3793534" cy="284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6" name="Shape 226"/>
        <p:cNvGrpSpPr/>
        <p:nvPr/>
      </p:nvGrpSpPr>
      <p:grpSpPr>
        <a:xfrm>
          <a:off x="0" y="0"/>
          <a:ext cx="0" cy="0"/>
          <a:chOff x="0" y="0"/>
          <a:chExt cx="0" cy="0"/>
        </a:xfrm>
      </p:grpSpPr>
      <p:sp>
        <p:nvSpPr>
          <p:cNvPr id="227" name="Google Shape;227;p38"/>
          <p:cNvSpPr txBox="1"/>
          <p:nvPr>
            <p:ph type="ctrTitle"/>
          </p:nvPr>
        </p:nvSpPr>
        <p:spPr>
          <a:xfrm>
            <a:off x="0" y="332275"/>
            <a:ext cx="9144000" cy="697800"/>
          </a:xfrm>
          <a:prstGeom prst="rect">
            <a:avLst/>
          </a:prstGeom>
          <a:solidFill>
            <a:srgbClr val="FFF2CC"/>
          </a:solidFill>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Is cloning good or bad? Both? </a:t>
            </a:r>
            <a:r>
              <a:rPr lang="en" sz="3600">
                <a:solidFill>
                  <a:srgbClr val="FFF2CC"/>
                </a:solidFill>
              </a:rPr>
              <a:t>.</a:t>
            </a:r>
            <a:endParaRPr sz="3600">
              <a:solidFill>
                <a:srgbClr val="FFF2CC"/>
              </a:solidFill>
            </a:endParaRPr>
          </a:p>
        </p:txBody>
      </p:sp>
      <p:sp>
        <p:nvSpPr>
          <p:cNvPr id="228" name="Google Shape;228;p38"/>
          <p:cNvSpPr txBox="1"/>
          <p:nvPr>
            <p:ph idx="1" type="subTitle"/>
          </p:nvPr>
        </p:nvSpPr>
        <p:spPr>
          <a:xfrm>
            <a:off x="775000" y="1703775"/>
            <a:ext cx="2897100" cy="21429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000">
                <a:solidFill>
                  <a:srgbClr val="3999B3"/>
                </a:solidFill>
                <a:latin typeface="Pacifico"/>
                <a:ea typeface="Pacifico"/>
                <a:cs typeface="Pacifico"/>
                <a:sym typeface="Pacifico"/>
              </a:rPr>
              <a:t>Pros</a:t>
            </a:r>
            <a:endParaRPr sz="1500">
              <a:solidFill>
                <a:srgbClr val="3999B3"/>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Allows accelerated reproduction</a:t>
            </a:r>
            <a:endParaRPr sz="1500">
              <a:solidFill>
                <a:schemeClr val="dk2"/>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Safer and healthier food</a:t>
            </a:r>
            <a:endParaRPr sz="1500">
              <a:solidFill>
                <a:schemeClr val="dk2"/>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Protect endangered species</a:t>
            </a:r>
            <a:endParaRPr sz="1500">
              <a:solidFill>
                <a:schemeClr val="dk2"/>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Help infertile and same sex couples have biologically related children</a:t>
            </a:r>
            <a:endParaRPr sz="1500">
              <a:solidFill>
                <a:schemeClr val="dk2"/>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Organ replacement</a:t>
            </a:r>
            <a:endParaRPr sz="1500">
              <a:solidFill>
                <a:schemeClr val="dk2"/>
              </a:solidFill>
              <a:latin typeface="Arial"/>
              <a:ea typeface="Arial"/>
              <a:cs typeface="Arial"/>
              <a:sym typeface="Arial"/>
            </a:endParaRPr>
          </a:p>
          <a:p>
            <a:pPr indent="-304800" lvl="0" marL="457200" rtl="0" algn="l">
              <a:lnSpc>
                <a:spcPct val="100000"/>
              </a:lnSpc>
              <a:spcBef>
                <a:spcPts val="0"/>
              </a:spcBef>
              <a:spcAft>
                <a:spcPts val="0"/>
              </a:spcAft>
              <a:buClr>
                <a:srgbClr val="000000"/>
              </a:buClr>
              <a:buSzPts val="1200"/>
              <a:buFont typeface="Arial"/>
              <a:buChar char="●"/>
            </a:pPr>
            <a:r>
              <a:rPr lang="en" sz="1500">
                <a:solidFill>
                  <a:schemeClr val="dk2"/>
                </a:solidFill>
                <a:latin typeface="Arial"/>
                <a:ea typeface="Arial"/>
                <a:cs typeface="Arial"/>
                <a:sym typeface="Arial"/>
              </a:rPr>
              <a:t>Selective traits</a:t>
            </a:r>
            <a:endParaRPr sz="12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pic>
        <p:nvPicPr>
          <p:cNvPr id="229" name="Google Shape;229;p38"/>
          <p:cNvPicPr preferRelativeResize="0"/>
          <p:nvPr/>
        </p:nvPicPr>
        <p:blipFill rotWithShape="1">
          <a:blip r:embed="rId3">
            <a:alphaModFix/>
          </a:blip>
          <a:srcRect b="3104" l="0" r="0" t="3095"/>
          <a:stretch/>
        </p:blipFill>
        <p:spPr>
          <a:xfrm flipH="1">
            <a:off x="8334826" y="263538"/>
            <a:ext cx="591448" cy="554477"/>
          </a:xfrm>
          <a:prstGeom prst="rect">
            <a:avLst/>
          </a:prstGeom>
          <a:noFill/>
          <a:ln>
            <a:noFill/>
          </a:ln>
        </p:spPr>
      </p:pic>
      <p:sp>
        <p:nvSpPr>
          <p:cNvPr id="230" name="Google Shape;230;p38"/>
          <p:cNvSpPr txBox="1"/>
          <p:nvPr>
            <p:ph idx="1" type="subTitle"/>
          </p:nvPr>
        </p:nvSpPr>
        <p:spPr>
          <a:xfrm>
            <a:off x="3868975" y="2077875"/>
            <a:ext cx="4348800" cy="18450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000">
                <a:solidFill>
                  <a:srgbClr val="3999B3"/>
                </a:solidFill>
                <a:latin typeface="Pacifico"/>
                <a:ea typeface="Pacifico"/>
                <a:cs typeface="Pacifico"/>
                <a:sym typeface="Pacifico"/>
              </a:rPr>
              <a:t>Cons</a:t>
            </a:r>
            <a:endParaRPr sz="1500">
              <a:solidFill>
                <a:srgbClr val="3999B3"/>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Small # of attempts actually results in birth</a:t>
            </a:r>
            <a:endParaRPr sz="15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Surrogates suffer</a:t>
            </a:r>
            <a:endParaRPr sz="15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Animals sometimes grow incorrectly                </a:t>
            </a:r>
            <a:r>
              <a:rPr lang="en" sz="1000">
                <a:solidFill>
                  <a:schemeClr val="dk2"/>
                </a:solidFill>
                <a:latin typeface="Arial"/>
                <a:ea typeface="Arial"/>
                <a:cs typeface="Arial"/>
                <a:sym typeface="Arial"/>
              </a:rPr>
              <a:t>(usually abnormally large)</a:t>
            </a:r>
            <a:endParaRPr sz="10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Designer babies vs unplanned pregnancies </a:t>
            </a:r>
            <a:r>
              <a:rPr lang="en" sz="1000">
                <a:solidFill>
                  <a:schemeClr val="dk2"/>
                </a:solidFill>
                <a:latin typeface="Arial"/>
                <a:ea typeface="Arial"/>
                <a:cs typeface="Arial"/>
                <a:sym typeface="Arial"/>
              </a:rPr>
              <a:t>(45% are unplanned)</a:t>
            </a:r>
            <a:endParaRPr sz="10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Potential violation of human rights</a:t>
            </a:r>
            <a:endParaRPr sz="15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Cellular degradation can happen after too many clones</a:t>
            </a:r>
            <a:endParaRPr sz="1500">
              <a:solidFill>
                <a:schemeClr val="dk2"/>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500">
                <a:solidFill>
                  <a:schemeClr val="dk2"/>
                </a:solidFill>
                <a:latin typeface="Arial"/>
                <a:ea typeface="Arial"/>
                <a:cs typeface="Arial"/>
                <a:sym typeface="Arial"/>
              </a:rPr>
              <a:t>Societal impacts – possibly create a new class which may lead to further and new discrimination</a:t>
            </a:r>
            <a:endParaRPr sz="1400">
              <a:solidFill>
                <a:schemeClr val="dk2"/>
              </a:solidFill>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p:txBody>
      </p:sp>
      <p:sp>
        <p:nvSpPr>
          <p:cNvPr id="231" name="Google Shape;231;p38"/>
          <p:cNvSpPr txBox="1"/>
          <p:nvPr/>
        </p:nvSpPr>
        <p:spPr>
          <a:xfrm>
            <a:off x="-75" y="4600850"/>
            <a:ext cx="91440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dk2"/>
                </a:solidFill>
              </a:rPr>
              <a:t>If you are interested in learning more about designer babies, click</a:t>
            </a:r>
            <a:r>
              <a:rPr lang="en" sz="1300">
                <a:solidFill>
                  <a:schemeClr val="dk2"/>
                </a:solidFill>
                <a:uFill>
                  <a:noFill/>
                </a:uFill>
                <a:hlinkClick r:id="rId4">
                  <a:extLst>
                    <a:ext uri="{A12FA001-AC4F-418D-AE19-62706E023703}">
                      <ahyp:hlinkClr val="tx"/>
                    </a:ext>
                  </a:extLst>
                </a:hlinkClick>
              </a:rPr>
              <a:t> </a:t>
            </a:r>
            <a:r>
              <a:rPr lang="en" sz="1300" u="sng">
                <a:solidFill>
                  <a:schemeClr val="hlink"/>
                </a:solidFill>
                <a:hlinkClick r:id="rId5"/>
              </a:rPr>
              <a:t>here</a:t>
            </a:r>
            <a:r>
              <a:rPr lang="en" sz="1300">
                <a:solidFill>
                  <a:schemeClr val="dk2"/>
                </a:solidFill>
              </a:rPr>
              <a:t> or check out the movie Gattaca</a:t>
            </a:r>
            <a:endParaRPr sz="13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5" name="Shape 235"/>
        <p:cNvGrpSpPr/>
        <p:nvPr/>
      </p:nvGrpSpPr>
      <p:grpSpPr>
        <a:xfrm>
          <a:off x="0" y="0"/>
          <a:ext cx="0" cy="0"/>
          <a:chOff x="0" y="0"/>
          <a:chExt cx="0" cy="0"/>
        </a:xfrm>
      </p:grpSpPr>
      <p:sp>
        <p:nvSpPr>
          <p:cNvPr id="236" name="Google Shape;236;p39"/>
          <p:cNvSpPr txBox="1"/>
          <p:nvPr>
            <p:ph idx="4294967295" type="title"/>
          </p:nvPr>
        </p:nvSpPr>
        <p:spPr>
          <a:xfrm>
            <a:off x="0" y="478275"/>
            <a:ext cx="91440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E69138"/>
                </a:solidFill>
                <a:highlight>
                  <a:srgbClr val="E69138"/>
                </a:highlight>
              </a:rPr>
              <a:t>.</a:t>
            </a:r>
            <a:r>
              <a:rPr lang="en" sz="6500">
                <a:solidFill>
                  <a:srgbClr val="FFFFFF"/>
                </a:solidFill>
                <a:highlight>
                  <a:srgbClr val="E69138"/>
                </a:highlight>
              </a:rPr>
              <a:t>How are animals</a:t>
            </a:r>
            <a:r>
              <a:rPr lang="en" sz="6500">
                <a:solidFill>
                  <a:srgbClr val="E69138"/>
                </a:solidFill>
                <a:highlight>
                  <a:srgbClr val="E69138"/>
                </a:highlight>
              </a:rPr>
              <a:t>.</a:t>
            </a:r>
            <a:r>
              <a:rPr lang="en" sz="6500">
                <a:solidFill>
                  <a:srgbClr val="FFFFFF"/>
                </a:solidFill>
                <a:highlight>
                  <a:srgbClr val="E69138"/>
                </a:highlight>
              </a:rPr>
              <a:t> </a:t>
            </a:r>
            <a:r>
              <a:rPr lang="en" sz="6500">
                <a:solidFill>
                  <a:srgbClr val="E69138"/>
                </a:solidFill>
                <a:highlight>
                  <a:srgbClr val="E69138"/>
                </a:highlight>
              </a:rPr>
              <a:t>.</a:t>
            </a:r>
            <a:r>
              <a:rPr lang="en" sz="6500">
                <a:solidFill>
                  <a:srgbClr val="FFFFFF"/>
                </a:solidFill>
                <a:highlight>
                  <a:srgbClr val="E69138"/>
                </a:highlight>
              </a:rPr>
              <a:t>used in</a:t>
            </a:r>
            <a:r>
              <a:rPr lang="en" sz="6500">
                <a:solidFill>
                  <a:srgbClr val="E69138"/>
                </a:solidFill>
                <a:highlight>
                  <a:srgbClr val="E69138"/>
                </a:highlight>
              </a:rPr>
              <a:t>.</a:t>
            </a:r>
            <a:endParaRPr sz="6500">
              <a:solidFill>
                <a:srgbClr val="E69138"/>
              </a:solidFill>
              <a:highlight>
                <a:srgbClr val="E69138"/>
              </a:highlight>
            </a:endParaRPr>
          </a:p>
          <a:p>
            <a:pPr indent="0" lvl="0" marL="0" rtl="0" algn="ctr">
              <a:spcBef>
                <a:spcPts val="0"/>
              </a:spcBef>
              <a:spcAft>
                <a:spcPts val="0"/>
              </a:spcAft>
              <a:buNone/>
            </a:pPr>
            <a:r>
              <a:rPr b="0" lang="en" sz="7600">
                <a:solidFill>
                  <a:srgbClr val="3999B3"/>
                </a:solidFill>
                <a:latin typeface="Pacifico"/>
                <a:ea typeface="Pacifico"/>
                <a:cs typeface="Pacifico"/>
                <a:sym typeface="Pacifico"/>
              </a:rPr>
              <a:t>s</a:t>
            </a:r>
            <a:r>
              <a:rPr b="0" lang="en" sz="7600">
                <a:solidFill>
                  <a:srgbClr val="3999B3"/>
                </a:solidFill>
                <a:latin typeface="Pacifico"/>
                <a:ea typeface="Pacifico"/>
                <a:cs typeface="Pacifico"/>
                <a:sym typeface="Pacifico"/>
              </a:rPr>
              <a:t>ports &amp; entertainment</a:t>
            </a:r>
            <a:endParaRPr b="0" sz="7600">
              <a:solidFill>
                <a:srgbClr val="3999B3"/>
              </a:solidFill>
              <a:latin typeface="Pacifico"/>
              <a:ea typeface="Pacifico"/>
              <a:cs typeface="Pacifico"/>
              <a:sym typeface="Pacifico"/>
            </a:endParaRPr>
          </a:p>
        </p:txBody>
      </p:sp>
      <p:pic>
        <p:nvPicPr>
          <p:cNvPr id="237" name="Google Shape;237;p39"/>
          <p:cNvPicPr preferRelativeResize="0"/>
          <p:nvPr/>
        </p:nvPicPr>
        <p:blipFill rotWithShape="1">
          <a:blip r:embed="rId3">
            <a:alphaModFix/>
          </a:blip>
          <a:srcRect b="3104" l="0" r="0" t="3095"/>
          <a:stretch/>
        </p:blipFill>
        <p:spPr>
          <a:xfrm flipH="1" rot="520906">
            <a:off x="6443596" y="2108848"/>
            <a:ext cx="922953" cy="8652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0"/>
          <p:cNvSpPr txBox="1"/>
          <p:nvPr>
            <p:ph type="title"/>
          </p:nvPr>
        </p:nvSpPr>
        <p:spPr>
          <a:xfrm>
            <a:off x="417900" y="33785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Dog Racing</a:t>
            </a:r>
            <a:endParaRPr>
              <a:solidFill>
                <a:srgbClr val="E69138"/>
              </a:solidFill>
            </a:endParaRPr>
          </a:p>
          <a:p>
            <a:pPr indent="0" lvl="0" marL="0" rtl="0" algn="l">
              <a:lnSpc>
                <a:spcPct val="90000"/>
              </a:lnSpc>
              <a:spcBef>
                <a:spcPts val="1000"/>
              </a:spcBef>
              <a:spcAft>
                <a:spcPts val="0"/>
              </a:spcAft>
              <a:buNone/>
            </a:pPr>
            <a:r>
              <a:rPr b="0" lang="en" sz="1500">
                <a:solidFill>
                  <a:schemeClr val="dk2"/>
                </a:solidFill>
                <a:latin typeface="Arial"/>
                <a:ea typeface="Arial"/>
                <a:cs typeface="Arial"/>
                <a:sym typeface="Arial"/>
              </a:rPr>
              <a:t>A sport that was once popular is now on decline.</a:t>
            </a:r>
            <a:endParaRPr b="0" sz="1500">
              <a:solidFill>
                <a:schemeClr val="dk2"/>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b="0" lang="en" sz="1500">
                <a:solidFill>
                  <a:schemeClr val="dk2"/>
                </a:solidFill>
                <a:latin typeface="Arial"/>
                <a:ea typeface="Arial"/>
                <a:cs typeface="Arial"/>
                <a:sym typeface="Arial"/>
              </a:rPr>
              <a:t>What happens to retired race dogs? Let’s check it out!</a:t>
            </a:r>
            <a:endParaRPr b="0"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t/>
            </a:r>
            <a:endParaRPr b="0"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b="0" lang="en" sz="1500">
                <a:solidFill>
                  <a:schemeClr val="dk2"/>
                </a:solidFill>
                <a:latin typeface="Arial"/>
                <a:ea typeface="Arial"/>
                <a:cs typeface="Arial"/>
                <a:sym typeface="Arial"/>
              </a:rPr>
              <a:t>Dog racing is still legal and happens in MI and WI, where or how does it happen in your community? How are animals cared for?</a:t>
            </a:r>
            <a:endParaRPr b="0" sz="200">
              <a:solidFill>
                <a:schemeClr val="dk2"/>
              </a:solidFill>
              <a:latin typeface="Arial"/>
              <a:ea typeface="Arial"/>
              <a:cs typeface="Arial"/>
              <a:sym typeface="Arial"/>
            </a:endParaRPr>
          </a:p>
        </p:txBody>
      </p:sp>
      <p:sp>
        <p:nvSpPr>
          <p:cNvPr id="243" name="Google Shape;243;p40"/>
          <p:cNvSpPr/>
          <p:nvPr/>
        </p:nvSpPr>
        <p:spPr>
          <a:xfrm>
            <a:off x="4538625" y="0"/>
            <a:ext cx="4605300" cy="5143500"/>
          </a:xfrm>
          <a:prstGeom prst="rect">
            <a:avLst/>
          </a:prstGeom>
          <a:solidFill>
            <a:srgbClr val="3999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40"/>
          <p:cNvPicPr preferRelativeResize="0"/>
          <p:nvPr/>
        </p:nvPicPr>
        <p:blipFill rotWithShape="1">
          <a:blip r:embed="rId3">
            <a:alphaModFix/>
          </a:blip>
          <a:srcRect b="3104" l="0" r="0" t="3095"/>
          <a:stretch/>
        </p:blipFill>
        <p:spPr>
          <a:xfrm flipH="1" rot="520906">
            <a:off x="7963646" y="4128973"/>
            <a:ext cx="922953" cy="865252"/>
          </a:xfrm>
          <a:prstGeom prst="rect">
            <a:avLst/>
          </a:prstGeom>
          <a:noFill/>
          <a:ln>
            <a:noFill/>
          </a:ln>
        </p:spPr>
      </p:pic>
      <p:pic>
        <p:nvPicPr>
          <p:cNvPr id="245" name="Google Shape;245;p40"/>
          <p:cNvPicPr preferRelativeResize="0"/>
          <p:nvPr/>
        </p:nvPicPr>
        <p:blipFill rotWithShape="1">
          <a:blip r:embed="rId4">
            <a:alphaModFix/>
          </a:blip>
          <a:srcRect b="27853" l="0" r="0" t="27652"/>
          <a:stretch/>
        </p:blipFill>
        <p:spPr>
          <a:xfrm>
            <a:off x="779138" y="524050"/>
            <a:ext cx="2980724" cy="994650"/>
          </a:xfrm>
          <a:prstGeom prst="rect">
            <a:avLst/>
          </a:prstGeom>
          <a:noFill/>
          <a:ln>
            <a:noFill/>
          </a:ln>
        </p:spPr>
      </p:pic>
      <p:pic>
        <p:nvPicPr>
          <p:cNvPr descr="Its From/By TheSammy15z &#10;For subscription(click this link) : &#10;http://www.youtube.com/show?p=eDJXq0tZw5s&amp;s=1 &#10;For more Dogs 101 : &#10;http://animal.discovery.com/videos/dogs-101-season-one/?smid=YTAPC-YTD-PLP" id="246" name="Google Shape;246;p40" title="Dogs 101 - Greyhound">
            <a:hlinkClick r:id="rId5"/>
          </p:cNvPr>
          <p:cNvPicPr preferRelativeResize="0"/>
          <p:nvPr/>
        </p:nvPicPr>
        <p:blipFill>
          <a:blip r:embed="rId6">
            <a:alphaModFix/>
          </a:blip>
          <a:stretch>
            <a:fillRect/>
          </a:stretch>
        </p:blipFill>
        <p:spPr>
          <a:xfrm>
            <a:off x="4989675" y="1062700"/>
            <a:ext cx="3703200" cy="2777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1"/>
          <p:cNvSpPr/>
          <p:nvPr/>
        </p:nvSpPr>
        <p:spPr>
          <a:xfrm>
            <a:off x="4538625" y="0"/>
            <a:ext cx="4605300" cy="5143500"/>
          </a:xfrm>
          <a:prstGeom prst="rect">
            <a:avLst/>
          </a:prstGeom>
          <a:solidFill>
            <a:srgbClr val="3999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41"/>
          <p:cNvPicPr preferRelativeResize="0"/>
          <p:nvPr/>
        </p:nvPicPr>
        <p:blipFill rotWithShape="1">
          <a:blip r:embed="rId3">
            <a:alphaModFix/>
          </a:blip>
          <a:srcRect b="3104" l="0" r="0" t="3095"/>
          <a:stretch/>
        </p:blipFill>
        <p:spPr>
          <a:xfrm flipH="1" rot="520906">
            <a:off x="7963646" y="4128973"/>
            <a:ext cx="922953" cy="865252"/>
          </a:xfrm>
          <a:prstGeom prst="rect">
            <a:avLst/>
          </a:prstGeom>
          <a:noFill/>
          <a:ln>
            <a:noFill/>
          </a:ln>
        </p:spPr>
      </p:pic>
      <p:pic>
        <p:nvPicPr>
          <p:cNvPr id="253" name="Google Shape;253;p41"/>
          <p:cNvPicPr preferRelativeResize="0"/>
          <p:nvPr/>
        </p:nvPicPr>
        <p:blipFill>
          <a:blip r:embed="rId4">
            <a:alphaModFix/>
          </a:blip>
          <a:stretch>
            <a:fillRect/>
          </a:stretch>
        </p:blipFill>
        <p:spPr>
          <a:xfrm>
            <a:off x="741925" y="47950"/>
            <a:ext cx="3055150" cy="2038525"/>
          </a:xfrm>
          <a:prstGeom prst="rect">
            <a:avLst/>
          </a:prstGeom>
          <a:noFill/>
          <a:ln>
            <a:noFill/>
          </a:ln>
        </p:spPr>
      </p:pic>
      <p:sp>
        <p:nvSpPr>
          <p:cNvPr id="254" name="Google Shape;254;p41"/>
          <p:cNvSpPr txBox="1"/>
          <p:nvPr>
            <p:ph type="title"/>
          </p:nvPr>
        </p:nvSpPr>
        <p:spPr>
          <a:xfrm>
            <a:off x="417900" y="3530950"/>
            <a:ext cx="3703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E69138"/>
                </a:solidFill>
              </a:rPr>
              <a:t>Horse Racing</a:t>
            </a:r>
            <a:endParaRPr>
              <a:solidFill>
                <a:srgbClr val="E69138"/>
              </a:solidFill>
            </a:endParaRPr>
          </a:p>
          <a:p>
            <a:pPr indent="0" lvl="0" marL="0" rtl="0" algn="l">
              <a:lnSpc>
                <a:spcPct val="90000"/>
              </a:lnSpc>
              <a:spcBef>
                <a:spcPts val="1000"/>
              </a:spcBef>
              <a:spcAft>
                <a:spcPts val="0"/>
              </a:spcAft>
              <a:buNone/>
            </a:pPr>
            <a:r>
              <a:rPr b="0" lang="en" sz="1500">
                <a:solidFill>
                  <a:schemeClr val="dk2"/>
                </a:solidFill>
                <a:latin typeface="Arial"/>
                <a:ea typeface="Arial"/>
                <a:cs typeface="Arial"/>
                <a:sym typeface="Arial"/>
              </a:rPr>
              <a:t>While Greyhound racing is on a decline, horse racing might be increasing</a:t>
            </a:r>
            <a:endParaRPr b="0" sz="1500">
              <a:solidFill>
                <a:schemeClr val="dk2"/>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b="0" lang="en" sz="1500">
                <a:solidFill>
                  <a:schemeClr val="dk2"/>
                </a:solidFill>
                <a:latin typeface="Arial"/>
                <a:ea typeface="Arial"/>
                <a:cs typeface="Arial"/>
                <a:sym typeface="Arial"/>
              </a:rPr>
              <a:t>Although horses have been bred and kept to run and travel, do they receive the best care?</a:t>
            </a:r>
            <a:endParaRPr b="0"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chemeClr val="dk2"/>
              </a:buClr>
              <a:buSzPts val="1500"/>
              <a:buFont typeface="Arial"/>
              <a:buChar char="●"/>
            </a:pPr>
            <a:r>
              <a:rPr b="0" lang="en" sz="1500">
                <a:solidFill>
                  <a:schemeClr val="dk2"/>
                </a:solidFill>
                <a:latin typeface="Arial"/>
                <a:ea typeface="Arial"/>
                <a:cs typeface="Arial"/>
                <a:sym typeface="Arial"/>
              </a:rPr>
              <a:t>Is racing more harmful than good?</a:t>
            </a:r>
            <a:endParaRPr b="0"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chemeClr val="dk2"/>
              </a:buClr>
              <a:buSzPts val="1500"/>
              <a:buFont typeface="Arial"/>
              <a:buChar char="●"/>
            </a:pPr>
            <a:r>
              <a:rPr b="0" lang="en" sz="1500">
                <a:solidFill>
                  <a:schemeClr val="dk2"/>
                </a:solidFill>
                <a:latin typeface="Arial"/>
                <a:ea typeface="Arial"/>
                <a:cs typeface="Arial"/>
                <a:sym typeface="Arial"/>
              </a:rPr>
              <a:t>Do you or anyone you know race horses? It can be done safely. How do people do it in your community?</a:t>
            </a:r>
            <a:endParaRPr b="0" sz="400">
              <a:solidFill>
                <a:schemeClr val="dk2"/>
              </a:solidFill>
              <a:latin typeface="Arial"/>
              <a:ea typeface="Arial"/>
              <a:cs typeface="Arial"/>
              <a:sym typeface="Arial"/>
            </a:endParaRPr>
          </a:p>
        </p:txBody>
      </p:sp>
      <p:pic>
        <p:nvPicPr>
          <p:cNvPr descr="For many of the beautiful horses you see at Del Mar, retirement will be a rude awakening.&#10;◂ &#10; &#10;San Diego's News Source - 10News, KGTV, delivers the latest breaking news, weather forecasts, video on demand and live video streaming straight to you, keeping you in touch anywhere, any time.  &#10; &#10;It's the best way to keep informed and connected to your community wherever and whenever you want backed by the resources of 10News - San Diego, California. &#10; &#10;For more download the 10News mobile app: &#10; &#10;iPhone:  http://bit.ly/iOS-kgtv &#10;Android:  http://bit.ly/kgtv-android" id="255" name="Google Shape;255;p41" title="After the races, where do the thoroughbreds go?">
            <a:hlinkClick r:id="rId5"/>
          </p:cNvPr>
          <p:cNvPicPr preferRelativeResize="0"/>
          <p:nvPr/>
        </p:nvPicPr>
        <p:blipFill>
          <a:blip r:embed="rId6">
            <a:alphaModFix/>
          </a:blip>
          <a:stretch>
            <a:fillRect/>
          </a:stretch>
        </p:blipFill>
        <p:spPr>
          <a:xfrm>
            <a:off x="4887875" y="878100"/>
            <a:ext cx="3906775" cy="2930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9" name="Shape 259"/>
        <p:cNvGrpSpPr/>
        <p:nvPr/>
      </p:nvGrpSpPr>
      <p:grpSpPr>
        <a:xfrm>
          <a:off x="0" y="0"/>
          <a:ext cx="0" cy="0"/>
          <a:chOff x="0" y="0"/>
          <a:chExt cx="0" cy="0"/>
        </a:xfrm>
      </p:grpSpPr>
      <p:sp>
        <p:nvSpPr>
          <p:cNvPr id="260" name="Google Shape;260;p42"/>
          <p:cNvSpPr txBox="1"/>
          <p:nvPr>
            <p:ph idx="4294967295" type="title"/>
          </p:nvPr>
        </p:nvSpPr>
        <p:spPr>
          <a:xfrm>
            <a:off x="311700" y="6306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6500">
                <a:solidFill>
                  <a:srgbClr val="E69138"/>
                </a:solidFill>
                <a:highlight>
                  <a:srgbClr val="E69138"/>
                </a:highlight>
              </a:rPr>
              <a:t>.</a:t>
            </a:r>
            <a:r>
              <a:rPr lang="en" sz="6500">
                <a:solidFill>
                  <a:srgbClr val="FFFFFF"/>
                </a:solidFill>
                <a:highlight>
                  <a:srgbClr val="E69138"/>
                </a:highlight>
              </a:rPr>
              <a:t>Let’s be a</a:t>
            </a:r>
            <a:r>
              <a:rPr lang="en" sz="6500">
                <a:solidFill>
                  <a:srgbClr val="E69138"/>
                </a:solidFill>
                <a:highlight>
                  <a:srgbClr val="E69138"/>
                </a:highlight>
              </a:rPr>
              <a:t>.</a:t>
            </a:r>
            <a:r>
              <a:rPr lang="en" sz="6500">
                <a:solidFill>
                  <a:srgbClr val="FFFFFF"/>
                </a:solidFill>
                <a:highlight>
                  <a:srgbClr val="E69138"/>
                </a:highlight>
              </a:rPr>
              <a:t> </a:t>
            </a:r>
            <a:endParaRPr sz="6500">
              <a:solidFill>
                <a:srgbClr val="FFFFFF"/>
              </a:solidFill>
              <a:highlight>
                <a:srgbClr val="E69138"/>
              </a:highlight>
            </a:endParaRPr>
          </a:p>
          <a:p>
            <a:pPr indent="0" lvl="0" marL="0" rtl="0" algn="ctr">
              <a:spcBef>
                <a:spcPts val="0"/>
              </a:spcBef>
              <a:spcAft>
                <a:spcPts val="0"/>
              </a:spcAft>
              <a:buNone/>
            </a:pPr>
            <a:r>
              <a:rPr lang="en" sz="6500">
                <a:solidFill>
                  <a:srgbClr val="E69138"/>
                </a:solidFill>
                <a:highlight>
                  <a:srgbClr val="E69138"/>
                </a:highlight>
              </a:rPr>
              <a:t>.</a:t>
            </a:r>
            <a:r>
              <a:rPr lang="en" sz="6500">
                <a:solidFill>
                  <a:srgbClr val="FFFFFF"/>
                </a:solidFill>
                <a:highlight>
                  <a:srgbClr val="E69138"/>
                </a:highlight>
              </a:rPr>
              <a:t>Voice for</a:t>
            </a:r>
            <a:r>
              <a:rPr lang="en" sz="6500">
                <a:solidFill>
                  <a:srgbClr val="FFFFFF"/>
                </a:solidFill>
                <a:highlight>
                  <a:srgbClr val="E69138"/>
                </a:highlight>
              </a:rPr>
              <a:t> animals</a:t>
            </a:r>
            <a:r>
              <a:rPr lang="en" sz="6500">
                <a:solidFill>
                  <a:srgbClr val="E69138"/>
                </a:solidFill>
                <a:highlight>
                  <a:srgbClr val="E69138"/>
                </a:highlight>
              </a:rPr>
              <a:t>.</a:t>
            </a:r>
            <a:endParaRPr sz="6500">
              <a:solidFill>
                <a:srgbClr val="E69138"/>
              </a:solidFill>
              <a:highlight>
                <a:srgbClr val="E69138"/>
              </a:highlight>
            </a:endParaRPr>
          </a:p>
          <a:p>
            <a:pPr indent="0" lvl="0" marL="0" rtl="0" algn="ctr">
              <a:spcBef>
                <a:spcPts val="0"/>
              </a:spcBef>
              <a:spcAft>
                <a:spcPts val="0"/>
              </a:spcAft>
              <a:buNone/>
            </a:pPr>
            <a:r>
              <a:rPr b="0" lang="en" sz="5900">
                <a:solidFill>
                  <a:srgbClr val="3999B3"/>
                </a:solidFill>
                <a:latin typeface="Pacifico"/>
                <a:ea typeface="Pacifico"/>
                <a:cs typeface="Pacifico"/>
                <a:sym typeface="Pacifico"/>
              </a:rPr>
              <a:t>&amp; explore an issue your are passionate about!</a:t>
            </a:r>
            <a:endParaRPr b="0" sz="5900">
              <a:solidFill>
                <a:srgbClr val="3999B3"/>
              </a:solidFill>
              <a:latin typeface="Pacifico"/>
              <a:ea typeface="Pacifico"/>
              <a:cs typeface="Pacifico"/>
              <a:sym typeface="Pacifico"/>
            </a:endParaRPr>
          </a:p>
        </p:txBody>
      </p:sp>
      <p:pic>
        <p:nvPicPr>
          <p:cNvPr id="261" name="Google Shape;261;p42"/>
          <p:cNvPicPr preferRelativeResize="0"/>
          <p:nvPr/>
        </p:nvPicPr>
        <p:blipFill rotWithShape="1">
          <a:blip r:embed="rId3">
            <a:alphaModFix/>
          </a:blip>
          <a:srcRect b="3104" l="0" r="0" t="3095"/>
          <a:stretch/>
        </p:blipFill>
        <p:spPr>
          <a:xfrm flipH="1" rot="520906">
            <a:off x="6779171" y="695373"/>
            <a:ext cx="922953" cy="8652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65" name="Shape 265"/>
        <p:cNvGrpSpPr/>
        <p:nvPr/>
      </p:nvGrpSpPr>
      <p:grpSpPr>
        <a:xfrm>
          <a:off x="0" y="0"/>
          <a:ext cx="0" cy="0"/>
          <a:chOff x="0" y="0"/>
          <a:chExt cx="0" cy="0"/>
        </a:xfrm>
      </p:grpSpPr>
      <p:sp>
        <p:nvSpPr>
          <p:cNvPr id="266" name="Google Shape;266;p43"/>
          <p:cNvSpPr txBox="1"/>
          <p:nvPr>
            <p:ph type="ctrTitle"/>
          </p:nvPr>
        </p:nvSpPr>
        <p:spPr>
          <a:xfrm>
            <a:off x="0" y="325425"/>
            <a:ext cx="9144000" cy="697800"/>
          </a:xfrm>
          <a:prstGeom prst="rect">
            <a:avLst/>
          </a:prstGeom>
          <a:solidFill>
            <a:srgbClr val="FFF2CC"/>
          </a:solidFill>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Discover &amp; connect issues on your</a:t>
            </a:r>
            <a:r>
              <a:rPr lang="en" sz="3600">
                <a:solidFill>
                  <a:srgbClr val="E69138"/>
                </a:solidFill>
                <a:highlight>
                  <a:srgbClr val="E69138"/>
                </a:highlight>
              </a:rPr>
              <a:t>.</a:t>
            </a:r>
            <a:r>
              <a:rPr lang="en" sz="3600">
                <a:highlight>
                  <a:srgbClr val="E69138"/>
                </a:highlight>
              </a:rPr>
              <a:t> </a:t>
            </a:r>
            <a:r>
              <a:rPr lang="en" sz="3600">
                <a:solidFill>
                  <a:srgbClr val="E69138"/>
                </a:solidFill>
                <a:highlight>
                  <a:srgbClr val="E69138"/>
                </a:highlight>
              </a:rPr>
              <a:t>.</a:t>
            </a:r>
            <a:r>
              <a:rPr lang="en" sz="3600">
                <a:highlight>
                  <a:srgbClr val="E69138"/>
                </a:highlight>
              </a:rPr>
              <a:t>community to what we’ve learned.</a:t>
            </a:r>
            <a:r>
              <a:rPr lang="en" sz="3600">
                <a:solidFill>
                  <a:srgbClr val="E69138"/>
                </a:solidFill>
                <a:highlight>
                  <a:srgbClr val="E69138"/>
                </a:highlight>
              </a:rPr>
              <a:t>.</a:t>
            </a:r>
            <a:r>
              <a:rPr lang="en" sz="3600">
                <a:highlight>
                  <a:srgbClr val="E69138"/>
                </a:highlight>
              </a:rPr>
              <a:t> </a:t>
            </a:r>
            <a:endParaRPr b="0" sz="1500">
              <a:solidFill>
                <a:schemeClr val="dk2"/>
              </a:solidFill>
              <a:latin typeface="Arial"/>
              <a:ea typeface="Arial"/>
              <a:cs typeface="Arial"/>
              <a:sym typeface="Arial"/>
            </a:endParaRPr>
          </a:p>
          <a:p>
            <a:pPr indent="0" lvl="0" marL="0" rtl="0" algn="ctr">
              <a:spcBef>
                <a:spcPts val="0"/>
              </a:spcBef>
              <a:spcAft>
                <a:spcPts val="0"/>
              </a:spcAft>
              <a:buNone/>
            </a:pPr>
            <a:r>
              <a:rPr lang="en" sz="3600">
                <a:solidFill>
                  <a:srgbClr val="FFF2CC"/>
                </a:solidFill>
              </a:rPr>
              <a:t>.</a:t>
            </a:r>
            <a:endParaRPr sz="3600">
              <a:solidFill>
                <a:srgbClr val="FFF2CC"/>
              </a:solidFill>
            </a:endParaRPr>
          </a:p>
        </p:txBody>
      </p:sp>
      <p:sp>
        <p:nvSpPr>
          <p:cNvPr id="267" name="Google Shape;267;p43"/>
          <p:cNvSpPr txBox="1"/>
          <p:nvPr>
            <p:ph idx="1" type="subTitle"/>
          </p:nvPr>
        </p:nvSpPr>
        <p:spPr>
          <a:xfrm>
            <a:off x="2808100" y="3543250"/>
            <a:ext cx="6066300" cy="1241700"/>
          </a:xfrm>
          <a:prstGeom prst="rect">
            <a:avLst/>
          </a:prstGeom>
        </p:spPr>
        <p:txBody>
          <a:bodyPr anchorCtr="0" anchor="b" bIns="91425" lIns="91425" spcFirstLastPara="1" rIns="91425" wrap="square" tIns="91425">
            <a:noAutofit/>
          </a:bodyPr>
          <a:lstStyle/>
          <a:p>
            <a:pPr indent="0" lvl="0" marL="0" rtl="0" algn="l">
              <a:lnSpc>
                <a:spcPct val="90000"/>
              </a:lnSpc>
              <a:spcBef>
                <a:spcPts val="1000"/>
              </a:spcBef>
              <a:spcAft>
                <a:spcPts val="0"/>
              </a:spcAft>
              <a:buNone/>
            </a:pPr>
            <a:r>
              <a:t/>
            </a:r>
            <a:endParaRPr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b="1" lang="en" sz="1500">
                <a:solidFill>
                  <a:srgbClr val="3999B3"/>
                </a:solidFill>
                <a:latin typeface="Arial"/>
                <a:ea typeface="Arial"/>
                <a:cs typeface="Arial"/>
                <a:sym typeface="Arial"/>
              </a:rPr>
              <a:t>To be a Voice for Animals, it’s important to advocate for them!</a:t>
            </a:r>
            <a:endParaRPr b="1" sz="1500">
              <a:solidFill>
                <a:srgbClr val="3999B3"/>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lang="en" sz="1500">
                <a:solidFill>
                  <a:schemeClr val="dk2"/>
                </a:solidFill>
                <a:latin typeface="Arial"/>
                <a:ea typeface="Arial"/>
                <a:cs typeface="Arial"/>
                <a:sym typeface="Arial"/>
              </a:rPr>
              <a:t>Look at which issue you are the most passionate about and look into it and create an advocacy project around it!</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chemeClr val="dk2"/>
              </a:buClr>
              <a:buSzPts val="1500"/>
              <a:buFont typeface="Arial"/>
              <a:buChar char="●"/>
            </a:pPr>
            <a:r>
              <a:rPr lang="en" sz="1500">
                <a:solidFill>
                  <a:schemeClr val="dk2"/>
                </a:solidFill>
                <a:latin typeface="Arial"/>
                <a:ea typeface="Arial"/>
                <a:cs typeface="Arial"/>
                <a:sym typeface="Arial"/>
              </a:rPr>
              <a:t>What are some of your ideas?</a:t>
            </a:r>
            <a:endParaRPr sz="1500">
              <a:solidFill>
                <a:schemeClr val="dk2"/>
              </a:solidFill>
              <a:latin typeface="Arial"/>
              <a:ea typeface="Arial"/>
              <a:cs typeface="Arial"/>
              <a:sym typeface="Arial"/>
            </a:endParaRPr>
          </a:p>
          <a:p>
            <a:pPr indent="0" lvl="0" marL="0" rtl="0" algn="l">
              <a:lnSpc>
                <a:spcPct val="90000"/>
              </a:lnSpc>
              <a:spcBef>
                <a:spcPts val="1000"/>
              </a:spcBef>
              <a:spcAft>
                <a:spcPts val="0"/>
              </a:spcAft>
              <a:buNone/>
            </a:pPr>
            <a:r>
              <a:rPr lang="en" sz="1500">
                <a:solidFill>
                  <a:schemeClr val="dk2"/>
                </a:solidFill>
                <a:latin typeface="Arial"/>
                <a:ea typeface="Arial"/>
                <a:cs typeface="Arial"/>
                <a:sym typeface="Arial"/>
              </a:rPr>
              <a:t>Here are some ideas:</a:t>
            </a:r>
            <a:endParaRPr sz="1500">
              <a:solidFill>
                <a:schemeClr val="dk2"/>
              </a:solidFill>
              <a:latin typeface="Arial"/>
              <a:ea typeface="Arial"/>
              <a:cs typeface="Arial"/>
              <a:sym typeface="Arial"/>
            </a:endParaRPr>
          </a:p>
          <a:p>
            <a:pPr indent="-323850" lvl="0" marL="457200" rtl="0" algn="l">
              <a:lnSpc>
                <a:spcPct val="90000"/>
              </a:lnSpc>
              <a:spcBef>
                <a:spcPts val="1000"/>
              </a:spcBef>
              <a:spcAft>
                <a:spcPts val="0"/>
              </a:spcAft>
              <a:buClr>
                <a:schemeClr val="dk2"/>
              </a:buClr>
              <a:buSzPts val="1500"/>
              <a:buFont typeface="Arial"/>
              <a:buChar char="●"/>
            </a:pPr>
            <a:r>
              <a:rPr lang="en" sz="1500">
                <a:solidFill>
                  <a:schemeClr val="dk2"/>
                </a:solidFill>
                <a:latin typeface="Arial"/>
                <a:ea typeface="Arial"/>
                <a:cs typeface="Arial"/>
                <a:sym typeface="Arial"/>
              </a:rPr>
              <a:t>Adoption vs. Breeder</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Char char="●"/>
            </a:pPr>
            <a:r>
              <a:rPr lang="en" sz="1500">
                <a:solidFill>
                  <a:schemeClr val="dk2"/>
                </a:solidFill>
                <a:latin typeface="Arial"/>
                <a:ea typeface="Arial"/>
                <a:cs typeface="Arial"/>
                <a:sym typeface="Arial"/>
              </a:rPr>
              <a:t>Yes or No to Cloning</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Char char="●"/>
            </a:pPr>
            <a:r>
              <a:rPr lang="en" sz="1500">
                <a:solidFill>
                  <a:schemeClr val="dk2"/>
                </a:solidFill>
                <a:latin typeface="Arial"/>
                <a:ea typeface="Arial"/>
                <a:cs typeface="Arial"/>
                <a:sym typeface="Arial"/>
              </a:rPr>
              <a:t>Yes or No to Animal Racing</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Char char="●"/>
            </a:pPr>
            <a:r>
              <a:rPr lang="en" sz="1500">
                <a:solidFill>
                  <a:schemeClr val="dk2"/>
                </a:solidFill>
                <a:latin typeface="Arial"/>
                <a:ea typeface="Arial"/>
                <a:cs typeface="Arial"/>
                <a:sym typeface="Arial"/>
              </a:rPr>
              <a:t>Want to investigate something else?</a:t>
            </a:r>
            <a:endParaRPr sz="1500">
              <a:solidFill>
                <a:schemeClr val="dk2"/>
              </a:solidFill>
              <a:latin typeface="Arial"/>
              <a:ea typeface="Arial"/>
              <a:cs typeface="Arial"/>
              <a:sym typeface="Arial"/>
            </a:endParaRPr>
          </a:p>
          <a:p>
            <a:pPr indent="-323850" lvl="0" marL="457200" rtl="0" algn="l">
              <a:lnSpc>
                <a:spcPct val="90000"/>
              </a:lnSpc>
              <a:spcBef>
                <a:spcPts val="0"/>
              </a:spcBef>
              <a:spcAft>
                <a:spcPts val="0"/>
              </a:spcAft>
              <a:buClr>
                <a:srgbClr val="212121"/>
              </a:buClr>
              <a:buSzPts val="1500"/>
              <a:buFont typeface="Arial"/>
              <a:buChar char="●"/>
            </a:pPr>
            <a:r>
              <a:rPr lang="en" sz="1500" u="sng">
                <a:solidFill>
                  <a:schemeClr val="hlink"/>
                </a:solidFill>
                <a:latin typeface="Arial"/>
                <a:ea typeface="Arial"/>
                <a:cs typeface="Arial"/>
                <a:sym typeface="Arial"/>
                <a:hlinkClick r:id="rId3"/>
              </a:rPr>
              <a:t>Cat Declawing</a:t>
            </a:r>
            <a:r>
              <a:rPr lang="en" sz="1500" u="sng">
                <a:solidFill>
                  <a:schemeClr val="hlink"/>
                </a:solidFill>
                <a:latin typeface="Arial"/>
                <a:ea typeface="Arial"/>
                <a:cs typeface="Arial"/>
                <a:sym typeface="Arial"/>
              </a:rPr>
              <a:t> </a:t>
            </a:r>
            <a:r>
              <a:rPr lang="en" sz="1500">
                <a:solidFill>
                  <a:schemeClr val="dk2"/>
                </a:solidFill>
                <a:latin typeface="Arial"/>
                <a:ea typeface="Arial"/>
                <a:cs typeface="Arial"/>
                <a:sym typeface="Arial"/>
              </a:rPr>
              <a:t>or</a:t>
            </a:r>
            <a:r>
              <a:rPr lang="en" sz="1500">
                <a:solidFill>
                  <a:schemeClr val="dk2"/>
                </a:solidFill>
                <a:uFill>
                  <a:noFill/>
                </a:uFill>
                <a:latin typeface="Arial"/>
                <a:ea typeface="Arial"/>
                <a:cs typeface="Arial"/>
                <a:sym typeface="Arial"/>
                <a:hlinkClick r:id="rId4">
                  <a:extLst>
                    <a:ext uri="{A12FA001-AC4F-418D-AE19-62706E023703}">
                      <ahyp:hlinkClr val="tx"/>
                    </a:ext>
                  </a:extLst>
                </a:hlinkClick>
              </a:rPr>
              <a:t> </a:t>
            </a:r>
            <a:r>
              <a:rPr lang="en" sz="1500" u="sng">
                <a:solidFill>
                  <a:schemeClr val="hlink"/>
                </a:solidFill>
                <a:latin typeface="Arial"/>
                <a:ea typeface="Arial"/>
                <a:cs typeface="Arial"/>
                <a:sym typeface="Arial"/>
                <a:hlinkClick r:id="rId5"/>
              </a:rPr>
              <a:t>Vegetarianism</a:t>
            </a:r>
            <a:endParaRPr sz="1500">
              <a:solidFill>
                <a:schemeClr val="dk2"/>
              </a:solidFill>
              <a:latin typeface="Arial"/>
              <a:ea typeface="Arial"/>
              <a:cs typeface="Arial"/>
              <a:sym typeface="Arial"/>
            </a:endParaRPr>
          </a:p>
          <a:p>
            <a:pPr indent="0" lvl="0" marL="0" rtl="0" algn="l">
              <a:spcBef>
                <a:spcPts val="0"/>
              </a:spcBef>
              <a:spcAft>
                <a:spcPts val="0"/>
              </a:spcAft>
              <a:buNone/>
            </a:pPr>
            <a:r>
              <a:t/>
            </a:r>
            <a:endParaRPr b="1">
              <a:latin typeface="Arial"/>
              <a:ea typeface="Arial"/>
              <a:cs typeface="Arial"/>
              <a:sym typeface="Arial"/>
            </a:endParaRPr>
          </a:p>
        </p:txBody>
      </p:sp>
      <p:pic>
        <p:nvPicPr>
          <p:cNvPr id="268" name="Google Shape;268;p43"/>
          <p:cNvPicPr preferRelativeResize="0"/>
          <p:nvPr/>
        </p:nvPicPr>
        <p:blipFill rotWithShape="1">
          <a:blip r:embed="rId6">
            <a:alphaModFix/>
          </a:blip>
          <a:srcRect b="0" l="21755" r="21750" t="0"/>
          <a:stretch/>
        </p:blipFill>
        <p:spPr>
          <a:xfrm>
            <a:off x="570250" y="1528701"/>
            <a:ext cx="1993144" cy="3007179"/>
          </a:xfrm>
          <a:prstGeom prst="rect">
            <a:avLst/>
          </a:prstGeom>
          <a:noFill/>
          <a:ln>
            <a:noFill/>
          </a:ln>
        </p:spPr>
      </p:pic>
      <p:pic>
        <p:nvPicPr>
          <p:cNvPr id="269" name="Google Shape;269;p43"/>
          <p:cNvPicPr preferRelativeResize="0"/>
          <p:nvPr/>
        </p:nvPicPr>
        <p:blipFill rotWithShape="1">
          <a:blip r:embed="rId7">
            <a:alphaModFix/>
          </a:blip>
          <a:srcRect b="3104" l="0" r="0" t="3095"/>
          <a:stretch/>
        </p:blipFill>
        <p:spPr>
          <a:xfrm flipH="1">
            <a:off x="2153551" y="3962763"/>
            <a:ext cx="591448" cy="554476"/>
          </a:xfrm>
          <a:prstGeom prst="rect">
            <a:avLst/>
          </a:prstGeom>
          <a:noFill/>
          <a:ln>
            <a:noFill/>
          </a:ln>
        </p:spPr>
      </p:pic>
      <p:sp>
        <p:nvSpPr>
          <p:cNvPr id="270" name="Google Shape;270;p43"/>
          <p:cNvSpPr txBox="1"/>
          <p:nvPr/>
        </p:nvSpPr>
        <p:spPr>
          <a:xfrm>
            <a:off x="0" y="4572000"/>
            <a:ext cx="9144000" cy="3693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lnSpc>
                <a:spcPct val="90000"/>
              </a:lnSpc>
              <a:spcBef>
                <a:spcPts val="500"/>
              </a:spcBef>
              <a:spcAft>
                <a:spcPts val="0"/>
              </a:spcAft>
              <a:buNone/>
            </a:pPr>
            <a:r>
              <a:rPr b="1" lang="en" sz="1200">
                <a:solidFill>
                  <a:srgbClr val="3999B3"/>
                </a:solidFill>
              </a:rPr>
              <a:t>Animal shelters almost always need more help and have ideas for ways you can help and help create sustainable change.</a:t>
            </a:r>
            <a:endParaRPr b="1" sz="1200">
              <a:solidFill>
                <a:srgbClr val="3999B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4"/>
          <p:cNvSpPr txBox="1"/>
          <p:nvPr>
            <p:ph idx="4294967295" type="ctrTitle"/>
          </p:nvPr>
        </p:nvSpPr>
        <p:spPr>
          <a:xfrm>
            <a:off x="0" y="325425"/>
            <a:ext cx="9144000" cy="6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highlight>
                  <a:srgbClr val="E69138"/>
                </a:highlight>
              </a:rPr>
              <a:t> </a:t>
            </a:r>
            <a:r>
              <a:rPr lang="en" sz="3600">
                <a:solidFill>
                  <a:srgbClr val="FFFFFF"/>
                </a:solidFill>
                <a:highlight>
                  <a:srgbClr val="E69138"/>
                </a:highlight>
              </a:rPr>
              <a:t>Let’s Take Action!</a:t>
            </a:r>
            <a:r>
              <a:rPr lang="en" sz="3600">
                <a:solidFill>
                  <a:srgbClr val="E69138"/>
                </a:solidFill>
                <a:highlight>
                  <a:srgbClr val="E69138"/>
                </a:highlight>
              </a:rPr>
              <a:t>.</a:t>
            </a:r>
            <a:r>
              <a:rPr lang="en" sz="3600">
                <a:highlight>
                  <a:srgbClr val="E69138"/>
                </a:highlight>
              </a:rPr>
              <a:t> </a:t>
            </a:r>
            <a:endParaRPr b="0" sz="1500">
              <a:solidFill>
                <a:schemeClr val="dk2"/>
              </a:solidFill>
              <a:latin typeface="Arial"/>
              <a:ea typeface="Arial"/>
              <a:cs typeface="Arial"/>
              <a:sym typeface="Arial"/>
            </a:endParaRPr>
          </a:p>
          <a:p>
            <a:pPr indent="0" lvl="0" marL="0" rtl="0" algn="l">
              <a:spcBef>
                <a:spcPts val="0"/>
              </a:spcBef>
              <a:spcAft>
                <a:spcPts val="0"/>
              </a:spcAft>
              <a:buNone/>
            </a:pPr>
            <a:r>
              <a:t/>
            </a:r>
            <a:endParaRPr sz="3600">
              <a:solidFill>
                <a:srgbClr val="FFF2CC"/>
              </a:solidFill>
            </a:endParaRPr>
          </a:p>
        </p:txBody>
      </p:sp>
      <p:sp>
        <p:nvSpPr>
          <p:cNvPr id="276" name="Google Shape;276;p44"/>
          <p:cNvSpPr txBox="1"/>
          <p:nvPr/>
        </p:nvSpPr>
        <p:spPr>
          <a:xfrm>
            <a:off x="1027500" y="1092375"/>
            <a:ext cx="3533400" cy="2391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b="1" lang="en" sz="1500">
                <a:solidFill>
                  <a:schemeClr val="dk2"/>
                </a:solidFill>
              </a:rPr>
              <a:t>Maybe . . .</a:t>
            </a:r>
            <a:endParaRPr b="1" sz="1500">
              <a:solidFill>
                <a:schemeClr val="dk2"/>
              </a:solidFill>
            </a:endParaRPr>
          </a:p>
          <a:p>
            <a:pPr indent="-323850" lvl="0" marL="457200" rtl="0" algn="l">
              <a:lnSpc>
                <a:spcPct val="90000"/>
              </a:lnSpc>
              <a:spcBef>
                <a:spcPts val="1000"/>
              </a:spcBef>
              <a:spcAft>
                <a:spcPts val="0"/>
              </a:spcAft>
              <a:buClr>
                <a:schemeClr val="dk2"/>
              </a:buClr>
              <a:buSzPts val="1500"/>
              <a:buChar char="●"/>
            </a:pPr>
            <a:r>
              <a:rPr lang="en" sz="1500">
                <a:solidFill>
                  <a:schemeClr val="dk2"/>
                </a:solidFill>
              </a:rPr>
              <a:t>Create a comic or start a blog</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Design a website</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Organize a panel discussion or debate</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Design an exhibit</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Organize a volunteer effort</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Invent a new process or help change legislature</a:t>
            </a:r>
            <a:endParaRPr sz="1500">
              <a:solidFill>
                <a:schemeClr val="dk2"/>
              </a:solidFill>
            </a:endParaRPr>
          </a:p>
        </p:txBody>
      </p:sp>
      <p:sp>
        <p:nvSpPr>
          <p:cNvPr id="277" name="Google Shape;277;p44"/>
          <p:cNvSpPr txBox="1"/>
          <p:nvPr/>
        </p:nvSpPr>
        <p:spPr>
          <a:xfrm>
            <a:off x="4706150" y="1071450"/>
            <a:ext cx="3533400" cy="262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b="1" lang="en" sz="1500">
                <a:solidFill>
                  <a:schemeClr val="dk2"/>
                </a:solidFill>
              </a:rPr>
              <a:t>Perhaps . . .</a:t>
            </a:r>
            <a:endParaRPr b="1" sz="1500">
              <a:solidFill>
                <a:schemeClr val="dk2"/>
              </a:solidFill>
            </a:endParaRPr>
          </a:p>
          <a:p>
            <a:pPr indent="-323850" lvl="0" marL="457200" rtl="0" algn="l">
              <a:lnSpc>
                <a:spcPct val="90000"/>
              </a:lnSpc>
              <a:spcBef>
                <a:spcPts val="1000"/>
              </a:spcBef>
              <a:spcAft>
                <a:spcPts val="0"/>
              </a:spcAft>
              <a:buClr>
                <a:schemeClr val="dk2"/>
              </a:buClr>
              <a:buSzPts val="1500"/>
              <a:buChar char="●"/>
            </a:pPr>
            <a:r>
              <a:rPr lang="en" sz="1500">
                <a:solidFill>
                  <a:schemeClr val="dk2"/>
                </a:solidFill>
              </a:rPr>
              <a:t>Explore and promote ethically and locally produced meat and animal products</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Work with a local humane society to educate the public about declawing alternatives</a:t>
            </a:r>
            <a:endParaRPr sz="1500">
              <a:solidFill>
                <a:schemeClr val="dk2"/>
              </a:solidFill>
            </a:endParaRPr>
          </a:p>
          <a:p>
            <a:pPr indent="-323850" lvl="0" marL="457200" rtl="0" algn="l">
              <a:lnSpc>
                <a:spcPct val="90000"/>
              </a:lnSpc>
              <a:spcBef>
                <a:spcPts val="0"/>
              </a:spcBef>
              <a:spcAft>
                <a:spcPts val="0"/>
              </a:spcAft>
              <a:buClr>
                <a:schemeClr val="dk2"/>
              </a:buClr>
              <a:buSzPts val="1500"/>
              <a:buChar char="●"/>
            </a:pPr>
            <a:r>
              <a:rPr lang="en" sz="1500">
                <a:solidFill>
                  <a:schemeClr val="dk2"/>
                </a:solidFill>
              </a:rPr>
              <a:t>Create a direction of resources for people looking to adopt so they can find the right pet!</a:t>
            </a:r>
            <a:endParaRPr sz="1500">
              <a:solidFill>
                <a:schemeClr val="dk2"/>
              </a:solidFill>
            </a:endParaRPr>
          </a:p>
        </p:txBody>
      </p:sp>
      <p:pic>
        <p:nvPicPr>
          <p:cNvPr id="278" name="Google Shape;278;p44"/>
          <p:cNvPicPr preferRelativeResize="0"/>
          <p:nvPr/>
        </p:nvPicPr>
        <p:blipFill>
          <a:blip r:embed="rId3">
            <a:alphaModFix/>
          </a:blip>
          <a:stretch>
            <a:fillRect/>
          </a:stretch>
        </p:blipFill>
        <p:spPr>
          <a:xfrm>
            <a:off x="1119400" y="3622075"/>
            <a:ext cx="1364724" cy="1364724"/>
          </a:xfrm>
          <a:prstGeom prst="rect">
            <a:avLst/>
          </a:prstGeom>
          <a:noFill/>
          <a:ln>
            <a:noFill/>
          </a:ln>
        </p:spPr>
      </p:pic>
      <p:pic>
        <p:nvPicPr>
          <p:cNvPr id="279" name="Google Shape;279;p44"/>
          <p:cNvPicPr preferRelativeResize="0"/>
          <p:nvPr/>
        </p:nvPicPr>
        <p:blipFill rotWithShape="1">
          <a:blip r:embed="rId4">
            <a:alphaModFix/>
          </a:blip>
          <a:srcRect b="26868" l="0" r="0" t="0"/>
          <a:stretch/>
        </p:blipFill>
        <p:spPr>
          <a:xfrm>
            <a:off x="2414712" y="3622075"/>
            <a:ext cx="1806225" cy="1320924"/>
          </a:xfrm>
          <a:prstGeom prst="rect">
            <a:avLst/>
          </a:prstGeom>
          <a:noFill/>
          <a:ln>
            <a:noFill/>
          </a:ln>
        </p:spPr>
      </p:pic>
      <p:pic>
        <p:nvPicPr>
          <p:cNvPr id="280" name="Google Shape;280;p44"/>
          <p:cNvPicPr preferRelativeResize="0"/>
          <p:nvPr/>
        </p:nvPicPr>
        <p:blipFill rotWithShape="1">
          <a:blip r:embed="rId5">
            <a:alphaModFix/>
          </a:blip>
          <a:srcRect b="30313" l="0" r="0" t="-3444"/>
          <a:stretch/>
        </p:blipFill>
        <p:spPr>
          <a:xfrm>
            <a:off x="4278463" y="3727675"/>
            <a:ext cx="1806225" cy="1320924"/>
          </a:xfrm>
          <a:prstGeom prst="rect">
            <a:avLst/>
          </a:prstGeom>
          <a:noFill/>
          <a:ln>
            <a:noFill/>
          </a:ln>
        </p:spPr>
      </p:pic>
      <p:pic>
        <p:nvPicPr>
          <p:cNvPr id="281" name="Google Shape;281;p44"/>
          <p:cNvPicPr preferRelativeResize="0"/>
          <p:nvPr/>
        </p:nvPicPr>
        <p:blipFill rotWithShape="1">
          <a:blip r:embed="rId6">
            <a:alphaModFix/>
          </a:blip>
          <a:srcRect b="4994" l="0" r="0" t="21873"/>
          <a:stretch/>
        </p:blipFill>
        <p:spPr>
          <a:xfrm>
            <a:off x="6218363" y="3517100"/>
            <a:ext cx="1806225" cy="13209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85" name="Shape 285"/>
        <p:cNvGrpSpPr/>
        <p:nvPr/>
      </p:nvGrpSpPr>
      <p:grpSpPr>
        <a:xfrm>
          <a:off x="0" y="0"/>
          <a:ext cx="0" cy="0"/>
          <a:chOff x="0" y="0"/>
          <a:chExt cx="0" cy="0"/>
        </a:xfrm>
      </p:grpSpPr>
      <p:sp>
        <p:nvSpPr>
          <p:cNvPr id="286" name="Google Shape;286;p45"/>
          <p:cNvSpPr txBox="1"/>
          <p:nvPr>
            <p:ph type="ctrTitle"/>
          </p:nvPr>
        </p:nvSpPr>
        <p:spPr>
          <a:xfrm>
            <a:off x="3546075" y="2489550"/>
            <a:ext cx="5206800" cy="124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chemeClr val="lt1"/>
                </a:solidFill>
                <a:highlight>
                  <a:srgbClr val="E69138"/>
                </a:highlight>
              </a:rPr>
              <a:t> Great job,</a:t>
            </a:r>
            <a:r>
              <a:rPr lang="en" sz="4800">
                <a:solidFill>
                  <a:srgbClr val="E69138"/>
                </a:solidFill>
                <a:highlight>
                  <a:srgbClr val="E69138"/>
                </a:highlight>
              </a:rPr>
              <a:t>.</a:t>
            </a:r>
            <a:r>
              <a:rPr lang="en" sz="4800">
                <a:solidFill>
                  <a:schemeClr val="lt1"/>
                </a:solidFill>
                <a:highlight>
                  <a:srgbClr val="FF0000"/>
                </a:highlight>
              </a:rPr>
              <a:t>  </a:t>
            </a:r>
            <a:endParaRPr sz="4800">
              <a:solidFill>
                <a:schemeClr val="lt1"/>
              </a:solidFill>
              <a:highlight>
                <a:srgbClr val="FF0000"/>
              </a:highlight>
            </a:endParaRPr>
          </a:p>
          <a:p>
            <a:pPr indent="0" lvl="0" marL="0" rtl="0" algn="l">
              <a:spcBef>
                <a:spcPts val="0"/>
              </a:spcBef>
              <a:spcAft>
                <a:spcPts val="0"/>
              </a:spcAft>
              <a:buNone/>
            </a:pPr>
            <a:r>
              <a:rPr b="1" lang="en">
                <a:solidFill>
                  <a:srgbClr val="E69138"/>
                </a:solidFill>
              </a:rPr>
              <a:t>GIRL SCOUTS!</a:t>
            </a:r>
            <a:endParaRPr b="1">
              <a:solidFill>
                <a:srgbClr val="E69138"/>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You have earned the </a:t>
            </a:r>
            <a:endParaRPr b="1" sz="2400">
              <a:solidFill>
                <a:srgbClr val="000000"/>
              </a:solidFill>
            </a:endParaRPr>
          </a:p>
          <a:p>
            <a:pPr indent="0" lvl="0" marL="0" rtl="0" algn="l">
              <a:spcBef>
                <a:spcPts val="0"/>
              </a:spcBef>
              <a:spcAft>
                <a:spcPts val="0"/>
              </a:spcAft>
              <a:buClr>
                <a:schemeClr val="dk1"/>
              </a:buClr>
              <a:buSzPts val="1100"/>
              <a:buFont typeface="Arial"/>
              <a:buNone/>
            </a:pPr>
            <a:r>
              <a:rPr b="1" lang="en" sz="2400">
                <a:solidFill>
                  <a:srgbClr val="000000"/>
                </a:solidFill>
              </a:rPr>
              <a:t>SPECIAL AGENT Badge</a:t>
            </a:r>
            <a:endParaRPr b="1" sz="2400">
              <a:solidFill>
                <a:srgbClr val="000000"/>
              </a:solidFill>
            </a:endParaRPr>
          </a:p>
        </p:txBody>
      </p:sp>
      <p:pic>
        <p:nvPicPr>
          <p:cNvPr id="287" name="Google Shape;287;p45"/>
          <p:cNvPicPr preferRelativeResize="0"/>
          <p:nvPr/>
        </p:nvPicPr>
        <p:blipFill rotWithShape="1">
          <a:blip r:embed="rId3">
            <a:alphaModFix/>
          </a:blip>
          <a:srcRect b="3104" l="0" r="0" t="3095"/>
          <a:stretch/>
        </p:blipFill>
        <p:spPr>
          <a:xfrm flipH="1">
            <a:off x="6773151" y="977925"/>
            <a:ext cx="591448" cy="554477"/>
          </a:xfrm>
          <a:prstGeom prst="rect">
            <a:avLst/>
          </a:prstGeom>
          <a:noFill/>
          <a:ln>
            <a:noFill/>
          </a:ln>
        </p:spPr>
      </p:pic>
      <p:pic>
        <p:nvPicPr>
          <p:cNvPr id="288" name="Google Shape;288;p45"/>
          <p:cNvPicPr preferRelativeResize="0"/>
          <p:nvPr/>
        </p:nvPicPr>
        <p:blipFill rotWithShape="1">
          <a:blip r:embed="rId4">
            <a:alphaModFix/>
          </a:blip>
          <a:srcRect b="0" l="21755" r="21750" t="0"/>
          <a:stretch/>
        </p:blipFill>
        <p:spPr>
          <a:xfrm>
            <a:off x="754600" y="305250"/>
            <a:ext cx="2744450" cy="4140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F0000"/>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