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Proxima Nova"/>
      <p:regular r:id="rId16"/>
      <p:bold r:id="rId17"/>
      <p:italic r:id="rId18"/>
      <p:boldItalic r:id="rId19"/>
    </p:embeddedFont>
    <p:embeddedFont>
      <p:font typeface="Alfa Slab One"/>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lfaSlabOne-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roximaNova-bold.fntdata"/><Relationship Id="rId16" Type="http://schemas.openxmlformats.org/officeDocument/2006/relationships/font" Target="fonts/ProximaNova-regular.fntdata"/><Relationship Id="rId5" Type="http://schemas.openxmlformats.org/officeDocument/2006/relationships/notesMaster" Target="notesMasters/notesMaster1.xml"/><Relationship Id="rId19" Type="http://schemas.openxmlformats.org/officeDocument/2006/relationships/font" Target="fonts/ProximaNova-boldItalic.fntdata"/><Relationship Id="rId6" Type="http://schemas.openxmlformats.org/officeDocument/2006/relationships/slide" Target="slides/slide1.xml"/><Relationship Id="rId18" Type="http://schemas.openxmlformats.org/officeDocument/2006/relationships/font" Target="fonts/ProximaNova-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730e72db3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730e72db3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30e72db31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30e72db31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730e72db3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730e72db3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730e72db31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730e72db31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30e72db3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30e72db3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730e72db31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730e72db31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730e72db31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730e72db31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730e72db31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730e72db31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30e72db31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30e72db3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4.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jpg"/><Relationship Id="rId4" Type="http://schemas.openxmlformats.org/officeDocument/2006/relationships/hyperlink" Target="https://www.youtube.com/watch?v=PDuiSnBYCQc" TargetMode="External"/><Relationship Id="rId5" Type="http://schemas.openxmlformats.org/officeDocument/2006/relationships/hyperlink" Target="https://www.youtube.com/watch?v=ydehQWYBKUk" TargetMode="External"/><Relationship Id="rId6" Type="http://schemas.openxmlformats.org/officeDocument/2006/relationships/hyperlink" Target="https://www.youtube.com/watch?v=ydehQWYBKUk" TargetMode="External"/><Relationship Id="rId7" Type="http://schemas.openxmlformats.org/officeDocument/2006/relationships/hyperlink" Target="https://www.youtube.com/watch?v=ydehQWYBKU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hyperlink" Target="http://www.youtube.com/watch?v=EcZoLGxbO60" TargetMode="External"/><Relationship Id="rId5"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hyperlink" Target="http://www.youtube.com/watch?v=P5WXNobNI4I" TargetMode="External"/><Relationship Id="rId5"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hyperlink" Target="https://www.youtube.com/watch?v=nXoXkm9JpcI"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hyperlink" Target="http://www.youtube.com/watch?v=pDtNaEoW0B4" TargetMode="External"/><Relationship Id="rId5"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hyperlink" Target="https://www.facebook.com/gscentralil/" TargetMode="External"/><Relationship Id="rId5" Type="http://schemas.openxmlformats.org/officeDocument/2006/relationships/image" Target="../media/image15.jpg"/><Relationship Id="rId6" Type="http://schemas.openxmlformats.org/officeDocument/2006/relationships/hyperlink" Target="http://www.getyourgirlpower.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pic>
        <p:nvPicPr>
          <p:cNvPr id="56" name="Google Shape;56;p13"/>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57" name="Google Shape;57;p13"/>
          <p:cNvSpPr txBox="1"/>
          <p:nvPr>
            <p:ph type="ctrTitle"/>
          </p:nvPr>
        </p:nvSpPr>
        <p:spPr>
          <a:xfrm>
            <a:off x="311700" y="1208025"/>
            <a:ext cx="8520600" cy="1957800"/>
          </a:xfrm>
          <a:prstGeom prst="rect">
            <a:avLst/>
          </a:prstGeom>
          <a:ln cap="flat" cmpd="sng" w="9525">
            <a:solidFill>
              <a:schemeClr val="lt1"/>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1"/>
                </a:solidFill>
              </a:rPr>
              <a:t>Science of Style Badge</a:t>
            </a:r>
            <a:endParaRPr>
              <a:solidFill>
                <a:schemeClr val="lt1"/>
              </a:solidFill>
            </a:endParaRPr>
          </a:p>
        </p:txBody>
      </p:sp>
      <p:sp>
        <p:nvSpPr>
          <p:cNvPr id="58" name="Google Shape;58;p13"/>
          <p:cNvSpPr txBox="1"/>
          <p:nvPr>
            <p:ph idx="1" type="subTitle"/>
          </p:nvPr>
        </p:nvSpPr>
        <p:spPr>
          <a:xfrm>
            <a:off x="311700" y="3165823"/>
            <a:ext cx="8520600" cy="73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chemeClr val="lt1"/>
                </a:solidFill>
              </a:rPr>
              <a:t>Senior </a:t>
            </a:r>
            <a:endParaRPr sz="48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64" name="Google Shape;64;p14"/>
          <p:cNvSpPr txBox="1"/>
          <p:nvPr>
            <p:ph idx="1" type="body"/>
          </p:nvPr>
        </p:nvSpPr>
        <p:spPr>
          <a:xfrm>
            <a:off x="282300" y="1024150"/>
            <a:ext cx="6771600" cy="2517600"/>
          </a:xfrm>
          <a:prstGeom prst="rect">
            <a:avLst/>
          </a:prstGeom>
        </p:spPr>
        <p:txBody>
          <a:bodyPr anchorCtr="0" anchor="ctr" bIns="91425" lIns="91425" spcFirstLastPara="1" rIns="91425" wrap="square" tIns="91425">
            <a:noAutofit/>
          </a:bodyPr>
          <a:lstStyle/>
          <a:p>
            <a:pPr indent="0" lvl="0" marL="0" rtl="0" algn="ctr">
              <a:spcBef>
                <a:spcPts val="0"/>
              </a:spcBef>
              <a:spcAft>
                <a:spcPts val="1600"/>
              </a:spcAft>
              <a:buNone/>
            </a:pPr>
            <a:r>
              <a:rPr b="1" lang="en" sz="2400">
                <a:latin typeface="Arial"/>
                <a:ea typeface="Arial"/>
                <a:cs typeface="Arial"/>
                <a:sym typeface="Arial"/>
              </a:rPr>
              <a:t>When you earn this badge, you’ll learn science behind makeup, perfume, fashion fabrics, and skin care products.</a:t>
            </a:r>
            <a:r>
              <a:rPr b="1" lang="en" sz="2400">
                <a:latin typeface="Arial"/>
                <a:ea typeface="Arial"/>
                <a:cs typeface="Arial"/>
                <a:sym typeface="Arial"/>
              </a:rPr>
              <a:t> </a:t>
            </a:r>
            <a:endParaRPr b="1" sz="2400">
              <a:latin typeface="Arial"/>
              <a:ea typeface="Arial"/>
              <a:cs typeface="Arial"/>
              <a:sym typeface="Arial"/>
            </a:endParaRPr>
          </a:p>
        </p:txBody>
      </p:sp>
      <p:pic>
        <p:nvPicPr>
          <p:cNvPr id="65" name="Google Shape;65;p14"/>
          <p:cNvPicPr preferRelativeResize="0"/>
          <p:nvPr/>
        </p:nvPicPr>
        <p:blipFill>
          <a:blip r:embed="rId4">
            <a:alphaModFix/>
          </a:blip>
          <a:stretch>
            <a:fillRect/>
          </a:stretch>
        </p:blipFill>
        <p:spPr>
          <a:xfrm>
            <a:off x="6921672" y="1024147"/>
            <a:ext cx="2222325" cy="2222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id="70" name="Google Shape;70;p15"/>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71" name="Google Shape;71;p15"/>
          <p:cNvSpPr txBox="1"/>
          <p:nvPr>
            <p:ph type="title"/>
          </p:nvPr>
        </p:nvSpPr>
        <p:spPr>
          <a:xfrm>
            <a:off x="150050" y="1805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lt1"/>
                </a:solidFill>
              </a:rPr>
              <a:t>Step 1: Make and test a homemade product </a:t>
            </a:r>
            <a:endParaRPr sz="2600">
              <a:solidFill>
                <a:schemeClr val="lt1"/>
              </a:solidFill>
            </a:endParaRPr>
          </a:p>
        </p:txBody>
      </p:sp>
      <p:sp>
        <p:nvSpPr>
          <p:cNvPr id="72" name="Google Shape;72;p15"/>
          <p:cNvSpPr txBox="1"/>
          <p:nvPr>
            <p:ph idx="1" type="body"/>
          </p:nvPr>
        </p:nvSpPr>
        <p:spPr>
          <a:xfrm>
            <a:off x="3909000" y="1125150"/>
            <a:ext cx="4893900" cy="3723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Research a </a:t>
            </a:r>
            <a:r>
              <a:rPr lang="en"/>
              <a:t>homemade body location. Then, find a store-bought product similar to the one you made. Have your Girl Scout friends and/or family members test out your two products.  Be sure you don’t let them know which one is homemade and which is purchased. Record your results.  Have them rate the products 1-5 in these </a:t>
            </a:r>
            <a:r>
              <a:rPr lang="en"/>
              <a:t>categories: t</a:t>
            </a:r>
            <a:r>
              <a:rPr lang="en"/>
              <a:t>exture, smell, skin reaction, and color.  </a:t>
            </a:r>
            <a:endParaRPr/>
          </a:p>
        </p:txBody>
      </p:sp>
      <p:sp>
        <p:nvSpPr>
          <p:cNvPr id="73" name="Google Shape;73;p15"/>
          <p:cNvSpPr/>
          <p:nvPr/>
        </p:nvSpPr>
        <p:spPr>
          <a:xfrm>
            <a:off x="150050" y="1714650"/>
            <a:ext cx="3259200" cy="2544000"/>
          </a:xfrm>
          <a:prstGeom prst="rect">
            <a:avLst/>
          </a:prstGeom>
          <a:noFill/>
          <a:ln cap="flat" cmpd="sng" w="11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txBox="1"/>
          <p:nvPr/>
        </p:nvSpPr>
        <p:spPr>
          <a:xfrm>
            <a:off x="194000" y="1714650"/>
            <a:ext cx="3171300" cy="264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u="sng"/>
              <a:t>Organic Vanilla Body Cream</a:t>
            </a:r>
            <a:endParaRPr b="1" sz="1600" u="sng"/>
          </a:p>
          <a:p>
            <a:pPr indent="0" lvl="0" marL="0" rtl="0" algn="l">
              <a:spcBef>
                <a:spcPts val="0"/>
              </a:spcBef>
              <a:spcAft>
                <a:spcPts val="0"/>
              </a:spcAft>
              <a:buNone/>
            </a:pPr>
            <a:r>
              <a:rPr lang="en"/>
              <a:t>2 tbsp. shea butter</a:t>
            </a:r>
            <a:endParaRPr/>
          </a:p>
          <a:p>
            <a:pPr indent="0" lvl="0" marL="0" rtl="0" algn="l">
              <a:spcBef>
                <a:spcPts val="0"/>
              </a:spcBef>
              <a:spcAft>
                <a:spcPts val="0"/>
              </a:spcAft>
              <a:buNone/>
            </a:pPr>
            <a:r>
              <a:rPr lang="en"/>
              <a:t>2 tbsp. virgin coconut oil</a:t>
            </a:r>
            <a:endParaRPr/>
          </a:p>
          <a:p>
            <a:pPr indent="0" lvl="0" marL="0" rtl="0" algn="l">
              <a:spcBef>
                <a:spcPts val="0"/>
              </a:spcBef>
              <a:spcAft>
                <a:spcPts val="0"/>
              </a:spcAft>
              <a:buNone/>
            </a:pPr>
            <a:r>
              <a:rPr lang="en"/>
              <a:t>4 tbsp. sweet almond oil</a:t>
            </a:r>
            <a:endParaRPr/>
          </a:p>
          <a:p>
            <a:pPr indent="0" lvl="0" marL="0" rtl="0" algn="l">
              <a:spcBef>
                <a:spcPts val="0"/>
              </a:spcBef>
              <a:spcAft>
                <a:spcPts val="0"/>
              </a:spcAft>
              <a:buNone/>
            </a:pPr>
            <a:r>
              <a:rPr lang="en"/>
              <a:t>1/2 tsp. essential oil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Blend all of the ingredients together in a small food processor. Spoon into a small, dark jar. Store in the fridge for up to six months. </a:t>
            </a:r>
            <a:endParaRPr/>
          </a:p>
          <a:p>
            <a:pPr indent="0" lvl="0" marL="0" rtl="0" algn="l">
              <a:spcBef>
                <a:spcPts val="0"/>
              </a:spcBef>
              <a:spcAft>
                <a:spcPts val="0"/>
              </a:spcAft>
              <a:buNone/>
            </a:pPr>
            <a:r>
              <a:rPr lang="en"/>
              <a:t>Yields: approximately 4 oz of cream.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p16"/>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80" name="Google Shape;80;p16"/>
          <p:cNvSpPr txBox="1"/>
          <p:nvPr>
            <p:ph type="title"/>
          </p:nvPr>
        </p:nvSpPr>
        <p:spPr>
          <a:xfrm>
            <a:off x="150050" y="0"/>
            <a:ext cx="8520600" cy="96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solidFill>
                  <a:schemeClr val="lt1"/>
                </a:solidFill>
              </a:rPr>
              <a:t>Step 2: </a:t>
            </a:r>
            <a:r>
              <a:rPr lang="en" sz="2900">
                <a:solidFill>
                  <a:schemeClr val="lt1"/>
                </a:solidFill>
              </a:rPr>
              <a:t>Examine</a:t>
            </a:r>
            <a:r>
              <a:rPr lang="en" sz="2900">
                <a:solidFill>
                  <a:schemeClr val="lt1"/>
                </a:solidFill>
              </a:rPr>
              <a:t> the </a:t>
            </a:r>
            <a:r>
              <a:rPr lang="en" sz="2900">
                <a:solidFill>
                  <a:schemeClr val="lt1"/>
                </a:solidFill>
              </a:rPr>
              <a:t>science</a:t>
            </a:r>
            <a:r>
              <a:rPr lang="en" sz="2900">
                <a:solidFill>
                  <a:schemeClr val="lt1"/>
                </a:solidFill>
              </a:rPr>
              <a:t> behind                                                        fabrics and accessories </a:t>
            </a:r>
            <a:endParaRPr sz="2900">
              <a:solidFill>
                <a:schemeClr val="lt1"/>
              </a:solidFill>
            </a:endParaRPr>
          </a:p>
        </p:txBody>
      </p:sp>
      <p:sp>
        <p:nvSpPr>
          <p:cNvPr id="81" name="Google Shape;81;p16"/>
          <p:cNvSpPr txBox="1"/>
          <p:nvPr>
            <p:ph idx="1" type="body"/>
          </p:nvPr>
        </p:nvSpPr>
        <p:spPr>
          <a:xfrm>
            <a:off x="311700" y="1152475"/>
            <a:ext cx="8520600" cy="36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Arial"/>
                <a:ea typeface="Arial"/>
                <a:cs typeface="Arial"/>
                <a:sym typeface="Arial"/>
              </a:rPr>
              <a:t>So many of us live a busy life.  We go to school, play sports, and volunteer in the community.  </a:t>
            </a:r>
            <a:r>
              <a:rPr lang="en">
                <a:solidFill>
                  <a:schemeClr val="lt1"/>
                </a:solidFill>
                <a:latin typeface="Arial"/>
                <a:ea typeface="Arial"/>
                <a:cs typeface="Arial"/>
                <a:sym typeface="Arial"/>
              </a:rPr>
              <a:t> </a:t>
            </a:r>
            <a:r>
              <a:rPr lang="en">
                <a:solidFill>
                  <a:schemeClr val="lt1"/>
                </a:solidFill>
                <a:latin typeface="Arial"/>
                <a:ea typeface="Arial"/>
                <a:cs typeface="Arial"/>
                <a:sym typeface="Arial"/>
              </a:rPr>
              <a:t>Different</a:t>
            </a:r>
            <a:r>
              <a:rPr lang="en">
                <a:solidFill>
                  <a:schemeClr val="lt1"/>
                </a:solidFill>
                <a:latin typeface="Arial"/>
                <a:ea typeface="Arial"/>
                <a:cs typeface="Arial"/>
                <a:sym typeface="Arial"/>
              </a:rPr>
              <a:t> fabrics are used for </a:t>
            </a:r>
            <a:r>
              <a:rPr lang="en">
                <a:solidFill>
                  <a:schemeClr val="lt1"/>
                </a:solidFill>
                <a:latin typeface="Arial"/>
                <a:ea typeface="Arial"/>
                <a:cs typeface="Arial"/>
                <a:sym typeface="Arial"/>
              </a:rPr>
              <a:t>different</a:t>
            </a:r>
            <a:r>
              <a:rPr lang="en">
                <a:solidFill>
                  <a:schemeClr val="lt1"/>
                </a:solidFill>
                <a:latin typeface="Arial"/>
                <a:ea typeface="Arial"/>
                <a:cs typeface="Arial"/>
                <a:sym typeface="Arial"/>
              </a:rPr>
              <a:t> clothes.  As an alternative to scratchy, heavy wool, scientists came up with synthetic fleece. They, also, developed waterproof outerwear and no-iron shirts.  Some are even engineered in a lab! </a:t>
            </a:r>
            <a:r>
              <a:rPr i="1" lang="en">
                <a:solidFill>
                  <a:schemeClr val="lt1"/>
                </a:solidFill>
                <a:latin typeface="Arial"/>
                <a:ea typeface="Arial"/>
                <a:cs typeface="Arial"/>
                <a:sym typeface="Arial"/>
              </a:rPr>
              <a:t> </a:t>
            </a:r>
            <a:r>
              <a:rPr b="1" i="1" lang="en" u="sng">
                <a:solidFill>
                  <a:srgbClr val="EFEFEF"/>
                </a:solidFill>
                <a:latin typeface="Arial"/>
                <a:ea typeface="Arial"/>
                <a:cs typeface="Arial"/>
                <a:sym typeface="Arial"/>
                <a:hlinkClick r:id="rId4">
                  <a:extLst>
                    <a:ext uri="{A12FA001-AC4F-418D-AE19-62706E023703}">
                      <ahyp:hlinkClr val="tx"/>
                    </a:ext>
                  </a:extLst>
                </a:hlinkClick>
              </a:rPr>
              <a:t>Explore the emerging aspects of the science of fashion.</a:t>
            </a:r>
            <a:endParaRPr b="1">
              <a:solidFill>
                <a:schemeClr val="lt1"/>
              </a:solidFill>
              <a:latin typeface="Arial"/>
              <a:ea typeface="Arial"/>
              <a:cs typeface="Arial"/>
              <a:sym typeface="Arial"/>
            </a:endParaRPr>
          </a:p>
          <a:p>
            <a:pPr indent="0" lvl="0" marL="0" rtl="0" algn="l">
              <a:spcBef>
                <a:spcPts val="1600"/>
              </a:spcBef>
              <a:spcAft>
                <a:spcPts val="0"/>
              </a:spcAft>
              <a:buNone/>
            </a:pPr>
            <a:r>
              <a:rPr b="1" i="1" lang="en" u="sng">
                <a:solidFill>
                  <a:schemeClr val="lt1"/>
                </a:solidFill>
                <a:latin typeface="Arial"/>
                <a:ea typeface="Arial"/>
                <a:cs typeface="Arial"/>
                <a:sym typeface="Arial"/>
                <a:hlinkClick r:id="rId5">
                  <a:extLst>
                    <a:ext uri="{A12FA001-AC4F-418D-AE19-62706E023703}">
                      <ahyp:hlinkClr val="tx"/>
                    </a:ext>
                  </a:extLst>
                </a:hlinkClick>
              </a:rPr>
              <a:t>Find out what waterproof </a:t>
            </a:r>
            <a:r>
              <a:rPr b="1" i="1" lang="en" u="sng">
                <a:solidFill>
                  <a:schemeClr val="lt1"/>
                </a:solidFill>
                <a:latin typeface="Arial"/>
                <a:ea typeface="Arial"/>
                <a:cs typeface="Arial"/>
                <a:sym typeface="Arial"/>
                <a:hlinkClick r:id="rId6">
                  <a:extLst>
                    <a:ext uri="{A12FA001-AC4F-418D-AE19-62706E023703}">
                      <ahyp:hlinkClr val="tx"/>
                    </a:ext>
                  </a:extLst>
                </a:hlinkClick>
              </a:rPr>
              <a:t>fabric</a:t>
            </a:r>
            <a:r>
              <a:rPr b="1" i="1" lang="en" u="sng">
                <a:solidFill>
                  <a:schemeClr val="lt1"/>
                </a:solidFill>
                <a:latin typeface="Arial"/>
                <a:ea typeface="Arial"/>
                <a:cs typeface="Arial"/>
                <a:sym typeface="Arial"/>
                <a:hlinkClick r:id="rId7">
                  <a:extLst>
                    <a:ext uri="{A12FA001-AC4F-418D-AE19-62706E023703}">
                      <ahyp:hlinkClr val="tx"/>
                    </a:ext>
                  </a:extLst>
                </a:hlinkClick>
              </a:rPr>
              <a:t> and breathability rating is. </a:t>
            </a:r>
            <a:r>
              <a:rPr b="1" i="1" lang="en" u="sng">
                <a:solidFill>
                  <a:schemeClr val="lt1"/>
                </a:solidFill>
                <a:latin typeface="Arial"/>
                <a:ea typeface="Arial"/>
                <a:cs typeface="Arial"/>
                <a:sym typeface="Arial"/>
              </a:rPr>
              <a:t> </a:t>
            </a:r>
            <a:r>
              <a:rPr lang="en">
                <a:solidFill>
                  <a:schemeClr val="lt1"/>
                </a:solidFill>
                <a:latin typeface="Arial"/>
                <a:ea typeface="Arial"/>
                <a:cs typeface="Arial"/>
                <a:sym typeface="Arial"/>
              </a:rPr>
              <a:t>What are the properties in waterproof and thermal fabrics?  How are fibers designed to draw moisture to the surface of garments?  Think about what you would wear for these </a:t>
            </a:r>
            <a:r>
              <a:rPr lang="en">
                <a:solidFill>
                  <a:schemeClr val="lt1"/>
                </a:solidFill>
                <a:latin typeface="Arial"/>
                <a:ea typeface="Arial"/>
                <a:cs typeface="Arial"/>
                <a:sym typeface="Arial"/>
              </a:rPr>
              <a:t>scenarios:</a:t>
            </a:r>
            <a:r>
              <a:rPr lang="en">
                <a:solidFill>
                  <a:schemeClr val="lt1"/>
                </a:solidFill>
                <a:latin typeface="Arial"/>
                <a:ea typeface="Arial"/>
                <a:cs typeface="Arial"/>
                <a:sym typeface="Arial"/>
              </a:rPr>
              <a:t> maybe a mountain climb through several climate zones, a winter kayak adventure, and a desert hike.</a:t>
            </a:r>
            <a:endParaRPr>
              <a:solidFill>
                <a:schemeClr val="lt1"/>
              </a:solidFill>
              <a:latin typeface="Arial"/>
              <a:ea typeface="Arial"/>
              <a:cs typeface="Arial"/>
              <a:sym typeface="Arial"/>
            </a:endParaRPr>
          </a:p>
          <a:p>
            <a:pPr indent="0" lvl="0" marL="0" rtl="0" algn="l">
              <a:spcBef>
                <a:spcPts val="1600"/>
              </a:spcBef>
              <a:spcAft>
                <a:spcPts val="1600"/>
              </a:spcAft>
              <a:buNone/>
            </a:pPr>
            <a:r>
              <a:t/>
            </a:r>
            <a:endParaRPr sz="1050">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7"/>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87" name="Google Shape;87;p17"/>
          <p:cNvSpPr txBox="1"/>
          <p:nvPr>
            <p:ph type="title"/>
          </p:nvPr>
        </p:nvSpPr>
        <p:spPr>
          <a:xfrm>
            <a:off x="146975" y="2246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Step 2: More to Explore</a:t>
            </a:r>
            <a:endParaRPr>
              <a:solidFill>
                <a:schemeClr val="lt1"/>
              </a:solidFill>
            </a:endParaRPr>
          </a:p>
        </p:txBody>
      </p:sp>
      <p:sp>
        <p:nvSpPr>
          <p:cNvPr id="88" name="Google Shape;88;p17"/>
          <p:cNvSpPr txBox="1"/>
          <p:nvPr>
            <p:ph idx="1" type="body"/>
          </p:nvPr>
        </p:nvSpPr>
        <p:spPr>
          <a:xfrm>
            <a:off x="326375" y="1387600"/>
            <a:ext cx="3039000" cy="2727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3000">
                <a:solidFill>
                  <a:srgbClr val="000000"/>
                </a:solidFill>
              </a:rPr>
              <a:t>Check out how this Gold Award Girl used fashion for her award! </a:t>
            </a:r>
            <a:endParaRPr sz="3000">
              <a:solidFill>
                <a:srgbClr val="000000"/>
              </a:solidFill>
            </a:endParaRPr>
          </a:p>
        </p:txBody>
      </p:sp>
      <p:pic>
        <p:nvPicPr>
          <p:cNvPr descr="Alyssa received the highest award in Girl Scouts, the Gold Award, for her project &quot;Fashion and Hope.&quot;&#10;&#10;With her project, Fashion and Hope, Alyssa addressed feelings of helplessness, hopelessness, and depression among young female hospital patients. Alyssa worked with design houses to create fashionable and functional hospital gowns that do not open in the back, providing a higher level of privacy and coverage to young patients. In addition, Alyssa created a YouTube video to teach others how to make the couture gowns at home.&#10;&#10;Through Fashion and Hope, Alyssa donated gowns to hospitals in Nevada, New York, New Jersey, South Carolina, California, and London! She plans to continue her project and is currently in talks with hospitals in Texas, Florida, Japan, and Australia.&#10;&#10;Girl Scouts of Southern Nevada is proud to recognize Alyssa C. as a 2019 Gold Award Girl Scout! 🌟 #gsGoldAward" id="89" name="Google Shape;89;p17" title="2019 Gold Award Girl Scout Alyssa C. - Fashion and Hope">
            <a:hlinkClick r:id="rId4"/>
          </p:cNvPr>
          <p:cNvPicPr preferRelativeResize="0"/>
          <p:nvPr/>
        </p:nvPicPr>
        <p:blipFill>
          <a:blip r:embed="rId5">
            <a:alphaModFix/>
          </a:blip>
          <a:stretch>
            <a:fillRect/>
          </a:stretch>
        </p:blipFill>
        <p:spPr>
          <a:xfrm>
            <a:off x="4057650" y="1152475"/>
            <a:ext cx="4609925" cy="34574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8"/>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95" name="Google Shape;95;p18"/>
          <p:cNvSpPr txBox="1"/>
          <p:nvPr>
            <p:ph type="title"/>
          </p:nvPr>
        </p:nvSpPr>
        <p:spPr>
          <a:xfrm>
            <a:off x="135350" y="1805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Step 3 Create a Scent </a:t>
            </a:r>
            <a:endParaRPr>
              <a:solidFill>
                <a:schemeClr val="lt1"/>
              </a:solidFill>
            </a:endParaRPr>
          </a:p>
        </p:txBody>
      </p:sp>
      <p:sp>
        <p:nvSpPr>
          <p:cNvPr id="96" name="Google Shape;96;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lt1"/>
                </a:solidFill>
              </a:rPr>
              <a:t>Remove the stem from a flower you like, and combine with odorless oil. Let it sit for a few weeks. Then pour the oil into a small spray bottle. Test the fragrance on your friends. Ask your family and </a:t>
            </a:r>
            <a:r>
              <a:rPr lang="en">
                <a:solidFill>
                  <a:schemeClr val="lt1"/>
                </a:solidFill>
              </a:rPr>
              <a:t>friends</a:t>
            </a:r>
            <a:r>
              <a:rPr lang="en">
                <a:solidFill>
                  <a:schemeClr val="lt1"/>
                </a:solidFill>
              </a:rPr>
              <a:t> to compare your product with commercial colognes and perfumes. How do the ingredients in your scent compare with ingredients from a store-bought fragrance? Based on your results, design a print advertisement or commercial to sell your fragrance.</a:t>
            </a:r>
            <a:endParaRPr>
              <a:solidFill>
                <a:schemeClr val="lt1"/>
              </a:solidFill>
            </a:endParaRPr>
          </a:p>
        </p:txBody>
      </p:sp>
      <p:pic>
        <p:nvPicPr>
          <p:cNvPr descr="Be your own perfumer!&#10;Reagents and equipment: small spray bottle, 10mL unscented base oil (such as almond oil), orange zest, cinnamon sticks, anise, glitter.&#10;Pour the base oil in a small spray bottle, add some orange zest, a cinnamon stick, a piece of anise, and glitter. Mix thoroughly. &#10;As essential oils are soluble in fats, the oils in the orange zest, cinnamon, and anise dissolve in the base oil. The process of dissolving certain substances from a solution or dry mixture in a suitable solvent is called extraction. The previously-unscented oil now has a pleasant natural aroma. Their lightness and subtlety set them apart from alcohol-based fragrances. Experiment by adding whatever you want to the base – for instance, visit a spice shop or buy your favorite fruits.&#10;Safety precautions: Do not eat! Do not ignite! Do not apply to clothing; the oils will leave greasy marks! Possible allergens." id="97" name="Google Shape;97;p18" title="How to make all-natural perfume">
            <a:hlinkClick r:id="rId4"/>
          </p:cNvPr>
          <p:cNvPicPr preferRelativeResize="0"/>
          <p:nvPr/>
        </p:nvPicPr>
        <p:blipFill>
          <a:blip r:embed="rId5">
            <a:alphaModFix/>
          </a:blip>
          <a:stretch>
            <a:fillRect/>
          </a:stretch>
        </p:blipFill>
        <p:spPr>
          <a:xfrm>
            <a:off x="5619900" y="2823325"/>
            <a:ext cx="3424175" cy="2161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9"/>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03" name="Google Shape;103;p19"/>
          <p:cNvSpPr txBox="1"/>
          <p:nvPr>
            <p:ph type="title"/>
          </p:nvPr>
        </p:nvSpPr>
        <p:spPr>
          <a:xfrm>
            <a:off x="73475" y="196625"/>
            <a:ext cx="8650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Step 4: Investigate the </a:t>
            </a:r>
            <a:r>
              <a:rPr lang="en">
                <a:solidFill>
                  <a:schemeClr val="lt1"/>
                </a:solidFill>
              </a:rPr>
              <a:t>sociology</a:t>
            </a:r>
            <a:r>
              <a:rPr lang="en">
                <a:solidFill>
                  <a:schemeClr val="lt1"/>
                </a:solidFill>
              </a:rPr>
              <a:t> of style</a:t>
            </a:r>
            <a:endParaRPr>
              <a:solidFill>
                <a:schemeClr val="lt1"/>
              </a:solidFill>
            </a:endParaRPr>
          </a:p>
        </p:txBody>
      </p:sp>
      <p:sp>
        <p:nvSpPr>
          <p:cNvPr id="104" name="Google Shape;104;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In what ways do fashion and beauty mirror our society or reflect social order? Throughout history, fashion and beauty have played significant roles in politics, psychology, and culture. </a:t>
            </a:r>
            <a:endParaRPr>
              <a:latin typeface="Arial"/>
              <a:ea typeface="Arial"/>
              <a:cs typeface="Arial"/>
              <a:sym typeface="Arial"/>
            </a:endParaRPr>
          </a:p>
          <a:p>
            <a:pPr indent="0" lvl="0" marL="0" rtl="0" algn="l">
              <a:spcBef>
                <a:spcPts val="1600"/>
              </a:spcBef>
              <a:spcAft>
                <a:spcPts val="0"/>
              </a:spcAft>
              <a:buNone/>
            </a:pPr>
            <a:r>
              <a:rPr lang="en">
                <a:latin typeface="Arial"/>
                <a:ea typeface="Arial"/>
                <a:cs typeface="Arial"/>
                <a:sym typeface="Arial"/>
              </a:rPr>
              <a:t>Find out more.  Using the internet put together a swimsuit fashion timeline that shows how the social developments of the 20th century were reflected in the beach styles of the day. Use what you uncover to develop and sketch your vision for 21st century fashion trends in beachwear.  </a:t>
            </a:r>
            <a:endParaRPr>
              <a:latin typeface="Arial"/>
              <a:ea typeface="Arial"/>
              <a:cs typeface="Arial"/>
              <a:sym typeface="Arial"/>
            </a:endParaRPr>
          </a:p>
          <a:p>
            <a:pPr indent="0" lvl="0" marL="0" rtl="0" algn="l">
              <a:spcBef>
                <a:spcPts val="1600"/>
              </a:spcBef>
              <a:spcAft>
                <a:spcPts val="1600"/>
              </a:spcAft>
              <a:buNone/>
            </a:pPr>
            <a:r>
              <a:rPr lang="en">
                <a:latin typeface="Arial"/>
                <a:ea typeface="Arial"/>
                <a:cs typeface="Arial"/>
                <a:sym typeface="Arial"/>
              </a:rPr>
              <a:t>Click </a:t>
            </a:r>
            <a:r>
              <a:rPr lang="en" u="sng">
                <a:solidFill>
                  <a:schemeClr val="hlink"/>
                </a:solidFill>
                <a:latin typeface="Arial"/>
                <a:ea typeface="Arial"/>
                <a:cs typeface="Arial"/>
                <a:sym typeface="Arial"/>
                <a:hlinkClick r:id="rId4"/>
              </a:rPr>
              <a:t>Here</a:t>
            </a:r>
            <a:r>
              <a:rPr lang="en">
                <a:latin typeface="Arial"/>
                <a:ea typeface="Arial"/>
                <a:cs typeface="Arial"/>
                <a:sym typeface="Arial"/>
              </a:rPr>
              <a:t> to check out swimsuits through 100 years! </a:t>
            </a:r>
            <a:endParaRPr>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20"/>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10" name="Google Shape;110;p20"/>
          <p:cNvSpPr txBox="1"/>
          <p:nvPr>
            <p:ph type="title"/>
          </p:nvPr>
        </p:nvSpPr>
        <p:spPr>
          <a:xfrm>
            <a:off x="135350" y="1952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Girl Scouts Uniforms Through the Years</a:t>
            </a:r>
            <a:endParaRPr>
              <a:solidFill>
                <a:schemeClr val="lt1"/>
              </a:solidFill>
            </a:endParaRPr>
          </a:p>
        </p:txBody>
      </p:sp>
      <p:pic>
        <p:nvPicPr>
          <p:cNvPr descr="http://www.scoutpatchcollectors.com  This quick video shares about twenty different uniforms that make up the display set up by Becky Byrns at a recent Girl Scout memorabilia show in North Carolina." id="111" name="Google Shape;111;p20" title="Girl Scout Uniform History Display - Teens to the 2000s">
            <a:hlinkClick r:id="rId4"/>
          </p:cNvPr>
          <p:cNvPicPr preferRelativeResize="0"/>
          <p:nvPr/>
        </p:nvPicPr>
        <p:blipFill>
          <a:blip r:embed="rId5">
            <a:alphaModFix/>
          </a:blip>
          <a:stretch>
            <a:fillRect/>
          </a:stretch>
        </p:blipFill>
        <p:spPr>
          <a:xfrm>
            <a:off x="3877075" y="1343525"/>
            <a:ext cx="4981600" cy="3249800"/>
          </a:xfrm>
          <a:prstGeom prst="rect">
            <a:avLst/>
          </a:prstGeom>
          <a:noFill/>
          <a:ln>
            <a:noFill/>
          </a:ln>
        </p:spPr>
      </p:pic>
      <p:sp>
        <p:nvSpPr>
          <p:cNvPr id="112" name="Google Shape;112;p20"/>
          <p:cNvSpPr txBox="1"/>
          <p:nvPr/>
        </p:nvSpPr>
        <p:spPr>
          <a:xfrm>
            <a:off x="135350" y="1979850"/>
            <a:ext cx="3391500" cy="11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t>Which </a:t>
            </a:r>
            <a:r>
              <a:rPr lang="en" sz="3000"/>
              <a:t>uniform</a:t>
            </a:r>
            <a:r>
              <a:rPr lang="en" sz="3000"/>
              <a:t> did you like the best?</a:t>
            </a:r>
            <a:endParaRPr sz="3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1"/>
          <p:cNvPicPr preferRelativeResize="0"/>
          <p:nvPr/>
        </p:nvPicPr>
        <p:blipFill>
          <a:blip r:embed="rId3">
            <a:alphaModFix/>
          </a:blip>
          <a:stretch>
            <a:fillRect/>
          </a:stretch>
        </p:blipFill>
        <p:spPr>
          <a:xfrm>
            <a:off x="0" y="1255"/>
            <a:ext cx="9144001" cy="5140990"/>
          </a:xfrm>
          <a:prstGeom prst="rect">
            <a:avLst/>
          </a:prstGeom>
          <a:noFill/>
          <a:ln>
            <a:noFill/>
          </a:ln>
        </p:spPr>
      </p:pic>
      <p:sp>
        <p:nvSpPr>
          <p:cNvPr id="118" name="Google Shape;118;p21"/>
          <p:cNvSpPr txBox="1"/>
          <p:nvPr>
            <p:ph type="title"/>
          </p:nvPr>
        </p:nvSpPr>
        <p:spPr>
          <a:xfrm>
            <a:off x="120650" y="1952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Step 5: Formulate </a:t>
            </a:r>
            <a:r>
              <a:rPr lang="en">
                <a:solidFill>
                  <a:schemeClr val="lt1"/>
                </a:solidFill>
              </a:rPr>
              <a:t>Future</a:t>
            </a:r>
            <a:r>
              <a:rPr lang="en">
                <a:solidFill>
                  <a:schemeClr val="lt1"/>
                </a:solidFill>
              </a:rPr>
              <a:t> Style</a:t>
            </a:r>
            <a:endParaRPr>
              <a:solidFill>
                <a:schemeClr val="lt1"/>
              </a:solidFill>
            </a:endParaRPr>
          </a:p>
        </p:txBody>
      </p:sp>
      <p:sp>
        <p:nvSpPr>
          <p:cNvPr id="119" name="Google Shape;119;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lt1"/>
                </a:solidFill>
              </a:rPr>
              <a:t>Designers and engineers are already coming up with innovative fashion technology products, including smart watches and 3D-printed clothing. Come up with one idea of a fashion product you would develop. Would it be just for looks? Would it meet a need in the sports or healthcare industries? It’s up to you. Draw your design and write up the idea in detail.  Share your idea with a Girl Scout Friend.  </a:t>
            </a:r>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6" name="Google Shape;126;p22"/>
          <p:cNvPicPr preferRelativeResize="0"/>
          <p:nvPr/>
        </p:nvPicPr>
        <p:blipFill>
          <a:blip r:embed="rId3">
            <a:alphaModFix/>
          </a:blip>
          <a:stretch>
            <a:fillRect/>
          </a:stretch>
        </p:blipFill>
        <p:spPr>
          <a:xfrm>
            <a:off x="0" y="1255"/>
            <a:ext cx="9144001" cy="5140990"/>
          </a:xfrm>
          <a:prstGeom prst="rect">
            <a:avLst/>
          </a:prstGeom>
          <a:noFill/>
          <a:ln>
            <a:noFill/>
          </a:ln>
        </p:spPr>
      </p:pic>
      <p:pic>
        <p:nvPicPr>
          <p:cNvPr id="127" name="Google Shape;127;p22">
            <a:hlinkClick r:id="rId4"/>
          </p:cNvPr>
          <p:cNvPicPr preferRelativeResize="0"/>
          <p:nvPr/>
        </p:nvPicPr>
        <p:blipFill>
          <a:blip r:embed="rId5">
            <a:alphaModFix/>
          </a:blip>
          <a:stretch>
            <a:fillRect/>
          </a:stretch>
        </p:blipFill>
        <p:spPr>
          <a:xfrm>
            <a:off x="4000500" y="0"/>
            <a:ext cx="5143500" cy="5143500"/>
          </a:xfrm>
          <a:prstGeom prst="rect">
            <a:avLst/>
          </a:prstGeom>
          <a:noFill/>
          <a:ln>
            <a:noFill/>
          </a:ln>
        </p:spPr>
      </p:pic>
      <p:sp>
        <p:nvSpPr>
          <p:cNvPr id="128" name="Google Shape;128;p22"/>
          <p:cNvSpPr txBox="1"/>
          <p:nvPr/>
        </p:nvSpPr>
        <p:spPr>
          <a:xfrm>
            <a:off x="143825" y="1773000"/>
            <a:ext cx="3721800" cy="159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Proxima Nova"/>
                <a:ea typeface="Proxima Nova"/>
                <a:cs typeface="Proxima Nova"/>
                <a:sym typeface="Proxima Nova"/>
              </a:rPr>
              <a:t>Congratulations</a:t>
            </a:r>
            <a:r>
              <a:rPr lang="en" sz="2400">
                <a:solidFill>
                  <a:schemeClr val="lt1"/>
                </a:solidFill>
                <a:latin typeface="Proxima Nova"/>
                <a:ea typeface="Proxima Nova"/>
                <a:cs typeface="Proxima Nova"/>
                <a:sym typeface="Proxima Nova"/>
              </a:rPr>
              <a:t> you earned your </a:t>
            </a:r>
            <a:r>
              <a:rPr lang="en" sz="2400">
                <a:solidFill>
                  <a:schemeClr val="lt1"/>
                </a:solidFill>
                <a:latin typeface="Proxima Nova"/>
                <a:ea typeface="Proxima Nova"/>
                <a:cs typeface="Proxima Nova"/>
                <a:sym typeface="Proxima Nova"/>
              </a:rPr>
              <a:t>science</a:t>
            </a:r>
            <a:r>
              <a:rPr lang="en" sz="2400">
                <a:solidFill>
                  <a:schemeClr val="lt1"/>
                </a:solidFill>
                <a:latin typeface="Proxima Nova"/>
                <a:ea typeface="Proxima Nova"/>
                <a:cs typeface="Proxima Nova"/>
                <a:sym typeface="Proxima Nova"/>
              </a:rPr>
              <a:t> of style badge</a:t>
            </a:r>
            <a:endParaRPr sz="2400">
              <a:solidFill>
                <a:schemeClr val="lt1"/>
              </a:solidFill>
              <a:latin typeface="Proxima Nova"/>
              <a:ea typeface="Proxima Nova"/>
              <a:cs typeface="Proxima Nova"/>
              <a:sym typeface="Proxima Nova"/>
            </a:endParaRPr>
          </a:p>
        </p:txBody>
      </p:sp>
      <p:sp>
        <p:nvSpPr>
          <p:cNvPr id="129" name="Google Shape;129;p22"/>
          <p:cNvSpPr txBox="1"/>
          <p:nvPr/>
        </p:nvSpPr>
        <p:spPr>
          <a:xfrm>
            <a:off x="111900" y="4487375"/>
            <a:ext cx="39702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uFill>
                  <a:noFill/>
                </a:uFill>
                <a:hlinkClick r:id="rId6">
                  <a:extLst>
                    <a:ext uri="{A12FA001-AC4F-418D-AE19-62706E023703}">
                      <ahyp:hlinkClr val="tx"/>
                    </a:ext>
                  </a:extLst>
                </a:hlinkClick>
              </a:rPr>
              <a:t>www.GetYourGirlPower.org</a:t>
            </a:r>
            <a:r>
              <a:rPr lang="en" sz="1800">
                <a:solidFill>
                  <a:srgbClr val="FFFFFF"/>
                </a:solidFill>
              </a:rPr>
              <a:t> </a:t>
            </a:r>
            <a:endParaRPr sz="1800">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