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Roboto Slab"/>
      <p:regular r:id="rId14"/>
      <p:bold r:id="rId15"/>
    </p:embeddedFont>
    <p:embeddedFont>
      <p:font typeface="Roboto"/>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RobotoSlab-bold.fntdata"/><Relationship Id="rId14" Type="http://schemas.openxmlformats.org/officeDocument/2006/relationships/font" Target="fonts/RobotoSlab-regular.fntdata"/><Relationship Id="rId17" Type="http://schemas.openxmlformats.org/officeDocument/2006/relationships/font" Target="fonts/Roboto-bold.fntdata"/><Relationship Id="rId16" Type="http://schemas.openxmlformats.org/officeDocument/2006/relationships/font" Target="fonts/Roboto-regular.fntdata"/><Relationship Id="rId5" Type="http://schemas.openxmlformats.org/officeDocument/2006/relationships/notesMaster" Target="notesMasters/notesMaster1.xml"/><Relationship Id="rId19" Type="http://schemas.openxmlformats.org/officeDocument/2006/relationships/font" Target="fonts/Roboto-boldItalic.fntdata"/><Relationship Id="rId6" Type="http://schemas.openxmlformats.org/officeDocument/2006/relationships/slide" Target="slides/slide1.xml"/><Relationship Id="rId18" Type="http://schemas.openxmlformats.org/officeDocument/2006/relationships/font" Target="fonts/Roboto-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731cc662a8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731cc662a8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731cc662a8_0_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731cc662a8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731cc662a8_0_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731cc662a8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731cc662a8_0_2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731cc662a8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731cc662a8_0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731cc662a8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731cc662a8_0_2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731cc662a8_0_2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731cc662a8_0_2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731cc662a8_0_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1524800" y="672606"/>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sp>
        <p:nvSpPr>
          <p:cNvPr id="11" name="Google Shape;11;p2"/>
          <p:cNvSpPr/>
          <p:nvPr/>
        </p:nvSpPr>
        <p:spPr>
          <a:xfrm rot="10800000">
            <a:off x="6537563" y="3342925"/>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cxnSp>
        <p:nvCxnSpPr>
          <p:cNvPr id="12" name="Google Shape;12;p2"/>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3" name="Google Shape;13;p2"/>
          <p:cNvSpPr txBox="1"/>
          <p:nvPr>
            <p:ph type="ctrTitle"/>
          </p:nvPr>
        </p:nvSpPr>
        <p:spPr>
          <a:xfrm>
            <a:off x="1680302" y="1188925"/>
            <a:ext cx="5783400" cy="1457400"/>
          </a:xfrm>
          <a:prstGeom prst="rect">
            <a:avLst/>
          </a:prstGeom>
        </p:spPr>
        <p:txBody>
          <a:bodyPr anchorCtr="0" anchor="b" bIns="91425" lIns="91425" spcFirstLastPara="1" rIns="91425" wrap="square" tIns="91425">
            <a:no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p:txBody>
      </p:sp>
      <p:sp>
        <p:nvSpPr>
          <p:cNvPr id="14" name="Google Shape;14;p2"/>
          <p:cNvSpPr txBox="1"/>
          <p:nvPr>
            <p:ph idx="1" type="subTitle"/>
          </p:nvPr>
        </p:nvSpPr>
        <p:spPr>
          <a:xfrm>
            <a:off x="1680302" y="3049450"/>
            <a:ext cx="5783400" cy="9090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8" name="Google Shape;18;p3"/>
          <p:cNvSpPr txBox="1"/>
          <p:nvPr>
            <p:ph type="title"/>
          </p:nvPr>
        </p:nvSpPr>
        <p:spPr>
          <a:xfrm>
            <a:off x="480750" y="1764950"/>
            <a:ext cx="8222100" cy="907500"/>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2" name="Google Shape;22;p4"/>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4"/>
          <p:cNvSpPr txBox="1"/>
          <p:nvPr>
            <p:ph idx="1" type="body"/>
          </p:nvPr>
        </p:nvSpPr>
        <p:spPr>
          <a:xfrm>
            <a:off x="387900" y="1489824"/>
            <a:ext cx="8368200" cy="3078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cxnSp>
        <p:nvCxnSpPr>
          <p:cNvPr id="26" name="Google Shape;26;p5"/>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7" name="Google Shape;27;p5"/>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5"/>
          <p:cNvSpPr txBox="1"/>
          <p:nvPr>
            <p:ph idx="1" type="body"/>
          </p:nvPr>
        </p:nvSpPr>
        <p:spPr>
          <a:xfrm>
            <a:off x="387900" y="1489825"/>
            <a:ext cx="3999900" cy="3078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9" name="Google Shape;29;p5"/>
          <p:cNvSpPr txBox="1"/>
          <p:nvPr>
            <p:ph idx="2" type="body"/>
          </p:nvPr>
        </p:nvSpPr>
        <p:spPr>
          <a:xfrm>
            <a:off x="4756200" y="1489825"/>
            <a:ext cx="3999900" cy="3078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0" name="Google Shape;30;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6"/>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cxnSp>
        <p:nvCxnSpPr>
          <p:cNvPr id="35" name="Google Shape;35;p7"/>
          <p:cNvCxnSpPr/>
          <p:nvPr/>
        </p:nvCxnSpPr>
        <p:spPr>
          <a:xfrm>
            <a:off x="489218" y="1412277"/>
            <a:ext cx="331500" cy="0"/>
          </a:xfrm>
          <a:prstGeom prst="straightConnector1">
            <a:avLst/>
          </a:prstGeom>
          <a:noFill/>
          <a:ln cap="flat" cmpd="sng" w="38100">
            <a:solidFill>
              <a:schemeClr val="accent4"/>
            </a:solidFill>
            <a:prstDash val="solid"/>
            <a:round/>
            <a:headEnd len="sm" w="sm" type="none"/>
            <a:tailEnd len="sm" w="sm" type="none"/>
          </a:ln>
        </p:spPr>
      </p:cxnSp>
      <p:sp>
        <p:nvSpPr>
          <p:cNvPr id="36" name="Google Shape;36;p7"/>
          <p:cNvSpPr txBox="1"/>
          <p:nvPr>
            <p:ph type="title"/>
          </p:nvPr>
        </p:nvSpPr>
        <p:spPr>
          <a:xfrm>
            <a:off x="3879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7" name="Google Shape;37;p7"/>
          <p:cNvSpPr txBox="1"/>
          <p:nvPr>
            <p:ph idx="1" type="body"/>
          </p:nvPr>
        </p:nvSpPr>
        <p:spPr>
          <a:xfrm>
            <a:off x="387900" y="1594025"/>
            <a:ext cx="2808000" cy="2681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8" name="Google Shape;38;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9" name="Shape 39"/>
        <p:cNvGrpSpPr/>
        <p:nvPr/>
      </p:nvGrpSpPr>
      <p:grpSpPr>
        <a:xfrm>
          <a:off x="0" y="0"/>
          <a:ext cx="0" cy="0"/>
          <a:chOff x="0" y="0"/>
          <a:chExt cx="0" cy="0"/>
        </a:xfrm>
      </p:grpSpPr>
      <p:sp>
        <p:nvSpPr>
          <p:cNvPr id="40" name="Google Shape;40;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1" name="Google Shape;41;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2" name="Shape 42"/>
        <p:cNvGrpSpPr/>
        <p:nvPr/>
      </p:nvGrpSpPr>
      <p:grpSpPr>
        <a:xfrm>
          <a:off x="0" y="0"/>
          <a:ext cx="0" cy="0"/>
          <a:chOff x="0" y="0"/>
          <a:chExt cx="0" cy="0"/>
        </a:xfrm>
      </p:grpSpPr>
      <p:sp>
        <p:nvSpPr>
          <p:cNvPr id="43" name="Google Shape;43;p9"/>
          <p:cNvSpPr/>
          <p:nvPr/>
        </p:nvSpPr>
        <p:spPr>
          <a:xfrm>
            <a:off x="4572000" y="-7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4" name="Google Shape;44;p9"/>
          <p:cNvCxnSpPr/>
          <p:nvPr/>
        </p:nvCxnSpPr>
        <p:spPr>
          <a:xfrm>
            <a:off x="5029675" y="4495503"/>
            <a:ext cx="540900" cy="0"/>
          </a:xfrm>
          <a:prstGeom prst="straightConnector1">
            <a:avLst/>
          </a:prstGeom>
          <a:noFill/>
          <a:ln cap="flat" cmpd="sng" w="38100">
            <a:solidFill>
              <a:schemeClr val="accent5"/>
            </a:solidFill>
            <a:prstDash val="solid"/>
            <a:round/>
            <a:headEnd len="sm" w="sm" type="none"/>
            <a:tailEnd len="sm" w="sm" type="none"/>
          </a:ln>
        </p:spPr>
      </p:cxnSp>
      <p:sp>
        <p:nvSpPr>
          <p:cNvPr id="45" name="Google Shape;45;p9"/>
          <p:cNvSpPr txBox="1"/>
          <p:nvPr>
            <p:ph type="title"/>
          </p:nvPr>
        </p:nvSpPr>
        <p:spPr>
          <a:xfrm>
            <a:off x="265500" y="1209075"/>
            <a:ext cx="4045200" cy="1506300"/>
          </a:xfrm>
          <a:prstGeom prst="rect">
            <a:avLst/>
          </a:prstGeom>
        </p:spPr>
        <p:txBody>
          <a:bodyPr anchorCtr="0" anchor="b" bIns="91425" lIns="91425" spcFirstLastPara="1" rIns="91425" wrap="square" tIns="91425">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6" name="Google Shape;46;p9"/>
          <p:cNvSpPr txBox="1"/>
          <p:nvPr>
            <p:ph idx="1" type="subTitle"/>
          </p:nvPr>
        </p:nvSpPr>
        <p:spPr>
          <a:xfrm>
            <a:off x="265500" y="27690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p:txBody>
      </p:sp>
      <p:sp>
        <p:nvSpPr>
          <p:cNvPr id="47" name="Google Shape;47;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8" name="Google Shape;48;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9" name="Shape 49"/>
        <p:cNvGrpSpPr/>
        <p:nvPr/>
      </p:nvGrpSpPr>
      <p:grpSpPr>
        <a:xfrm>
          <a:off x="0" y="0"/>
          <a:ext cx="0" cy="0"/>
          <a:chOff x="0" y="0"/>
          <a:chExt cx="0" cy="0"/>
        </a:xfrm>
      </p:grpSpPr>
      <p:sp>
        <p:nvSpPr>
          <p:cNvPr id="50" name="Google Shape;50;p10"/>
          <p:cNvSpPr txBox="1"/>
          <p:nvPr>
            <p:ph idx="1" type="body"/>
          </p:nvPr>
        </p:nvSpPr>
        <p:spPr>
          <a:xfrm>
            <a:off x="319500" y="423372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p:txBody>
      </p:sp>
      <p:sp>
        <p:nvSpPr>
          <p:cNvPr id="51" name="Google Shape;51;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2" name="Shape 52"/>
        <p:cNvGrpSpPr/>
        <p:nvPr/>
      </p:nvGrpSpPr>
      <p:grpSpPr>
        <a:xfrm>
          <a:off x="0" y="0"/>
          <a:ext cx="0" cy="0"/>
          <a:chOff x="0" y="0"/>
          <a:chExt cx="0" cy="0"/>
        </a:xfrm>
      </p:grpSpPr>
      <p:sp>
        <p:nvSpPr>
          <p:cNvPr id="53" name="Google Shape;53;p11"/>
          <p:cNvSpPr/>
          <p:nvPr/>
        </p:nvSpPr>
        <p:spPr>
          <a:xfrm>
            <a:off x="150" y="5076825"/>
            <a:ext cx="9143700" cy="6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1"/>
          <p:cNvSpPr txBox="1"/>
          <p:nvPr>
            <p:ph hasCustomPrompt="1" type="title"/>
          </p:nvPr>
        </p:nvSpPr>
        <p:spPr>
          <a:xfrm>
            <a:off x="387900" y="1152450"/>
            <a:ext cx="83682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5" name="Google Shape;55;p11"/>
          <p:cNvSpPr txBox="1"/>
          <p:nvPr>
            <p:ph idx="1" type="body"/>
          </p:nvPr>
        </p:nvSpPr>
        <p:spPr>
          <a:xfrm>
            <a:off x="387900" y="2919450"/>
            <a:ext cx="83682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6" name="Google Shape;56;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7" name="Shape 57"/>
        <p:cNvGrpSpPr/>
        <p:nvPr/>
      </p:nvGrpSpPr>
      <p:grpSpPr>
        <a:xfrm>
          <a:off x="0" y="0"/>
          <a:ext cx="0" cy="0"/>
          <a:chOff x="0" y="0"/>
          <a:chExt cx="0" cy="0"/>
        </a:xfrm>
      </p:grpSpPr>
      <p:sp>
        <p:nvSpPr>
          <p:cNvPr id="58" name="Google Shape;58;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rina">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87900" y="458025"/>
            <a:ext cx="8368200" cy="6861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p:txBody>
      </p:sp>
      <p:sp>
        <p:nvSpPr>
          <p:cNvPr id="7" name="Google Shape;7;p1"/>
          <p:cNvSpPr txBox="1"/>
          <p:nvPr>
            <p:ph idx="1" type="body"/>
          </p:nvPr>
        </p:nvSpPr>
        <p:spPr>
          <a:xfrm>
            <a:off x="387900" y="1489824"/>
            <a:ext cx="8368200" cy="30789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indent="-317500" lvl="1" marL="9144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2pPr>
            <a:lvl3pPr indent="-317500" lvl="2" marL="13716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3pPr>
            <a:lvl4pPr indent="-317500" lvl="3" marL="18288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4pPr>
            <a:lvl5pPr indent="-317500" lvl="4" marL="22860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5pPr>
            <a:lvl6pPr indent="-317500" lvl="5" marL="27432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6pPr>
            <a:lvl7pPr indent="-317500" lvl="6" marL="32004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7pPr>
            <a:lvl8pPr indent="-317500" lvl="7" marL="36576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8pPr>
            <a:lvl9pPr indent="-317500" lvl="8" marL="4114800">
              <a:lnSpc>
                <a:spcPct val="115000"/>
              </a:lnSpc>
              <a:spcBef>
                <a:spcPts val="1600"/>
              </a:spcBef>
              <a:spcAft>
                <a:spcPts val="1600"/>
              </a:spcAft>
              <a:buClr>
                <a:schemeClr val="dk1"/>
              </a:buClr>
              <a:buSzPts val="1400"/>
              <a:buFont typeface="Roboto"/>
              <a:buChar char="■"/>
              <a:defRPr>
                <a:solidFill>
                  <a:schemeClr val="dk1"/>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www.youtube.com/watch?v=hLYOlAI29V4" TargetMode="External"/><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www.youtube.com/watch?v=mOshfzVsUlU" TargetMode="Externa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www.youtube.com/watch?v=ghk-nDJB3Tk" TargetMode="Externa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www.youtube.com/watch?v=6fmhLcYSn-Y" TargetMode="Externa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3"/>
          <p:cNvSpPr txBox="1"/>
          <p:nvPr>
            <p:ph type="ctrTitle"/>
          </p:nvPr>
        </p:nvSpPr>
        <p:spPr>
          <a:xfrm>
            <a:off x="287052" y="1370125"/>
            <a:ext cx="5783400" cy="14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Senior Safety award</a:t>
            </a:r>
            <a:endParaRPr/>
          </a:p>
        </p:txBody>
      </p:sp>
      <p:sp>
        <p:nvSpPr>
          <p:cNvPr id="64" name="Google Shape;64;p13"/>
          <p:cNvSpPr txBox="1"/>
          <p:nvPr>
            <p:ph idx="1" type="subTitle"/>
          </p:nvPr>
        </p:nvSpPr>
        <p:spPr>
          <a:xfrm>
            <a:off x="287052" y="2996900"/>
            <a:ext cx="5783400" cy="90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Girl Scouts at Home 2020</a:t>
            </a:r>
            <a:endParaRPr/>
          </a:p>
        </p:txBody>
      </p:sp>
      <p:pic>
        <p:nvPicPr>
          <p:cNvPr id="65" name="Google Shape;65;p13"/>
          <p:cNvPicPr preferRelativeResize="0"/>
          <p:nvPr/>
        </p:nvPicPr>
        <p:blipFill>
          <a:blip r:embed="rId3">
            <a:alphaModFix/>
          </a:blip>
          <a:stretch>
            <a:fillRect/>
          </a:stretch>
        </p:blipFill>
        <p:spPr>
          <a:xfrm>
            <a:off x="6014675" y="613325"/>
            <a:ext cx="2857500" cy="2857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4"/>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Step 1: learn self defense. Check out this online video about self defense</a:t>
            </a:r>
            <a:endParaRPr/>
          </a:p>
        </p:txBody>
      </p:sp>
      <p:pic>
        <p:nvPicPr>
          <p:cNvPr descr="Today in the Kids Dojo, Sensei Michael will give you your first self defense lesson. These moves aren't just for the movies, but will show you what to do if someone is trying to harm you or take you away. This lesson is great for ages 5-12.&#10;&#10;We will learn:&#10;&#10;- Your Most Powerful Weapon 0:51&#10;-Self Protection Stance 1:54&#10;-High Block 3:37&#10;-Palm Strike 7:16&#10;-Front Choke Defense 11:04&#10;&#10;Do you want more free martial arts for kids lessons? Like this video and comment to let us know. Have fun training!&#10;&#10;Sensei Michael Hodge is a Head Instructor at the Global Martial Arts University, and also runs a kids-only private academy in a small town in North Texas. https://www.globalmartialarts.university" id="71" name="Google Shape;71;p14" title="Martial Arts for Kids - First Self Defense Lesson (Krav Maga)">
            <a:hlinkClick r:id="rId3"/>
          </p:cNvPr>
          <p:cNvPicPr preferRelativeResize="0"/>
          <p:nvPr/>
        </p:nvPicPr>
        <p:blipFill>
          <a:blip r:embed="rId4">
            <a:alphaModFix/>
          </a:blip>
          <a:stretch>
            <a:fillRect/>
          </a:stretch>
        </p:blipFill>
        <p:spPr>
          <a:xfrm>
            <a:off x="919975" y="1144125"/>
            <a:ext cx="7025275" cy="37111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5"/>
          <p:cNvSpPr txBox="1"/>
          <p:nvPr>
            <p:ph type="title"/>
          </p:nvPr>
        </p:nvSpPr>
        <p:spPr>
          <a:xfrm>
            <a:off x="387900" y="8037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Step 2. Teach younger kids about safety.</a:t>
            </a:r>
            <a:endParaRPr/>
          </a:p>
        </p:txBody>
      </p:sp>
      <p:sp>
        <p:nvSpPr>
          <p:cNvPr id="77" name="Google Shape;77;p15"/>
          <p:cNvSpPr txBox="1"/>
          <p:nvPr>
            <p:ph idx="1" type="body"/>
          </p:nvPr>
        </p:nvSpPr>
        <p:spPr>
          <a:xfrm>
            <a:off x="387900" y="1489824"/>
            <a:ext cx="8368200" cy="3078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Do you have a younger </a:t>
            </a:r>
            <a:r>
              <a:rPr lang="en"/>
              <a:t>sibling</a:t>
            </a:r>
            <a:r>
              <a:rPr lang="en"/>
              <a:t> at home with you? Teach them how to be safe by locking doors, knowing the escape route in case of fire, and stranger danger.</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6"/>
          <p:cNvSpPr txBox="1"/>
          <p:nvPr>
            <p:ph type="title"/>
          </p:nvPr>
        </p:nvSpPr>
        <p:spPr>
          <a:xfrm>
            <a:off x="387900" y="458025"/>
            <a:ext cx="8368200" cy="1584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Step 3: distracted driving. Click on the video is see how distractions can hinder our driving skills no matter how good of a driver we think we are.. Parents take notes!</a:t>
            </a:r>
            <a:endParaRPr/>
          </a:p>
        </p:txBody>
      </p:sp>
      <p:pic>
        <p:nvPicPr>
          <p:cNvPr descr="Think you know all about distracted driving? Think again, says AAA.  Just because your eyes are on the road and your hands are on the wheel doesn't mean you're free from distraction.  Learn more at AAA.com/Distraction" id="83" name="Google Shape;83;p16" title="Cognitive Distraction - Full Video">
            <a:hlinkClick r:id="rId3"/>
          </p:cNvPr>
          <p:cNvPicPr preferRelativeResize="0"/>
          <p:nvPr/>
        </p:nvPicPr>
        <p:blipFill>
          <a:blip r:embed="rId4">
            <a:alphaModFix/>
          </a:blip>
          <a:stretch>
            <a:fillRect/>
          </a:stretch>
        </p:blipFill>
        <p:spPr>
          <a:xfrm>
            <a:off x="1379975" y="2196275"/>
            <a:ext cx="6690725" cy="28148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7"/>
          <p:cNvSpPr txBox="1"/>
          <p:nvPr>
            <p:ph type="title"/>
          </p:nvPr>
        </p:nvSpPr>
        <p:spPr>
          <a:xfrm>
            <a:off x="387900" y="458025"/>
            <a:ext cx="8368200" cy="1027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Step 4. Help resolve disagreements. Click on the video to see how to disagree in a peaceful way. This video is funny but true!</a:t>
            </a:r>
            <a:endParaRPr/>
          </a:p>
        </p:txBody>
      </p:sp>
      <p:pic>
        <p:nvPicPr>
          <p:cNvPr descr="Let's treat people like they are PEOPLE, people! There's a lot of disagreeing going on in the world right now. So, it's time to teach us kids how to disagree with people without making everybody feel terrible. Here is Kid President's 6 Steps to learning how to disagree with people. Remember, just because we disagree about which is better, dogs or cats, doesn't mean I can't be a good friend and listen to all the reasons why you like cats. #KidPresident #SoulPancake&#10;&#10;We love to connect with YOU, no matter what language you speak. Help SoulPancake create captions in your language by clicking here:&#10;http://bit.ly/27FqhGH&#10;&#10;▃ ▅ ▆ SUBSCRIBE to SoulPancake ▆ ▅ ▃&#10;http://bitly.com/SoulPancakeSubscribe&#10;&#10;THE SPOONFUL, our weekly dose of good stuff from across the web: http://ow.ly/t7K7p&#10;&#10;MERCH STORE: http://bit.ly/soulpancakeshop &#10;Buy our BOOK: http://book.soulpancake.com&#10;&#10;Follow us on FACEBOOK: http://facebook.com/soulpancake&#10;TWEET us at: http://twitter.com/soulpancake &#10;Visit our WEBSITE: http://soulpancake.com&#10;&#10;-~-~~-~~~-~~-~-&#10;How do students react when high school boys are treated like women in Congress?? CLICK HERE to find out!&#10;https://www.youtube.com/watch?v=Km0tiHY94sQ&#10;-~-~~-~~~-~~-~-" id="89" name="Google Shape;89;p17" title="Kid President Is Over It!">
            <a:hlinkClick r:id="rId3"/>
          </p:cNvPr>
          <p:cNvPicPr preferRelativeResize="0"/>
          <p:nvPr/>
        </p:nvPicPr>
        <p:blipFill>
          <a:blip r:embed="rId4">
            <a:alphaModFix/>
          </a:blip>
          <a:stretch>
            <a:fillRect/>
          </a:stretch>
        </p:blipFill>
        <p:spPr>
          <a:xfrm>
            <a:off x="808475" y="1485375"/>
            <a:ext cx="7067075" cy="33305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8"/>
          <p:cNvSpPr txBox="1"/>
          <p:nvPr>
            <p:ph type="title"/>
          </p:nvPr>
        </p:nvSpPr>
        <p:spPr>
          <a:xfrm>
            <a:off x="499400" y="721750"/>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Step 5. Drugs and alcohol. Learn about the impact that drugs and alcohol have on our bodies.</a:t>
            </a:r>
            <a:endParaRPr/>
          </a:p>
        </p:txBody>
      </p:sp>
      <p:pic>
        <p:nvPicPr>
          <p:cNvPr descr="Decision-making in teens involves a chemical called dopamine in the brain’s reward center. Dopamine helps transmit signals in the brain that make people feel happy. The number of brain receptors interacting with dopamine is higher in adolescence than at any other time of life. That means that when a teen is exposed to a reward—such as a compliment—the reward center reacts more strongly than it would for an adult. &#10;&#10;Also, being with friends increases the sensitivity to rewards and makes the already sensitive reward system even more sensitive. Feeling rewards more strongly and responding more intensely to what peers may think means that there are biological reasons for why teens sometimes decide to do things with their friends that they would never do on their own. This can be positive, by encouraging friends to take on new challenges. But it can also lead to dangerous decisions—such as drug and alcohol use.&#10;&#10;Misuse of substances like alcohol and drugs is a growing problem in the US -- and teens and young adults are most at risk, with half of all new drug users being under the age of 18, and 1 in 5 high school students having abused prescription drugs. Additionally, one third of high school students currently use alcohol, 23% use marijuana, and 22% use all forms of tobacco combined.&#10;&#10;Drug use and abuse can contribute to harmful short and long-term health risks. In fact, drug abuse can have long-term effects on a developing teenage brain. MRI scans of the brain have shown that people who have been using drugs for a long time have a smaller prefrontal cortex than people who have not been using drugs. The prefrontal cortex is the area where decision-making occurs. Drug use can result in poor grades, memory loss and social problems. &#10;&#10;A lot of us have an idea about what a person dependent on drugs looks like. However, anyone can suffer from this type of addiction. Addiction doesn’t depend on income, job, age, race or color. It is a disease of the brain that can happen to anyone. Drug dependency is when a person consumes alcohol or drugs regularly, despite the fact that it causes issues in their life and relationships with others. &#10;&#10;Get help if you need it. Encourage your friends to get help too. If you or someone you love is struggling with drug use or abuse call 1-800-662-HELP or visit www.easyread.drugabuse.gov" id="95" name="Google Shape;95;p18" title="Teen Health: Substance Use and Abuse">
            <a:hlinkClick r:id="rId3"/>
          </p:cNvPr>
          <p:cNvPicPr preferRelativeResize="0"/>
          <p:nvPr/>
        </p:nvPicPr>
        <p:blipFill>
          <a:blip r:embed="rId4">
            <a:alphaModFix/>
          </a:blip>
          <a:stretch>
            <a:fillRect/>
          </a:stretch>
        </p:blipFill>
        <p:spPr>
          <a:xfrm>
            <a:off x="1073300" y="1407850"/>
            <a:ext cx="6746500" cy="3642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9"/>
          <p:cNvSpPr txBox="1"/>
          <p:nvPr>
            <p:ph type="title"/>
          </p:nvPr>
        </p:nvSpPr>
        <p:spPr>
          <a:xfrm>
            <a:off x="67300" y="2088900"/>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Phew! That was a lot of information about how to be safe! Now that you know what to do, don’t forget to get your pin!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pic>
        <p:nvPicPr>
          <p:cNvPr id="105" name="Google Shape;105;p20"/>
          <p:cNvPicPr preferRelativeResize="0"/>
          <p:nvPr/>
        </p:nvPicPr>
        <p:blipFill>
          <a:blip r:embed="rId3">
            <a:alphaModFix/>
          </a:blip>
          <a:stretch>
            <a:fillRect/>
          </a:stretch>
        </p:blipFill>
        <p:spPr>
          <a:xfrm>
            <a:off x="2000250" y="0"/>
            <a:ext cx="5143500" cy="5143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