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y="5143500" cx="9144000"/>
  <p:notesSz cx="6858000" cy="9144000"/>
  <p:embeddedFontLst>
    <p:embeddedFont>
      <p:font typeface="Raleway"/>
      <p:regular r:id="rId48"/>
      <p:bold r:id="rId49"/>
      <p:italic r:id="rId50"/>
      <p:boldItalic r:id="rId51"/>
    </p:embeddedFont>
    <p:embeddedFont>
      <p:font typeface="Lato"/>
      <p:regular r:id="rId52"/>
      <p:bold r:id="rId53"/>
      <p:italic r:id="rId54"/>
      <p:boldItalic r:id="rId55"/>
    </p:embeddedFont>
    <p:embeddedFont>
      <p:font typeface="Pacifico"/>
      <p:regular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Raleway-regular.fntdata"/><Relationship Id="rId47" Type="http://schemas.openxmlformats.org/officeDocument/2006/relationships/slide" Target="slides/slide41.xml"/><Relationship Id="rId49" Type="http://schemas.openxmlformats.org/officeDocument/2006/relationships/font" Target="fonts/Raleway-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aleway-boldItalic.fntdata"/><Relationship Id="rId50" Type="http://schemas.openxmlformats.org/officeDocument/2006/relationships/font" Target="fonts/Raleway-italic.fntdata"/><Relationship Id="rId53" Type="http://schemas.openxmlformats.org/officeDocument/2006/relationships/font" Target="fonts/Lato-bold.fntdata"/><Relationship Id="rId52" Type="http://schemas.openxmlformats.org/officeDocument/2006/relationships/font" Target="fonts/Lato-regular.fntdata"/><Relationship Id="rId11" Type="http://schemas.openxmlformats.org/officeDocument/2006/relationships/slide" Target="slides/slide5.xml"/><Relationship Id="rId55" Type="http://schemas.openxmlformats.org/officeDocument/2006/relationships/font" Target="fonts/Lato-boldItalic.fntdata"/><Relationship Id="rId10" Type="http://schemas.openxmlformats.org/officeDocument/2006/relationships/slide" Target="slides/slide4.xml"/><Relationship Id="rId54" Type="http://schemas.openxmlformats.org/officeDocument/2006/relationships/font" Target="fonts/Lato-italic.fntdata"/><Relationship Id="rId13" Type="http://schemas.openxmlformats.org/officeDocument/2006/relationships/slide" Target="slides/slide7.xml"/><Relationship Id="rId12" Type="http://schemas.openxmlformats.org/officeDocument/2006/relationships/slide" Target="slides/slide6.xml"/><Relationship Id="rId56" Type="http://schemas.openxmlformats.org/officeDocument/2006/relationships/font" Target="fonts/Pacifico-regular.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9bffe8756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9bffe8756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9bffe8756d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9bffe8756d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ae0599dbf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ae0599dbf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ae0599dbf0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ae0599dbf0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be14289ed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be14289ed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be14289ed4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be14289ed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9bffe8756d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9bffe8756d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ae0599dbf0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ae0599dbf0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ae0599dbf0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ae0599dbf0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9bffe8756d_0_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9bffe8756d_0_5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be14289ed4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be14289ed4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be14289ed4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be14289ed4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ae0599dbf0_0_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ae0599dbf0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be14289ed4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be14289ed4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be14289ed4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be14289ed4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be14289ed4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be14289ed4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be14289ed4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be14289ed4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be14289ed4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be14289ed4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be14289ed4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be14289ed4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be14289ed4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be14289ed4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be14289ed4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be14289ed4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be14289ed4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be14289ed4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be14289ed4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be14289ed4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be14289ed4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be14289ed4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be14289ed4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be14289ed4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ae0599dbf0_0_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ae0599dbf0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None/>
            </a:pPr>
            <a:r>
              <a:rPr b="1" lang="en" sz="1300">
                <a:solidFill>
                  <a:schemeClr val="dk1"/>
                </a:solidFill>
              </a:rPr>
              <a:t>Take at least 10-15 minutes as a troop to talk about and plan your take action step! </a:t>
            </a:r>
            <a:r>
              <a:rPr lang="en" sz="1300">
                <a:solidFill>
                  <a:schemeClr val="dk1"/>
                </a:solidFill>
              </a:rPr>
              <a:t>If you are unsure of what would help you be a voice for animals in your community, talk to your local animal shelter or even zoo!</a:t>
            </a:r>
            <a:endParaRPr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be14289ed4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be14289ed4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be14289ed4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be14289ed4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be14289ed4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be14289ed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be14289ed4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be14289ed4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be14289ed4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be14289ed4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be14289ed4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be14289ed4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be14289ed4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be14289ed4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be14289ed4_0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be14289ed4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be14289ed4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be14289ed4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be14289ed4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be14289ed4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be14289ed4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be14289ed4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be14289ed4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be14289ed4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be14289ed4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be14289ed4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be14289ed4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be14289ed4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9bffe8756d_0_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9bffe8756d_0_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FF0000"/>
        </a:solidFill>
      </p:bgPr>
    </p:bg>
    <p:spTree>
      <p:nvGrpSpPr>
        <p:cNvPr id="54" name="Shape 54"/>
        <p:cNvGrpSpPr/>
        <p:nvPr/>
      </p:nvGrpSpPr>
      <p:grpSpPr>
        <a:xfrm>
          <a:off x="0" y="0"/>
          <a:ext cx="0" cy="0"/>
          <a:chOff x="0" y="0"/>
          <a:chExt cx="0" cy="0"/>
        </a:xfrm>
      </p:grpSpPr>
      <p:cxnSp>
        <p:nvCxnSpPr>
          <p:cNvPr id="55" name="Google Shape;55;p14"/>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56" name="Google Shape;56;p14"/>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57" name="Google Shape;57;p14"/>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58" name="Google Shape;58;p14"/>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59" name="Google Shape;59;p14"/>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0" name="Google Shape;60;p1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FF0000"/>
        </a:solidFill>
      </p:bgPr>
    </p:bg>
    <p:spTree>
      <p:nvGrpSpPr>
        <p:cNvPr id="61" name="Shape 61"/>
        <p:cNvGrpSpPr/>
        <p:nvPr/>
      </p:nvGrpSpPr>
      <p:grpSpPr>
        <a:xfrm>
          <a:off x="0" y="0"/>
          <a:ext cx="0" cy="0"/>
          <a:chOff x="0" y="0"/>
          <a:chExt cx="0" cy="0"/>
        </a:xfrm>
      </p:grpSpPr>
      <p:cxnSp>
        <p:nvCxnSpPr>
          <p:cNvPr id="62" name="Google Shape;62;p15"/>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63" name="Google Shape;63;p15"/>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64" name="Google Shape;64;p15"/>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65" name="Google Shape;65;p1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6" name="Shape 66"/>
        <p:cNvGrpSpPr/>
        <p:nvPr/>
      </p:nvGrpSpPr>
      <p:grpSpPr>
        <a:xfrm>
          <a:off x="0" y="0"/>
          <a:ext cx="0" cy="0"/>
          <a:chOff x="0" y="0"/>
          <a:chExt cx="0" cy="0"/>
        </a:xfrm>
      </p:grpSpPr>
      <p:cxnSp>
        <p:nvCxnSpPr>
          <p:cNvPr id="67" name="Google Shape;67;p16"/>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68" name="Google Shape;68;p16"/>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69" name="Google Shape;69;p1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70" name="Google Shape;70;p16"/>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1" name="Google Shape;71;p16"/>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72" name="Google Shape;72;p1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3" name="Shape 73"/>
        <p:cNvGrpSpPr/>
        <p:nvPr/>
      </p:nvGrpSpPr>
      <p:grpSpPr>
        <a:xfrm>
          <a:off x="0" y="0"/>
          <a:ext cx="0" cy="0"/>
          <a:chOff x="0" y="0"/>
          <a:chExt cx="0" cy="0"/>
        </a:xfrm>
      </p:grpSpPr>
      <p:cxnSp>
        <p:nvCxnSpPr>
          <p:cNvPr id="74" name="Google Shape;74;p17"/>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75" name="Google Shape;75;p17"/>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76" name="Google Shape;76;p1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77" name="Google Shape;77;p17"/>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8" name="Google Shape;78;p17"/>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9" name="Google Shape;79;p17"/>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0" name="Google Shape;80;p1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18"/>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3" name="Google Shape;83;p1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4" name="Shape 84"/>
        <p:cNvGrpSpPr/>
        <p:nvPr/>
      </p:nvGrpSpPr>
      <p:grpSpPr>
        <a:xfrm>
          <a:off x="0" y="0"/>
          <a:ext cx="0" cy="0"/>
          <a:chOff x="0" y="0"/>
          <a:chExt cx="0" cy="0"/>
        </a:xfrm>
      </p:grpSpPr>
      <p:cxnSp>
        <p:nvCxnSpPr>
          <p:cNvPr id="85" name="Google Shape;85;p1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86" name="Google Shape;86;p19"/>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7" name="Google Shape;87;p19"/>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8" name="Google Shape;88;p1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89" name="Shape 89"/>
        <p:cNvGrpSpPr/>
        <p:nvPr/>
      </p:nvGrpSpPr>
      <p:grpSpPr>
        <a:xfrm>
          <a:off x="0" y="0"/>
          <a:ext cx="0" cy="0"/>
          <a:chOff x="0" y="0"/>
          <a:chExt cx="0" cy="0"/>
        </a:xfrm>
      </p:grpSpPr>
      <p:cxnSp>
        <p:nvCxnSpPr>
          <p:cNvPr id="90" name="Google Shape;90;p20"/>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91" name="Google Shape;91;p20"/>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92" name="Google Shape;92;p2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noFill/>
      </p:bgPr>
    </p:bg>
    <p:spTree>
      <p:nvGrpSpPr>
        <p:cNvPr id="93" name="Shape 93"/>
        <p:cNvGrpSpPr/>
        <p:nvPr/>
      </p:nvGrpSpPr>
      <p:grpSpPr>
        <a:xfrm>
          <a:off x="0" y="0"/>
          <a:ext cx="0" cy="0"/>
          <a:chOff x="0" y="0"/>
          <a:chExt cx="0" cy="0"/>
        </a:xfrm>
      </p:grpSpPr>
      <p:sp>
        <p:nvSpPr>
          <p:cNvPr id="94" name="Google Shape;94;p21"/>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5" name="Google Shape;95;p2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96" name="Google Shape;96;p21"/>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97" name="Google Shape;97;p21"/>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8" name="Google Shape;98;p2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99" name="Google Shape;99;p2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0" name="Shape 100"/>
        <p:cNvGrpSpPr/>
        <p:nvPr/>
      </p:nvGrpSpPr>
      <p:grpSpPr>
        <a:xfrm>
          <a:off x="0" y="0"/>
          <a:ext cx="0" cy="0"/>
          <a:chOff x="0" y="0"/>
          <a:chExt cx="0" cy="0"/>
        </a:xfrm>
      </p:grpSpPr>
      <p:cxnSp>
        <p:nvCxnSpPr>
          <p:cNvPr id="101" name="Google Shape;101;p2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02" name="Google Shape;102;p22"/>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03" name="Google Shape;103;p22"/>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cxnSp>
        <p:nvCxnSpPr>
          <p:cNvPr id="106" name="Google Shape;106;p23"/>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07" name="Google Shape;107;p23"/>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108" name="Google Shape;108;p23"/>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109" name="Google Shape;109;p23"/>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10" name="Google Shape;110;p2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1" name="Shape 111"/>
        <p:cNvGrpSpPr/>
        <p:nvPr/>
      </p:nvGrpSpPr>
      <p:grpSpPr>
        <a:xfrm>
          <a:off x="0" y="0"/>
          <a:ext cx="0" cy="0"/>
          <a:chOff x="0" y="0"/>
          <a:chExt cx="0" cy="0"/>
        </a:xfrm>
      </p:grpSpPr>
      <p:sp>
        <p:nvSpPr>
          <p:cNvPr id="112" name="Google Shape;112;p2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52" name="Google Shape;52;p13"/>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53" name="Google Shape;53;p1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44.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image" Target="../media/image4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10.png"/><Relationship Id="rId7"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26.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44.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24.jpg"/><Relationship Id="rId5"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15.jpg"/><Relationship Id="rId5"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6.xml"/><Relationship Id="rId3" Type="http://schemas.openxmlformats.org/officeDocument/2006/relationships/image" Target="../media/image32.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7.xml"/><Relationship Id="rId3" Type="http://schemas.openxmlformats.org/officeDocument/2006/relationships/hyperlink" Target="http://www.youtube.com/watch?v=s7Xe_UsLQpY" TargetMode="External"/><Relationship Id="rId4" Type="http://schemas.openxmlformats.org/officeDocument/2006/relationships/image" Target="../media/image18.jpg"/><Relationship Id="rId5"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9.xml"/><Relationship Id="rId3" Type="http://schemas.openxmlformats.org/officeDocument/2006/relationships/hyperlink" Target="http://www.youtube.com/watch?v=s7Xe_UsLQpY" TargetMode="External"/><Relationship Id="rId4" Type="http://schemas.openxmlformats.org/officeDocument/2006/relationships/image" Target="../media/image18.jpg"/><Relationship Id="rId5"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0.xml"/><Relationship Id="rId3" Type="http://schemas.openxmlformats.org/officeDocument/2006/relationships/image" Target="../media/image21.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 Id="rId3" Type="http://schemas.openxmlformats.org/officeDocument/2006/relationships/hyperlink" Target="http://www.youtube.com/watch?v=s7Xe_UsLQpY" TargetMode="External"/><Relationship Id="rId4" Type="http://schemas.openxmlformats.org/officeDocument/2006/relationships/image" Target="../media/image18.jpg"/><Relationship Id="rId5"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4.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4.xml"/><Relationship Id="rId3"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6.xml"/><Relationship Id="rId3" Type="http://schemas.openxmlformats.org/officeDocument/2006/relationships/hyperlink" Target="http://www.youtube.com/watch?v=ebqLydR-jYw" TargetMode="External"/><Relationship Id="rId4" Type="http://schemas.openxmlformats.org/officeDocument/2006/relationships/image" Target="../media/image33.jpg"/><Relationship Id="rId5"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7.xml"/><Relationship Id="rId3"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4.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4.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1.xml"/><Relationship Id="rId3"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2.xml"/><Relationship Id="rId3" Type="http://schemas.openxmlformats.org/officeDocument/2006/relationships/image" Target="../media/image22.png"/><Relationship Id="rId4" Type="http://schemas.openxmlformats.org/officeDocument/2006/relationships/hyperlink" Target="http://www.youtube.com/watch?v=25SgckcE_Bk" TargetMode="External"/><Relationship Id="rId5" Type="http://schemas.openxmlformats.org/officeDocument/2006/relationships/image" Target="../media/image2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4.pn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4.xml"/><Relationship Id="rId3" Type="http://schemas.openxmlformats.org/officeDocument/2006/relationships/image" Target="../media/image4.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5.xml"/><Relationship Id="rId3" Type="http://schemas.openxmlformats.org/officeDocument/2006/relationships/hyperlink" Target="http://www.youtube.com/watch?v=CuBASBy3ETE" TargetMode="External"/><Relationship Id="rId4" Type="http://schemas.openxmlformats.org/officeDocument/2006/relationships/image" Target="../media/image35.jpg"/><Relationship Id="rId5" Type="http://schemas.openxmlformats.org/officeDocument/2006/relationships/image" Target="../media/image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6.xml"/><Relationship Id="rId3"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44.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8.xml"/><Relationship Id="rId3" Type="http://schemas.openxmlformats.org/officeDocument/2006/relationships/hyperlink" Target="http://www.youtube.com/watch?v=0yZcDeVsj_Y" TargetMode="External"/><Relationship Id="rId4" Type="http://schemas.openxmlformats.org/officeDocument/2006/relationships/image" Target="../media/image39.jpg"/><Relationship Id="rId5" Type="http://schemas.openxmlformats.org/officeDocument/2006/relationships/image" Target="../media/image3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9.xml"/><Relationship Id="rId3" Type="http://schemas.openxmlformats.org/officeDocument/2006/relationships/hyperlink" Target="http://www.youtube.com/watch?v=0yZcDeVsj_Y" TargetMode="External"/><Relationship Id="rId4" Type="http://schemas.openxmlformats.org/officeDocument/2006/relationships/image" Target="../media/image39.jpg"/><Relationship Id="rId5"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0.xml"/><Relationship Id="rId3" Type="http://schemas.openxmlformats.org/officeDocument/2006/relationships/hyperlink" Target="http://www.youtube.com/watch?v=0yZcDeVsj_Y" TargetMode="External"/><Relationship Id="rId4" Type="http://schemas.openxmlformats.org/officeDocument/2006/relationships/image" Target="../media/image39.jpg"/><Relationship Id="rId5" Type="http://schemas.openxmlformats.org/officeDocument/2006/relationships/image" Target="../media/image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4.pn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5"/>
          <p:cNvSpPr txBox="1"/>
          <p:nvPr/>
        </p:nvSpPr>
        <p:spPr>
          <a:xfrm>
            <a:off x="1174975" y="3601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118" name="Google Shape;118;p25"/>
          <p:cNvSpPr txBox="1"/>
          <p:nvPr/>
        </p:nvSpPr>
        <p:spPr>
          <a:xfrm>
            <a:off x="1193000" y="787900"/>
            <a:ext cx="43635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E69138"/>
                </a:solidFill>
                <a:latin typeface="Pacifico"/>
                <a:ea typeface="Pacifico"/>
                <a:cs typeface="Pacifico"/>
                <a:sym typeface="Pacifico"/>
              </a:rPr>
              <a:t>Senior Game Visionary</a:t>
            </a:r>
            <a:r>
              <a:rPr lang="en" sz="1800">
                <a:solidFill>
                  <a:srgbClr val="E69138"/>
                </a:solidFill>
                <a:latin typeface="Pacifico"/>
                <a:ea typeface="Pacifico"/>
                <a:cs typeface="Pacifico"/>
                <a:sym typeface="Pacifico"/>
              </a:rPr>
              <a:t> Badge</a:t>
            </a:r>
            <a:endParaRPr sz="1800">
              <a:solidFill>
                <a:srgbClr val="E69138"/>
              </a:solidFill>
              <a:latin typeface="Pacifico"/>
              <a:ea typeface="Pacifico"/>
              <a:cs typeface="Pacifico"/>
              <a:sym typeface="Pacifico"/>
            </a:endParaRPr>
          </a:p>
          <a:p>
            <a:pPr indent="0" lvl="0" marL="0" rtl="0" algn="l">
              <a:lnSpc>
                <a:spcPct val="115000"/>
              </a:lnSpc>
              <a:spcBef>
                <a:spcPts val="1600"/>
              </a:spcBef>
              <a:spcAft>
                <a:spcPts val="1600"/>
              </a:spcAft>
              <a:buNone/>
            </a:pPr>
            <a:r>
              <a:t/>
            </a:r>
            <a:endParaRPr sz="1800">
              <a:solidFill>
                <a:srgbClr val="8C2A8D"/>
              </a:solidFill>
              <a:latin typeface="Pacifico"/>
              <a:ea typeface="Pacifico"/>
              <a:cs typeface="Pacifico"/>
              <a:sym typeface="Pacifico"/>
            </a:endParaRPr>
          </a:p>
        </p:txBody>
      </p:sp>
      <p:sp>
        <p:nvSpPr>
          <p:cNvPr id="119" name="Google Shape;119;p25"/>
          <p:cNvSpPr txBox="1"/>
          <p:nvPr/>
        </p:nvSpPr>
        <p:spPr>
          <a:xfrm>
            <a:off x="482550" y="1342575"/>
            <a:ext cx="54738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 slides will walk your troop through a virtual meeting to earn the </a:t>
            </a:r>
            <a:r>
              <a:rPr lang="en" sz="1000"/>
              <a:t>Senior Game Visionary Badge</a:t>
            </a:r>
            <a:r>
              <a:rPr lang="en" sz="1000">
                <a:solidFill>
                  <a:srgbClr val="000000"/>
                </a:solidFill>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10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pic>
        <p:nvPicPr>
          <p:cNvPr id="120" name="Google Shape;120;p25"/>
          <p:cNvPicPr preferRelativeResize="0"/>
          <p:nvPr/>
        </p:nvPicPr>
        <p:blipFill rotWithShape="1">
          <a:blip r:embed="rId5">
            <a:alphaModFix/>
          </a:blip>
          <a:srcRect b="0" l="21755" r="21750" t="0"/>
          <a:stretch/>
        </p:blipFill>
        <p:spPr>
          <a:xfrm>
            <a:off x="482550" y="360175"/>
            <a:ext cx="697846" cy="1052876"/>
          </a:xfrm>
          <a:prstGeom prst="rect">
            <a:avLst/>
          </a:prstGeom>
          <a:noFill/>
          <a:ln>
            <a:noFill/>
          </a:ln>
        </p:spPr>
      </p:pic>
      <p:pic>
        <p:nvPicPr>
          <p:cNvPr id="121" name="Google Shape;121;p25"/>
          <p:cNvPicPr preferRelativeResize="0"/>
          <p:nvPr/>
        </p:nvPicPr>
        <p:blipFill rotWithShape="1">
          <a:blip r:embed="rId6">
            <a:alphaModFix/>
          </a:blip>
          <a:srcRect b="3104" l="0" r="0" t="3095"/>
          <a:stretch/>
        </p:blipFill>
        <p:spPr>
          <a:xfrm flipH="1">
            <a:off x="177401" y="143800"/>
            <a:ext cx="348399" cy="326623"/>
          </a:xfrm>
          <a:prstGeom prst="rect">
            <a:avLst/>
          </a:prstGeom>
          <a:noFill/>
          <a:ln>
            <a:noFill/>
          </a:ln>
        </p:spPr>
      </p:pic>
      <p:sp>
        <p:nvSpPr>
          <p:cNvPr id="122" name="Google Shape;122;p25"/>
          <p:cNvSpPr txBox="1"/>
          <p:nvPr/>
        </p:nvSpPr>
        <p:spPr>
          <a:xfrm>
            <a:off x="6249175" y="1479800"/>
            <a:ext cx="2417700" cy="2678100"/>
          </a:xfrm>
          <a:prstGeom prst="rect">
            <a:avLst/>
          </a:prstGeom>
          <a:noFill/>
          <a:ln cap="flat" cmpd="sng" w="28575">
            <a:solidFill>
              <a:srgbClr val="E69138"/>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Senior Game Visionary Badge</a:t>
            </a:r>
            <a:r>
              <a:rPr b="1" lang="en" sz="1000">
                <a:solidFill>
                  <a:srgbClr val="31BA77"/>
                </a:solidFill>
                <a:highlight>
                  <a:srgbClr val="31BA77"/>
                </a:highlight>
              </a:rPr>
              <a:t>:</a:t>
            </a:r>
            <a:r>
              <a:rPr b="1" lang="en" sz="1000">
                <a:solidFill>
                  <a:srgbClr val="FFFFFF"/>
                </a:solidFill>
                <a:highlight>
                  <a:srgbClr val="31BA77"/>
                </a:highlight>
              </a:rPr>
              <a:t>                     </a:t>
            </a:r>
            <a:r>
              <a:rPr b="1" lang="en" sz="1000">
                <a:solidFill>
                  <a:srgbClr val="31BA77"/>
                </a:solidFill>
                <a:highlight>
                  <a:srgbClr val="31BA77"/>
                </a:highlight>
              </a:rPr>
              <a:t>:</a:t>
            </a:r>
            <a:r>
              <a:rPr b="1" lang="en" sz="1000">
                <a:solidFill>
                  <a:srgbClr val="FFFFFF"/>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304800" lvl="0" marL="457200" rtl="0" algn="l">
              <a:lnSpc>
                <a:spcPct val="115000"/>
              </a:lnSpc>
              <a:spcBef>
                <a:spcPts val="1200"/>
              </a:spcBef>
              <a:spcAft>
                <a:spcPts val="0"/>
              </a:spcAft>
              <a:buClr>
                <a:srgbClr val="000000"/>
              </a:buClr>
              <a:buSzPts val="1200"/>
              <a:buChar char="●"/>
            </a:pPr>
            <a:r>
              <a:rPr lang="en" sz="1200"/>
              <a:t>11 plastic cups ​</a:t>
            </a:r>
            <a:endParaRPr sz="1200"/>
          </a:p>
          <a:p>
            <a:pPr indent="-304800" lvl="0" marL="457200" rtl="0" algn="l">
              <a:lnSpc>
                <a:spcPct val="115000"/>
              </a:lnSpc>
              <a:spcBef>
                <a:spcPts val="0"/>
              </a:spcBef>
              <a:spcAft>
                <a:spcPts val="0"/>
              </a:spcAft>
              <a:buClr>
                <a:srgbClr val="000000"/>
              </a:buClr>
              <a:buSzPts val="1200"/>
              <a:buChar char="●"/>
            </a:pPr>
            <a:r>
              <a:rPr lang="en" sz="1200"/>
              <a:t>Small pieces of food such as goldfish or cereal pieces​</a:t>
            </a:r>
            <a:endParaRPr sz="1200"/>
          </a:p>
          <a:p>
            <a:pPr indent="-304800" lvl="0" marL="457200" rtl="0" algn="l">
              <a:lnSpc>
                <a:spcPct val="115000"/>
              </a:lnSpc>
              <a:spcBef>
                <a:spcPts val="0"/>
              </a:spcBef>
              <a:spcAft>
                <a:spcPts val="0"/>
              </a:spcAft>
              <a:buClr>
                <a:srgbClr val="000000"/>
              </a:buClr>
              <a:buSzPts val="1200"/>
              <a:buChar char="●"/>
            </a:pPr>
            <a:r>
              <a:rPr lang="en" sz="1200"/>
              <a:t>Wax paper, aluminum foil, or large plate</a:t>
            </a:r>
            <a:endParaRPr sz="1200"/>
          </a:p>
          <a:p>
            <a:pPr indent="-304800" lvl="0" marL="457200" rtl="0" algn="l">
              <a:lnSpc>
                <a:spcPct val="115000"/>
              </a:lnSpc>
              <a:spcBef>
                <a:spcPts val="0"/>
              </a:spcBef>
              <a:spcAft>
                <a:spcPts val="0"/>
              </a:spcAft>
              <a:buClr>
                <a:srgbClr val="000000"/>
              </a:buClr>
              <a:buSzPts val="1200"/>
              <a:buChar char="●"/>
            </a:pPr>
            <a:r>
              <a:rPr lang="en" sz="1200"/>
              <a:t>Paper</a:t>
            </a:r>
            <a:endParaRPr sz="1200"/>
          </a:p>
          <a:p>
            <a:pPr indent="-304800" lvl="0" marL="457200" rtl="0" algn="l">
              <a:lnSpc>
                <a:spcPct val="115000"/>
              </a:lnSpc>
              <a:spcBef>
                <a:spcPts val="0"/>
              </a:spcBef>
              <a:spcAft>
                <a:spcPts val="0"/>
              </a:spcAft>
              <a:buClr>
                <a:srgbClr val="000000"/>
              </a:buClr>
              <a:buSzPts val="1200"/>
              <a:buChar char="●"/>
            </a:pPr>
            <a:r>
              <a:rPr lang="en" sz="1200"/>
              <a:t>Something to write with</a:t>
            </a:r>
            <a:endParaRPr i="1" sz="120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6" name="Shape 126"/>
        <p:cNvGrpSpPr/>
        <p:nvPr/>
      </p:nvGrpSpPr>
      <p:grpSpPr>
        <a:xfrm>
          <a:off x="0" y="0"/>
          <a:ext cx="0" cy="0"/>
          <a:chOff x="0" y="0"/>
          <a:chExt cx="0" cy="0"/>
        </a:xfrm>
      </p:grpSpPr>
      <p:grpSp>
        <p:nvGrpSpPr>
          <p:cNvPr id="127" name="Google Shape;127;p26"/>
          <p:cNvGrpSpPr/>
          <p:nvPr/>
        </p:nvGrpSpPr>
        <p:grpSpPr>
          <a:xfrm>
            <a:off x="0" y="4628700"/>
            <a:ext cx="9144000" cy="526450"/>
            <a:chOff x="0" y="4628700"/>
            <a:chExt cx="9144000" cy="526450"/>
          </a:xfrm>
        </p:grpSpPr>
        <p:sp>
          <p:nvSpPr>
            <p:cNvPr id="128" name="Google Shape;128;p26"/>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9" name="Google Shape;129;p26"/>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130" name="Google Shape;130;p26"/>
            <p:cNvGrpSpPr/>
            <p:nvPr/>
          </p:nvGrpSpPr>
          <p:grpSpPr>
            <a:xfrm>
              <a:off x="1589925" y="4721650"/>
              <a:ext cx="6111100" cy="433500"/>
              <a:chOff x="751725" y="4721650"/>
              <a:chExt cx="6111100" cy="433500"/>
            </a:xfrm>
          </p:grpSpPr>
          <p:sp>
            <p:nvSpPr>
              <p:cNvPr id="131" name="Google Shape;131;p26"/>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132" name="Google Shape;132;p26"/>
              <p:cNvPicPr preferRelativeResize="0"/>
              <p:nvPr/>
            </p:nvPicPr>
            <p:blipFill rotWithShape="1">
              <a:blip r:embed="rId3">
                <a:alphaModFix/>
              </a:blip>
              <a:srcRect b="0" l="0" r="0" t="0"/>
              <a:stretch/>
            </p:blipFill>
            <p:spPr>
              <a:xfrm flipH="1">
                <a:off x="751725" y="4798762"/>
                <a:ext cx="297900" cy="279275"/>
              </a:xfrm>
              <a:prstGeom prst="rect">
                <a:avLst/>
              </a:prstGeom>
              <a:noFill/>
              <a:ln>
                <a:noFill/>
              </a:ln>
            </p:spPr>
          </p:pic>
        </p:grpSp>
      </p:grpSp>
      <p:pic>
        <p:nvPicPr>
          <p:cNvPr id="133" name="Google Shape;133;p26"/>
          <p:cNvPicPr preferRelativeResize="0"/>
          <p:nvPr/>
        </p:nvPicPr>
        <p:blipFill rotWithShape="1">
          <a:blip r:embed="rId4">
            <a:alphaModFix/>
          </a:blip>
          <a:srcRect b="0" l="21755" r="21750" t="0"/>
          <a:stretch/>
        </p:blipFill>
        <p:spPr>
          <a:xfrm>
            <a:off x="1669000" y="305250"/>
            <a:ext cx="2744450" cy="4140702"/>
          </a:xfrm>
          <a:prstGeom prst="rect">
            <a:avLst/>
          </a:prstGeom>
          <a:noFill/>
          <a:ln>
            <a:noFill/>
          </a:ln>
        </p:spPr>
      </p:pic>
      <p:sp>
        <p:nvSpPr>
          <p:cNvPr id="134" name="Google Shape;134;p26"/>
          <p:cNvSpPr txBox="1"/>
          <p:nvPr/>
        </p:nvSpPr>
        <p:spPr>
          <a:xfrm>
            <a:off x="4460475" y="2749775"/>
            <a:ext cx="3000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800">
                <a:solidFill>
                  <a:srgbClr val="E69138"/>
                </a:solidFill>
                <a:latin typeface="Pacifico"/>
                <a:ea typeface="Pacifico"/>
                <a:cs typeface="Pacifico"/>
                <a:sym typeface="Pacifico"/>
              </a:rPr>
              <a:t>Seniors</a:t>
            </a:r>
            <a:endParaRPr>
              <a:solidFill>
                <a:srgbClr val="E69138"/>
              </a:solidFill>
            </a:endParaRPr>
          </a:p>
        </p:txBody>
      </p:sp>
      <p:sp>
        <p:nvSpPr>
          <p:cNvPr id="135" name="Google Shape;135;p26"/>
          <p:cNvSpPr txBox="1"/>
          <p:nvPr>
            <p:ph type="ctrTitle"/>
          </p:nvPr>
        </p:nvSpPr>
        <p:spPr>
          <a:xfrm>
            <a:off x="4460475" y="1630350"/>
            <a:ext cx="3315000" cy="124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800">
                <a:solidFill>
                  <a:srgbClr val="FFFFFF"/>
                </a:solidFill>
                <a:highlight>
                  <a:srgbClr val="85200C"/>
                </a:highlight>
              </a:rPr>
              <a:t> </a:t>
            </a:r>
            <a:r>
              <a:rPr b="1" lang="en" sz="4800">
                <a:solidFill>
                  <a:srgbClr val="FFFFFF"/>
                </a:solidFill>
                <a:highlight>
                  <a:srgbClr val="85200C"/>
                </a:highlight>
              </a:rPr>
              <a:t>Game</a:t>
            </a:r>
            <a:r>
              <a:rPr lang="en" sz="4800">
                <a:solidFill>
                  <a:srgbClr val="85200C"/>
                </a:solidFill>
                <a:highlight>
                  <a:srgbClr val="85200C"/>
                </a:highlight>
              </a:rPr>
              <a:t>.</a:t>
            </a:r>
            <a:r>
              <a:rPr lang="en" sz="4800">
                <a:solidFill>
                  <a:schemeClr val="lt1"/>
                </a:solidFill>
                <a:highlight>
                  <a:srgbClr val="85200C"/>
                </a:highlight>
              </a:rPr>
              <a:t> </a:t>
            </a:r>
            <a:r>
              <a:rPr lang="en" sz="4800">
                <a:solidFill>
                  <a:srgbClr val="85200C"/>
                </a:solidFill>
                <a:highlight>
                  <a:srgbClr val="85200C"/>
                </a:highlight>
              </a:rPr>
              <a:t>.</a:t>
            </a:r>
            <a:r>
              <a:rPr b="1" lang="en" sz="4800">
                <a:solidFill>
                  <a:schemeClr val="lt1"/>
                </a:solidFill>
                <a:highlight>
                  <a:srgbClr val="85200C"/>
                </a:highlight>
              </a:rPr>
              <a:t>Visionary</a:t>
            </a:r>
            <a:r>
              <a:rPr lang="en" sz="4800">
                <a:solidFill>
                  <a:srgbClr val="85200C"/>
                </a:solidFill>
                <a:highlight>
                  <a:srgbClr val="85200C"/>
                </a:highlight>
              </a:rPr>
              <a:t>.</a:t>
            </a:r>
            <a:r>
              <a:rPr b="1" lang="en" sz="4800">
                <a:solidFill>
                  <a:schemeClr val="lt1"/>
                </a:solidFill>
                <a:highlight>
                  <a:srgbClr val="FF9900"/>
                </a:highlight>
              </a:rPr>
              <a:t> </a:t>
            </a:r>
            <a:r>
              <a:rPr lang="en" sz="4800">
                <a:solidFill>
                  <a:schemeClr val="lt1"/>
                </a:solidFill>
                <a:highlight>
                  <a:srgbClr val="FF9900"/>
                </a:highlight>
              </a:rPr>
              <a:t> </a:t>
            </a:r>
            <a:r>
              <a:rPr lang="en" sz="4800">
                <a:solidFill>
                  <a:schemeClr val="lt1"/>
                </a:solidFill>
                <a:highlight>
                  <a:srgbClr val="E69138"/>
                </a:highlight>
              </a:rPr>
              <a:t> </a:t>
            </a:r>
            <a:endParaRPr sz="4800">
              <a:solidFill>
                <a:srgbClr val="3999B3"/>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39" name="Shape 139"/>
        <p:cNvGrpSpPr/>
        <p:nvPr/>
      </p:nvGrpSpPr>
      <p:grpSpPr>
        <a:xfrm>
          <a:off x="0" y="0"/>
          <a:ext cx="0" cy="0"/>
          <a:chOff x="0" y="0"/>
          <a:chExt cx="0" cy="0"/>
        </a:xfrm>
      </p:grpSpPr>
      <p:pic>
        <p:nvPicPr>
          <p:cNvPr id="140" name="Google Shape;140;p27"/>
          <p:cNvPicPr preferRelativeResize="0"/>
          <p:nvPr/>
        </p:nvPicPr>
        <p:blipFill rotWithShape="1">
          <a:blip r:embed="rId3">
            <a:alphaModFix/>
          </a:blip>
          <a:srcRect b="0" l="0" r="0" t="0"/>
          <a:stretch/>
        </p:blipFill>
        <p:spPr>
          <a:xfrm>
            <a:off x="375775" y="668775"/>
            <a:ext cx="3805973" cy="3805949"/>
          </a:xfrm>
          <a:prstGeom prst="rect">
            <a:avLst/>
          </a:prstGeom>
          <a:noFill/>
          <a:ln>
            <a:noFill/>
          </a:ln>
        </p:spPr>
      </p:pic>
      <p:sp>
        <p:nvSpPr>
          <p:cNvPr id="141" name="Google Shape;141;p27"/>
          <p:cNvSpPr txBox="1"/>
          <p:nvPr/>
        </p:nvSpPr>
        <p:spPr>
          <a:xfrm>
            <a:off x="4033375" y="1627625"/>
            <a:ext cx="45939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E69138"/>
                </a:solidFill>
              </a:rPr>
              <a:t>Girl Scout Promise</a:t>
            </a:r>
            <a:endParaRPr b="1" sz="3600">
              <a:solidFill>
                <a:srgbClr val="E69138"/>
              </a:solidFill>
            </a:endParaRPr>
          </a:p>
          <a:p>
            <a:pPr indent="0" lvl="0" marL="0" rtl="0" algn="l">
              <a:lnSpc>
                <a:spcPct val="115000"/>
              </a:lnSpc>
              <a:spcBef>
                <a:spcPts val="0"/>
              </a:spcBef>
              <a:spcAft>
                <a:spcPts val="0"/>
              </a:spcAft>
              <a:buClr>
                <a:schemeClr val="dk2"/>
              </a:buClr>
              <a:buSzPts val="1100"/>
              <a:buFont typeface="Arial"/>
              <a:buNone/>
            </a:pPr>
            <a:r>
              <a:rPr i="1" lang="en" sz="1800"/>
              <a:t>On my honor, I will try,                                             </a:t>
            </a:r>
            <a:r>
              <a:rPr lang="en" sz="1800"/>
              <a:t>To serve God and my Country.                               To help people at all times,                                   And to live by the Girl Scout Law.</a:t>
            </a:r>
            <a:endParaRPr b="1" sz="3600"/>
          </a:p>
        </p:txBody>
      </p:sp>
      <p:pic>
        <p:nvPicPr>
          <p:cNvPr id="142" name="Google Shape;142;p27"/>
          <p:cNvPicPr preferRelativeResize="0"/>
          <p:nvPr/>
        </p:nvPicPr>
        <p:blipFill rotWithShape="1">
          <a:blip r:embed="rId4">
            <a:alphaModFix/>
          </a:blip>
          <a:srcRect b="3104" l="0" r="0" t="3095"/>
          <a:stretch/>
        </p:blipFill>
        <p:spPr>
          <a:xfrm flipH="1">
            <a:off x="1288748" y="1627625"/>
            <a:ext cx="640877" cy="600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46" name="Shape 146"/>
        <p:cNvGrpSpPr/>
        <p:nvPr/>
      </p:nvGrpSpPr>
      <p:grpSpPr>
        <a:xfrm>
          <a:off x="0" y="0"/>
          <a:ext cx="0" cy="0"/>
          <a:chOff x="0" y="0"/>
          <a:chExt cx="0" cy="0"/>
        </a:xfrm>
      </p:grpSpPr>
      <p:sp>
        <p:nvSpPr>
          <p:cNvPr id="147" name="Google Shape;147;p28"/>
          <p:cNvSpPr/>
          <p:nvPr/>
        </p:nvSpPr>
        <p:spPr>
          <a:xfrm>
            <a:off x="0" y="4858350"/>
            <a:ext cx="9165900" cy="285300"/>
          </a:xfrm>
          <a:prstGeom prst="rect">
            <a:avLst/>
          </a:prstGeom>
          <a:solidFill>
            <a:srgbClr val="85200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69138"/>
              </a:solidFill>
            </a:endParaRPr>
          </a:p>
        </p:txBody>
      </p:sp>
      <p:sp>
        <p:nvSpPr>
          <p:cNvPr id="148" name="Google Shape;148;p28"/>
          <p:cNvSpPr/>
          <p:nvPr/>
        </p:nvSpPr>
        <p:spPr>
          <a:xfrm>
            <a:off x="0" y="4704825"/>
            <a:ext cx="9165900" cy="1536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8"/>
          <p:cNvSpPr txBox="1"/>
          <p:nvPr/>
        </p:nvSpPr>
        <p:spPr>
          <a:xfrm>
            <a:off x="-150" y="102925"/>
            <a:ext cx="9144000" cy="134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00">
                <a:solidFill>
                  <a:srgbClr val="E69138"/>
                </a:solidFill>
              </a:rPr>
              <a:t>Let’s say the Pledge of Allegiance</a:t>
            </a:r>
            <a:endParaRPr b="1" sz="3600">
              <a:solidFill>
                <a:srgbClr val="E69138"/>
              </a:solidFill>
            </a:endParaRPr>
          </a:p>
        </p:txBody>
      </p:sp>
      <p:pic>
        <p:nvPicPr>
          <p:cNvPr id="150" name="Google Shape;150;p28"/>
          <p:cNvPicPr preferRelativeResize="0"/>
          <p:nvPr/>
        </p:nvPicPr>
        <p:blipFill>
          <a:blip r:embed="rId3">
            <a:alphaModFix/>
          </a:blip>
          <a:stretch>
            <a:fillRect/>
          </a:stretch>
        </p:blipFill>
        <p:spPr>
          <a:xfrm>
            <a:off x="1892050" y="1415887"/>
            <a:ext cx="5359600" cy="2848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9"/>
          <p:cNvSpPr txBox="1"/>
          <p:nvPr/>
        </p:nvSpPr>
        <p:spPr>
          <a:xfrm>
            <a:off x="1306500" y="331525"/>
            <a:ext cx="6921600" cy="8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E69138"/>
                </a:solidFill>
                <a:latin typeface="Raleway"/>
                <a:ea typeface="Raleway"/>
                <a:cs typeface="Raleway"/>
                <a:sym typeface="Raleway"/>
              </a:rPr>
              <a:t>Program Pillar: Life Skills</a:t>
            </a:r>
            <a:endParaRPr b="1" sz="3800">
              <a:solidFill>
                <a:srgbClr val="E69138"/>
              </a:solidFill>
              <a:latin typeface="Raleway"/>
              <a:ea typeface="Raleway"/>
              <a:cs typeface="Raleway"/>
              <a:sym typeface="Raleway"/>
            </a:endParaRPr>
          </a:p>
        </p:txBody>
      </p:sp>
      <p:sp>
        <p:nvSpPr>
          <p:cNvPr id="156" name="Google Shape;156;p29"/>
          <p:cNvSpPr txBox="1"/>
          <p:nvPr/>
        </p:nvSpPr>
        <p:spPr>
          <a:xfrm>
            <a:off x="1009675" y="1140825"/>
            <a:ext cx="823500" cy="5274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sz="1800">
                <a:latin typeface="Raleway"/>
                <a:ea typeface="Raleway"/>
                <a:cs typeface="Raleway"/>
                <a:sym typeface="Raleway"/>
              </a:rPr>
              <a:t>STEM</a:t>
            </a:r>
            <a:endParaRPr b="1" sz="2100">
              <a:latin typeface="Raleway"/>
              <a:ea typeface="Raleway"/>
              <a:cs typeface="Raleway"/>
              <a:sym typeface="Raleway"/>
            </a:endParaRPr>
          </a:p>
        </p:txBody>
      </p:sp>
      <p:pic>
        <p:nvPicPr>
          <p:cNvPr id="157" name="Google Shape;157;p29"/>
          <p:cNvPicPr preferRelativeResize="0"/>
          <p:nvPr/>
        </p:nvPicPr>
        <p:blipFill rotWithShape="1">
          <a:blip r:embed="rId3">
            <a:alphaModFix/>
          </a:blip>
          <a:srcRect b="3104" l="0" r="0" t="3095"/>
          <a:stretch/>
        </p:blipFill>
        <p:spPr>
          <a:xfrm flipH="1">
            <a:off x="407276" y="331526"/>
            <a:ext cx="899217" cy="842999"/>
          </a:xfrm>
          <a:prstGeom prst="rect">
            <a:avLst/>
          </a:prstGeom>
          <a:noFill/>
          <a:ln>
            <a:noFill/>
          </a:ln>
        </p:spPr>
      </p:pic>
      <p:pic>
        <p:nvPicPr>
          <p:cNvPr id="158" name="Google Shape;158;p29"/>
          <p:cNvPicPr preferRelativeResize="0"/>
          <p:nvPr/>
        </p:nvPicPr>
        <p:blipFill>
          <a:blip r:embed="rId4">
            <a:alphaModFix/>
          </a:blip>
          <a:stretch>
            <a:fillRect/>
          </a:stretch>
        </p:blipFill>
        <p:spPr>
          <a:xfrm>
            <a:off x="823925" y="1631750"/>
            <a:ext cx="1195031" cy="1244826"/>
          </a:xfrm>
          <a:prstGeom prst="rect">
            <a:avLst/>
          </a:prstGeom>
          <a:noFill/>
          <a:ln>
            <a:noFill/>
          </a:ln>
        </p:spPr>
      </p:pic>
      <p:pic>
        <p:nvPicPr>
          <p:cNvPr id="159" name="Google Shape;159;p29"/>
          <p:cNvPicPr preferRelativeResize="0"/>
          <p:nvPr/>
        </p:nvPicPr>
        <p:blipFill rotWithShape="1">
          <a:blip r:embed="rId5">
            <a:alphaModFix/>
          </a:blip>
          <a:srcRect b="0" l="0" r="0" t="0"/>
          <a:stretch/>
        </p:blipFill>
        <p:spPr>
          <a:xfrm>
            <a:off x="2924300" y="1668225"/>
            <a:ext cx="1195031" cy="1244826"/>
          </a:xfrm>
          <a:prstGeom prst="rect">
            <a:avLst/>
          </a:prstGeom>
          <a:noFill/>
          <a:ln>
            <a:noFill/>
          </a:ln>
        </p:spPr>
      </p:pic>
      <p:pic>
        <p:nvPicPr>
          <p:cNvPr id="160" name="Google Shape;160;p29"/>
          <p:cNvPicPr preferRelativeResize="0"/>
          <p:nvPr/>
        </p:nvPicPr>
        <p:blipFill rotWithShape="1">
          <a:blip r:embed="rId6">
            <a:alphaModFix/>
          </a:blip>
          <a:srcRect b="0" l="0" r="0" t="0"/>
          <a:stretch/>
        </p:blipFill>
        <p:spPr>
          <a:xfrm>
            <a:off x="5024675" y="1668213"/>
            <a:ext cx="1195031" cy="1244826"/>
          </a:xfrm>
          <a:prstGeom prst="rect">
            <a:avLst/>
          </a:prstGeom>
          <a:noFill/>
          <a:ln>
            <a:noFill/>
          </a:ln>
        </p:spPr>
      </p:pic>
      <p:pic>
        <p:nvPicPr>
          <p:cNvPr id="161" name="Google Shape;161;p29"/>
          <p:cNvPicPr preferRelativeResize="0"/>
          <p:nvPr/>
        </p:nvPicPr>
        <p:blipFill rotWithShape="1">
          <a:blip r:embed="rId7">
            <a:alphaModFix/>
          </a:blip>
          <a:srcRect b="0" l="0" r="0" t="0"/>
          <a:stretch/>
        </p:blipFill>
        <p:spPr>
          <a:xfrm>
            <a:off x="7125025" y="1668225"/>
            <a:ext cx="1195031" cy="1244826"/>
          </a:xfrm>
          <a:prstGeom prst="rect">
            <a:avLst/>
          </a:prstGeom>
          <a:noFill/>
          <a:ln>
            <a:noFill/>
          </a:ln>
        </p:spPr>
      </p:pic>
      <p:sp>
        <p:nvSpPr>
          <p:cNvPr id="162" name="Google Shape;162;p29"/>
          <p:cNvSpPr txBox="1"/>
          <p:nvPr/>
        </p:nvSpPr>
        <p:spPr>
          <a:xfrm>
            <a:off x="454675" y="2876575"/>
            <a:ext cx="1933500" cy="18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000000"/>
                </a:solidFill>
              </a:rPr>
              <a:t>Girls become better problem-solvers, critical thinkers, get better grades, and see STEM as the foundation for a meaningful and successful future.</a:t>
            </a:r>
            <a:endParaRPr/>
          </a:p>
        </p:txBody>
      </p:sp>
      <p:sp>
        <p:nvSpPr>
          <p:cNvPr id="163" name="Google Shape;163;p29"/>
          <p:cNvSpPr txBox="1"/>
          <p:nvPr/>
        </p:nvSpPr>
        <p:spPr>
          <a:xfrm>
            <a:off x="2475714" y="2876575"/>
            <a:ext cx="2092200" cy="18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000000"/>
                </a:solidFill>
              </a:rPr>
              <a:t>Girls discover that they can better problems and overcome challenges, build social bonds, and become team players that care about protecting our environment.</a:t>
            </a:r>
            <a:endParaRPr/>
          </a:p>
        </p:txBody>
      </p:sp>
      <p:sp>
        <p:nvSpPr>
          <p:cNvPr id="164" name="Google Shape;164;p29"/>
          <p:cNvSpPr txBox="1"/>
          <p:nvPr/>
        </p:nvSpPr>
        <p:spPr>
          <a:xfrm>
            <a:off x="4655425" y="2876575"/>
            <a:ext cx="1933500" cy="1802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rgbClr val="000000"/>
              </a:buClr>
              <a:buSzPts val="1100"/>
              <a:buFont typeface="Arial"/>
              <a:buNone/>
            </a:pPr>
            <a:r>
              <a:rPr lang="en">
                <a:solidFill>
                  <a:srgbClr val="000000"/>
                </a:solidFill>
              </a:rPr>
              <a:t>Girls gain new skills, ​</a:t>
            </a:r>
            <a:endParaRPr>
              <a:solidFill>
                <a:srgbClr val="000000"/>
              </a:solidFill>
            </a:endParaRPr>
          </a:p>
          <a:p>
            <a:pPr indent="0" lvl="0" marL="0" rtl="0" algn="ctr">
              <a:lnSpc>
                <a:spcPct val="115000"/>
              </a:lnSpc>
              <a:spcBef>
                <a:spcPts val="0"/>
              </a:spcBef>
              <a:spcAft>
                <a:spcPts val="0"/>
              </a:spcAft>
              <a:buClr>
                <a:srgbClr val="000000"/>
              </a:buClr>
              <a:buSzPts val="1100"/>
              <a:buFont typeface="Arial"/>
              <a:buNone/>
            </a:pPr>
            <a:r>
              <a:rPr lang="en">
                <a:solidFill>
                  <a:srgbClr val="000000"/>
                </a:solidFill>
              </a:rPr>
              <a:t>build their confidence ​</a:t>
            </a:r>
            <a:endParaRPr>
              <a:solidFill>
                <a:srgbClr val="000000"/>
              </a:solidFill>
            </a:endParaRPr>
          </a:p>
          <a:p>
            <a:pPr indent="0" lvl="0" marL="0" rtl="0" algn="ctr">
              <a:lnSpc>
                <a:spcPct val="115000"/>
              </a:lnSpc>
              <a:spcBef>
                <a:spcPts val="0"/>
              </a:spcBef>
              <a:spcAft>
                <a:spcPts val="0"/>
              </a:spcAft>
              <a:buClr>
                <a:srgbClr val="000000"/>
              </a:buClr>
              <a:buSzPts val="1100"/>
              <a:buFont typeface="Arial"/>
              <a:buNone/>
            </a:pPr>
            <a:r>
              <a:rPr lang="en">
                <a:solidFill>
                  <a:srgbClr val="000000"/>
                </a:solidFill>
              </a:rPr>
              <a:t>and develop an entrepreneurial mindset over time.</a:t>
            </a:r>
            <a:endParaRPr>
              <a:solidFill>
                <a:srgbClr val="000000"/>
              </a:solidFill>
            </a:endParaRPr>
          </a:p>
          <a:p>
            <a:pPr indent="0" lvl="0" marL="0" rtl="0" algn="ctr">
              <a:spcBef>
                <a:spcPts val="0"/>
              </a:spcBef>
              <a:spcAft>
                <a:spcPts val="0"/>
              </a:spcAft>
              <a:buNone/>
            </a:pPr>
            <a:r>
              <a:t/>
            </a:r>
            <a:endParaRPr>
              <a:solidFill>
                <a:srgbClr val="000000"/>
              </a:solidFill>
            </a:endParaRPr>
          </a:p>
        </p:txBody>
      </p:sp>
      <p:sp>
        <p:nvSpPr>
          <p:cNvPr id="165" name="Google Shape;165;p29"/>
          <p:cNvSpPr txBox="1"/>
          <p:nvPr/>
        </p:nvSpPr>
        <p:spPr>
          <a:xfrm>
            <a:off x="6755788" y="2876575"/>
            <a:ext cx="1933500" cy="1802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a:solidFill>
                  <a:srgbClr val="000000"/>
                </a:solidFill>
              </a:rPr>
              <a:t>Girls gain the skills and the inspiration to accept challenges, overcome obstacles, and take the lead.</a:t>
            </a:r>
            <a:endParaRPr>
              <a:solidFill>
                <a:srgbClr val="000000"/>
              </a:solidFill>
            </a:endParaRPr>
          </a:p>
          <a:p>
            <a:pPr indent="0" lvl="0" marL="0" rtl="0" algn="ctr">
              <a:spcBef>
                <a:spcPts val="0"/>
              </a:spcBef>
              <a:spcAft>
                <a:spcPts val="0"/>
              </a:spcAft>
              <a:buNone/>
            </a:pPr>
            <a:r>
              <a:t/>
            </a:r>
            <a:endParaRPr>
              <a:solidFill>
                <a:srgbClr val="000000"/>
              </a:solidFill>
            </a:endParaRPr>
          </a:p>
        </p:txBody>
      </p:sp>
      <p:sp>
        <p:nvSpPr>
          <p:cNvPr id="166" name="Google Shape;166;p29"/>
          <p:cNvSpPr txBox="1"/>
          <p:nvPr/>
        </p:nvSpPr>
        <p:spPr>
          <a:xfrm>
            <a:off x="2866320" y="1176500"/>
            <a:ext cx="1311000" cy="527400"/>
          </a:xfrm>
          <a:prstGeom prst="rect">
            <a:avLst/>
          </a:prstGeom>
          <a:noFill/>
          <a:ln>
            <a:noFill/>
          </a:ln>
        </p:spPr>
        <p:txBody>
          <a:bodyPr anchorCtr="0" anchor="t" bIns="91425" lIns="91425" spcFirstLastPara="1" rIns="91425" wrap="square" tIns="91425">
            <a:noAutofit/>
          </a:bodyPr>
          <a:lstStyle/>
          <a:p>
            <a:pPr indent="0" lvl="0" marL="0" rtl="0" algn="ctr">
              <a:lnSpc>
                <a:spcPct val="80000"/>
              </a:lnSpc>
              <a:spcBef>
                <a:spcPts val="800"/>
              </a:spcBef>
              <a:spcAft>
                <a:spcPts val="0"/>
              </a:spcAft>
              <a:buNone/>
            </a:pPr>
            <a:r>
              <a:rPr b="1" lang="en" sz="1800">
                <a:latin typeface="Raleway"/>
                <a:ea typeface="Raleway"/>
                <a:cs typeface="Raleway"/>
                <a:sym typeface="Raleway"/>
              </a:rPr>
              <a:t>Outdoors</a:t>
            </a:r>
            <a:endParaRPr b="1" sz="2100">
              <a:latin typeface="Raleway"/>
              <a:ea typeface="Raleway"/>
              <a:cs typeface="Raleway"/>
              <a:sym typeface="Raleway"/>
            </a:endParaRPr>
          </a:p>
        </p:txBody>
      </p:sp>
      <p:sp>
        <p:nvSpPr>
          <p:cNvPr id="167" name="Google Shape;167;p29"/>
          <p:cNvSpPr txBox="1"/>
          <p:nvPr/>
        </p:nvSpPr>
        <p:spPr>
          <a:xfrm>
            <a:off x="4518188" y="1176500"/>
            <a:ext cx="2188800" cy="527400"/>
          </a:xfrm>
          <a:prstGeom prst="rect">
            <a:avLst/>
          </a:prstGeom>
          <a:noFill/>
          <a:ln>
            <a:noFill/>
          </a:ln>
        </p:spPr>
        <p:txBody>
          <a:bodyPr anchorCtr="0" anchor="t" bIns="91425" lIns="91425" spcFirstLastPara="1" rIns="91425" wrap="square" tIns="91425">
            <a:noAutofit/>
          </a:bodyPr>
          <a:lstStyle/>
          <a:p>
            <a:pPr indent="0" lvl="0" marL="0" rtl="0" algn="ctr">
              <a:lnSpc>
                <a:spcPct val="80000"/>
              </a:lnSpc>
              <a:spcBef>
                <a:spcPts val="800"/>
              </a:spcBef>
              <a:spcAft>
                <a:spcPts val="0"/>
              </a:spcAft>
              <a:buNone/>
            </a:pPr>
            <a:r>
              <a:rPr b="1" lang="en" sz="1800">
                <a:latin typeface="Raleway"/>
                <a:ea typeface="Raleway"/>
                <a:cs typeface="Raleway"/>
                <a:sym typeface="Raleway"/>
              </a:rPr>
              <a:t>Entrepreneurship</a:t>
            </a:r>
            <a:endParaRPr b="1" sz="2100">
              <a:latin typeface="Raleway"/>
              <a:ea typeface="Raleway"/>
              <a:cs typeface="Raleway"/>
              <a:sym typeface="Raleway"/>
            </a:endParaRPr>
          </a:p>
        </p:txBody>
      </p:sp>
      <p:sp>
        <p:nvSpPr>
          <p:cNvPr id="168" name="Google Shape;168;p29"/>
          <p:cNvSpPr txBox="1"/>
          <p:nvPr/>
        </p:nvSpPr>
        <p:spPr>
          <a:xfrm>
            <a:off x="7047850" y="1176500"/>
            <a:ext cx="1349400" cy="527400"/>
          </a:xfrm>
          <a:prstGeom prst="rect">
            <a:avLst/>
          </a:prstGeom>
          <a:noFill/>
          <a:ln>
            <a:noFill/>
          </a:ln>
        </p:spPr>
        <p:txBody>
          <a:bodyPr anchorCtr="0" anchor="t" bIns="91425" lIns="91425" spcFirstLastPara="1" rIns="91425" wrap="square" tIns="91425">
            <a:noAutofit/>
          </a:bodyPr>
          <a:lstStyle/>
          <a:p>
            <a:pPr indent="0" lvl="0" marL="0" rtl="0" algn="ctr">
              <a:lnSpc>
                <a:spcPct val="80000"/>
              </a:lnSpc>
              <a:spcBef>
                <a:spcPts val="800"/>
              </a:spcBef>
              <a:spcAft>
                <a:spcPts val="0"/>
              </a:spcAft>
              <a:buNone/>
            </a:pPr>
            <a:r>
              <a:rPr b="1" lang="en" sz="1800">
                <a:latin typeface="Raleway"/>
                <a:ea typeface="Raleway"/>
                <a:cs typeface="Raleway"/>
                <a:sym typeface="Raleway"/>
              </a:rPr>
              <a:t>Life Skills</a:t>
            </a:r>
            <a:endParaRPr b="1" sz="2100">
              <a:latin typeface="Raleway"/>
              <a:ea typeface="Raleway"/>
              <a:cs typeface="Raleway"/>
              <a:sym typeface="Raleway"/>
            </a:endParaRPr>
          </a:p>
        </p:txBody>
      </p:sp>
      <p:sp>
        <p:nvSpPr>
          <p:cNvPr id="169" name="Google Shape;169;p29"/>
          <p:cNvSpPr/>
          <p:nvPr/>
        </p:nvSpPr>
        <p:spPr>
          <a:xfrm>
            <a:off x="6701200" y="1064625"/>
            <a:ext cx="2042700" cy="3596700"/>
          </a:xfrm>
          <a:prstGeom prst="rect">
            <a:avLst/>
          </a:prstGeom>
          <a:noFill/>
          <a:ln cap="flat" cmpd="sng" w="38100">
            <a:solidFill>
              <a:srgbClr val="57BB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0"/>
          <p:cNvSpPr txBox="1"/>
          <p:nvPr/>
        </p:nvSpPr>
        <p:spPr>
          <a:xfrm rot="-5400000">
            <a:off x="-2163150" y="2163150"/>
            <a:ext cx="5143500" cy="817200"/>
          </a:xfrm>
          <a:prstGeom prst="rect">
            <a:avLst/>
          </a:prstGeom>
          <a:solidFill>
            <a:srgbClr val="85200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FFFFFF"/>
                </a:solidFill>
              </a:rPr>
              <a:t>           5 Outcomes</a:t>
            </a:r>
            <a:endParaRPr b="1" sz="2400">
              <a:solidFill>
                <a:srgbClr val="FFFFFF"/>
              </a:solidFill>
            </a:endParaRPr>
          </a:p>
        </p:txBody>
      </p:sp>
      <p:sp>
        <p:nvSpPr>
          <p:cNvPr id="175" name="Google Shape;175;p30"/>
          <p:cNvSpPr txBox="1"/>
          <p:nvPr/>
        </p:nvSpPr>
        <p:spPr>
          <a:xfrm>
            <a:off x="1973625" y="233838"/>
            <a:ext cx="6646800" cy="5274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sz="1800">
                <a:solidFill>
                  <a:srgbClr val="57BB8A"/>
                </a:solidFill>
                <a:latin typeface="Raleway"/>
                <a:ea typeface="Raleway"/>
                <a:cs typeface="Raleway"/>
                <a:sym typeface="Raleway"/>
              </a:rPr>
              <a:t>Sense of Self                                                                                                       </a:t>
            </a:r>
            <a:r>
              <a:rPr lang="en" sz="1200"/>
              <a:t>Girls have confidence in themselves and their abilities and form positive identities.​</a:t>
            </a:r>
            <a:endParaRPr b="1" sz="1200"/>
          </a:p>
        </p:txBody>
      </p:sp>
      <p:pic>
        <p:nvPicPr>
          <p:cNvPr id="176" name="Google Shape;176;p30"/>
          <p:cNvPicPr preferRelativeResize="0"/>
          <p:nvPr/>
        </p:nvPicPr>
        <p:blipFill rotWithShape="1">
          <a:blip r:embed="rId3">
            <a:alphaModFix/>
          </a:blip>
          <a:srcRect b="3104" l="0" r="0" t="3095"/>
          <a:stretch/>
        </p:blipFill>
        <p:spPr>
          <a:xfrm flipH="1">
            <a:off x="52497" y="4234975"/>
            <a:ext cx="712201" cy="667674"/>
          </a:xfrm>
          <a:prstGeom prst="rect">
            <a:avLst/>
          </a:prstGeom>
          <a:noFill/>
          <a:ln>
            <a:noFill/>
          </a:ln>
        </p:spPr>
      </p:pic>
      <p:sp>
        <p:nvSpPr>
          <p:cNvPr id="177" name="Google Shape;177;p30"/>
          <p:cNvSpPr/>
          <p:nvPr/>
        </p:nvSpPr>
        <p:spPr>
          <a:xfrm>
            <a:off x="996275" y="87088"/>
            <a:ext cx="7762800" cy="982200"/>
          </a:xfrm>
          <a:prstGeom prst="rect">
            <a:avLst/>
          </a:prstGeom>
          <a:noFill/>
          <a:ln cap="flat" cmpd="sng" w="38100">
            <a:solidFill>
              <a:srgbClr val="57BB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8" name="Google Shape;178;p30"/>
          <p:cNvPicPr preferRelativeResize="0"/>
          <p:nvPr/>
        </p:nvPicPr>
        <p:blipFill>
          <a:blip r:embed="rId4">
            <a:alphaModFix/>
          </a:blip>
          <a:stretch>
            <a:fillRect/>
          </a:stretch>
        </p:blipFill>
        <p:spPr>
          <a:xfrm>
            <a:off x="1115775" y="157638"/>
            <a:ext cx="817200" cy="851252"/>
          </a:xfrm>
          <a:prstGeom prst="rect">
            <a:avLst/>
          </a:prstGeom>
          <a:noFill/>
          <a:ln>
            <a:noFill/>
          </a:ln>
        </p:spPr>
      </p:pic>
      <p:sp>
        <p:nvSpPr>
          <p:cNvPr id="179" name="Google Shape;179;p30"/>
          <p:cNvSpPr txBox="1"/>
          <p:nvPr/>
        </p:nvSpPr>
        <p:spPr>
          <a:xfrm>
            <a:off x="1973625" y="1228488"/>
            <a:ext cx="6646800" cy="5274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sz="1800">
                <a:solidFill>
                  <a:srgbClr val="6AA84F"/>
                </a:solidFill>
                <a:latin typeface="Raleway"/>
                <a:ea typeface="Raleway"/>
                <a:cs typeface="Raleway"/>
                <a:sym typeface="Raleway"/>
              </a:rPr>
              <a:t>Positive Values                                                                                                     </a:t>
            </a:r>
            <a:r>
              <a:rPr lang="en" sz="1200">
                <a:solidFill>
                  <a:srgbClr val="000000"/>
                </a:solidFill>
              </a:rPr>
              <a:t>Girls act ethically, honestly, and responsibly, and show concern for others.​</a:t>
            </a:r>
            <a:endParaRPr b="1" sz="1200"/>
          </a:p>
        </p:txBody>
      </p:sp>
      <p:pic>
        <p:nvPicPr>
          <p:cNvPr id="180" name="Google Shape;180;p30"/>
          <p:cNvPicPr preferRelativeResize="0"/>
          <p:nvPr/>
        </p:nvPicPr>
        <p:blipFill rotWithShape="1">
          <a:blip r:embed="rId5">
            <a:alphaModFix/>
          </a:blip>
          <a:srcRect b="0" l="0" r="0" t="0"/>
          <a:stretch/>
        </p:blipFill>
        <p:spPr>
          <a:xfrm>
            <a:off x="1115775" y="1152288"/>
            <a:ext cx="817200" cy="851252"/>
          </a:xfrm>
          <a:prstGeom prst="rect">
            <a:avLst/>
          </a:prstGeom>
          <a:noFill/>
          <a:ln>
            <a:noFill/>
          </a:ln>
        </p:spPr>
      </p:pic>
      <p:sp>
        <p:nvSpPr>
          <p:cNvPr id="181" name="Google Shape;181;p30"/>
          <p:cNvSpPr txBox="1"/>
          <p:nvPr/>
        </p:nvSpPr>
        <p:spPr>
          <a:xfrm>
            <a:off x="1983200" y="2209363"/>
            <a:ext cx="6943500" cy="5274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sz="1800">
                <a:solidFill>
                  <a:srgbClr val="674EA7"/>
                </a:solidFill>
                <a:latin typeface="Raleway"/>
                <a:ea typeface="Raleway"/>
                <a:cs typeface="Raleway"/>
                <a:sym typeface="Raleway"/>
              </a:rPr>
              <a:t>Challenge Seeking                                                                                                  </a:t>
            </a:r>
            <a:r>
              <a:rPr lang="en" sz="1200">
                <a:solidFill>
                  <a:srgbClr val="000000"/>
                </a:solidFill>
              </a:rPr>
              <a:t>Girls take appropriate risks, try things even if they might fail, and learn from mistakes.​</a:t>
            </a:r>
            <a:endParaRPr b="1" sz="1200"/>
          </a:p>
        </p:txBody>
      </p:sp>
      <p:pic>
        <p:nvPicPr>
          <p:cNvPr id="182" name="Google Shape;182;p30"/>
          <p:cNvPicPr preferRelativeResize="0"/>
          <p:nvPr/>
        </p:nvPicPr>
        <p:blipFill rotWithShape="1">
          <a:blip r:embed="rId6">
            <a:alphaModFix/>
          </a:blip>
          <a:srcRect b="0" l="0" r="0" t="0"/>
          <a:stretch/>
        </p:blipFill>
        <p:spPr>
          <a:xfrm>
            <a:off x="1125350" y="2133163"/>
            <a:ext cx="817200" cy="851252"/>
          </a:xfrm>
          <a:prstGeom prst="rect">
            <a:avLst/>
          </a:prstGeom>
          <a:noFill/>
          <a:ln>
            <a:noFill/>
          </a:ln>
        </p:spPr>
      </p:pic>
      <p:sp>
        <p:nvSpPr>
          <p:cNvPr id="183" name="Google Shape;183;p30"/>
          <p:cNvSpPr txBox="1"/>
          <p:nvPr/>
        </p:nvSpPr>
        <p:spPr>
          <a:xfrm>
            <a:off x="1983200" y="3133888"/>
            <a:ext cx="6943500" cy="5274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sz="1800">
                <a:solidFill>
                  <a:srgbClr val="F1C232"/>
                </a:solidFill>
                <a:latin typeface="Raleway"/>
                <a:ea typeface="Raleway"/>
                <a:cs typeface="Raleway"/>
                <a:sym typeface="Raleway"/>
              </a:rPr>
              <a:t>Healthy Relationships                                                                                             </a:t>
            </a:r>
            <a:r>
              <a:rPr lang="en" sz="1200">
                <a:solidFill>
                  <a:srgbClr val="000000"/>
                </a:solidFill>
              </a:rPr>
              <a:t>Girls develop and maintain healthy relationships by communicating their feelings directly and resolving conflicts constructively. </a:t>
            </a:r>
            <a:endParaRPr b="1" sz="1200"/>
          </a:p>
        </p:txBody>
      </p:sp>
      <p:pic>
        <p:nvPicPr>
          <p:cNvPr id="184" name="Google Shape;184;p30"/>
          <p:cNvPicPr preferRelativeResize="0"/>
          <p:nvPr/>
        </p:nvPicPr>
        <p:blipFill rotWithShape="1">
          <a:blip r:embed="rId7">
            <a:alphaModFix/>
          </a:blip>
          <a:srcRect b="0" l="0" r="0" t="0"/>
          <a:stretch/>
        </p:blipFill>
        <p:spPr>
          <a:xfrm>
            <a:off x="1125350" y="3133888"/>
            <a:ext cx="817200" cy="851252"/>
          </a:xfrm>
          <a:prstGeom prst="rect">
            <a:avLst/>
          </a:prstGeom>
          <a:noFill/>
          <a:ln>
            <a:noFill/>
          </a:ln>
        </p:spPr>
      </p:pic>
      <p:sp>
        <p:nvSpPr>
          <p:cNvPr id="185" name="Google Shape;185;p30"/>
          <p:cNvSpPr txBox="1"/>
          <p:nvPr/>
        </p:nvSpPr>
        <p:spPr>
          <a:xfrm>
            <a:off x="1983200" y="4134613"/>
            <a:ext cx="6943500" cy="5274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sz="1800">
                <a:solidFill>
                  <a:srgbClr val="6AA84F"/>
                </a:solidFill>
                <a:latin typeface="Raleway"/>
                <a:ea typeface="Raleway"/>
                <a:cs typeface="Raleway"/>
                <a:sym typeface="Raleway"/>
              </a:rPr>
              <a:t>Community Problem Solving  </a:t>
            </a:r>
            <a:r>
              <a:rPr b="1" lang="en" sz="1800">
                <a:solidFill>
                  <a:srgbClr val="F1C232"/>
                </a:solidFill>
                <a:latin typeface="Raleway"/>
                <a:ea typeface="Raleway"/>
                <a:cs typeface="Raleway"/>
                <a:sym typeface="Raleway"/>
              </a:rPr>
              <a:t>                                                                                          </a:t>
            </a:r>
            <a:r>
              <a:rPr lang="en" sz="1200">
                <a:solidFill>
                  <a:srgbClr val="000000"/>
                </a:solidFill>
              </a:rPr>
              <a:t>Girls desire to contribute to the world in purposeful and meaningful ways, learn how to identify problems in the community, and create action plans to solve them. </a:t>
            </a:r>
            <a:endParaRPr b="1" sz="1200"/>
          </a:p>
        </p:txBody>
      </p:sp>
      <p:pic>
        <p:nvPicPr>
          <p:cNvPr id="186" name="Google Shape;186;p30"/>
          <p:cNvPicPr preferRelativeResize="0"/>
          <p:nvPr/>
        </p:nvPicPr>
        <p:blipFill rotWithShape="1">
          <a:blip r:embed="rId8">
            <a:alphaModFix/>
          </a:blip>
          <a:srcRect b="0" l="0" r="0" t="0"/>
          <a:stretch/>
        </p:blipFill>
        <p:spPr>
          <a:xfrm>
            <a:off x="1125350" y="4134613"/>
            <a:ext cx="817200" cy="85125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90" name="Shape 190"/>
        <p:cNvGrpSpPr/>
        <p:nvPr/>
      </p:nvGrpSpPr>
      <p:grpSpPr>
        <a:xfrm>
          <a:off x="0" y="0"/>
          <a:ext cx="0" cy="0"/>
          <a:chOff x="0" y="0"/>
          <a:chExt cx="0" cy="0"/>
        </a:xfrm>
      </p:grpSpPr>
      <p:pic>
        <p:nvPicPr>
          <p:cNvPr id="191" name="Google Shape;191;p31"/>
          <p:cNvPicPr preferRelativeResize="0"/>
          <p:nvPr/>
        </p:nvPicPr>
        <p:blipFill rotWithShape="1">
          <a:blip r:embed="rId3">
            <a:alphaModFix/>
          </a:blip>
          <a:srcRect b="0" l="21755" r="21750" t="0"/>
          <a:stretch/>
        </p:blipFill>
        <p:spPr>
          <a:xfrm>
            <a:off x="570250" y="1452501"/>
            <a:ext cx="1993144" cy="3007179"/>
          </a:xfrm>
          <a:prstGeom prst="rect">
            <a:avLst/>
          </a:prstGeom>
          <a:noFill/>
          <a:ln>
            <a:noFill/>
          </a:ln>
        </p:spPr>
      </p:pic>
      <p:pic>
        <p:nvPicPr>
          <p:cNvPr id="192" name="Google Shape;192;p31"/>
          <p:cNvPicPr preferRelativeResize="0"/>
          <p:nvPr/>
        </p:nvPicPr>
        <p:blipFill rotWithShape="1">
          <a:blip r:embed="rId4">
            <a:alphaModFix/>
          </a:blip>
          <a:srcRect b="3104" l="0" r="0" t="3095"/>
          <a:stretch/>
        </p:blipFill>
        <p:spPr>
          <a:xfrm flipH="1">
            <a:off x="2153551" y="3810363"/>
            <a:ext cx="591448" cy="554476"/>
          </a:xfrm>
          <a:prstGeom prst="rect">
            <a:avLst/>
          </a:prstGeom>
          <a:noFill/>
          <a:ln>
            <a:noFill/>
          </a:ln>
        </p:spPr>
      </p:pic>
      <p:sp>
        <p:nvSpPr>
          <p:cNvPr id="193" name="Google Shape;193;p31"/>
          <p:cNvSpPr/>
          <p:nvPr/>
        </p:nvSpPr>
        <p:spPr>
          <a:xfrm>
            <a:off x="2393250" y="4651975"/>
            <a:ext cx="6481200" cy="2100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1"/>
          <p:cNvSpPr/>
          <p:nvPr/>
        </p:nvSpPr>
        <p:spPr>
          <a:xfrm>
            <a:off x="2307100" y="295750"/>
            <a:ext cx="6481200" cy="2100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1"/>
          <p:cNvSpPr txBox="1"/>
          <p:nvPr>
            <p:ph type="ctrTitle"/>
          </p:nvPr>
        </p:nvSpPr>
        <p:spPr>
          <a:xfrm>
            <a:off x="0" y="429550"/>
            <a:ext cx="9144000" cy="69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highlight>
                  <a:srgbClr val="85200C"/>
                </a:highlight>
              </a:rPr>
              <a:t> Game Visionary Badge</a:t>
            </a:r>
            <a:r>
              <a:rPr lang="en" sz="3600">
                <a:solidFill>
                  <a:srgbClr val="85200C"/>
                </a:solidFill>
                <a:highlight>
                  <a:srgbClr val="85200C"/>
                </a:highlight>
              </a:rPr>
              <a:t>.</a:t>
            </a:r>
            <a:r>
              <a:rPr lang="en" sz="3600">
                <a:highlight>
                  <a:srgbClr val="85200C"/>
                </a:highlight>
              </a:rPr>
              <a:t> </a:t>
            </a:r>
            <a:endParaRPr b="0" sz="1500">
              <a:solidFill>
                <a:schemeClr val="dk2"/>
              </a:solidFill>
              <a:highlight>
                <a:srgbClr val="85200C"/>
              </a:highlight>
              <a:latin typeface="Arial"/>
              <a:ea typeface="Arial"/>
              <a:cs typeface="Arial"/>
              <a:sym typeface="Arial"/>
            </a:endParaRPr>
          </a:p>
          <a:p>
            <a:pPr indent="0" lvl="0" marL="0" rtl="0" algn="ctr">
              <a:spcBef>
                <a:spcPts val="0"/>
              </a:spcBef>
              <a:spcAft>
                <a:spcPts val="0"/>
              </a:spcAft>
              <a:buNone/>
            </a:pPr>
            <a:r>
              <a:rPr lang="en" sz="3600">
                <a:solidFill>
                  <a:srgbClr val="FFF2CC"/>
                </a:solidFill>
              </a:rPr>
              <a:t>.</a:t>
            </a:r>
            <a:endParaRPr sz="3600">
              <a:solidFill>
                <a:srgbClr val="FFF2CC"/>
              </a:solidFill>
            </a:endParaRPr>
          </a:p>
        </p:txBody>
      </p:sp>
      <p:sp>
        <p:nvSpPr>
          <p:cNvPr id="196" name="Google Shape;196;p31"/>
          <p:cNvSpPr txBox="1"/>
          <p:nvPr>
            <p:ph idx="1" type="subTitle"/>
          </p:nvPr>
        </p:nvSpPr>
        <p:spPr>
          <a:xfrm>
            <a:off x="2813125" y="1331000"/>
            <a:ext cx="5906700" cy="3481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400">
                <a:solidFill>
                  <a:schemeClr val="dk2"/>
                </a:solidFill>
                <a:latin typeface="Arial"/>
                <a:ea typeface="Arial"/>
                <a:cs typeface="Arial"/>
                <a:sym typeface="Arial"/>
              </a:rPr>
              <a:t>This badge is your chance to build friendships and community networks by leading a series of fun, inventive, innovative, and challenging games!​ Making games is about pushing boundaries to surprise yourself and others with your creativity and endless possibilities!​ </a:t>
            </a:r>
            <a:r>
              <a:rPr lang="en" sz="1400">
                <a:solidFill>
                  <a:srgbClr val="000000"/>
                </a:solidFill>
                <a:latin typeface="Arial"/>
                <a:ea typeface="Arial"/>
                <a:cs typeface="Arial"/>
                <a:sym typeface="Arial"/>
              </a:rPr>
              <a:t>When you earn this badge, you’ll know how to design and organize games that will bring people together for creative and thoughtful fun! ​</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b="1" lang="en" sz="1400">
                <a:solidFill>
                  <a:srgbClr val="000000"/>
                </a:solidFill>
                <a:latin typeface="Arial"/>
                <a:ea typeface="Arial"/>
                <a:cs typeface="Arial"/>
                <a:sym typeface="Arial"/>
              </a:rPr>
              <a:t>Steps: ​</a:t>
            </a:r>
            <a:endParaRPr b="1"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Break the Ice ​</a:t>
            </a:r>
            <a:endParaRPr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Imagine all the world’s a board games​</a:t>
            </a:r>
            <a:endParaRPr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Create a physical challenge​</a:t>
            </a:r>
            <a:endParaRPr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Get puzzled ​</a:t>
            </a:r>
            <a:endParaRPr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Make an ultra scavenger hunt ​</a:t>
            </a:r>
            <a:endParaRPr sz="1400">
              <a:solidFill>
                <a:srgbClr val="000000"/>
              </a:solidFill>
              <a:latin typeface="Arial"/>
              <a:ea typeface="Arial"/>
              <a:cs typeface="Arial"/>
              <a:sym typeface="Arial"/>
            </a:endParaRPr>
          </a:p>
          <a:p>
            <a:pPr indent="0" lvl="0" marL="0" rtl="0" algn="l">
              <a:spcBef>
                <a:spcPts val="0"/>
              </a:spcBef>
              <a:spcAft>
                <a:spcPts val="0"/>
              </a:spcAft>
              <a:buNone/>
            </a:pPr>
            <a:r>
              <a:t/>
            </a:r>
            <a:endParaRPr b="1" sz="1400">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00" name="Shape 200"/>
        <p:cNvGrpSpPr/>
        <p:nvPr/>
      </p:nvGrpSpPr>
      <p:grpSpPr>
        <a:xfrm>
          <a:off x="0" y="0"/>
          <a:ext cx="0" cy="0"/>
          <a:chOff x="0" y="0"/>
          <a:chExt cx="0" cy="0"/>
        </a:xfrm>
      </p:grpSpPr>
      <p:sp>
        <p:nvSpPr>
          <p:cNvPr id="201" name="Google Shape;201;p32"/>
          <p:cNvSpPr txBox="1"/>
          <p:nvPr>
            <p:ph idx="4294967295" type="title"/>
          </p:nvPr>
        </p:nvSpPr>
        <p:spPr>
          <a:xfrm>
            <a:off x="311700" y="13164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6500">
                <a:solidFill>
                  <a:srgbClr val="85200C"/>
                </a:solidFill>
                <a:highlight>
                  <a:srgbClr val="85200C"/>
                </a:highlight>
              </a:rPr>
              <a:t>.</a:t>
            </a:r>
            <a:r>
              <a:rPr lang="en" sz="6500">
                <a:solidFill>
                  <a:srgbClr val="FFFFFF"/>
                </a:solidFill>
                <a:highlight>
                  <a:srgbClr val="85200C"/>
                </a:highlight>
              </a:rPr>
              <a:t>Step 1:</a:t>
            </a:r>
            <a:r>
              <a:rPr lang="en" sz="6500">
                <a:solidFill>
                  <a:srgbClr val="85200C"/>
                </a:solidFill>
                <a:highlight>
                  <a:srgbClr val="85200C"/>
                </a:highlight>
              </a:rPr>
              <a:t>.</a:t>
            </a:r>
            <a:endParaRPr sz="6500">
              <a:solidFill>
                <a:srgbClr val="85200C"/>
              </a:solidFill>
              <a:highlight>
                <a:srgbClr val="85200C"/>
              </a:highlight>
            </a:endParaRPr>
          </a:p>
          <a:p>
            <a:pPr indent="0" lvl="0" marL="0" rtl="0" algn="ctr">
              <a:spcBef>
                <a:spcPts val="0"/>
              </a:spcBef>
              <a:spcAft>
                <a:spcPts val="0"/>
              </a:spcAft>
              <a:buNone/>
            </a:pPr>
            <a:r>
              <a:rPr b="0" lang="en" sz="7400">
                <a:solidFill>
                  <a:srgbClr val="E69138"/>
                </a:solidFill>
                <a:latin typeface="Pacifico"/>
                <a:ea typeface="Pacifico"/>
                <a:cs typeface="Pacifico"/>
                <a:sym typeface="Pacifico"/>
              </a:rPr>
              <a:t>Break the Ice</a:t>
            </a:r>
            <a:endParaRPr b="0" sz="7400">
              <a:solidFill>
                <a:srgbClr val="E69138"/>
              </a:solidFill>
              <a:latin typeface="Pacifico"/>
              <a:ea typeface="Pacifico"/>
              <a:cs typeface="Pacifico"/>
              <a:sym typeface="Pacifico"/>
            </a:endParaRPr>
          </a:p>
        </p:txBody>
      </p:sp>
      <p:pic>
        <p:nvPicPr>
          <p:cNvPr id="202" name="Google Shape;202;p32"/>
          <p:cNvPicPr preferRelativeResize="0"/>
          <p:nvPr/>
        </p:nvPicPr>
        <p:blipFill rotWithShape="1">
          <a:blip r:embed="rId3">
            <a:alphaModFix/>
          </a:blip>
          <a:srcRect b="3104" l="0" r="0" t="3095"/>
          <a:stretch/>
        </p:blipFill>
        <p:spPr>
          <a:xfrm flipH="1" rot="520906">
            <a:off x="7735046" y="3747973"/>
            <a:ext cx="922953" cy="86525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3"/>
          <p:cNvSpPr txBox="1"/>
          <p:nvPr/>
        </p:nvSpPr>
        <p:spPr>
          <a:xfrm>
            <a:off x="593575" y="711900"/>
            <a:ext cx="4118400" cy="3839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800">
                <a:solidFill>
                  <a:schemeClr val="dk2"/>
                </a:solidFill>
              </a:rPr>
              <a:t>Ice breakers are great way to get to know each other. ​There are many different options for breaking the ice. </a:t>
            </a:r>
            <a:endParaRPr sz="1800">
              <a:solidFill>
                <a:schemeClr val="dk2"/>
              </a:solidFill>
            </a:endParaRPr>
          </a:p>
          <a:p>
            <a:pPr indent="0" lvl="0" marL="0" rtl="0" algn="ctr">
              <a:lnSpc>
                <a:spcPct val="115000"/>
              </a:lnSpc>
              <a:spcBef>
                <a:spcPts val="0"/>
              </a:spcBef>
              <a:spcAft>
                <a:spcPts val="0"/>
              </a:spcAft>
              <a:buNone/>
            </a:pPr>
            <a:r>
              <a:t/>
            </a:r>
            <a:endParaRPr b="1" sz="1800">
              <a:solidFill>
                <a:schemeClr val="dk2"/>
              </a:solidFill>
            </a:endParaRPr>
          </a:p>
          <a:p>
            <a:pPr indent="0" lvl="0" marL="0" rtl="0" algn="ctr">
              <a:lnSpc>
                <a:spcPct val="115000"/>
              </a:lnSpc>
              <a:spcBef>
                <a:spcPts val="0"/>
              </a:spcBef>
              <a:spcAft>
                <a:spcPts val="0"/>
              </a:spcAft>
              <a:buNone/>
            </a:pPr>
            <a:r>
              <a:rPr b="1" lang="en" sz="1800">
                <a:solidFill>
                  <a:schemeClr val="dk2"/>
                </a:solidFill>
              </a:rPr>
              <a:t>Some of them are: </a:t>
            </a:r>
            <a:r>
              <a:rPr lang="en" sz="1800">
                <a:solidFill>
                  <a:schemeClr val="dk2"/>
                </a:solidFill>
              </a:rPr>
              <a:t>​</a:t>
            </a:r>
            <a:endParaRPr sz="1800">
              <a:solidFill>
                <a:schemeClr val="dk2"/>
              </a:solidFill>
            </a:endParaRPr>
          </a:p>
          <a:p>
            <a:pPr indent="0" lvl="0" marL="0" rtl="0" algn="ctr">
              <a:lnSpc>
                <a:spcPct val="115000"/>
              </a:lnSpc>
              <a:spcBef>
                <a:spcPts val="0"/>
              </a:spcBef>
              <a:spcAft>
                <a:spcPts val="0"/>
              </a:spcAft>
              <a:buNone/>
            </a:pPr>
            <a:r>
              <a:rPr b="1" lang="en" sz="1800">
                <a:solidFill>
                  <a:srgbClr val="E69138"/>
                </a:solidFill>
                <a:highlight>
                  <a:srgbClr val="E69138"/>
                </a:highlight>
              </a:rPr>
              <a:t>.</a:t>
            </a:r>
            <a:r>
              <a:rPr b="1" lang="en" sz="1800">
                <a:solidFill>
                  <a:srgbClr val="FFFFFF"/>
                </a:solidFill>
                <a:highlight>
                  <a:srgbClr val="E69138"/>
                </a:highlight>
              </a:rPr>
              <a:t>Would You Rather</a:t>
            </a:r>
            <a:r>
              <a:rPr b="1" lang="en" sz="1800">
                <a:solidFill>
                  <a:srgbClr val="E69138"/>
                </a:solidFill>
                <a:highlight>
                  <a:srgbClr val="E69138"/>
                </a:highlight>
              </a:rPr>
              <a:t>.</a:t>
            </a:r>
            <a:endParaRPr b="1" sz="1800">
              <a:solidFill>
                <a:schemeClr val="dk2"/>
              </a:solidFill>
            </a:endParaRPr>
          </a:p>
          <a:p>
            <a:pPr indent="0" lvl="0" marL="0" rtl="0" algn="ctr">
              <a:lnSpc>
                <a:spcPct val="115000"/>
              </a:lnSpc>
              <a:spcBef>
                <a:spcPts val="0"/>
              </a:spcBef>
              <a:spcAft>
                <a:spcPts val="0"/>
              </a:spcAft>
              <a:buNone/>
            </a:pPr>
            <a:r>
              <a:rPr b="1" lang="en" sz="1800">
                <a:solidFill>
                  <a:srgbClr val="E69138"/>
                </a:solidFill>
                <a:highlight>
                  <a:srgbClr val="E69138"/>
                </a:highlight>
              </a:rPr>
              <a:t>.</a:t>
            </a:r>
            <a:r>
              <a:rPr b="1" lang="en" sz="1800">
                <a:solidFill>
                  <a:srgbClr val="FFFFFF"/>
                </a:solidFill>
                <a:highlight>
                  <a:srgbClr val="E69138"/>
                </a:highlight>
              </a:rPr>
              <a:t>Two Truths and a Lie</a:t>
            </a:r>
            <a:r>
              <a:rPr b="1" lang="en" sz="1800">
                <a:solidFill>
                  <a:srgbClr val="E69138"/>
                </a:solidFill>
                <a:highlight>
                  <a:srgbClr val="E69138"/>
                </a:highlight>
              </a:rPr>
              <a:t>.</a:t>
            </a:r>
            <a:endParaRPr b="1" sz="1800">
              <a:solidFill>
                <a:schemeClr val="dk2"/>
              </a:solidFill>
            </a:endParaRPr>
          </a:p>
          <a:p>
            <a:pPr indent="0" lvl="0" marL="0" rtl="0" algn="ctr">
              <a:lnSpc>
                <a:spcPct val="115000"/>
              </a:lnSpc>
              <a:spcBef>
                <a:spcPts val="0"/>
              </a:spcBef>
              <a:spcAft>
                <a:spcPts val="0"/>
              </a:spcAft>
              <a:buNone/>
            </a:pPr>
            <a:r>
              <a:rPr b="1" lang="en" sz="1800">
                <a:solidFill>
                  <a:srgbClr val="E69138"/>
                </a:solidFill>
                <a:highlight>
                  <a:srgbClr val="E69138"/>
                </a:highlight>
              </a:rPr>
              <a:t>.</a:t>
            </a:r>
            <a:r>
              <a:rPr b="1" lang="en" sz="1800">
                <a:solidFill>
                  <a:srgbClr val="FFFFFF"/>
                </a:solidFill>
                <a:highlight>
                  <a:srgbClr val="E69138"/>
                </a:highlight>
              </a:rPr>
              <a:t>Personal Trivia</a:t>
            </a:r>
            <a:r>
              <a:rPr b="1" lang="en" sz="1800">
                <a:solidFill>
                  <a:srgbClr val="E69138"/>
                </a:solidFill>
                <a:highlight>
                  <a:srgbClr val="E69138"/>
                </a:highlight>
              </a:rPr>
              <a:t>.</a:t>
            </a:r>
            <a:r>
              <a:rPr b="1" lang="en" sz="1800">
                <a:solidFill>
                  <a:schemeClr val="dk2"/>
                </a:solidFill>
              </a:rPr>
              <a:t> </a:t>
            </a:r>
            <a:endParaRPr b="1" sz="1800"/>
          </a:p>
        </p:txBody>
      </p:sp>
      <p:pic>
        <p:nvPicPr>
          <p:cNvPr id="208" name="Google Shape;208;p33"/>
          <p:cNvPicPr preferRelativeResize="0"/>
          <p:nvPr/>
        </p:nvPicPr>
        <p:blipFill rotWithShape="1">
          <a:blip r:embed="rId3">
            <a:alphaModFix/>
          </a:blip>
          <a:srcRect b="7587" l="16112" r="13770" t="14354"/>
          <a:stretch/>
        </p:blipFill>
        <p:spPr>
          <a:xfrm>
            <a:off x="4638750" y="228887"/>
            <a:ext cx="4209200" cy="4685725"/>
          </a:xfrm>
          <a:prstGeom prst="rect">
            <a:avLst/>
          </a:prstGeom>
          <a:noFill/>
          <a:ln>
            <a:noFill/>
          </a:ln>
        </p:spPr>
      </p:pic>
      <p:pic>
        <p:nvPicPr>
          <p:cNvPr id="209" name="Google Shape;209;p33"/>
          <p:cNvPicPr preferRelativeResize="0"/>
          <p:nvPr/>
        </p:nvPicPr>
        <p:blipFill rotWithShape="1">
          <a:blip r:embed="rId4">
            <a:alphaModFix/>
          </a:blip>
          <a:srcRect b="3104" l="0" r="0" t="3095"/>
          <a:stretch/>
        </p:blipFill>
        <p:spPr>
          <a:xfrm flipH="1">
            <a:off x="2191294" y="3539922"/>
            <a:ext cx="922954" cy="8652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13" name="Shape 213"/>
        <p:cNvGrpSpPr/>
        <p:nvPr/>
      </p:nvGrpSpPr>
      <p:grpSpPr>
        <a:xfrm>
          <a:off x="0" y="0"/>
          <a:ext cx="0" cy="0"/>
          <a:chOff x="0" y="0"/>
          <a:chExt cx="0" cy="0"/>
        </a:xfrm>
      </p:grpSpPr>
      <p:sp>
        <p:nvSpPr>
          <p:cNvPr id="214" name="Google Shape;214;p34"/>
          <p:cNvSpPr txBox="1"/>
          <p:nvPr>
            <p:ph type="ctrTitle"/>
          </p:nvPr>
        </p:nvSpPr>
        <p:spPr>
          <a:xfrm>
            <a:off x="1267225" y="630225"/>
            <a:ext cx="7436100" cy="69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highlight>
                  <a:srgbClr val="85200C"/>
                </a:highlight>
              </a:rPr>
              <a:t> Would you Rather...</a:t>
            </a:r>
            <a:r>
              <a:rPr lang="en" sz="3600">
                <a:solidFill>
                  <a:srgbClr val="85200C"/>
                </a:solidFill>
                <a:highlight>
                  <a:srgbClr val="85200C"/>
                </a:highlight>
              </a:rPr>
              <a:t>.</a:t>
            </a:r>
            <a:endParaRPr sz="3600">
              <a:solidFill>
                <a:srgbClr val="85200C"/>
              </a:solidFill>
              <a:highlight>
                <a:srgbClr val="85200C"/>
              </a:highlight>
            </a:endParaRPr>
          </a:p>
        </p:txBody>
      </p:sp>
      <p:sp>
        <p:nvSpPr>
          <p:cNvPr id="215" name="Google Shape;215;p34"/>
          <p:cNvSpPr txBox="1"/>
          <p:nvPr>
            <p:ph idx="1" type="subTitle"/>
          </p:nvPr>
        </p:nvSpPr>
        <p:spPr>
          <a:xfrm>
            <a:off x="1458075" y="1256375"/>
            <a:ext cx="6747900" cy="6978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0"/>
              </a:spcAft>
              <a:buNone/>
            </a:pPr>
            <a:r>
              <a:rPr b="1" lang="en" sz="2100">
                <a:solidFill>
                  <a:schemeClr val="dk2"/>
                </a:solidFill>
                <a:latin typeface="Arial"/>
                <a:ea typeface="Arial"/>
                <a:cs typeface="Arial"/>
                <a:sym typeface="Arial"/>
              </a:rPr>
              <a:t>Want to fly or be invisible?</a:t>
            </a:r>
            <a:endParaRPr b="1" sz="2100">
              <a:solidFill>
                <a:schemeClr val="dk2"/>
              </a:solidFill>
              <a:latin typeface="Arial"/>
              <a:ea typeface="Arial"/>
              <a:cs typeface="Arial"/>
              <a:sym typeface="Arial"/>
            </a:endParaRPr>
          </a:p>
          <a:p>
            <a:pPr indent="0" lvl="0" marL="0" rtl="0" algn="l">
              <a:spcBef>
                <a:spcPts val="0"/>
              </a:spcBef>
              <a:spcAft>
                <a:spcPts val="0"/>
              </a:spcAft>
              <a:buNone/>
            </a:pPr>
            <a:r>
              <a:t/>
            </a:r>
            <a:endParaRPr b="1" sz="1500">
              <a:latin typeface="Arial"/>
              <a:ea typeface="Arial"/>
              <a:cs typeface="Arial"/>
              <a:sym typeface="Arial"/>
            </a:endParaRPr>
          </a:p>
        </p:txBody>
      </p:sp>
      <p:pic>
        <p:nvPicPr>
          <p:cNvPr id="216" name="Google Shape;216;p34"/>
          <p:cNvPicPr preferRelativeResize="0"/>
          <p:nvPr/>
        </p:nvPicPr>
        <p:blipFill rotWithShape="1">
          <a:blip r:embed="rId3">
            <a:alphaModFix/>
          </a:blip>
          <a:srcRect b="3104" l="0" r="0" t="3095"/>
          <a:stretch/>
        </p:blipFill>
        <p:spPr>
          <a:xfrm flipH="1">
            <a:off x="549376" y="701888"/>
            <a:ext cx="591448" cy="554477"/>
          </a:xfrm>
          <a:prstGeom prst="rect">
            <a:avLst/>
          </a:prstGeom>
          <a:noFill/>
          <a:ln>
            <a:noFill/>
          </a:ln>
        </p:spPr>
      </p:pic>
      <p:pic>
        <p:nvPicPr>
          <p:cNvPr id="217" name="Google Shape;217;p34"/>
          <p:cNvPicPr preferRelativeResize="0"/>
          <p:nvPr/>
        </p:nvPicPr>
        <p:blipFill>
          <a:blip r:embed="rId4">
            <a:alphaModFix/>
          </a:blip>
          <a:stretch>
            <a:fillRect/>
          </a:stretch>
        </p:blipFill>
        <p:spPr>
          <a:xfrm>
            <a:off x="1010875" y="2306975"/>
            <a:ext cx="3981450" cy="2239574"/>
          </a:xfrm>
          <a:prstGeom prst="rect">
            <a:avLst/>
          </a:prstGeom>
          <a:noFill/>
          <a:ln>
            <a:noFill/>
          </a:ln>
        </p:spPr>
      </p:pic>
      <p:pic>
        <p:nvPicPr>
          <p:cNvPr id="218" name="Google Shape;218;p34"/>
          <p:cNvPicPr preferRelativeResize="0"/>
          <p:nvPr/>
        </p:nvPicPr>
        <p:blipFill>
          <a:blip r:embed="rId5">
            <a:alphaModFix/>
          </a:blip>
          <a:stretch>
            <a:fillRect/>
          </a:stretch>
        </p:blipFill>
        <p:spPr>
          <a:xfrm>
            <a:off x="5201975" y="2306975"/>
            <a:ext cx="2931142" cy="2239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22" name="Shape 222"/>
        <p:cNvGrpSpPr/>
        <p:nvPr/>
      </p:nvGrpSpPr>
      <p:grpSpPr>
        <a:xfrm>
          <a:off x="0" y="0"/>
          <a:ext cx="0" cy="0"/>
          <a:chOff x="0" y="0"/>
          <a:chExt cx="0" cy="0"/>
        </a:xfrm>
      </p:grpSpPr>
      <p:sp>
        <p:nvSpPr>
          <p:cNvPr id="223" name="Google Shape;223;p35"/>
          <p:cNvSpPr txBox="1"/>
          <p:nvPr>
            <p:ph type="ctrTitle"/>
          </p:nvPr>
        </p:nvSpPr>
        <p:spPr>
          <a:xfrm>
            <a:off x="1267225" y="630225"/>
            <a:ext cx="7436100" cy="69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highlight>
                  <a:srgbClr val="85200C"/>
                </a:highlight>
              </a:rPr>
              <a:t> Would you Rather...</a:t>
            </a:r>
            <a:r>
              <a:rPr lang="en" sz="3600">
                <a:solidFill>
                  <a:srgbClr val="85200C"/>
                </a:solidFill>
                <a:highlight>
                  <a:srgbClr val="85200C"/>
                </a:highlight>
              </a:rPr>
              <a:t>.</a:t>
            </a:r>
            <a:endParaRPr sz="3600">
              <a:solidFill>
                <a:srgbClr val="85200C"/>
              </a:solidFill>
              <a:highlight>
                <a:srgbClr val="85200C"/>
              </a:highlight>
            </a:endParaRPr>
          </a:p>
        </p:txBody>
      </p:sp>
      <p:sp>
        <p:nvSpPr>
          <p:cNvPr id="224" name="Google Shape;224;p35"/>
          <p:cNvSpPr txBox="1"/>
          <p:nvPr>
            <p:ph idx="1" type="subTitle"/>
          </p:nvPr>
        </p:nvSpPr>
        <p:spPr>
          <a:xfrm>
            <a:off x="1458075" y="1256375"/>
            <a:ext cx="6747900" cy="6978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0"/>
              </a:spcAft>
              <a:buNone/>
            </a:pPr>
            <a:r>
              <a:rPr b="1" lang="en" sz="2100">
                <a:solidFill>
                  <a:schemeClr val="dk2"/>
                </a:solidFill>
                <a:latin typeface="Arial"/>
                <a:ea typeface="Arial"/>
                <a:cs typeface="Arial"/>
                <a:sym typeface="Arial"/>
              </a:rPr>
              <a:t>Be famous or live forever</a:t>
            </a:r>
            <a:r>
              <a:rPr b="1" lang="en" sz="2100">
                <a:solidFill>
                  <a:schemeClr val="dk2"/>
                </a:solidFill>
                <a:latin typeface="Arial"/>
                <a:ea typeface="Arial"/>
                <a:cs typeface="Arial"/>
                <a:sym typeface="Arial"/>
              </a:rPr>
              <a:t>?</a:t>
            </a:r>
            <a:endParaRPr b="1" sz="2100">
              <a:solidFill>
                <a:schemeClr val="dk2"/>
              </a:solidFill>
              <a:latin typeface="Arial"/>
              <a:ea typeface="Arial"/>
              <a:cs typeface="Arial"/>
              <a:sym typeface="Arial"/>
            </a:endParaRPr>
          </a:p>
          <a:p>
            <a:pPr indent="0" lvl="0" marL="0" rtl="0" algn="l">
              <a:spcBef>
                <a:spcPts val="0"/>
              </a:spcBef>
              <a:spcAft>
                <a:spcPts val="0"/>
              </a:spcAft>
              <a:buNone/>
            </a:pPr>
            <a:r>
              <a:t/>
            </a:r>
            <a:endParaRPr b="1" sz="1500">
              <a:latin typeface="Arial"/>
              <a:ea typeface="Arial"/>
              <a:cs typeface="Arial"/>
              <a:sym typeface="Arial"/>
            </a:endParaRPr>
          </a:p>
        </p:txBody>
      </p:sp>
      <p:pic>
        <p:nvPicPr>
          <p:cNvPr id="225" name="Google Shape;225;p35"/>
          <p:cNvPicPr preferRelativeResize="0"/>
          <p:nvPr/>
        </p:nvPicPr>
        <p:blipFill rotWithShape="1">
          <a:blip r:embed="rId3">
            <a:alphaModFix/>
          </a:blip>
          <a:srcRect b="3104" l="0" r="0" t="3095"/>
          <a:stretch/>
        </p:blipFill>
        <p:spPr>
          <a:xfrm flipH="1">
            <a:off x="549376" y="701888"/>
            <a:ext cx="591448" cy="554477"/>
          </a:xfrm>
          <a:prstGeom prst="rect">
            <a:avLst/>
          </a:prstGeom>
          <a:noFill/>
          <a:ln>
            <a:noFill/>
          </a:ln>
        </p:spPr>
      </p:pic>
      <p:pic>
        <p:nvPicPr>
          <p:cNvPr id="226" name="Google Shape;226;p35"/>
          <p:cNvPicPr preferRelativeResize="0"/>
          <p:nvPr/>
        </p:nvPicPr>
        <p:blipFill>
          <a:blip r:embed="rId4">
            <a:alphaModFix/>
          </a:blip>
          <a:stretch>
            <a:fillRect/>
          </a:stretch>
        </p:blipFill>
        <p:spPr>
          <a:xfrm>
            <a:off x="787813" y="2306975"/>
            <a:ext cx="3998614" cy="2239575"/>
          </a:xfrm>
          <a:prstGeom prst="rect">
            <a:avLst/>
          </a:prstGeom>
          <a:noFill/>
          <a:ln>
            <a:noFill/>
          </a:ln>
        </p:spPr>
      </p:pic>
      <p:pic>
        <p:nvPicPr>
          <p:cNvPr id="227" name="Google Shape;227;p35"/>
          <p:cNvPicPr preferRelativeResize="0"/>
          <p:nvPr/>
        </p:nvPicPr>
        <p:blipFill>
          <a:blip r:embed="rId5">
            <a:alphaModFix/>
          </a:blip>
          <a:stretch>
            <a:fillRect/>
          </a:stretch>
        </p:blipFill>
        <p:spPr>
          <a:xfrm>
            <a:off x="4978913" y="2306975"/>
            <a:ext cx="3377279" cy="22395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31" name="Shape 231"/>
        <p:cNvGrpSpPr/>
        <p:nvPr/>
      </p:nvGrpSpPr>
      <p:grpSpPr>
        <a:xfrm>
          <a:off x="0" y="0"/>
          <a:ext cx="0" cy="0"/>
          <a:chOff x="0" y="0"/>
          <a:chExt cx="0" cy="0"/>
        </a:xfrm>
      </p:grpSpPr>
      <p:sp>
        <p:nvSpPr>
          <p:cNvPr id="232" name="Google Shape;232;p36"/>
          <p:cNvSpPr txBox="1"/>
          <p:nvPr>
            <p:ph type="ctrTitle"/>
          </p:nvPr>
        </p:nvSpPr>
        <p:spPr>
          <a:xfrm>
            <a:off x="1267225" y="630225"/>
            <a:ext cx="7436100" cy="69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highlight>
                  <a:srgbClr val="85200C"/>
                </a:highlight>
              </a:rPr>
              <a:t> Would you Rather...</a:t>
            </a:r>
            <a:r>
              <a:rPr lang="en" sz="3600">
                <a:solidFill>
                  <a:srgbClr val="85200C"/>
                </a:solidFill>
                <a:highlight>
                  <a:srgbClr val="85200C"/>
                </a:highlight>
              </a:rPr>
              <a:t>.</a:t>
            </a:r>
            <a:endParaRPr sz="3600">
              <a:solidFill>
                <a:srgbClr val="85200C"/>
              </a:solidFill>
              <a:highlight>
                <a:srgbClr val="85200C"/>
              </a:highlight>
            </a:endParaRPr>
          </a:p>
        </p:txBody>
      </p:sp>
      <p:sp>
        <p:nvSpPr>
          <p:cNvPr id="233" name="Google Shape;233;p36"/>
          <p:cNvSpPr txBox="1"/>
          <p:nvPr>
            <p:ph idx="1" type="subTitle"/>
          </p:nvPr>
        </p:nvSpPr>
        <p:spPr>
          <a:xfrm>
            <a:off x="1458075" y="1256375"/>
            <a:ext cx="6747900" cy="6978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0"/>
              </a:spcAft>
              <a:buNone/>
            </a:pPr>
            <a:r>
              <a:rPr b="1" lang="en" sz="2100">
                <a:solidFill>
                  <a:schemeClr val="dk2"/>
                </a:solidFill>
                <a:latin typeface="Arial"/>
                <a:ea typeface="Arial"/>
                <a:cs typeface="Arial"/>
                <a:sym typeface="Arial"/>
              </a:rPr>
              <a:t>Speak every language or play every instrument</a:t>
            </a:r>
            <a:r>
              <a:rPr b="1" lang="en" sz="2100">
                <a:solidFill>
                  <a:schemeClr val="dk2"/>
                </a:solidFill>
                <a:latin typeface="Arial"/>
                <a:ea typeface="Arial"/>
                <a:cs typeface="Arial"/>
                <a:sym typeface="Arial"/>
              </a:rPr>
              <a:t>?</a:t>
            </a:r>
            <a:endParaRPr b="1" sz="2100">
              <a:solidFill>
                <a:schemeClr val="dk2"/>
              </a:solidFill>
              <a:latin typeface="Arial"/>
              <a:ea typeface="Arial"/>
              <a:cs typeface="Arial"/>
              <a:sym typeface="Arial"/>
            </a:endParaRPr>
          </a:p>
          <a:p>
            <a:pPr indent="0" lvl="0" marL="0" rtl="0" algn="l">
              <a:spcBef>
                <a:spcPts val="0"/>
              </a:spcBef>
              <a:spcAft>
                <a:spcPts val="0"/>
              </a:spcAft>
              <a:buNone/>
            </a:pPr>
            <a:r>
              <a:t/>
            </a:r>
            <a:endParaRPr b="1" sz="1500">
              <a:latin typeface="Arial"/>
              <a:ea typeface="Arial"/>
              <a:cs typeface="Arial"/>
              <a:sym typeface="Arial"/>
            </a:endParaRPr>
          </a:p>
        </p:txBody>
      </p:sp>
      <p:pic>
        <p:nvPicPr>
          <p:cNvPr id="234" name="Google Shape;234;p36"/>
          <p:cNvPicPr preferRelativeResize="0"/>
          <p:nvPr/>
        </p:nvPicPr>
        <p:blipFill rotWithShape="1">
          <a:blip r:embed="rId3">
            <a:alphaModFix/>
          </a:blip>
          <a:srcRect b="3104" l="0" r="0" t="3095"/>
          <a:stretch/>
        </p:blipFill>
        <p:spPr>
          <a:xfrm flipH="1">
            <a:off x="549376" y="701888"/>
            <a:ext cx="591448" cy="554477"/>
          </a:xfrm>
          <a:prstGeom prst="rect">
            <a:avLst/>
          </a:prstGeom>
          <a:noFill/>
          <a:ln>
            <a:noFill/>
          </a:ln>
        </p:spPr>
      </p:pic>
      <p:pic>
        <p:nvPicPr>
          <p:cNvPr id="235" name="Google Shape;235;p36"/>
          <p:cNvPicPr preferRelativeResize="0"/>
          <p:nvPr/>
        </p:nvPicPr>
        <p:blipFill>
          <a:blip r:embed="rId4">
            <a:alphaModFix/>
          </a:blip>
          <a:stretch>
            <a:fillRect/>
          </a:stretch>
        </p:blipFill>
        <p:spPr>
          <a:xfrm>
            <a:off x="428712" y="2312100"/>
            <a:ext cx="3998600" cy="2249828"/>
          </a:xfrm>
          <a:prstGeom prst="rect">
            <a:avLst/>
          </a:prstGeom>
          <a:noFill/>
          <a:ln>
            <a:noFill/>
          </a:ln>
        </p:spPr>
      </p:pic>
      <p:pic>
        <p:nvPicPr>
          <p:cNvPr id="236" name="Google Shape;236;p36"/>
          <p:cNvPicPr preferRelativeResize="0"/>
          <p:nvPr/>
        </p:nvPicPr>
        <p:blipFill>
          <a:blip r:embed="rId5">
            <a:alphaModFix/>
          </a:blip>
          <a:stretch>
            <a:fillRect/>
          </a:stretch>
        </p:blipFill>
        <p:spPr>
          <a:xfrm>
            <a:off x="4657713" y="2317226"/>
            <a:ext cx="4057575" cy="2239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7"/>
          <p:cNvSpPr txBox="1"/>
          <p:nvPr>
            <p:ph type="title"/>
          </p:nvPr>
        </p:nvSpPr>
        <p:spPr>
          <a:xfrm>
            <a:off x="417900" y="1854550"/>
            <a:ext cx="3703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a:solidFill>
                  <a:srgbClr val="E69138"/>
                </a:solidFill>
              </a:rPr>
              <a:t>Ice Breaker Questions</a:t>
            </a:r>
            <a:endParaRPr sz="1500">
              <a:solidFill>
                <a:srgbClr val="E69138"/>
              </a:solidFill>
              <a:latin typeface="Arial"/>
              <a:ea typeface="Arial"/>
              <a:cs typeface="Arial"/>
              <a:sym typeface="Arial"/>
            </a:endParaRPr>
          </a:p>
        </p:txBody>
      </p:sp>
      <p:sp>
        <p:nvSpPr>
          <p:cNvPr id="242" name="Google Shape;242;p37"/>
          <p:cNvSpPr/>
          <p:nvPr/>
        </p:nvSpPr>
        <p:spPr>
          <a:xfrm>
            <a:off x="4538625" y="0"/>
            <a:ext cx="4605300" cy="5143500"/>
          </a:xfrm>
          <a:prstGeom prst="rect">
            <a:avLst/>
          </a:prstGeom>
          <a:solidFill>
            <a:srgbClr val="85200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7"/>
          <p:cNvSpPr txBox="1"/>
          <p:nvPr>
            <p:ph idx="4294967295" type="ctrTitle"/>
          </p:nvPr>
        </p:nvSpPr>
        <p:spPr>
          <a:xfrm>
            <a:off x="5141025" y="755150"/>
            <a:ext cx="3523200" cy="4111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highlight>
                  <a:srgbClr val="E69138"/>
                </a:highlight>
              </a:rPr>
              <a:t> </a:t>
            </a:r>
            <a:r>
              <a:rPr lang="en" sz="2400">
                <a:solidFill>
                  <a:srgbClr val="FFFFFF"/>
                </a:solidFill>
                <a:highlight>
                  <a:srgbClr val="E69138"/>
                </a:highlight>
              </a:rPr>
              <a:t>Personal Trivia:</a:t>
            </a:r>
            <a:r>
              <a:rPr lang="en" sz="2400">
                <a:solidFill>
                  <a:srgbClr val="E69138"/>
                </a:solidFill>
                <a:highlight>
                  <a:srgbClr val="E69138"/>
                </a:highlight>
              </a:rPr>
              <a:t>.</a:t>
            </a:r>
            <a:endParaRPr sz="2400">
              <a:solidFill>
                <a:srgbClr val="E69138"/>
              </a:solidFill>
              <a:highlight>
                <a:srgbClr val="E69138"/>
              </a:highlight>
            </a:endParaRPr>
          </a:p>
          <a:p>
            <a:pPr indent="0" lvl="0" marL="0" rtl="0" algn="ctr">
              <a:spcBef>
                <a:spcPts val="0"/>
              </a:spcBef>
              <a:spcAft>
                <a:spcPts val="0"/>
              </a:spcAft>
              <a:buNone/>
            </a:pPr>
            <a:r>
              <a:rPr lang="en" sz="2400">
                <a:solidFill>
                  <a:srgbClr val="E69138"/>
                </a:solidFill>
                <a:highlight>
                  <a:srgbClr val="E69138"/>
                </a:highlight>
              </a:rPr>
              <a:t>.</a:t>
            </a:r>
            <a:r>
              <a:rPr lang="en" sz="2400">
                <a:solidFill>
                  <a:srgbClr val="FFFFFF"/>
                </a:solidFill>
                <a:highlight>
                  <a:srgbClr val="E69138"/>
                </a:highlight>
              </a:rPr>
              <a:t>What’s your</a:t>
            </a:r>
            <a:r>
              <a:rPr lang="en" sz="2400">
                <a:solidFill>
                  <a:srgbClr val="E69138"/>
                </a:solidFill>
                <a:highlight>
                  <a:srgbClr val="E69138"/>
                </a:highlight>
              </a:rPr>
              <a:t>.</a:t>
            </a:r>
            <a:r>
              <a:rPr lang="en" sz="2400">
                <a:solidFill>
                  <a:srgbClr val="FFFFFF"/>
                </a:solidFill>
                <a:highlight>
                  <a:srgbClr val="E69138"/>
                </a:highlight>
              </a:rPr>
              <a:t>favorite?</a:t>
            </a:r>
            <a:r>
              <a:rPr lang="en" sz="2400">
                <a:solidFill>
                  <a:srgbClr val="E69138"/>
                </a:solidFill>
                <a:highlight>
                  <a:srgbClr val="E69138"/>
                </a:highlight>
              </a:rPr>
              <a:t>.</a:t>
            </a:r>
            <a:endParaRPr sz="2400">
              <a:solidFill>
                <a:srgbClr val="E69138"/>
              </a:solidFill>
              <a:highlight>
                <a:srgbClr val="E69138"/>
              </a:highlight>
            </a:endParaRPr>
          </a:p>
          <a:p>
            <a:pPr indent="0" lvl="0" marL="457200" rtl="0" algn="l">
              <a:spcBef>
                <a:spcPts val="0"/>
              </a:spcBef>
              <a:spcAft>
                <a:spcPts val="0"/>
              </a:spcAft>
              <a:buNone/>
            </a:pPr>
            <a:r>
              <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Food</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Color</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Thing</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Place</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Drink</a:t>
            </a:r>
            <a:endParaRPr b="0" sz="1500">
              <a:solidFill>
                <a:srgbClr val="FFFFFF"/>
              </a:solidFill>
            </a:endParaRPr>
          </a:p>
          <a:p>
            <a:pPr indent="0" lvl="0" marL="0" rtl="0" algn="l">
              <a:spcBef>
                <a:spcPts val="0"/>
              </a:spcBef>
              <a:spcAft>
                <a:spcPts val="0"/>
              </a:spcAft>
              <a:buNone/>
            </a:pPr>
            <a:r>
              <a:t/>
            </a:r>
            <a:endParaRPr b="0" sz="1500">
              <a:solidFill>
                <a:srgbClr val="FFFFFF"/>
              </a:solidFill>
            </a:endParaRPr>
          </a:p>
          <a:p>
            <a:pPr indent="0" lvl="0" marL="0" rtl="0" algn="l">
              <a:lnSpc>
                <a:spcPct val="115000"/>
              </a:lnSpc>
              <a:spcBef>
                <a:spcPts val="0"/>
              </a:spcBef>
              <a:spcAft>
                <a:spcPts val="0"/>
              </a:spcAft>
              <a:buNone/>
            </a:pPr>
            <a:r>
              <a:rPr lang="en" sz="1800">
                <a:solidFill>
                  <a:srgbClr val="E69138"/>
                </a:solidFill>
                <a:latin typeface="Arial"/>
                <a:ea typeface="Arial"/>
                <a:cs typeface="Arial"/>
                <a:sym typeface="Arial"/>
              </a:rPr>
              <a:t>Create your own list! </a:t>
            </a:r>
            <a:r>
              <a:rPr b="0" lang="en" sz="1800">
                <a:solidFill>
                  <a:srgbClr val="E69138"/>
                </a:solidFill>
                <a:latin typeface="Arial"/>
                <a:ea typeface="Arial"/>
                <a:cs typeface="Arial"/>
                <a:sym typeface="Arial"/>
              </a:rPr>
              <a:t>​</a:t>
            </a:r>
            <a:endParaRPr b="0" sz="1800">
              <a:solidFill>
                <a:srgbClr val="E69138"/>
              </a:solidFill>
              <a:latin typeface="Arial"/>
              <a:ea typeface="Arial"/>
              <a:cs typeface="Arial"/>
              <a:sym typeface="Arial"/>
            </a:endParaRPr>
          </a:p>
          <a:p>
            <a:pPr indent="0" lvl="0" marL="0" rtl="0" algn="l">
              <a:lnSpc>
                <a:spcPct val="115000"/>
              </a:lnSpc>
              <a:spcBef>
                <a:spcPts val="0"/>
              </a:spcBef>
              <a:spcAft>
                <a:spcPts val="0"/>
              </a:spcAft>
              <a:buNone/>
            </a:pPr>
            <a:r>
              <a:rPr lang="en" sz="1500">
                <a:solidFill>
                  <a:srgbClr val="FFFFFF"/>
                </a:solidFill>
                <a:latin typeface="Arial"/>
                <a:ea typeface="Arial"/>
                <a:cs typeface="Arial"/>
                <a:sym typeface="Arial"/>
              </a:rPr>
              <a:t>Questions should be thought provoking, challenging and fun </a:t>
            </a:r>
            <a:r>
              <a:rPr b="0" lang="en" sz="1500">
                <a:solidFill>
                  <a:srgbClr val="FFFFFF"/>
                </a:solidFill>
                <a:latin typeface="Arial"/>
                <a:ea typeface="Arial"/>
                <a:cs typeface="Arial"/>
                <a:sym typeface="Arial"/>
              </a:rPr>
              <a:t>​</a:t>
            </a:r>
            <a:endParaRPr sz="2700">
              <a:solidFill>
                <a:srgbClr val="FFFFFF"/>
              </a:solidFill>
            </a:endParaRPr>
          </a:p>
          <a:p>
            <a:pPr indent="0" lvl="0" marL="0" rtl="0" algn="l">
              <a:spcBef>
                <a:spcPts val="0"/>
              </a:spcBef>
              <a:spcAft>
                <a:spcPts val="0"/>
              </a:spcAft>
              <a:buNone/>
            </a:pPr>
            <a:r>
              <a:t/>
            </a:r>
            <a:endParaRPr sz="3600">
              <a:solidFill>
                <a:srgbClr val="FFF2CC"/>
              </a:solidFill>
            </a:endParaRPr>
          </a:p>
        </p:txBody>
      </p:sp>
      <p:pic>
        <p:nvPicPr>
          <p:cNvPr id="244" name="Google Shape;244;p37"/>
          <p:cNvPicPr preferRelativeResize="0"/>
          <p:nvPr/>
        </p:nvPicPr>
        <p:blipFill rotWithShape="1">
          <a:blip r:embed="rId3">
            <a:alphaModFix/>
          </a:blip>
          <a:srcRect b="3104" l="0" r="0" t="3095"/>
          <a:stretch/>
        </p:blipFill>
        <p:spPr>
          <a:xfrm flipH="1" rot="520906">
            <a:off x="7963646" y="3976573"/>
            <a:ext cx="922953" cy="86525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48" name="Shape 248"/>
        <p:cNvGrpSpPr/>
        <p:nvPr/>
      </p:nvGrpSpPr>
      <p:grpSpPr>
        <a:xfrm>
          <a:off x="0" y="0"/>
          <a:ext cx="0" cy="0"/>
          <a:chOff x="0" y="0"/>
          <a:chExt cx="0" cy="0"/>
        </a:xfrm>
      </p:grpSpPr>
      <p:sp>
        <p:nvSpPr>
          <p:cNvPr id="249" name="Google Shape;249;p38"/>
          <p:cNvSpPr txBox="1"/>
          <p:nvPr>
            <p:ph idx="4294967295" type="title"/>
          </p:nvPr>
        </p:nvSpPr>
        <p:spPr>
          <a:xfrm>
            <a:off x="0" y="1011675"/>
            <a:ext cx="91440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6500">
                <a:solidFill>
                  <a:srgbClr val="85200C"/>
                </a:solidFill>
                <a:highlight>
                  <a:srgbClr val="85200C"/>
                </a:highlight>
              </a:rPr>
              <a:t>.</a:t>
            </a:r>
            <a:r>
              <a:rPr lang="en" sz="6500">
                <a:solidFill>
                  <a:srgbClr val="FFFFFF"/>
                </a:solidFill>
                <a:highlight>
                  <a:srgbClr val="85200C"/>
                </a:highlight>
              </a:rPr>
              <a:t>Step 2:</a:t>
            </a:r>
            <a:r>
              <a:rPr lang="en" sz="6500">
                <a:solidFill>
                  <a:srgbClr val="85200C"/>
                </a:solidFill>
                <a:highlight>
                  <a:srgbClr val="85200C"/>
                </a:highlight>
              </a:rPr>
              <a:t>.</a:t>
            </a:r>
            <a:endParaRPr sz="6500">
              <a:solidFill>
                <a:srgbClr val="85200C"/>
              </a:solidFill>
              <a:highlight>
                <a:srgbClr val="85200C"/>
              </a:highlight>
            </a:endParaRPr>
          </a:p>
          <a:p>
            <a:pPr indent="0" lvl="0" marL="0" rtl="0" algn="ctr">
              <a:spcBef>
                <a:spcPts val="0"/>
              </a:spcBef>
              <a:spcAft>
                <a:spcPts val="0"/>
              </a:spcAft>
              <a:buNone/>
            </a:pPr>
            <a:r>
              <a:rPr b="0" lang="en" sz="7000">
                <a:solidFill>
                  <a:srgbClr val="E69138"/>
                </a:solidFill>
                <a:latin typeface="Pacifico"/>
                <a:ea typeface="Pacifico"/>
                <a:cs typeface="Pacifico"/>
                <a:sym typeface="Pacifico"/>
              </a:rPr>
              <a:t>Imagine all the worlds of a board game</a:t>
            </a:r>
            <a:endParaRPr b="0" sz="7000">
              <a:solidFill>
                <a:srgbClr val="E69138"/>
              </a:solidFill>
              <a:latin typeface="Pacifico"/>
              <a:ea typeface="Pacifico"/>
              <a:cs typeface="Pacifico"/>
              <a:sym typeface="Pacifico"/>
            </a:endParaRPr>
          </a:p>
        </p:txBody>
      </p:sp>
      <p:pic>
        <p:nvPicPr>
          <p:cNvPr id="250" name="Google Shape;250;p38"/>
          <p:cNvPicPr preferRelativeResize="0"/>
          <p:nvPr/>
        </p:nvPicPr>
        <p:blipFill rotWithShape="1">
          <a:blip r:embed="rId3">
            <a:alphaModFix/>
          </a:blip>
          <a:srcRect b="3104" l="0" r="0" t="3095"/>
          <a:stretch/>
        </p:blipFill>
        <p:spPr>
          <a:xfrm flipH="1" rot="520906">
            <a:off x="5905971" y="696423"/>
            <a:ext cx="922953" cy="86525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9"/>
          <p:cNvSpPr txBox="1"/>
          <p:nvPr>
            <p:ph type="title"/>
          </p:nvPr>
        </p:nvSpPr>
        <p:spPr>
          <a:xfrm>
            <a:off x="417900" y="2387950"/>
            <a:ext cx="3703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2"/>
              </a:buClr>
              <a:buSzPts val="1100"/>
              <a:buFont typeface="Arial"/>
              <a:buNone/>
            </a:pPr>
            <a:r>
              <a:rPr lang="en">
                <a:solidFill>
                  <a:srgbClr val="E69138"/>
                </a:solidFill>
              </a:rPr>
              <a:t>With social distancing, Zoom is the new stage!</a:t>
            </a:r>
            <a:endParaRPr sz="1500">
              <a:solidFill>
                <a:srgbClr val="E69138"/>
              </a:solidFill>
              <a:latin typeface="Arial"/>
              <a:ea typeface="Arial"/>
              <a:cs typeface="Arial"/>
              <a:sym typeface="Arial"/>
            </a:endParaRPr>
          </a:p>
        </p:txBody>
      </p:sp>
      <p:sp>
        <p:nvSpPr>
          <p:cNvPr id="256" name="Google Shape;256;p39"/>
          <p:cNvSpPr/>
          <p:nvPr/>
        </p:nvSpPr>
        <p:spPr>
          <a:xfrm>
            <a:off x="4538625" y="0"/>
            <a:ext cx="4605300" cy="5143500"/>
          </a:xfrm>
          <a:prstGeom prst="rect">
            <a:avLst/>
          </a:prstGeom>
          <a:solidFill>
            <a:srgbClr val="85200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9"/>
          <p:cNvSpPr txBox="1"/>
          <p:nvPr>
            <p:ph idx="4294967295" type="ctrTitle"/>
          </p:nvPr>
        </p:nvSpPr>
        <p:spPr>
          <a:xfrm>
            <a:off x="5141025" y="755150"/>
            <a:ext cx="3523200" cy="4111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highlight>
                  <a:srgbClr val="E69138"/>
                </a:highlight>
              </a:rPr>
              <a:t> </a:t>
            </a:r>
            <a:r>
              <a:rPr lang="en" sz="2400">
                <a:solidFill>
                  <a:srgbClr val="FFFFFF"/>
                </a:solidFill>
                <a:highlight>
                  <a:srgbClr val="E69138"/>
                </a:highlight>
              </a:rPr>
              <a:t>Here are some fun</a:t>
            </a:r>
            <a:r>
              <a:rPr lang="en" sz="2400">
                <a:solidFill>
                  <a:srgbClr val="E69138"/>
                </a:solidFill>
                <a:highlight>
                  <a:srgbClr val="E69138"/>
                </a:highlight>
              </a:rPr>
              <a:t>.</a:t>
            </a:r>
            <a:r>
              <a:rPr lang="en" sz="2400">
                <a:solidFill>
                  <a:srgbClr val="FFFFFF"/>
                </a:solidFill>
                <a:highlight>
                  <a:srgbClr val="E69138"/>
                </a:highlight>
              </a:rPr>
              <a:t> </a:t>
            </a:r>
            <a:r>
              <a:rPr lang="en" sz="2400">
                <a:solidFill>
                  <a:srgbClr val="E69138"/>
                </a:solidFill>
                <a:highlight>
                  <a:srgbClr val="E69138"/>
                </a:highlight>
              </a:rPr>
              <a:t>.</a:t>
            </a:r>
            <a:r>
              <a:rPr lang="en" sz="2400">
                <a:solidFill>
                  <a:srgbClr val="FFFFFF"/>
                </a:solidFill>
                <a:highlight>
                  <a:srgbClr val="E69138"/>
                </a:highlight>
              </a:rPr>
              <a:t>game ideas to play</a:t>
            </a:r>
            <a:r>
              <a:rPr lang="en" sz="2400">
                <a:solidFill>
                  <a:srgbClr val="E69138"/>
                </a:solidFill>
                <a:highlight>
                  <a:srgbClr val="E69138"/>
                </a:highlight>
              </a:rPr>
              <a:t>.</a:t>
            </a:r>
            <a:r>
              <a:rPr lang="en" sz="2400">
                <a:solidFill>
                  <a:srgbClr val="FFFFFF"/>
                </a:solidFill>
                <a:highlight>
                  <a:srgbClr val="E69138"/>
                </a:highlight>
              </a:rPr>
              <a:t> </a:t>
            </a:r>
            <a:r>
              <a:rPr lang="en" sz="2400">
                <a:solidFill>
                  <a:srgbClr val="E69138"/>
                </a:solidFill>
                <a:highlight>
                  <a:srgbClr val="E69138"/>
                </a:highlight>
              </a:rPr>
              <a:t>.</a:t>
            </a:r>
            <a:r>
              <a:rPr lang="en" sz="2400">
                <a:solidFill>
                  <a:srgbClr val="FFFFFF"/>
                </a:solidFill>
                <a:highlight>
                  <a:srgbClr val="E69138"/>
                </a:highlight>
              </a:rPr>
              <a:t>with your friends via</a:t>
            </a:r>
            <a:r>
              <a:rPr lang="en" sz="2400">
                <a:solidFill>
                  <a:srgbClr val="E69138"/>
                </a:solidFill>
                <a:highlight>
                  <a:srgbClr val="E69138"/>
                </a:highlight>
              </a:rPr>
              <a:t>.</a:t>
            </a:r>
            <a:r>
              <a:rPr lang="en" sz="2400">
                <a:solidFill>
                  <a:srgbClr val="FFFFFF"/>
                </a:solidFill>
                <a:highlight>
                  <a:srgbClr val="E69138"/>
                </a:highlight>
              </a:rPr>
              <a:t> </a:t>
            </a:r>
            <a:r>
              <a:rPr lang="en" sz="2400">
                <a:solidFill>
                  <a:srgbClr val="E69138"/>
                </a:solidFill>
                <a:highlight>
                  <a:srgbClr val="E69138"/>
                </a:highlight>
              </a:rPr>
              <a:t>.</a:t>
            </a:r>
            <a:r>
              <a:rPr lang="en" sz="2400">
                <a:solidFill>
                  <a:srgbClr val="FFFFFF"/>
                </a:solidFill>
                <a:highlight>
                  <a:srgbClr val="E69138"/>
                </a:highlight>
              </a:rPr>
              <a:t>Zoom:</a:t>
            </a:r>
            <a:r>
              <a:rPr lang="en" sz="2400">
                <a:solidFill>
                  <a:srgbClr val="E69138"/>
                </a:solidFill>
                <a:highlight>
                  <a:srgbClr val="E69138"/>
                </a:highlight>
              </a:rPr>
              <a:t>.</a:t>
            </a:r>
            <a:endParaRPr sz="2400">
              <a:solidFill>
                <a:srgbClr val="E69138"/>
              </a:solidFill>
              <a:highlight>
                <a:srgbClr val="E69138"/>
              </a:highlight>
            </a:endParaRPr>
          </a:p>
          <a:p>
            <a:pPr indent="0" lvl="0" marL="457200" rtl="0" algn="l">
              <a:spcBef>
                <a:spcPts val="0"/>
              </a:spcBef>
              <a:spcAft>
                <a:spcPts val="0"/>
              </a:spcAft>
              <a:buNone/>
            </a:pPr>
            <a:r>
              <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Cup Tower</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Let’s Go Fishing</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Peck Like a Bird</a:t>
            </a:r>
            <a:endParaRPr b="0" sz="1500">
              <a:solidFill>
                <a:srgbClr val="FFFFFF"/>
              </a:solidFill>
            </a:endParaRPr>
          </a:p>
          <a:p>
            <a:pPr indent="0" lvl="0" marL="0" rtl="0" algn="l">
              <a:spcBef>
                <a:spcPts val="0"/>
              </a:spcBef>
              <a:spcAft>
                <a:spcPts val="0"/>
              </a:spcAft>
              <a:buNone/>
            </a:pPr>
            <a:r>
              <a:t/>
            </a:r>
            <a:endParaRPr b="0" sz="1500">
              <a:solidFill>
                <a:srgbClr val="FFFFFF"/>
              </a:solidFill>
            </a:endParaRPr>
          </a:p>
          <a:p>
            <a:pPr indent="0" lvl="0" marL="0" rtl="0" algn="l">
              <a:lnSpc>
                <a:spcPct val="115000"/>
              </a:lnSpc>
              <a:spcBef>
                <a:spcPts val="0"/>
              </a:spcBef>
              <a:spcAft>
                <a:spcPts val="0"/>
              </a:spcAft>
              <a:buNone/>
            </a:pPr>
            <a:r>
              <a:rPr lang="en" sz="1800">
                <a:solidFill>
                  <a:srgbClr val="E69138"/>
                </a:solidFill>
                <a:latin typeface="Arial"/>
                <a:ea typeface="Arial"/>
                <a:cs typeface="Arial"/>
                <a:sym typeface="Arial"/>
              </a:rPr>
              <a:t>We will watch a video on all three and decide which                   one we want to play.</a:t>
            </a:r>
            <a:endParaRPr sz="3600">
              <a:solidFill>
                <a:srgbClr val="FFF2CC"/>
              </a:solidFill>
            </a:endParaRPr>
          </a:p>
        </p:txBody>
      </p:sp>
      <p:pic>
        <p:nvPicPr>
          <p:cNvPr id="258" name="Google Shape;258;p39"/>
          <p:cNvPicPr preferRelativeResize="0"/>
          <p:nvPr/>
        </p:nvPicPr>
        <p:blipFill rotWithShape="1">
          <a:blip r:embed="rId3">
            <a:alphaModFix/>
          </a:blip>
          <a:srcRect b="3104" l="0" r="0" t="3095"/>
          <a:stretch/>
        </p:blipFill>
        <p:spPr>
          <a:xfrm flipH="1" rot="520906">
            <a:off x="7963646" y="3976573"/>
            <a:ext cx="922953" cy="86525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62" name="Shape 262"/>
        <p:cNvGrpSpPr/>
        <p:nvPr/>
      </p:nvGrpSpPr>
      <p:grpSpPr>
        <a:xfrm>
          <a:off x="0" y="0"/>
          <a:ext cx="0" cy="0"/>
          <a:chOff x="0" y="0"/>
          <a:chExt cx="0" cy="0"/>
        </a:xfrm>
      </p:grpSpPr>
      <p:sp>
        <p:nvSpPr>
          <p:cNvPr id="263" name="Google Shape;263;p40"/>
          <p:cNvSpPr txBox="1"/>
          <p:nvPr>
            <p:ph idx="4294967295" type="subTitle"/>
          </p:nvPr>
        </p:nvSpPr>
        <p:spPr>
          <a:xfrm>
            <a:off x="537650" y="1932375"/>
            <a:ext cx="4272000" cy="214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600">
                <a:highlight>
                  <a:srgbClr val="85200C"/>
                </a:highlight>
                <a:latin typeface="Raleway"/>
                <a:ea typeface="Raleway"/>
                <a:cs typeface="Raleway"/>
                <a:sym typeface="Raleway"/>
              </a:rPr>
              <a:t> </a:t>
            </a:r>
            <a:r>
              <a:rPr b="1" lang="en" sz="3600">
                <a:solidFill>
                  <a:srgbClr val="FFFFFF"/>
                </a:solidFill>
                <a:highlight>
                  <a:srgbClr val="85200C"/>
                </a:highlight>
                <a:latin typeface="Raleway"/>
                <a:ea typeface="Raleway"/>
                <a:cs typeface="Raleway"/>
                <a:sym typeface="Raleway"/>
              </a:rPr>
              <a:t>Cup Tower</a:t>
            </a:r>
            <a:r>
              <a:rPr b="1" lang="en" sz="3600">
                <a:solidFill>
                  <a:srgbClr val="85200C"/>
                </a:solidFill>
                <a:highlight>
                  <a:srgbClr val="85200C"/>
                </a:highlight>
                <a:latin typeface="Raleway"/>
                <a:ea typeface="Raleway"/>
                <a:cs typeface="Raleway"/>
                <a:sym typeface="Raleway"/>
              </a:rPr>
              <a:t>.</a:t>
            </a:r>
            <a:endParaRPr b="1">
              <a:solidFill>
                <a:schemeClr val="dk2"/>
              </a:solidFill>
              <a:latin typeface="Arial"/>
              <a:ea typeface="Arial"/>
              <a:cs typeface="Arial"/>
              <a:sym typeface="Arial"/>
            </a:endParaRPr>
          </a:p>
          <a:p>
            <a:pPr indent="0" lvl="0" marL="0" rtl="0" algn="l">
              <a:lnSpc>
                <a:spcPct val="115000"/>
              </a:lnSpc>
              <a:spcBef>
                <a:spcPts val="1600"/>
              </a:spcBef>
              <a:spcAft>
                <a:spcPts val="0"/>
              </a:spcAft>
              <a:buNone/>
            </a:pPr>
            <a:r>
              <a:rPr b="1" lang="en">
                <a:solidFill>
                  <a:schemeClr val="dk2"/>
                </a:solidFill>
                <a:latin typeface="Arial"/>
                <a:ea typeface="Arial"/>
                <a:cs typeface="Arial"/>
                <a:sym typeface="Arial"/>
              </a:rPr>
              <a:t>What you need:</a:t>
            </a:r>
            <a:r>
              <a:rPr b="1" lang="en">
                <a:latin typeface="Arial"/>
                <a:ea typeface="Arial"/>
                <a:cs typeface="Arial"/>
                <a:sym typeface="Arial"/>
              </a:rPr>
              <a:t>                                              </a:t>
            </a:r>
            <a:r>
              <a:rPr lang="en" sz="1500">
                <a:solidFill>
                  <a:schemeClr val="dk2"/>
                </a:solidFill>
                <a:latin typeface="Arial"/>
                <a:ea typeface="Arial"/>
                <a:cs typeface="Arial"/>
                <a:sym typeface="Arial"/>
              </a:rPr>
              <a:t>10 plastic cups ​</a:t>
            </a:r>
            <a:endParaRPr sz="1500">
              <a:solidFill>
                <a:schemeClr val="dk2"/>
              </a:solidFill>
              <a:latin typeface="Arial"/>
              <a:ea typeface="Arial"/>
              <a:cs typeface="Arial"/>
              <a:sym typeface="Arial"/>
            </a:endParaRPr>
          </a:p>
          <a:p>
            <a:pPr indent="0" lvl="0" marL="0" rtl="0" algn="l">
              <a:lnSpc>
                <a:spcPct val="115000"/>
              </a:lnSpc>
              <a:spcBef>
                <a:spcPts val="1600"/>
              </a:spcBef>
              <a:spcAft>
                <a:spcPts val="0"/>
              </a:spcAft>
              <a:buNone/>
            </a:pPr>
            <a:r>
              <a:rPr b="1" lang="en">
                <a:solidFill>
                  <a:schemeClr val="dk2"/>
                </a:solidFill>
                <a:latin typeface="Arial"/>
                <a:ea typeface="Arial"/>
                <a:cs typeface="Arial"/>
                <a:sym typeface="Arial"/>
              </a:rPr>
              <a:t>How to play:</a:t>
            </a:r>
            <a:endParaRPr b="1">
              <a:solidFill>
                <a:schemeClr val="dk2"/>
              </a:solidFill>
              <a:latin typeface="Arial"/>
              <a:ea typeface="Arial"/>
              <a:cs typeface="Arial"/>
              <a:sym typeface="Arial"/>
            </a:endParaRPr>
          </a:p>
          <a:p>
            <a:pPr indent="-323850" lvl="0" marL="457200" rtl="0" algn="l">
              <a:lnSpc>
                <a:spcPct val="115000"/>
              </a:lnSpc>
              <a:spcBef>
                <a:spcPts val="1600"/>
              </a:spcBef>
              <a:spcAft>
                <a:spcPts val="0"/>
              </a:spcAft>
              <a:buClr>
                <a:schemeClr val="dk2"/>
              </a:buClr>
              <a:buSzPts val="1500"/>
              <a:buFont typeface="Arial"/>
              <a:buChar char="●"/>
            </a:pPr>
            <a:r>
              <a:rPr lang="en" sz="1500">
                <a:solidFill>
                  <a:schemeClr val="dk2"/>
                </a:solidFill>
                <a:latin typeface="Arial"/>
                <a:ea typeface="Arial"/>
                <a:cs typeface="Arial"/>
                <a:sym typeface="Arial"/>
              </a:rPr>
              <a:t>You’ll need to build a pyramid tower with the cups as fast as you can, stand up, spin around, and take the pyramid tower down cup by cup. ​</a:t>
            </a:r>
            <a:endParaRPr sz="1500">
              <a:solidFill>
                <a:schemeClr val="dk2"/>
              </a:solidFill>
              <a:latin typeface="Arial"/>
              <a:ea typeface="Arial"/>
              <a:cs typeface="Arial"/>
              <a:sym typeface="Arial"/>
            </a:endParaRPr>
          </a:p>
          <a:p>
            <a:pPr indent="-323850" lvl="0" marL="457200" rtl="0" algn="l">
              <a:lnSpc>
                <a:spcPct val="115000"/>
              </a:lnSpc>
              <a:spcBef>
                <a:spcPts val="0"/>
              </a:spcBef>
              <a:spcAft>
                <a:spcPts val="0"/>
              </a:spcAft>
              <a:buClr>
                <a:schemeClr val="dk2"/>
              </a:buClr>
              <a:buSzPts val="1500"/>
              <a:buFont typeface="Arial"/>
              <a:buChar char="●"/>
            </a:pPr>
            <a:r>
              <a:rPr lang="en" sz="1500">
                <a:solidFill>
                  <a:schemeClr val="dk2"/>
                </a:solidFill>
                <a:latin typeface="Arial"/>
                <a:ea typeface="Arial"/>
                <a:cs typeface="Arial"/>
                <a:sym typeface="Arial"/>
              </a:rPr>
              <a:t>The first person to finish yells out done and wins! ​</a:t>
            </a:r>
            <a:endParaRPr sz="1500">
              <a:solidFill>
                <a:schemeClr val="dk2"/>
              </a:solidFill>
              <a:latin typeface="Arial"/>
              <a:ea typeface="Arial"/>
              <a:cs typeface="Arial"/>
              <a:sym typeface="Arial"/>
            </a:endParaRPr>
          </a:p>
          <a:p>
            <a:pPr indent="-323850" lvl="0" marL="457200" rtl="0" algn="l">
              <a:lnSpc>
                <a:spcPct val="115000"/>
              </a:lnSpc>
              <a:spcBef>
                <a:spcPts val="0"/>
              </a:spcBef>
              <a:spcAft>
                <a:spcPts val="0"/>
              </a:spcAft>
              <a:buClr>
                <a:schemeClr val="dk2"/>
              </a:buClr>
              <a:buSzPts val="1500"/>
              <a:buFont typeface="Arial"/>
              <a:buChar char="●"/>
            </a:pPr>
            <a:r>
              <a:rPr lang="en" sz="1500">
                <a:solidFill>
                  <a:schemeClr val="dk2"/>
                </a:solidFill>
                <a:latin typeface="Arial"/>
                <a:ea typeface="Arial"/>
                <a:cs typeface="Arial"/>
                <a:sym typeface="Arial"/>
              </a:rPr>
              <a:t>You can do this in teams of two, or everyone individually</a:t>
            </a:r>
            <a:endParaRPr sz="2300">
              <a:solidFill>
                <a:srgbClr val="3999B3"/>
              </a:solidFill>
              <a:latin typeface="Pacifico"/>
              <a:ea typeface="Pacifico"/>
              <a:cs typeface="Pacifico"/>
              <a:sym typeface="Pacifico"/>
            </a:endParaRPr>
          </a:p>
          <a:p>
            <a:pPr indent="0" lvl="0" marL="0" rtl="0" algn="l">
              <a:spcBef>
                <a:spcPts val="1600"/>
              </a:spcBef>
              <a:spcAft>
                <a:spcPts val="1600"/>
              </a:spcAft>
              <a:buNone/>
            </a:pPr>
            <a:r>
              <a:t/>
            </a:r>
            <a:endParaRPr b="1" sz="1500">
              <a:latin typeface="Arial"/>
              <a:ea typeface="Arial"/>
              <a:cs typeface="Arial"/>
              <a:sym typeface="Arial"/>
            </a:endParaRPr>
          </a:p>
        </p:txBody>
      </p:sp>
      <p:pic>
        <p:nvPicPr>
          <p:cNvPr id="264" name="Google Shape;264;p40"/>
          <p:cNvPicPr preferRelativeResize="0"/>
          <p:nvPr/>
        </p:nvPicPr>
        <p:blipFill rotWithShape="1">
          <a:blip r:embed="rId3">
            <a:alphaModFix/>
          </a:blip>
          <a:srcRect b="0" l="0" r="0" t="12056"/>
          <a:stretch/>
        </p:blipFill>
        <p:spPr>
          <a:xfrm>
            <a:off x="5244928" y="0"/>
            <a:ext cx="3899072" cy="5143501"/>
          </a:xfrm>
          <a:prstGeom prst="rect">
            <a:avLst/>
          </a:prstGeom>
          <a:noFill/>
          <a:ln>
            <a:noFill/>
          </a:ln>
        </p:spPr>
      </p:pic>
      <p:pic>
        <p:nvPicPr>
          <p:cNvPr id="265" name="Google Shape;265;p40"/>
          <p:cNvPicPr preferRelativeResize="0"/>
          <p:nvPr/>
        </p:nvPicPr>
        <p:blipFill rotWithShape="1">
          <a:blip r:embed="rId4">
            <a:alphaModFix/>
          </a:blip>
          <a:srcRect b="3104" l="0" r="0" t="3095"/>
          <a:stretch/>
        </p:blipFill>
        <p:spPr>
          <a:xfrm flipH="1">
            <a:off x="8241676" y="361888"/>
            <a:ext cx="591448" cy="55447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69" name="Shape 269"/>
        <p:cNvGrpSpPr/>
        <p:nvPr/>
      </p:nvGrpSpPr>
      <p:grpSpPr>
        <a:xfrm>
          <a:off x="0" y="0"/>
          <a:ext cx="0" cy="0"/>
          <a:chOff x="0" y="0"/>
          <a:chExt cx="0" cy="0"/>
        </a:xfrm>
      </p:grpSpPr>
      <p:pic>
        <p:nvPicPr>
          <p:cNvPr descr="WHAT TO WATCH NEXT:&#10;Minute to Win it Zoom Party Games Part 2 (@ShawnMHowell): https://youtu.be/oAoINZARFYE&#10;&#10;OTHER ZOOM PARTY GAMES:&#10;ZOOM games for groups: https://youtu.be/xq48rHhfiIk&#10;12 Fun Zoom Games: https://youtu.be/-L_IXGH5yKE&#10;Zoom games for kids: https://youtu.be/334nmnJNnKU&#10;5 fun Zoom games: https://youtu.be/q8x0PAxxx7k&#10;More Zoom Games: https://youtu.be/wVzH7a59iQ4&#10;How to host a virtual game night: https://youtu.be/9XHiKP-jq2g&#10;&#10;ABOUT THIS VIDEO: This video features 5 really fun Minute to Win it Zoom party games that are suitable for adults, teens and kids. These games are easy to play and only require cups and something to eat. Learn these EPIC Minute 2 win it Zoom games that will transform your remote learning into a virtual game night. &#10;&#10;VIDEO EQUIPMENT:&#10;Camera: https://amzn.to/37xaPRu&#10;Lights: https://amzn.to/2sJDzaF&#10;&#10;STAY CONNECTED: &#10;Educate Our Youth website: https://EverythingAJA.weebly.com/&#10;Facebook: https://www.facebook.com/EverythingAJA/?ref=aymt_homepage_panel&amp;eid=ARCp4unfYkS2EVzha7RXFajOu_Zvxa8EXIzyoqIvvpQCIYgt8NCulyf5qeko4KJfdxWbjucKVNEN5JV1&#10;TPT: https://www.teacherspayteachers.com/Store/Everything-Aja&#10;Instagram: https://www.instagram.com/everything_aja/&#10;Pinterest: https://www.pinterest.com/Everythingaja/&#10;YouTube: https://www.youtube.com/c/EverythingAJA&#10;&#10;DISCLAIMER: Some of the links included in this description might be affiliate links. If you purchase a product or service with the links provided, I may receive a small commission. However, know that there is no additional charge to you. Once again, I want to thank you for supporting Everything Aja! See you next week.&#10;&#10;SUBSCRIBE!!!!!!!!!!!!!!!!!!!!!!!!!!!!!!!!!!!!!!!!!!!!!!!!!!!!!!!!!!" id="270" name="Google Shape;270;p41" title="5 FUN MINUTE TO WIN IT GAMES TO PLAY ON ZOOM WITH FAMILY &amp; FRIENDS: Collab with @ShawnMHowell">
            <a:hlinkClick r:id="rId3"/>
          </p:cNvPr>
          <p:cNvPicPr preferRelativeResize="0"/>
          <p:nvPr/>
        </p:nvPicPr>
        <p:blipFill>
          <a:blip r:embed="rId4">
            <a:alphaModFix/>
          </a:blip>
          <a:stretch>
            <a:fillRect/>
          </a:stretch>
        </p:blipFill>
        <p:spPr>
          <a:xfrm>
            <a:off x="1142985" y="0"/>
            <a:ext cx="6858043" cy="5143500"/>
          </a:xfrm>
          <a:prstGeom prst="rect">
            <a:avLst/>
          </a:prstGeom>
          <a:noFill/>
          <a:ln>
            <a:noFill/>
          </a:ln>
        </p:spPr>
      </p:pic>
      <p:pic>
        <p:nvPicPr>
          <p:cNvPr id="271" name="Google Shape;271;p41"/>
          <p:cNvPicPr preferRelativeResize="0"/>
          <p:nvPr/>
        </p:nvPicPr>
        <p:blipFill rotWithShape="1">
          <a:blip r:embed="rId5">
            <a:alphaModFix/>
          </a:blip>
          <a:srcRect b="3104" l="0" r="0" t="3095"/>
          <a:stretch/>
        </p:blipFill>
        <p:spPr>
          <a:xfrm flipH="1">
            <a:off x="8241676" y="4324288"/>
            <a:ext cx="591448" cy="5544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75" name="Shape 275"/>
        <p:cNvGrpSpPr/>
        <p:nvPr/>
      </p:nvGrpSpPr>
      <p:grpSpPr>
        <a:xfrm>
          <a:off x="0" y="0"/>
          <a:ext cx="0" cy="0"/>
          <a:chOff x="0" y="0"/>
          <a:chExt cx="0" cy="0"/>
        </a:xfrm>
      </p:grpSpPr>
      <p:sp>
        <p:nvSpPr>
          <p:cNvPr id="276" name="Google Shape;276;p42"/>
          <p:cNvSpPr txBox="1"/>
          <p:nvPr>
            <p:ph idx="4294967295" type="subTitle"/>
          </p:nvPr>
        </p:nvSpPr>
        <p:spPr>
          <a:xfrm>
            <a:off x="537650" y="1932375"/>
            <a:ext cx="4272000" cy="214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600">
                <a:highlight>
                  <a:srgbClr val="85200C"/>
                </a:highlight>
                <a:latin typeface="Raleway"/>
                <a:ea typeface="Raleway"/>
                <a:cs typeface="Raleway"/>
                <a:sym typeface="Raleway"/>
              </a:rPr>
              <a:t> </a:t>
            </a:r>
            <a:r>
              <a:rPr b="1" lang="en" sz="3600">
                <a:solidFill>
                  <a:srgbClr val="FFFFFF"/>
                </a:solidFill>
                <a:highlight>
                  <a:srgbClr val="85200C"/>
                </a:highlight>
                <a:latin typeface="Raleway"/>
                <a:ea typeface="Raleway"/>
                <a:cs typeface="Raleway"/>
                <a:sym typeface="Raleway"/>
              </a:rPr>
              <a:t>Let’s Go Fishing</a:t>
            </a:r>
            <a:r>
              <a:rPr b="1" lang="en" sz="3600">
                <a:solidFill>
                  <a:srgbClr val="85200C"/>
                </a:solidFill>
                <a:highlight>
                  <a:srgbClr val="85200C"/>
                </a:highlight>
                <a:latin typeface="Raleway"/>
                <a:ea typeface="Raleway"/>
                <a:cs typeface="Raleway"/>
                <a:sym typeface="Raleway"/>
              </a:rPr>
              <a:t>.</a:t>
            </a:r>
            <a:endParaRPr b="1">
              <a:solidFill>
                <a:schemeClr val="dk2"/>
              </a:solidFill>
              <a:latin typeface="Arial"/>
              <a:ea typeface="Arial"/>
              <a:cs typeface="Arial"/>
              <a:sym typeface="Arial"/>
            </a:endParaRPr>
          </a:p>
          <a:p>
            <a:pPr indent="0" lvl="0" marL="0" rtl="0" algn="l">
              <a:lnSpc>
                <a:spcPct val="115000"/>
              </a:lnSpc>
              <a:spcBef>
                <a:spcPts val="1600"/>
              </a:spcBef>
              <a:spcAft>
                <a:spcPts val="0"/>
              </a:spcAft>
              <a:buNone/>
            </a:pPr>
            <a:r>
              <a:rPr b="1" lang="en">
                <a:solidFill>
                  <a:schemeClr val="dk2"/>
                </a:solidFill>
                <a:latin typeface="Arial"/>
                <a:ea typeface="Arial"/>
                <a:cs typeface="Arial"/>
                <a:sym typeface="Arial"/>
              </a:rPr>
              <a:t>What you need:</a:t>
            </a:r>
            <a:r>
              <a:rPr b="1" lang="en">
                <a:latin typeface="Arial"/>
                <a:ea typeface="Arial"/>
                <a:cs typeface="Arial"/>
                <a:sym typeface="Arial"/>
              </a:rPr>
              <a:t>                                              </a:t>
            </a:r>
            <a:endParaRPr b="1">
              <a:latin typeface="Arial"/>
              <a:ea typeface="Arial"/>
              <a:cs typeface="Arial"/>
              <a:sym typeface="Arial"/>
            </a:endParaRPr>
          </a:p>
          <a:p>
            <a:pPr indent="-323850" lvl="0" marL="457200" rtl="0" algn="l">
              <a:lnSpc>
                <a:spcPct val="115000"/>
              </a:lnSpc>
              <a:spcBef>
                <a:spcPts val="1600"/>
              </a:spcBef>
              <a:spcAft>
                <a:spcPts val="0"/>
              </a:spcAft>
              <a:buSzPts val="1500"/>
              <a:buFont typeface="Arial"/>
              <a:buChar char="●"/>
            </a:pPr>
            <a:r>
              <a:rPr lang="en" sz="1500">
                <a:latin typeface="Arial"/>
                <a:ea typeface="Arial"/>
                <a:cs typeface="Arial"/>
                <a:sym typeface="Arial"/>
              </a:rPr>
              <a:t>1</a:t>
            </a:r>
            <a:r>
              <a:rPr lang="en" sz="1500">
                <a:solidFill>
                  <a:schemeClr val="dk2"/>
                </a:solidFill>
                <a:latin typeface="Arial"/>
                <a:ea typeface="Arial"/>
                <a:cs typeface="Arial"/>
                <a:sym typeface="Arial"/>
              </a:rPr>
              <a:t> plastic cup​</a:t>
            </a:r>
            <a:endParaRPr sz="1500">
              <a:solidFill>
                <a:schemeClr val="dk2"/>
              </a:solidFill>
              <a:latin typeface="Arial"/>
              <a:ea typeface="Arial"/>
              <a:cs typeface="Arial"/>
              <a:sym typeface="Arial"/>
            </a:endParaRPr>
          </a:p>
          <a:p>
            <a:pPr indent="-323850" lvl="0" marL="457200" rtl="0" algn="l">
              <a:lnSpc>
                <a:spcPct val="115000"/>
              </a:lnSpc>
              <a:spcBef>
                <a:spcPts val="0"/>
              </a:spcBef>
              <a:spcAft>
                <a:spcPts val="0"/>
              </a:spcAft>
              <a:buSzPts val="1500"/>
              <a:buFont typeface="Arial"/>
              <a:buChar char="●"/>
            </a:pPr>
            <a:r>
              <a:rPr lang="en" sz="1500">
                <a:latin typeface="Arial"/>
                <a:ea typeface="Arial"/>
                <a:cs typeface="Arial"/>
                <a:sym typeface="Arial"/>
              </a:rPr>
              <a:t>Small pieces of food, such as goldfish or cereal (food should be small, easy to chew, and not messy or slimy)</a:t>
            </a:r>
            <a:endParaRPr sz="1500">
              <a:latin typeface="Arial"/>
              <a:ea typeface="Arial"/>
              <a:cs typeface="Arial"/>
              <a:sym typeface="Arial"/>
            </a:endParaRPr>
          </a:p>
          <a:p>
            <a:pPr indent="0" lvl="0" marL="0" rtl="0" algn="l">
              <a:spcBef>
                <a:spcPts val="1600"/>
              </a:spcBef>
              <a:spcAft>
                <a:spcPts val="1600"/>
              </a:spcAft>
              <a:buNone/>
            </a:pPr>
            <a:r>
              <a:t/>
            </a:r>
            <a:endParaRPr b="1" sz="1500">
              <a:latin typeface="Arial"/>
              <a:ea typeface="Arial"/>
              <a:cs typeface="Arial"/>
              <a:sym typeface="Arial"/>
            </a:endParaRPr>
          </a:p>
        </p:txBody>
      </p:sp>
      <p:pic>
        <p:nvPicPr>
          <p:cNvPr id="277" name="Google Shape;277;p42"/>
          <p:cNvPicPr preferRelativeResize="0"/>
          <p:nvPr/>
        </p:nvPicPr>
        <p:blipFill rotWithShape="1">
          <a:blip r:embed="rId3">
            <a:alphaModFix/>
          </a:blip>
          <a:srcRect b="3104" l="0" r="0" t="3095"/>
          <a:stretch/>
        </p:blipFill>
        <p:spPr>
          <a:xfrm flipH="1">
            <a:off x="8241676" y="361888"/>
            <a:ext cx="591448" cy="554477"/>
          </a:xfrm>
          <a:prstGeom prst="rect">
            <a:avLst/>
          </a:prstGeom>
          <a:noFill/>
          <a:ln>
            <a:noFill/>
          </a:ln>
        </p:spPr>
      </p:pic>
      <p:pic>
        <p:nvPicPr>
          <p:cNvPr id="278" name="Google Shape;278;p42"/>
          <p:cNvPicPr preferRelativeResize="0"/>
          <p:nvPr/>
        </p:nvPicPr>
        <p:blipFill>
          <a:blip r:embed="rId4">
            <a:alphaModFix/>
          </a:blip>
          <a:stretch>
            <a:fillRect/>
          </a:stretch>
        </p:blipFill>
        <p:spPr>
          <a:xfrm>
            <a:off x="4950650" y="1090509"/>
            <a:ext cx="3703125" cy="2962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82" name="Shape 282"/>
        <p:cNvGrpSpPr/>
        <p:nvPr/>
      </p:nvGrpSpPr>
      <p:grpSpPr>
        <a:xfrm>
          <a:off x="0" y="0"/>
          <a:ext cx="0" cy="0"/>
          <a:chOff x="0" y="0"/>
          <a:chExt cx="0" cy="0"/>
        </a:xfrm>
      </p:grpSpPr>
      <p:pic>
        <p:nvPicPr>
          <p:cNvPr descr="WHAT TO WATCH NEXT:&#10;Minute to Win it Zoom Party Games Part 2 (@ShawnMHowell): https://youtu.be/oAoINZARFYE&#10;&#10;OTHER ZOOM PARTY GAMES:&#10;ZOOM games for groups: https://youtu.be/xq48rHhfiIk&#10;12 Fun Zoom Games: https://youtu.be/-L_IXGH5yKE&#10;Zoom games for kids: https://youtu.be/334nmnJNnKU&#10;5 fun Zoom games: https://youtu.be/q8x0PAxxx7k&#10;More Zoom Games: https://youtu.be/wVzH7a59iQ4&#10;How to host a virtual game night: https://youtu.be/9XHiKP-jq2g&#10;&#10;ABOUT THIS VIDEO: This video features 5 really fun Minute to Win it Zoom party games that are suitable for adults, teens and kids. These games are easy to play and only require cups and something to eat. Learn these EPIC Minute 2 win it Zoom games that will transform your remote learning into a virtual game night. &#10;&#10;VIDEO EQUIPMENT:&#10;Camera: https://amzn.to/37xaPRu&#10;Lights: https://amzn.to/2sJDzaF&#10;&#10;STAY CONNECTED: &#10;Educate Our Youth website: https://EverythingAJA.weebly.com/&#10;Facebook: https://www.facebook.com/EverythingAJA/?ref=aymt_homepage_panel&amp;eid=ARCp4unfYkS2EVzha7RXFajOu_Zvxa8EXIzyoqIvvpQCIYgt8NCulyf5qeko4KJfdxWbjucKVNEN5JV1&#10;TPT: https://www.teacherspayteachers.com/Store/Everything-Aja&#10;Instagram: https://www.instagram.com/everything_aja/&#10;Pinterest: https://www.pinterest.com/Everythingaja/&#10;YouTube: https://www.youtube.com/c/EverythingAJA&#10;&#10;DISCLAIMER: Some of the links included in this description might be affiliate links. If you purchase a product or service with the links provided, I may receive a small commission. However, know that there is no additional charge to you. Once again, I want to thank you for supporting Everything Aja! See you next week.&#10;&#10;SUBSCRIBE!!!!!!!!!!!!!!!!!!!!!!!!!!!!!!!!!!!!!!!!!!!!!!!!!!!!!!!!!!" id="283" name="Google Shape;283;p43" title="5 FUN MINUTE TO WIN IT GAMES TO PLAY ON ZOOM WITH FAMILY &amp; FRIENDS: Collab with @ShawnMHowell">
            <a:hlinkClick r:id="rId3"/>
          </p:cNvPr>
          <p:cNvPicPr preferRelativeResize="0"/>
          <p:nvPr/>
        </p:nvPicPr>
        <p:blipFill>
          <a:blip r:embed="rId4">
            <a:alphaModFix/>
          </a:blip>
          <a:stretch>
            <a:fillRect/>
          </a:stretch>
        </p:blipFill>
        <p:spPr>
          <a:xfrm>
            <a:off x="1142985" y="0"/>
            <a:ext cx="6858043" cy="5143500"/>
          </a:xfrm>
          <a:prstGeom prst="rect">
            <a:avLst/>
          </a:prstGeom>
          <a:noFill/>
          <a:ln>
            <a:noFill/>
          </a:ln>
        </p:spPr>
      </p:pic>
      <p:pic>
        <p:nvPicPr>
          <p:cNvPr id="284" name="Google Shape;284;p43"/>
          <p:cNvPicPr preferRelativeResize="0"/>
          <p:nvPr/>
        </p:nvPicPr>
        <p:blipFill rotWithShape="1">
          <a:blip r:embed="rId5">
            <a:alphaModFix/>
          </a:blip>
          <a:srcRect b="3104" l="0" r="0" t="3095"/>
          <a:stretch/>
        </p:blipFill>
        <p:spPr>
          <a:xfrm flipH="1">
            <a:off x="8241676" y="4324288"/>
            <a:ext cx="591448" cy="55447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88" name="Shape 288"/>
        <p:cNvGrpSpPr/>
        <p:nvPr/>
      </p:nvGrpSpPr>
      <p:grpSpPr>
        <a:xfrm>
          <a:off x="0" y="0"/>
          <a:ext cx="0" cy="0"/>
          <a:chOff x="0" y="0"/>
          <a:chExt cx="0" cy="0"/>
        </a:xfrm>
      </p:grpSpPr>
      <p:sp>
        <p:nvSpPr>
          <p:cNvPr id="289" name="Google Shape;289;p44"/>
          <p:cNvSpPr txBox="1"/>
          <p:nvPr>
            <p:ph idx="4294967295" type="subTitle"/>
          </p:nvPr>
        </p:nvSpPr>
        <p:spPr>
          <a:xfrm>
            <a:off x="537650" y="1932375"/>
            <a:ext cx="4272000" cy="214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600">
                <a:highlight>
                  <a:srgbClr val="85200C"/>
                </a:highlight>
                <a:latin typeface="Raleway"/>
                <a:ea typeface="Raleway"/>
                <a:cs typeface="Raleway"/>
                <a:sym typeface="Raleway"/>
              </a:rPr>
              <a:t> </a:t>
            </a:r>
            <a:r>
              <a:rPr b="1" lang="en" sz="3600">
                <a:solidFill>
                  <a:srgbClr val="FFFFFF"/>
                </a:solidFill>
                <a:highlight>
                  <a:srgbClr val="85200C"/>
                </a:highlight>
                <a:latin typeface="Raleway"/>
                <a:ea typeface="Raleway"/>
                <a:cs typeface="Raleway"/>
                <a:sym typeface="Raleway"/>
              </a:rPr>
              <a:t>Peck Like a Bird</a:t>
            </a:r>
            <a:r>
              <a:rPr b="1" lang="en" sz="3600">
                <a:solidFill>
                  <a:srgbClr val="85200C"/>
                </a:solidFill>
                <a:highlight>
                  <a:srgbClr val="85200C"/>
                </a:highlight>
                <a:latin typeface="Raleway"/>
                <a:ea typeface="Raleway"/>
                <a:cs typeface="Raleway"/>
                <a:sym typeface="Raleway"/>
              </a:rPr>
              <a:t>.</a:t>
            </a:r>
            <a:endParaRPr b="1">
              <a:solidFill>
                <a:schemeClr val="dk2"/>
              </a:solidFill>
              <a:latin typeface="Arial"/>
              <a:ea typeface="Arial"/>
              <a:cs typeface="Arial"/>
              <a:sym typeface="Arial"/>
            </a:endParaRPr>
          </a:p>
          <a:p>
            <a:pPr indent="0" lvl="0" marL="0" rtl="0" algn="l">
              <a:lnSpc>
                <a:spcPct val="115000"/>
              </a:lnSpc>
              <a:spcBef>
                <a:spcPts val="1600"/>
              </a:spcBef>
              <a:spcAft>
                <a:spcPts val="0"/>
              </a:spcAft>
              <a:buNone/>
            </a:pPr>
            <a:r>
              <a:rPr b="1" lang="en">
                <a:solidFill>
                  <a:schemeClr val="dk2"/>
                </a:solidFill>
                <a:latin typeface="Arial"/>
                <a:ea typeface="Arial"/>
                <a:cs typeface="Arial"/>
                <a:sym typeface="Arial"/>
              </a:rPr>
              <a:t>What you need:</a:t>
            </a:r>
            <a:r>
              <a:rPr b="1" lang="en">
                <a:latin typeface="Arial"/>
                <a:ea typeface="Arial"/>
                <a:cs typeface="Arial"/>
                <a:sym typeface="Arial"/>
              </a:rPr>
              <a:t>                                              </a:t>
            </a:r>
            <a:endParaRPr b="1">
              <a:latin typeface="Arial"/>
              <a:ea typeface="Arial"/>
              <a:cs typeface="Arial"/>
              <a:sym typeface="Arial"/>
            </a:endParaRPr>
          </a:p>
          <a:p>
            <a:pPr indent="-266700" lvl="0" marL="457200" rtl="0" algn="l">
              <a:lnSpc>
                <a:spcPct val="90000"/>
              </a:lnSpc>
              <a:spcBef>
                <a:spcPts val="1600"/>
              </a:spcBef>
              <a:spcAft>
                <a:spcPts val="0"/>
              </a:spcAft>
              <a:buSzPts val="600"/>
              <a:buFont typeface="Arial"/>
              <a:buChar char="●"/>
            </a:pPr>
            <a:r>
              <a:rPr lang="en" sz="1500">
                <a:latin typeface="Arial"/>
                <a:ea typeface="Arial"/>
                <a:cs typeface="Arial"/>
                <a:sym typeface="Arial"/>
              </a:rPr>
              <a:t>10 pieces of food such as goldfish or cereal </a:t>
            </a:r>
            <a:endParaRPr sz="1500">
              <a:latin typeface="Arial"/>
              <a:ea typeface="Arial"/>
              <a:cs typeface="Arial"/>
              <a:sym typeface="Arial"/>
            </a:endParaRPr>
          </a:p>
          <a:p>
            <a:pPr indent="0" lvl="0" marL="0" rtl="0" algn="l">
              <a:lnSpc>
                <a:spcPct val="90000"/>
              </a:lnSpc>
              <a:spcBef>
                <a:spcPts val="1000"/>
              </a:spcBef>
              <a:spcAft>
                <a:spcPts val="0"/>
              </a:spcAft>
              <a:buNone/>
            </a:pPr>
            <a:r>
              <a:rPr b="1" lang="en">
                <a:latin typeface="Arial"/>
                <a:ea typeface="Arial"/>
                <a:cs typeface="Arial"/>
                <a:sym typeface="Arial"/>
              </a:rPr>
              <a:t>How to set up:</a:t>
            </a:r>
            <a:endParaRPr b="1">
              <a:latin typeface="Arial"/>
              <a:ea typeface="Arial"/>
              <a:cs typeface="Arial"/>
              <a:sym typeface="Arial"/>
            </a:endParaRPr>
          </a:p>
          <a:p>
            <a:pPr indent="-266700" lvl="0" marL="457200" rtl="0" algn="l">
              <a:lnSpc>
                <a:spcPct val="90000"/>
              </a:lnSpc>
              <a:spcBef>
                <a:spcPts val="1000"/>
              </a:spcBef>
              <a:spcAft>
                <a:spcPts val="0"/>
              </a:spcAft>
              <a:buSzPts val="600"/>
              <a:buFont typeface="Arial"/>
              <a:buChar char="●"/>
            </a:pPr>
            <a:r>
              <a:rPr lang="en" sz="1500">
                <a:latin typeface="Arial"/>
                <a:ea typeface="Arial"/>
                <a:cs typeface="Arial"/>
                <a:sym typeface="Arial"/>
              </a:rPr>
              <a:t>Place your food on a clean table in a straight line (you can lay down some wax paper, aluminum foil, or large plate down  if you do not want to eat straight from the surface)</a:t>
            </a:r>
            <a:endParaRPr sz="600">
              <a:latin typeface="Arial"/>
              <a:ea typeface="Arial"/>
              <a:cs typeface="Arial"/>
              <a:sym typeface="Arial"/>
            </a:endParaRPr>
          </a:p>
          <a:p>
            <a:pPr indent="0" lvl="0" marL="0" rtl="0" algn="l">
              <a:spcBef>
                <a:spcPts val="0"/>
              </a:spcBef>
              <a:spcAft>
                <a:spcPts val="1600"/>
              </a:spcAft>
              <a:buNone/>
            </a:pPr>
            <a:r>
              <a:t/>
            </a:r>
            <a:endParaRPr b="1" sz="1500">
              <a:latin typeface="Arial"/>
              <a:ea typeface="Arial"/>
              <a:cs typeface="Arial"/>
              <a:sym typeface="Arial"/>
            </a:endParaRPr>
          </a:p>
        </p:txBody>
      </p:sp>
      <p:pic>
        <p:nvPicPr>
          <p:cNvPr id="290" name="Google Shape;290;p44"/>
          <p:cNvPicPr preferRelativeResize="0"/>
          <p:nvPr/>
        </p:nvPicPr>
        <p:blipFill rotWithShape="1">
          <a:blip r:embed="rId3">
            <a:alphaModFix/>
          </a:blip>
          <a:srcRect b="0" l="11221" r="0" t="0"/>
          <a:stretch/>
        </p:blipFill>
        <p:spPr>
          <a:xfrm>
            <a:off x="5038325" y="0"/>
            <a:ext cx="4105674" cy="5143501"/>
          </a:xfrm>
          <a:prstGeom prst="rect">
            <a:avLst/>
          </a:prstGeom>
          <a:noFill/>
          <a:ln>
            <a:noFill/>
          </a:ln>
        </p:spPr>
      </p:pic>
      <p:pic>
        <p:nvPicPr>
          <p:cNvPr id="291" name="Google Shape;291;p44"/>
          <p:cNvPicPr preferRelativeResize="0"/>
          <p:nvPr/>
        </p:nvPicPr>
        <p:blipFill rotWithShape="1">
          <a:blip r:embed="rId4">
            <a:alphaModFix/>
          </a:blip>
          <a:srcRect b="3104" l="0" r="0" t="3095"/>
          <a:stretch/>
        </p:blipFill>
        <p:spPr>
          <a:xfrm flipH="1">
            <a:off x="8280026" y="251988"/>
            <a:ext cx="591448" cy="55447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95" name="Shape 295"/>
        <p:cNvGrpSpPr/>
        <p:nvPr/>
      </p:nvGrpSpPr>
      <p:grpSpPr>
        <a:xfrm>
          <a:off x="0" y="0"/>
          <a:ext cx="0" cy="0"/>
          <a:chOff x="0" y="0"/>
          <a:chExt cx="0" cy="0"/>
        </a:xfrm>
      </p:grpSpPr>
      <p:pic>
        <p:nvPicPr>
          <p:cNvPr descr="WHAT TO WATCH NEXT:&#10;Minute to Win it Zoom Party Games Part 2 (@ShawnMHowell): https://youtu.be/oAoINZARFYE&#10;&#10;OTHER ZOOM PARTY GAMES:&#10;ZOOM games for groups: https://youtu.be/xq48rHhfiIk&#10;12 Fun Zoom Games: https://youtu.be/-L_IXGH5yKE&#10;Zoom games for kids: https://youtu.be/334nmnJNnKU&#10;5 fun Zoom games: https://youtu.be/q8x0PAxxx7k&#10;More Zoom Games: https://youtu.be/wVzH7a59iQ4&#10;How to host a virtual game night: https://youtu.be/9XHiKP-jq2g&#10;&#10;ABOUT THIS VIDEO: This video features 5 really fun Minute to Win it Zoom party games that are suitable for adults, teens and kids. These games are easy to play and only require cups and something to eat. Learn these EPIC Minute 2 win it Zoom games that will transform your remote learning into a virtual game night. &#10;&#10;VIDEO EQUIPMENT:&#10;Camera: https://amzn.to/37xaPRu&#10;Lights: https://amzn.to/2sJDzaF&#10;&#10;STAY CONNECTED: &#10;Educate Our Youth website: https://EverythingAJA.weebly.com/&#10;Facebook: https://www.facebook.com/EverythingAJA/?ref=aymt_homepage_panel&amp;eid=ARCp4unfYkS2EVzha7RXFajOu_Zvxa8EXIzyoqIvvpQCIYgt8NCulyf5qeko4KJfdxWbjucKVNEN5JV1&#10;TPT: https://www.teacherspayteachers.com/Store/Everything-Aja&#10;Instagram: https://www.instagram.com/everything_aja/&#10;Pinterest: https://www.pinterest.com/Everythingaja/&#10;YouTube: https://www.youtube.com/c/EverythingAJA&#10;&#10;DISCLAIMER: Some of the links included in this description might be affiliate links. If you purchase a product or service with the links provided, I may receive a small commission. However, know that there is no additional charge to you. Once again, I want to thank you for supporting Everything Aja! See you next week.&#10;&#10;SUBSCRIBE!!!!!!!!!!!!!!!!!!!!!!!!!!!!!!!!!!!!!!!!!!!!!!!!!!!!!!!!!!" id="296" name="Google Shape;296;p45" title="5 FUN MINUTE TO WIN IT GAMES TO PLAY ON ZOOM WITH FAMILY &amp; FRIENDS: Collab with @ShawnMHowell">
            <a:hlinkClick r:id="rId3"/>
          </p:cNvPr>
          <p:cNvPicPr preferRelativeResize="0"/>
          <p:nvPr/>
        </p:nvPicPr>
        <p:blipFill>
          <a:blip r:embed="rId4">
            <a:alphaModFix/>
          </a:blip>
          <a:stretch>
            <a:fillRect/>
          </a:stretch>
        </p:blipFill>
        <p:spPr>
          <a:xfrm>
            <a:off x="1142985" y="0"/>
            <a:ext cx="6858043" cy="5143500"/>
          </a:xfrm>
          <a:prstGeom prst="rect">
            <a:avLst/>
          </a:prstGeom>
          <a:noFill/>
          <a:ln>
            <a:noFill/>
          </a:ln>
        </p:spPr>
      </p:pic>
      <p:pic>
        <p:nvPicPr>
          <p:cNvPr id="297" name="Google Shape;297;p45"/>
          <p:cNvPicPr preferRelativeResize="0"/>
          <p:nvPr/>
        </p:nvPicPr>
        <p:blipFill rotWithShape="1">
          <a:blip r:embed="rId5">
            <a:alphaModFix/>
          </a:blip>
          <a:srcRect b="3104" l="0" r="0" t="3095"/>
          <a:stretch/>
        </p:blipFill>
        <p:spPr>
          <a:xfrm flipH="1">
            <a:off x="8241676" y="4324288"/>
            <a:ext cx="591448" cy="55447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01" name="Shape 301"/>
        <p:cNvGrpSpPr/>
        <p:nvPr/>
      </p:nvGrpSpPr>
      <p:grpSpPr>
        <a:xfrm>
          <a:off x="0" y="0"/>
          <a:ext cx="0" cy="0"/>
          <a:chOff x="0" y="0"/>
          <a:chExt cx="0" cy="0"/>
        </a:xfrm>
      </p:grpSpPr>
      <p:sp>
        <p:nvSpPr>
          <p:cNvPr id="302" name="Google Shape;302;p46"/>
          <p:cNvSpPr txBox="1"/>
          <p:nvPr>
            <p:ph type="ctrTitle"/>
          </p:nvPr>
        </p:nvSpPr>
        <p:spPr>
          <a:xfrm>
            <a:off x="3704125" y="2718150"/>
            <a:ext cx="5048700" cy="124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800">
                <a:solidFill>
                  <a:schemeClr val="lt1"/>
                </a:solidFill>
                <a:highlight>
                  <a:srgbClr val="85200C"/>
                </a:highlight>
              </a:rPr>
              <a:t> </a:t>
            </a:r>
            <a:r>
              <a:rPr b="1" lang="en" sz="4800">
                <a:solidFill>
                  <a:schemeClr val="lt1"/>
                </a:solidFill>
                <a:highlight>
                  <a:srgbClr val="85200C"/>
                </a:highlight>
              </a:rPr>
              <a:t>Poll</a:t>
            </a:r>
            <a:r>
              <a:rPr lang="en" sz="4800">
                <a:solidFill>
                  <a:srgbClr val="85200C"/>
                </a:solidFill>
                <a:highlight>
                  <a:srgbClr val="85200C"/>
                </a:highlight>
              </a:rPr>
              <a:t>.</a:t>
            </a:r>
            <a:r>
              <a:rPr lang="en" sz="4800">
                <a:solidFill>
                  <a:schemeClr val="lt1"/>
                </a:solidFill>
                <a:highlight>
                  <a:srgbClr val="FF0000"/>
                </a:highlight>
              </a:rPr>
              <a:t>  </a:t>
            </a:r>
            <a:endParaRPr sz="4800">
              <a:solidFill>
                <a:schemeClr val="lt1"/>
              </a:solidFill>
              <a:highlight>
                <a:srgbClr val="FF0000"/>
              </a:highlight>
            </a:endParaRPr>
          </a:p>
          <a:p>
            <a:pPr indent="0" lvl="0" marL="0" rtl="0" algn="l">
              <a:spcBef>
                <a:spcPts val="0"/>
              </a:spcBef>
              <a:spcAft>
                <a:spcPts val="0"/>
              </a:spcAft>
              <a:buNone/>
            </a:pPr>
            <a:r>
              <a:rPr b="1" lang="en" sz="3600">
                <a:solidFill>
                  <a:srgbClr val="E69138"/>
                </a:solidFill>
              </a:rPr>
              <a:t>Which game did you like the most?</a:t>
            </a:r>
            <a:endParaRPr b="1" sz="3600">
              <a:solidFill>
                <a:srgbClr val="E69138"/>
              </a:solidFill>
            </a:endParaRPr>
          </a:p>
          <a:p>
            <a:pPr indent="-381000" lvl="0" marL="457200" rtl="0" algn="l">
              <a:spcBef>
                <a:spcPts val="0"/>
              </a:spcBef>
              <a:spcAft>
                <a:spcPts val="0"/>
              </a:spcAft>
              <a:buClr>
                <a:srgbClr val="000000"/>
              </a:buClr>
              <a:buSzPts val="2400"/>
              <a:buChar char="●"/>
            </a:pPr>
            <a:r>
              <a:rPr lang="en" sz="2400">
                <a:solidFill>
                  <a:srgbClr val="000000"/>
                </a:solidFill>
              </a:rPr>
              <a:t>Cup Tower</a:t>
            </a:r>
            <a:r>
              <a:rPr lang="en" sz="2400">
                <a:solidFill>
                  <a:srgbClr val="000000"/>
                </a:solidFill>
              </a:rPr>
              <a:t> </a:t>
            </a:r>
            <a:endParaRPr sz="2400">
              <a:solidFill>
                <a:srgbClr val="000000"/>
              </a:solidFill>
            </a:endParaRPr>
          </a:p>
          <a:p>
            <a:pPr indent="-381000" lvl="0" marL="457200" rtl="0" algn="l">
              <a:spcBef>
                <a:spcPts val="0"/>
              </a:spcBef>
              <a:spcAft>
                <a:spcPts val="0"/>
              </a:spcAft>
              <a:buClr>
                <a:srgbClr val="000000"/>
              </a:buClr>
              <a:buSzPts val="2400"/>
              <a:buChar char="●"/>
            </a:pPr>
            <a:r>
              <a:rPr lang="en" sz="2400">
                <a:solidFill>
                  <a:srgbClr val="000000"/>
                </a:solidFill>
              </a:rPr>
              <a:t>Let’s Go Fishing</a:t>
            </a:r>
            <a:endParaRPr sz="2400">
              <a:solidFill>
                <a:srgbClr val="000000"/>
              </a:solidFill>
            </a:endParaRPr>
          </a:p>
          <a:p>
            <a:pPr indent="-381000" lvl="0" marL="457200" rtl="0" algn="l">
              <a:spcBef>
                <a:spcPts val="0"/>
              </a:spcBef>
              <a:spcAft>
                <a:spcPts val="0"/>
              </a:spcAft>
              <a:buClr>
                <a:srgbClr val="000000"/>
              </a:buClr>
              <a:buSzPts val="2400"/>
              <a:buChar char="●"/>
            </a:pPr>
            <a:r>
              <a:rPr lang="en" sz="2400">
                <a:solidFill>
                  <a:srgbClr val="000000"/>
                </a:solidFill>
              </a:rPr>
              <a:t>Peck Like a Bird</a:t>
            </a:r>
            <a:endParaRPr sz="2400">
              <a:solidFill>
                <a:srgbClr val="000000"/>
              </a:solidFill>
            </a:endParaRPr>
          </a:p>
        </p:txBody>
      </p:sp>
      <p:pic>
        <p:nvPicPr>
          <p:cNvPr id="303" name="Google Shape;303;p46"/>
          <p:cNvPicPr preferRelativeResize="0"/>
          <p:nvPr/>
        </p:nvPicPr>
        <p:blipFill rotWithShape="1">
          <a:blip r:embed="rId3">
            <a:alphaModFix/>
          </a:blip>
          <a:srcRect b="0" l="21755" r="21750" t="0"/>
          <a:stretch/>
        </p:blipFill>
        <p:spPr>
          <a:xfrm>
            <a:off x="754600" y="305250"/>
            <a:ext cx="2744450" cy="4140702"/>
          </a:xfrm>
          <a:prstGeom prst="rect">
            <a:avLst/>
          </a:prstGeom>
          <a:noFill/>
          <a:ln>
            <a:noFill/>
          </a:ln>
        </p:spPr>
      </p:pic>
      <p:pic>
        <p:nvPicPr>
          <p:cNvPr id="304" name="Google Shape;304;p46"/>
          <p:cNvPicPr preferRelativeResize="0"/>
          <p:nvPr/>
        </p:nvPicPr>
        <p:blipFill rotWithShape="1">
          <a:blip r:embed="rId4">
            <a:alphaModFix/>
          </a:blip>
          <a:srcRect b="3104" l="0" r="0" t="3095"/>
          <a:stretch/>
        </p:blipFill>
        <p:spPr>
          <a:xfrm flipH="1" rot="520906">
            <a:off x="7897746" y="4027248"/>
            <a:ext cx="922953" cy="86525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08" name="Shape 308"/>
        <p:cNvGrpSpPr/>
        <p:nvPr/>
      </p:nvGrpSpPr>
      <p:grpSpPr>
        <a:xfrm>
          <a:off x="0" y="0"/>
          <a:ext cx="0" cy="0"/>
          <a:chOff x="0" y="0"/>
          <a:chExt cx="0" cy="0"/>
        </a:xfrm>
      </p:grpSpPr>
      <p:sp>
        <p:nvSpPr>
          <p:cNvPr id="309" name="Google Shape;309;p47"/>
          <p:cNvSpPr txBox="1"/>
          <p:nvPr>
            <p:ph idx="4294967295" type="title"/>
          </p:nvPr>
        </p:nvSpPr>
        <p:spPr>
          <a:xfrm>
            <a:off x="0" y="2002275"/>
            <a:ext cx="91440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6500">
                <a:solidFill>
                  <a:srgbClr val="85200C"/>
                </a:solidFill>
                <a:highlight>
                  <a:srgbClr val="85200C"/>
                </a:highlight>
              </a:rPr>
              <a:t>.</a:t>
            </a:r>
            <a:r>
              <a:rPr lang="en" sz="6500">
                <a:solidFill>
                  <a:srgbClr val="FFFFFF"/>
                </a:solidFill>
                <a:highlight>
                  <a:srgbClr val="85200C"/>
                </a:highlight>
              </a:rPr>
              <a:t>Let’s Play</a:t>
            </a:r>
            <a:r>
              <a:rPr lang="en" sz="6500">
                <a:solidFill>
                  <a:srgbClr val="85200C"/>
                </a:solidFill>
                <a:highlight>
                  <a:srgbClr val="85200C"/>
                </a:highlight>
              </a:rPr>
              <a:t>.</a:t>
            </a:r>
            <a:endParaRPr b="0" sz="7000">
              <a:solidFill>
                <a:srgbClr val="E69138"/>
              </a:solidFill>
              <a:latin typeface="Pacifico"/>
              <a:ea typeface="Pacifico"/>
              <a:cs typeface="Pacifico"/>
              <a:sym typeface="Pacifico"/>
            </a:endParaRPr>
          </a:p>
        </p:txBody>
      </p:sp>
      <p:pic>
        <p:nvPicPr>
          <p:cNvPr id="310" name="Google Shape;310;p47"/>
          <p:cNvPicPr preferRelativeResize="0"/>
          <p:nvPr/>
        </p:nvPicPr>
        <p:blipFill rotWithShape="1">
          <a:blip r:embed="rId3">
            <a:alphaModFix/>
          </a:blip>
          <a:srcRect b="3104" l="0" r="0" t="3095"/>
          <a:stretch/>
        </p:blipFill>
        <p:spPr>
          <a:xfrm flipH="1" rot="520906">
            <a:off x="6225321" y="1641798"/>
            <a:ext cx="922953" cy="86525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14" name="Shape 314"/>
        <p:cNvGrpSpPr/>
        <p:nvPr/>
      </p:nvGrpSpPr>
      <p:grpSpPr>
        <a:xfrm>
          <a:off x="0" y="0"/>
          <a:ext cx="0" cy="0"/>
          <a:chOff x="0" y="0"/>
          <a:chExt cx="0" cy="0"/>
        </a:xfrm>
      </p:grpSpPr>
      <p:sp>
        <p:nvSpPr>
          <p:cNvPr id="315" name="Google Shape;315;p48"/>
          <p:cNvSpPr txBox="1"/>
          <p:nvPr>
            <p:ph idx="4294967295" type="title"/>
          </p:nvPr>
        </p:nvSpPr>
        <p:spPr>
          <a:xfrm>
            <a:off x="0" y="1011675"/>
            <a:ext cx="91440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6500">
                <a:solidFill>
                  <a:srgbClr val="85200C"/>
                </a:solidFill>
                <a:highlight>
                  <a:srgbClr val="85200C"/>
                </a:highlight>
              </a:rPr>
              <a:t>.</a:t>
            </a:r>
            <a:r>
              <a:rPr lang="en" sz="6500">
                <a:solidFill>
                  <a:srgbClr val="FFFFFF"/>
                </a:solidFill>
                <a:highlight>
                  <a:srgbClr val="85200C"/>
                </a:highlight>
              </a:rPr>
              <a:t>Step 3:</a:t>
            </a:r>
            <a:r>
              <a:rPr lang="en" sz="6500">
                <a:solidFill>
                  <a:srgbClr val="85200C"/>
                </a:solidFill>
                <a:highlight>
                  <a:srgbClr val="85200C"/>
                </a:highlight>
              </a:rPr>
              <a:t>.</a:t>
            </a:r>
            <a:endParaRPr sz="6500">
              <a:solidFill>
                <a:srgbClr val="85200C"/>
              </a:solidFill>
              <a:highlight>
                <a:srgbClr val="85200C"/>
              </a:highlight>
            </a:endParaRPr>
          </a:p>
          <a:p>
            <a:pPr indent="0" lvl="0" marL="0" rtl="0" algn="ctr">
              <a:spcBef>
                <a:spcPts val="0"/>
              </a:spcBef>
              <a:spcAft>
                <a:spcPts val="0"/>
              </a:spcAft>
              <a:buNone/>
            </a:pPr>
            <a:r>
              <a:rPr b="0" lang="en" sz="7000">
                <a:solidFill>
                  <a:srgbClr val="E69138"/>
                </a:solidFill>
                <a:latin typeface="Pacifico"/>
                <a:ea typeface="Pacifico"/>
                <a:cs typeface="Pacifico"/>
                <a:sym typeface="Pacifico"/>
              </a:rPr>
              <a:t>Create a Physical Challenge</a:t>
            </a:r>
            <a:endParaRPr b="0" sz="7000">
              <a:solidFill>
                <a:srgbClr val="E69138"/>
              </a:solidFill>
              <a:latin typeface="Pacifico"/>
              <a:ea typeface="Pacifico"/>
              <a:cs typeface="Pacifico"/>
              <a:sym typeface="Pacifico"/>
            </a:endParaRPr>
          </a:p>
        </p:txBody>
      </p:sp>
      <p:pic>
        <p:nvPicPr>
          <p:cNvPr id="316" name="Google Shape;316;p48"/>
          <p:cNvPicPr preferRelativeResize="0"/>
          <p:nvPr/>
        </p:nvPicPr>
        <p:blipFill rotWithShape="1">
          <a:blip r:embed="rId3">
            <a:alphaModFix/>
          </a:blip>
          <a:srcRect b="3104" l="0" r="0" t="3095"/>
          <a:stretch/>
        </p:blipFill>
        <p:spPr>
          <a:xfrm flipH="1" rot="520906">
            <a:off x="6567421" y="3365123"/>
            <a:ext cx="922953" cy="86525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9"/>
          <p:cNvSpPr txBox="1"/>
          <p:nvPr>
            <p:ph type="title"/>
          </p:nvPr>
        </p:nvSpPr>
        <p:spPr>
          <a:xfrm>
            <a:off x="417900" y="1930750"/>
            <a:ext cx="3703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2"/>
              </a:buClr>
              <a:buSzPts val="1100"/>
              <a:buFont typeface="Arial"/>
              <a:buNone/>
            </a:pPr>
            <a:r>
              <a:rPr lang="en">
                <a:solidFill>
                  <a:srgbClr val="E69138"/>
                </a:solidFill>
              </a:rPr>
              <a:t>Remember the game Red Light, Green Light?</a:t>
            </a:r>
            <a:endParaRPr sz="1500">
              <a:solidFill>
                <a:srgbClr val="E69138"/>
              </a:solidFill>
              <a:latin typeface="Arial"/>
              <a:ea typeface="Arial"/>
              <a:cs typeface="Arial"/>
              <a:sym typeface="Arial"/>
            </a:endParaRPr>
          </a:p>
        </p:txBody>
      </p:sp>
      <p:sp>
        <p:nvSpPr>
          <p:cNvPr id="322" name="Google Shape;322;p49"/>
          <p:cNvSpPr/>
          <p:nvPr/>
        </p:nvSpPr>
        <p:spPr>
          <a:xfrm>
            <a:off x="4538625" y="0"/>
            <a:ext cx="4605300" cy="5143500"/>
          </a:xfrm>
          <a:prstGeom prst="rect">
            <a:avLst/>
          </a:prstGeom>
          <a:solidFill>
            <a:srgbClr val="85200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9"/>
          <p:cNvSpPr txBox="1"/>
          <p:nvPr>
            <p:ph idx="4294967295" type="ctrTitle"/>
          </p:nvPr>
        </p:nvSpPr>
        <p:spPr>
          <a:xfrm>
            <a:off x="5141025" y="1089300"/>
            <a:ext cx="3523200" cy="377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highlight>
                  <a:srgbClr val="E69138"/>
                </a:highlight>
              </a:rPr>
              <a:t> </a:t>
            </a:r>
            <a:r>
              <a:rPr lang="en" sz="2400">
                <a:solidFill>
                  <a:srgbClr val="FFFFFF"/>
                </a:solidFill>
                <a:highlight>
                  <a:srgbClr val="E69138"/>
                </a:highlight>
              </a:rPr>
              <a:t>This can be done virtually too!</a:t>
            </a:r>
            <a:r>
              <a:rPr lang="en" sz="2400">
                <a:solidFill>
                  <a:srgbClr val="E69138"/>
                </a:solidFill>
                <a:highlight>
                  <a:srgbClr val="E69138"/>
                </a:highlight>
              </a:rPr>
              <a:t>.</a:t>
            </a:r>
            <a:endParaRPr sz="2400">
              <a:solidFill>
                <a:srgbClr val="E69138"/>
              </a:solidFill>
              <a:highlight>
                <a:srgbClr val="E69138"/>
              </a:highlight>
            </a:endParaRPr>
          </a:p>
          <a:p>
            <a:pPr indent="0" lvl="0" marL="457200" rtl="0" algn="l">
              <a:spcBef>
                <a:spcPts val="0"/>
              </a:spcBef>
              <a:spcAft>
                <a:spcPts val="0"/>
              </a:spcAft>
              <a:buNone/>
            </a:pPr>
            <a:r>
              <a:t/>
            </a:r>
            <a:endParaRPr b="0" sz="1500">
              <a:solidFill>
                <a:srgbClr val="FFFFFF"/>
              </a:solidFill>
            </a:endParaRPr>
          </a:p>
          <a:p>
            <a:pPr indent="0" lvl="0" marL="0" rtl="0" algn="l">
              <a:lnSpc>
                <a:spcPct val="90000"/>
              </a:lnSpc>
              <a:spcBef>
                <a:spcPts val="1000"/>
              </a:spcBef>
              <a:spcAft>
                <a:spcPts val="0"/>
              </a:spcAft>
              <a:buClr>
                <a:schemeClr val="dk2"/>
              </a:buClr>
              <a:buSzPts val="1100"/>
              <a:buFont typeface="Arial"/>
              <a:buNone/>
            </a:pPr>
            <a:r>
              <a:rPr b="0" lang="en" sz="1800">
                <a:solidFill>
                  <a:srgbClr val="FFFFFF"/>
                </a:solidFill>
                <a:latin typeface="Arial"/>
                <a:ea typeface="Arial"/>
                <a:cs typeface="Arial"/>
                <a:sym typeface="Arial"/>
              </a:rPr>
              <a:t>All you have to do is follow along to the video that follows!</a:t>
            </a:r>
            <a:endParaRPr b="0" sz="1800">
              <a:solidFill>
                <a:srgbClr val="FFFFFF"/>
              </a:solidFill>
              <a:latin typeface="Arial"/>
              <a:ea typeface="Arial"/>
              <a:cs typeface="Arial"/>
              <a:sym typeface="Arial"/>
            </a:endParaRPr>
          </a:p>
          <a:p>
            <a:pPr indent="0" lvl="0" marL="0" rtl="0" algn="l">
              <a:lnSpc>
                <a:spcPct val="90000"/>
              </a:lnSpc>
              <a:spcBef>
                <a:spcPts val="1000"/>
              </a:spcBef>
              <a:spcAft>
                <a:spcPts val="0"/>
              </a:spcAft>
              <a:buNone/>
            </a:pPr>
            <a:r>
              <a:t/>
            </a:r>
            <a:endParaRPr b="0" sz="1800">
              <a:solidFill>
                <a:srgbClr val="FFFFFF"/>
              </a:solidFill>
              <a:latin typeface="Arial"/>
              <a:ea typeface="Arial"/>
              <a:cs typeface="Arial"/>
              <a:sym typeface="Arial"/>
            </a:endParaRPr>
          </a:p>
          <a:p>
            <a:pPr indent="0" lvl="0" marL="0" rtl="0" algn="l">
              <a:lnSpc>
                <a:spcPct val="90000"/>
              </a:lnSpc>
              <a:spcBef>
                <a:spcPts val="1000"/>
              </a:spcBef>
              <a:spcAft>
                <a:spcPts val="0"/>
              </a:spcAft>
              <a:buClr>
                <a:schemeClr val="dk2"/>
              </a:buClr>
              <a:buSzPts val="1100"/>
              <a:buFont typeface="Arial"/>
              <a:buNone/>
            </a:pPr>
            <a:r>
              <a:rPr lang="en" sz="1800">
                <a:solidFill>
                  <a:srgbClr val="FFFFFF"/>
                </a:solidFill>
                <a:latin typeface="Arial"/>
                <a:ea typeface="Arial"/>
                <a:cs typeface="Arial"/>
                <a:sym typeface="Arial"/>
              </a:rPr>
              <a:t>Let’s get up and get moving! </a:t>
            </a:r>
            <a:endParaRPr sz="1800">
              <a:solidFill>
                <a:srgbClr val="FFFFFF"/>
              </a:solidFill>
              <a:latin typeface="Arial"/>
              <a:ea typeface="Arial"/>
              <a:cs typeface="Arial"/>
              <a:sym typeface="Arial"/>
            </a:endParaRPr>
          </a:p>
          <a:p>
            <a:pPr indent="0" lvl="0" marL="0" rtl="0" algn="l">
              <a:lnSpc>
                <a:spcPct val="115000"/>
              </a:lnSpc>
              <a:spcBef>
                <a:spcPts val="0"/>
              </a:spcBef>
              <a:spcAft>
                <a:spcPts val="0"/>
              </a:spcAft>
              <a:buNone/>
            </a:pPr>
            <a:r>
              <a:t/>
            </a:r>
            <a:endParaRPr b="0" sz="1800">
              <a:solidFill>
                <a:srgbClr val="FFFFFF"/>
              </a:solidFill>
              <a:latin typeface="Arial"/>
              <a:ea typeface="Arial"/>
              <a:cs typeface="Arial"/>
              <a:sym typeface="Arial"/>
            </a:endParaRPr>
          </a:p>
        </p:txBody>
      </p:sp>
      <p:pic>
        <p:nvPicPr>
          <p:cNvPr id="324" name="Google Shape;324;p49"/>
          <p:cNvPicPr preferRelativeResize="0"/>
          <p:nvPr/>
        </p:nvPicPr>
        <p:blipFill rotWithShape="1">
          <a:blip r:embed="rId3">
            <a:alphaModFix/>
          </a:blip>
          <a:srcRect b="3104" l="0" r="0" t="3095"/>
          <a:stretch/>
        </p:blipFill>
        <p:spPr>
          <a:xfrm flipH="1" rot="520906">
            <a:off x="7963646" y="3976573"/>
            <a:ext cx="922953" cy="865252"/>
          </a:xfrm>
          <a:prstGeom prst="rect">
            <a:avLst/>
          </a:prstGeom>
          <a:noFill/>
          <a:ln>
            <a:noFill/>
          </a:ln>
        </p:spPr>
      </p:pic>
      <p:sp>
        <p:nvSpPr>
          <p:cNvPr id="325" name="Google Shape;325;p49"/>
          <p:cNvSpPr/>
          <p:nvPr/>
        </p:nvSpPr>
        <p:spPr>
          <a:xfrm>
            <a:off x="1054413" y="3472875"/>
            <a:ext cx="695700" cy="695700"/>
          </a:xfrm>
          <a:prstGeom prst="ellipse">
            <a:avLst/>
          </a:prstGeom>
          <a:solidFill>
            <a:srgbClr val="85200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9"/>
          <p:cNvSpPr/>
          <p:nvPr/>
        </p:nvSpPr>
        <p:spPr>
          <a:xfrm>
            <a:off x="1906388" y="3472875"/>
            <a:ext cx="695700" cy="6957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9"/>
          <p:cNvSpPr/>
          <p:nvPr/>
        </p:nvSpPr>
        <p:spPr>
          <a:xfrm>
            <a:off x="2788888" y="3472875"/>
            <a:ext cx="695700" cy="695700"/>
          </a:xfrm>
          <a:prstGeom prst="ellipse">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31" name="Shape 331"/>
        <p:cNvGrpSpPr/>
        <p:nvPr/>
      </p:nvGrpSpPr>
      <p:grpSpPr>
        <a:xfrm>
          <a:off x="0" y="0"/>
          <a:ext cx="0" cy="0"/>
          <a:chOff x="0" y="0"/>
          <a:chExt cx="0" cy="0"/>
        </a:xfrm>
      </p:grpSpPr>
      <p:pic>
        <p:nvPicPr>
          <p:cNvPr descr="WHAT TO WATCH NEXT: Ultimate Zoom games for kids: Coming soon&#10;Zoom Games for kids: https://youtu.be/334nmnJNnKU&#10;&#10;TRY ABC MOUSE FOR ONE MONTH FREE: https://www.tkqlhce.com/click-100196007-14005414&#10;&#10;ABOUT THIS VIDEO: This video features 1O FUN ZOOM GAMES FOR KIDS. These games are perfect for teachers to play with students, parents and even kid's birthday parties. #zoomgamesforkids #zoomgamesforteachers #zoomgamesforbirthdayparties&#10;&#10;TIMESTAMPS:&#10;0:00 Intro &amp; greeting&#10;0:51 Push Up Challenge&#10;2:25 Emoji Reaction Challenge&#10;3:11 Mystery Item&#10;5:15 I Spy&#10;6:21 Head, Shoulders, Knees &amp; Toes&#10;8:01 Red Light, Green Light&#10;10:01 Poses&#10;12:26 Animal Charades&#10;14:55 Card Sharks&#10;17:36 Shirt Challenge&#10;&#10;VIDEO EQUIPMENT:&#10;Camera: https://amzn.to/37xaPRu&#10;Lights: https://amzn.to/2sJDzaF&#10;Laptop: https://amzn.to/35doMGd&#10;&#10;STAY CONNECTED: &#10;Everything AJA website: https://EverythingAJA.com/&#10;Facebook: https://www.facebook.com/EverythingAJA/?ref=aymt_homepage_panel&amp;eid=ARCp4unfYkS2EVzha7RXFajOu_Zvxa8EXIzyoqIvvpQCIYgt8NCulyf5qeko4KJfdxWbjucKVNEN5JV1&#10;TPT: https://www.teacherspayteachers.com/Store/Everything-Aja&#10;Instagram: https://www.instagram.com/everything_aja/&#10;Pinterest: https://www.pinterest.com/Everythingaja/&#10;YouTube: https://www.youtube.com/c/EverythingAJA&#10;&#10;DISCLAIMER: Some of the links included in this description might be affiliate links. If you purchase a product or service with the links provided, I may receive a small commission. However, know that there is no additional charge to you. Once again, I want to thank you for supporting Everything Aja! See you next week.&#10;&#10;SUBSCRIBE!!!!!!!!!!!!!!!!!!!!!!!!!!!!!!!!!!!!!!!!!!!!!!!!!!!!!!!!!!" id="332" name="Google Shape;332;p50" title="10 FUN ZOOM GAMES FOR KIDS I ZOOM GAMES FOR TEACHERS, PARENTS &amp; KID BIRTHDAY PARTIES">
            <a:hlinkClick r:id="rId3"/>
          </p:cNvPr>
          <p:cNvPicPr preferRelativeResize="0"/>
          <p:nvPr/>
        </p:nvPicPr>
        <p:blipFill>
          <a:blip r:embed="rId4">
            <a:alphaModFix/>
          </a:blip>
          <a:stretch>
            <a:fillRect/>
          </a:stretch>
        </p:blipFill>
        <p:spPr>
          <a:xfrm>
            <a:off x="1143000" y="0"/>
            <a:ext cx="6858000" cy="5143500"/>
          </a:xfrm>
          <a:prstGeom prst="rect">
            <a:avLst/>
          </a:prstGeom>
          <a:noFill/>
          <a:ln>
            <a:noFill/>
          </a:ln>
        </p:spPr>
      </p:pic>
      <p:pic>
        <p:nvPicPr>
          <p:cNvPr id="333" name="Google Shape;333;p50"/>
          <p:cNvPicPr preferRelativeResize="0"/>
          <p:nvPr/>
        </p:nvPicPr>
        <p:blipFill rotWithShape="1">
          <a:blip r:embed="rId5">
            <a:alphaModFix/>
          </a:blip>
          <a:srcRect b="3104" l="0" r="0" t="3095"/>
          <a:stretch/>
        </p:blipFill>
        <p:spPr>
          <a:xfrm flipH="1">
            <a:off x="8241676" y="4324288"/>
            <a:ext cx="591448" cy="5544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1000"/>
                                        <p:tgtEl>
                                          <p:spTgt spid="3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37" name="Shape 337"/>
        <p:cNvGrpSpPr/>
        <p:nvPr/>
      </p:nvGrpSpPr>
      <p:grpSpPr>
        <a:xfrm>
          <a:off x="0" y="0"/>
          <a:ext cx="0" cy="0"/>
          <a:chOff x="0" y="0"/>
          <a:chExt cx="0" cy="0"/>
        </a:xfrm>
      </p:grpSpPr>
      <p:sp>
        <p:nvSpPr>
          <p:cNvPr id="338" name="Google Shape;338;p51"/>
          <p:cNvSpPr txBox="1"/>
          <p:nvPr>
            <p:ph idx="4294967295" type="title"/>
          </p:nvPr>
        </p:nvSpPr>
        <p:spPr>
          <a:xfrm>
            <a:off x="0" y="2002275"/>
            <a:ext cx="91440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6500">
                <a:solidFill>
                  <a:srgbClr val="85200C"/>
                </a:solidFill>
                <a:highlight>
                  <a:srgbClr val="85200C"/>
                </a:highlight>
              </a:rPr>
              <a:t>.</a:t>
            </a:r>
            <a:r>
              <a:rPr lang="en" sz="6500">
                <a:solidFill>
                  <a:srgbClr val="FFFFFF"/>
                </a:solidFill>
                <a:highlight>
                  <a:srgbClr val="85200C"/>
                </a:highlight>
              </a:rPr>
              <a:t>Let’s Play</a:t>
            </a:r>
            <a:r>
              <a:rPr lang="en" sz="6500">
                <a:solidFill>
                  <a:srgbClr val="85200C"/>
                </a:solidFill>
                <a:highlight>
                  <a:srgbClr val="85200C"/>
                </a:highlight>
              </a:rPr>
              <a:t>.</a:t>
            </a:r>
            <a:endParaRPr b="0" sz="7000">
              <a:solidFill>
                <a:srgbClr val="E69138"/>
              </a:solidFill>
              <a:latin typeface="Pacifico"/>
              <a:ea typeface="Pacifico"/>
              <a:cs typeface="Pacifico"/>
              <a:sym typeface="Pacifico"/>
            </a:endParaRPr>
          </a:p>
        </p:txBody>
      </p:sp>
      <p:pic>
        <p:nvPicPr>
          <p:cNvPr id="339" name="Google Shape;339;p51"/>
          <p:cNvPicPr preferRelativeResize="0"/>
          <p:nvPr/>
        </p:nvPicPr>
        <p:blipFill rotWithShape="1">
          <a:blip r:embed="rId3">
            <a:alphaModFix/>
          </a:blip>
          <a:srcRect b="3104" l="0" r="0" t="3095"/>
          <a:stretch/>
        </p:blipFill>
        <p:spPr>
          <a:xfrm flipH="1" rot="520906">
            <a:off x="6225321" y="1641798"/>
            <a:ext cx="922953" cy="86525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43" name="Shape 343"/>
        <p:cNvGrpSpPr/>
        <p:nvPr/>
      </p:nvGrpSpPr>
      <p:grpSpPr>
        <a:xfrm>
          <a:off x="0" y="0"/>
          <a:ext cx="0" cy="0"/>
          <a:chOff x="0" y="0"/>
          <a:chExt cx="0" cy="0"/>
        </a:xfrm>
      </p:grpSpPr>
      <p:sp>
        <p:nvSpPr>
          <p:cNvPr id="344" name="Google Shape;344;p52"/>
          <p:cNvSpPr txBox="1"/>
          <p:nvPr>
            <p:ph idx="4294967295" type="title"/>
          </p:nvPr>
        </p:nvSpPr>
        <p:spPr>
          <a:xfrm>
            <a:off x="0" y="1316475"/>
            <a:ext cx="91440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6500">
                <a:solidFill>
                  <a:srgbClr val="85200C"/>
                </a:solidFill>
                <a:highlight>
                  <a:srgbClr val="85200C"/>
                </a:highlight>
              </a:rPr>
              <a:t>.</a:t>
            </a:r>
            <a:r>
              <a:rPr lang="en" sz="6500">
                <a:solidFill>
                  <a:srgbClr val="FFFFFF"/>
                </a:solidFill>
                <a:highlight>
                  <a:srgbClr val="85200C"/>
                </a:highlight>
              </a:rPr>
              <a:t>Step 4:</a:t>
            </a:r>
            <a:r>
              <a:rPr lang="en" sz="6500">
                <a:solidFill>
                  <a:srgbClr val="85200C"/>
                </a:solidFill>
                <a:highlight>
                  <a:srgbClr val="85200C"/>
                </a:highlight>
              </a:rPr>
              <a:t>.</a:t>
            </a:r>
            <a:endParaRPr sz="6500">
              <a:solidFill>
                <a:srgbClr val="85200C"/>
              </a:solidFill>
              <a:highlight>
                <a:srgbClr val="85200C"/>
              </a:highlight>
            </a:endParaRPr>
          </a:p>
          <a:p>
            <a:pPr indent="0" lvl="0" marL="0" rtl="0" algn="ctr">
              <a:spcBef>
                <a:spcPts val="0"/>
              </a:spcBef>
              <a:spcAft>
                <a:spcPts val="0"/>
              </a:spcAft>
              <a:buNone/>
            </a:pPr>
            <a:r>
              <a:rPr b="0" lang="en" sz="7000">
                <a:solidFill>
                  <a:srgbClr val="E69138"/>
                </a:solidFill>
                <a:latin typeface="Pacifico"/>
                <a:ea typeface="Pacifico"/>
                <a:cs typeface="Pacifico"/>
                <a:sym typeface="Pacifico"/>
              </a:rPr>
              <a:t>Get Puzzled</a:t>
            </a:r>
            <a:endParaRPr b="0" sz="7000">
              <a:solidFill>
                <a:srgbClr val="E69138"/>
              </a:solidFill>
              <a:latin typeface="Pacifico"/>
              <a:ea typeface="Pacifico"/>
              <a:cs typeface="Pacifico"/>
              <a:sym typeface="Pacifico"/>
            </a:endParaRPr>
          </a:p>
        </p:txBody>
      </p:sp>
      <p:pic>
        <p:nvPicPr>
          <p:cNvPr id="345" name="Google Shape;345;p52"/>
          <p:cNvPicPr preferRelativeResize="0"/>
          <p:nvPr/>
        </p:nvPicPr>
        <p:blipFill rotWithShape="1">
          <a:blip r:embed="rId3">
            <a:alphaModFix/>
          </a:blip>
          <a:srcRect b="3104" l="0" r="0" t="3095"/>
          <a:stretch/>
        </p:blipFill>
        <p:spPr>
          <a:xfrm flipH="1" rot="520906">
            <a:off x="6943771" y="2897548"/>
            <a:ext cx="922953" cy="86525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49" name="Shape 349"/>
        <p:cNvGrpSpPr/>
        <p:nvPr/>
      </p:nvGrpSpPr>
      <p:grpSpPr>
        <a:xfrm>
          <a:off x="0" y="0"/>
          <a:ext cx="0" cy="0"/>
          <a:chOff x="0" y="0"/>
          <a:chExt cx="0" cy="0"/>
        </a:xfrm>
      </p:grpSpPr>
      <p:sp>
        <p:nvSpPr>
          <p:cNvPr id="350" name="Google Shape;350;p53"/>
          <p:cNvSpPr txBox="1"/>
          <p:nvPr>
            <p:ph type="ctrTitle"/>
          </p:nvPr>
        </p:nvSpPr>
        <p:spPr>
          <a:xfrm>
            <a:off x="1267225" y="630225"/>
            <a:ext cx="7436100" cy="69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highlight>
                  <a:srgbClr val="85200C"/>
                </a:highlight>
              </a:rPr>
              <a:t> Get Puzzled</a:t>
            </a:r>
            <a:r>
              <a:rPr lang="en" sz="3600">
                <a:solidFill>
                  <a:srgbClr val="85200C"/>
                </a:solidFill>
                <a:highlight>
                  <a:srgbClr val="85200C"/>
                </a:highlight>
              </a:rPr>
              <a:t>.</a:t>
            </a:r>
            <a:endParaRPr sz="3600">
              <a:solidFill>
                <a:srgbClr val="85200C"/>
              </a:solidFill>
              <a:highlight>
                <a:srgbClr val="85200C"/>
              </a:highlight>
            </a:endParaRPr>
          </a:p>
        </p:txBody>
      </p:sp>
      <p:sp>
        <p:nvSpPr>
          <p:cNvPr id="351" name="Google Shape;351;p53"/>
          <p:cNvSpPr txBox="1"/>
          <p:nvPr>
            <p:ph idx="1" type="subTitle"/>
          </p:nvPr>
        </p:nvSpPr>
        <p:spPr>
          <a:xfrm>
            <a:off x="1458075" y="1256375"/>
            <a:ext cx="7161600" cy="6978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Clr>
                <a:schemeClr val="dk2"/>
              </a:buClr>
              <a:buSzPts val="1100"/>
              <a:buFont typeface="Arial"/>
              <a:buNone/>
            </a:pPr>
            <a:r>
              <a:rPr lang="en" sz="1500">
                <a:solidFill>
                  <a:schemeClr val="dk2"/>
                </a:solidFill>
                <a:latin typeface="Arial"/>
                <a:ea typeface="Arial"/>
                <a:cs typeface="Arial"/>
                <a:sym typeface="Arial"/>
              </a:rPr>
              <a:t>Just like you have to exercise your body, you also have to exercise your mind!</a:t>
            </a:r>
            <a:endParaRPr sz="1500">
              <a:solidFill>
                <a:schemeClr val="dk2"/>
              </a:solidFill>
              <a:latin typeface="Arial"/>
              <a:ea typeface="Arial"/>
              <a:cs typeface="Arial"/>
              <a:sym typeface="Arial"/>
            </a:endParaRPr>
          </a:p>
          <a:p>
            <a:pPr indent="0" lvl="0" marL="0" rtl="0" algn="l">
              <a:lnSpc>
                <a:spcPct val="90000"/>
              </a:lnSpc>
              <a:spcBef>
                <a:spcPts val="1000"/>
              </a:spcBef>
              <a:spcAft>
                <a:spcPts val="0"/>
              </a:spcAft>
              <a:buNone/>
            </a:pPr>
            <a:r>
              <a:rPr b="1" lang="en" sz="1500">
                <a:solidFill>
                  <a:schemeClr val="dk2"/>
                </a:solidFill>
                <a:latin typeface="Arial"/>
                <a:ea typeface="Arial"/>
                <a:cs typeface="Arial"/>
                <a:sym typeface="Arial"/>
              </a:rPr>
              <a:t>For today’s Get Puzzled challenge, we are going to learn the...</a:t>
            </a:r>
            <a:endParaRPr b="1" sz="1500">
              <a:latin typeface="Arial"/>
              <a:ea typeface="Arial"/>
              <a:cs typeface="Arial"/>
              <a:sym typeface="Arial"/>
            </a:endParaRPr>
          </a:p>
        </p:txBody>
      </p:sp>
      <p:pic>
        <p:nvPicPr>
          <p:cNvPr id="352" name="Google Shape;352;p53"/>
          <p:cNvPicPr preferRelativeResize="0"/>
          <p:nvPr/>
        </p:nvPicPr>
        <p:blipFill rotWithShape="1">
          <a:blip r:embed="rId3">
            <a:alphaModFix/>
          </a:blip>
          <a:srcRect b="3104" l="0" r="0" t="3095"/>
          <a:stretch/>
        </p:blipFill>
        <p:spPr>
          <a:xfrm flipH="1">
            <a:off x="549376" y="701888"/>
            <a:ext cx="591448" cy="554477"/>
          </a:xfrm>
          <a:prstGeom prst="rect">
            <a:avLst/>
          </a:prstGeom>
          <a:noFill/>
          <a:ln>
            <a:noFill/>
          </a:ln>
        </p:spPr>
      </p:pic>
      <p:pic>
        <p:nvPicPr>
          <p:cNvPr id="353" name="Google Shape;353;p53"/>
          <p:cNvPicPr preferRelativeResize="0"/>
          <p:nvPr/>
        </p:nvPicPr>
        <p:blipFill rotWithShape="1">
          <a:blip r:embed="rId4">
            <a:alphaModFix/>
          </a:blip>
          <a:srcRect b="27723" l="0" r="0" t="24436"/>
          <a:stretch/>
        </p:blipFill>
        <p:spPr>
          <a:xfrm>
            <a:off x="0" y="2571758"/>
            <a:ext cx="9144000" cy="256461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57" name="Shape 357"/>
        <p:cNvGrpSpPr/>
        <p:nvPr/>
      </p:nvGrpSpPr>
      <p:grpSpPr>
        <a:xfrm>
          <a:off x="0" y="0"/>
          <a:ext cx="0" cy="0"/>
          <a:chOff x="0" y="0"/>
          <a:chExt cx="0" cy="0"/>
        </a:xfrm>
      </p:grpSpPr>
      <p:sp>
        <p:nvSpPr>
          <p:cNvPr id="358" name="Google Shape;358;p54"/>
          <p:cNvSpPr txBox="1"/>
          <p:nvPr>
            <p:ph type="ctrTitle"/>
          </p:nvPr>
        </p:nvSpPr>
        <p:spPr>
          <a:xfrm>
            <a:off x="1267225" y="630225"/>
            <a:ext cx="7436100" cy="69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highlight>
                  <a:srgbClr val="85200C"/>
                </a:highlight>
              </a:rPr>
              <a:t> Morse Code</a:t>
            </a:r>
            <a:r>
              <a:rPr lang="en" sz="3600">
                <a:solidFill>
                  <a:srgbClr val="85200C"/>
                </a:solidFill>
                <a:highlight>
                  <a:srgbClr val="85200C"/>
                </a:highlight>
              </a:rPr>
              <a:t>.</a:t>
            </a:r>
            <a:endParaRPr sz="3600">
              <a:solidFill>
                <a:srgbClr val="85200C"/>
              </a:solidFill>
              <a:highlight>
                <a:srgbClr val="85200C"/>
              </a:highlight>
            </a:endParaRPr>
          </a:p>
        </p:txBody>
      </p:sp>
      <p:sp>
        <p:nvSpPr>
          <p:cNvPr id="359" name="Google Shape;359;p54"/>
          <p:cNvSpPr txBox="1"/>
          <p:nvPr>
            <p:ph idx="1" type="subTitle"/>
          </p:nvPr>
        </p:nvSpPr>
        <p:spPr>
          <a:xfrm>
            <a:off x="1458075" y="1256375"/>
            <a:ext cx="6203400" cy="697800"/>
          </a:xfrm>
          <a:prstGeom prst="rect">
            <a:avLst/>
          </a:prstGeom>
        </p:spPr>
        <p:txBody>
          <a:bodyPr anchorCtr="0" anchor="t" bIns="91425" lIns="91425" spcFirstLastPara="1" rIns="91425" wrap="square" tIns="91425">
            <a:noAutofit/>
          </a:bodyPr>
          <a:lstStyle/>
          <a:p>
            <a:pPr indent="-361950" lvl="0" marL="457200" rtl="0" algn="l">
              <a:lnSpc>
                <a:spcPct val="115000"/>
              </a:lnSpc>
              <a:spcBef>
                <a:spcPts val="1000"/>
              </a:spcBef>
              <a:spcAft>
                <a:spcPts val="0"/>
              </a:spcAft>
              <a:buClr>
                <a:schemeClr val="dk2"/>
              </a:buClr>
              <a:buSzPts val="2100"/>
              <a:buFont typeface="Arial"/>
              <a:buChar char="●"/>
            </a:pPr>
            <a:r>
              <a:rPr lang="en" sz="2100">
                <a:solidFill>
                  <a:schemeClr val="dk2"/>
                </a:solidFill>
                <a:latin typeface="Arial"/>
                <a:ea typeface="Arial"/>
                <a:cs typeface="Arial"/>
                <a:sym typeface="Arial"/>
              </a:rPr>
              <a:t>Morse Code is comprised of dots and dashes</a:t>
            </a:r>
            <a:endParaRPr sz="2100">
              <a:solidFill>
                <a:schemeClr val="dk2"/>
              </a:solidFill>
              <a:latin typeface="Arial"/>
              <a:ea typeface="Arial"/>
              <a:cs typeface="Arial"/>
              <a:sym typeface="Arial"/>
            </a:endParaRPr>
          </a:p>
          <a:p>
            <a:pPr indent="-361950" lvl="0" marL="457200" rtl="0" algn="l">
              <a:lnSpc>
                <a:spcPct val="115000"/>
              </a:lnSpc>
              <a:spcBef>
                <a:spcPts val="0"/>
              </a:spcBef>
              <a:spcAft>
                <a:spcPts val="0"/>
              </a:spcAft>
              <a:buClr>
                <a:schemeClr val="dk2"/>
              </a:buClr>
              <a:buSzPts val="2100"/>
              <a:buFont typeface="Arial"/>
              <a:buChar char="●"/>
            </a:pPr>
            <a:r>
              <a:rPr lang="en" sz="2100">
                <a:solidFill>
                  <a:schemeClr val="dk2"/>
                </a:solidFill>
                <a:latin typeface="Arial"/>
                <a:ea typeface="Arial"/>
                <a:cs typeface="Arial"/>
                <a:sym typeface="Arial"/>
              </a:rPr>
              <a:t>Dots are called “dit” but they are pronounced “di” with a short “I” sound</a:t>
            </a:r>
            <a:endParaRPr sz="2100">
              <a:solidFill>
                <a:schemeClr val="dk2"/>
              </a:solidFill>
              <a:latin typeface="Arial"/>
              <a:ea typeface="Arial"/>
              <a:cs typeface="Arial"/>
              <a:sym typeface="Arial"/>
            </a:endParaRPr>
          </a:p>
          <a:p>
            <a:pPr indent="-361950" lvl="0" marL="457200" rtl="0" algn="l">
              <a:lnSpc>
                <a:spcPct val="115000"/>
              </a:lnSpc>
              <a:spcBef>
                <a:spcPts val="0"/>
              </a:spcBef>
              <a:spcAft>
                <a:spcPts val="0"/>
              </a:spcAft>
              <a:buClr>
                <a:schemeClr val="dk2"/>
              </a:buClr>
              <a:buSzPts val="2100"/>
              <a:buFont typeface="Arial"/>
              <a:buChar char="●"/>
            </a:pPr>
            <a:r>
              <a:rPr lang="en" sz="2100">
                <a:solidFill>
                  <a:schemeClr val="dk2"/>
                </a:solidFill>
                <a:latin typeface="Arial"/>
                <a:ea typeface="Arial"/>
                <a:cs typeface="Arial"/>
                <a:sym typeface="Arial"/>
              </a:rPr>
              <a:t>Dashes are called “dahs” but they are pronounced “da” with a short “a” sound</a:t>
            </a:r>
            <a:endParaRPr sz="2100">
              <a:solidFill>
                <a:schemeClr val="dk2"/>
              </a:solidFill>
              <a:latin typeface="Arial"/>
              <a:ea typeface="Arial"/>
              <a:cs typeface="Arial"/>
              <a:sym typeface="Arial"/>
            </a:endParaRPr>
          </a:p>
          <a:p>
            <a:pPr indent="-361950" lvl="0" marL="457200" rtl="0" algn="l">
              <a:lnSpc>
                <a:spcPct val="115000"/>
              </a:lnSpc>
              <a:spcBef>
                <a:spcPts val="0"/>
              </a:spcBef>
              <a:spcAft>
                <a:spcPts val="0"/>
              </a:spcAft>
              <a:buClr>
                <a:schemeClr val="dk2"/>
              </a:buClr>
              <a:buSzPts val="2100"/>
              <a:buFont typeface="Arial"/>
              <a:buChar char="●"/>
            </a:pPr>
            <a:r>
              <a:rPr lang="en" sz="2100">
                <a:solidFill>
                  <a:schemeClr val="dk2"/>
                </a:solidFill>
                <a:latin typeface="Arial"/>
                <a:ea typeface="Arial"/>
                <a:cs typeface="Arial"/>
                <a:sym typeface="Arial"/>
              </a:rPr>
              <a:t>Dahs = 3 dits _ = …</a:t>
            </a:r>
            <a:endParaRPr sz="1200">
              <a:solidFill>
                <a:schemeClr val="dk2"/>
              </a:solidFill>
              <a:latin typeface="Arial"/>
              <a:ea typeface="Arial"/>
              <a:cs typeface="Arial"/>
              <a:sym typeface="Arial"/>
            </a:endParaRPr>
          </a:p>
          <a:p>
            <a:pPr indent="0" lvl="0" marL="0" rtl="0" algn="l">
              <a:spcBef>
                <a:spcPts val="0"/>
              </a:spcBef>
              <a:spcAft>
                <a:spcPts val="0"/>
              </a:spcAft>
              <a:buNone/>
            </a:pPr>
            <a:r>
              <a:t/>
            </a:r>
            <a:endParaRPr b="1" sz="1500">
              <a:latin typeface="Arial"/>
              <a:ea typeface="Arial"/>
              <a:cs typeface="Arial"/>
              <a:sym typeface="Arial"/>
            </a:endParaRPr>
          </a:p>
        </p:txBody>
      </p:sp>
      <p:pic>
        <p:nvPicPr>
          <p:cNvPr id="360" name="Google Shape;360;p54"/>
          <p:cNvPicPr preferRelativeResize="0"/>
          <p:nvPr/>
        </p:nvPicPr>
        <p:blipFill rotWithShape="1">
          <a:blip r:embed="rId3">
            <a:alphaModFix/>
          </a:blip>
          <a:srcRect b="3104" l="0" r="0" t="3095"/>
          <a:stretch/>
        </p:blipFill>
        <p:spPr>
          <a:xfrm flipH="1">
            <a:off x="549376" y="701888"/>
            <a:ext cx="591448" cy="554477"/>
          </a:xfrm>
          <a:prstGeom prst="rect">
            <a:avLst/>
          </a:prstGeom>
          <a:noFill/>
          <a:ln>
            <a:noFill/>
          </a:ln>
        </p:spPr>
      </p:pic>
      <p:pic>
        <p:nvPicPr>
          <p:cNvPr id="361" name="Google Shape;361;p54"/>
          <p:cNvPicPr preferRelativeResize="0"/>
          <p:nvPr/>
        </p:nvPicPr>
        <p:blipFill rotWithShape="1">
          <a:blip r:embed="rId4">
            <a:alphaModFix/>
          </a:blip>
          <a:srcRect b="27721" l="0" r="0" t="49756"/>
          <a:stretch/>
        </p:blipFill>
        <p:spPr>
          <a:xfrm>
            <a:off x="0" y="3929050"/>
            <a:ext cx="9144000" cy="12073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D7A8"/>
        </a:solidFill>
      </p:bgPr>
    </p:bg>
    <p:spTree>
      <p:nvGrpSpPr>
        <p:cNvPr id="365" name="Shape 365"/>
        <p:cNvGrpSpPr/>
        <p:nvPr/>
      </p:nvGrpSpPr>
      <p:grpSpPr>
        <a:xfrm>
          <a:off x="0" y="0"/>
          <a:ext cx="0" cy="0"/>
          <a:chOff x="0" y="0"/>
          <a:chExt cx="0" cy="0"/>
        </a:xfrm>
      </p:grpSpPr>
      <p:pic>
        <p:nvPicPr>
          <p:cNvPr id="366" name="Google Shape;366;p55"/>
          <p:cNvPicPr preferRelativeResize="0"/>
          <p:nvPr/>
        </p:nvPicPr>
        <p:blipFill>
          <a:blip r:embed="rId3">
            <a:alphaModFix/>
          </a:blip>
          <a:stretch>
            <a:fillRect/>
          </a:stretch>
        </p:blipFill>
        <p:spPr>
          <a:xfrm>
            <a:off x="1143000" y="0"/>
            <a:ext cx="6858000" cy="51435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200C"/>
        </a:solidFill>
      </p:bgPr>
    </p:bg>
    <p:spTree>
      <p:nvGrpSpPr>
        <p:cNvPr id="370" name="Shape 370"/>
        <p:cNvGrpSpPr/>
        <p:nvPr/>
      </p:nvGrpSpPr>
      <p:grpSpPr>
        <a:xfrm>
          <a:off x="0" y="0"/>
          <a:ext cx="0" cy="0"/>
          <a:chOff x="0" y="0"/>
          <a:chExt cx="0" cy="0"/>
        </a:xfrm>
      </p:grpSpPr>
      <p:sp>
        <p:nvSpPr>
          <p:cNvPr id="371" name="Google Shape;371;p56"/>
          <p:cNvSpPr txBox="1"/>
          <p:nvPr>
            <p:ph idx="4294967295" type="title"/>
          </p:nvPr>
        </p:nvSpPr>
        <p:spPr>
          <a:xfrm>
            <a:off x="5340675" y="1679850"/>
            <a:ext cx="3001200" cy="131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solidFill>
                  <a:srgbClr val="E69138"/>
                </a:solidFill>
              </a:rPr>
              <a:t>Morse Code Song</a:t>
            </a:r>
            <a:endParaRPr>
              <a:solidFill>
                <a:srgbClr val="E69138"/>
              </a:solidFill>
            </a:endParaRPr>
          </a:p>
          <a:p>
            <a:pPr indent="0" lvl="0" marL="0" rtl="0" algn="l">
              <a:spcBef>
                <a:spcPts val="0"/>
              </a:spcBef>
              <a:spcAft>
                <a:spcPts val="0"/>
              </a:spcAft>
              <a:buClr>
                <a:schemeClr val="dk2"/>
              </a:buClr>
              <a:buSzPts val="1100"/>
              <a:buFont typeface="Arial"/>
              <a:buNone/>
            </a:pPr>
            <a:r>
              <a:rPr b="0" lang="en" sz="1800">
                <a:solidFill>
                  <a:srgbClr val="FFFFFF"/>
                </a:solidFill>
                <a:latin typeface="Arial"/>
                <a:ea typeface="Arial"/>
                <a:cs typeface="Arial"/>
                <a:sym typeface="Arial"/>
              </a:rPr>
              <a:t>Pay attention to the beeping rhythm</a:t>
            </a:r>
            <a:endParaRPr b="0" sz="1800">
              <a:solidFill>
                <a:srgbClr val="FFFFFF"/>
              </a:solidFill>
              <a:latin typeface="Arial"/>
              <a:ea typeface="Arial"/>
              <a:cs typeface="Arial"/>
              <a:sym typeface="Arial"/>
            </a:endParaRPr>
          </a:p>
        </p:txBody>
      </p:sp>
      <p:pic>
        <p:nvPicPr>
          <p:cNvPr id="372" name="Google Shape;372;p56"/>
          <p:cNvPicPr preferRelativeResize="0"/>
          <p:nvPr/>
        </p:nvPicPr>
        <p:blipFill rotWithShape="1">
          <a:blip r:embed="rId3">
            <a:alphaModFix/>
          </a:blip>
          <a:srcRect b="3104" l="0" r="0" t="3095"/>
          <a:stretch/>
        </p:blipFill>
        <p:spPr>
          <a:xfrm flipH="1" rot="520906">
            <a:off x="7963646" y="3976573"/>
            <a:ext cx="922953" cy="865252"/>
          </a:xfrm>
          <a:prstGeom prst="rect">
            <a:avLst/>
          </a:prstGeom>
          <a:noFill/>
          <a:ln>
            <a:noFill/>
          </a:ln>
        </p:spPr>
      </p:pic>
      <p:pic>
        <p:nvPicPr>
          <p:cNvPr descr="Morse Code Song&#10;&#10;Fun way to learn morse code!&#10;&#10;Don't forget to like and subscribe :)" id="373" name="Google Shape;373;p56" title="Morse Code Song (Easy Way to Learn Morse Alphabet)">
            <a:hlinkClick r:id="rId4"/>
          </p:cNvPr>
          <p:cNvPicPr preferRelativeResize="0"/>
          <p:nvPr/>
        </p:nvPicPr>
        <p:blipFill>
          <a:blip r:embed="rId5">
            <a:alphaModFix/>
          </a:blip>
          <a:stretch>
            <a:fillRect/>
          </a:stretch>
        </p:blipFill>
        <p:spPr>
          <a:xfrm>
            <a:off x="467577" y="869774"/>
            <a:ext cx="4538626" cy="34039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77" name="Shape 377"/>
        <p:cNvGrpSpPr/>
        <p:nvPr/>
      </p:nvGrpSpPr>
      <p:grpSpPr>
        <a:xfrm>
          <a:off x="0" y="0"/>
          <a:ext cx="0" cy="0"/>
          <a:chOff x="0" y="0"/>
          <a:chExt cx="0" cy="0"/>
        </a:xfrm>
      </p:grpSpPr>
      <p:sp>
        <p:nvSpPr>
          <p:cNvPr id="378" name="Google Shape;378;p57"/>
          <p:cNvSpPr txBox="1"/>
          <p:nvPr>
            <p:ph type="ctrTitle"/>
          </p:nvPr>
        </p:nvSpPr>
        <p:spPr>
          <a:xfrm>
            <a:off x="1267225" y="477825"/>
            <a:ext cx="6918900" cy="69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highlight>
                  <a:srgbClr val="85200C"/>
                </a:highlight>
              </a:rPr>
              <a:t> Learn how to save yourself</a:t>
            </a:r>
            <a:r>
              <a:rPr lang="en" sz="3600">
                <a:solidFill>
                  <a:srgbClr val="85200C"/>
                </a:solidFill>
                <a:highlight>
                  <a:srgbClr val="85200C"/>
                </a:highlight>
              </a:rPr>
              <a:t>.</a:t>
            </a:r>
            <a:r>
              <a:rPr lang="en" sz="3600">
                <a:highlight>
                  <a:srgbClr val="85200C"/>
                </a:highlight>
              </a:rPr>
              <a:t> </a:t>
            </a:r>
            <a:endParaRPr sz="3600">
              <a:highlight>
                <a:srgbClr val="85200C"/>
              </a:highlight>
            </a:endParaRPr>
          </a:p>
          <a:p>
            <a:pPr indent="0" lvl="0" marL="0" rtl="0" algn="l">
              <a:spcBef>
                <a:spcPts val="0"/>
              </a:spcBef>
              <a:spcAft>
                <a:spcPts val="0"/>
              </a:spcAft>
              <a:buNone/>
            </a:pPr>
            <a:r>
              <a:rPr lang="en" sz="3600">
                <a:highlight>
                  <a:srgbClr val="85200C"/>
                </a:highlight>
              </a:rPr>
              <a:t> in Morse Code</a:t>
            </a:r>
            <a:r>
              <a:rPr lang="en" sz="3600">
                <a:solidFill>
                  <a:srgbClr val="85200C"/>
                </a:solidFill>
                <a:highlight>
                  <a:srgbClr val="85200C"/>
                </a:highlight>
              </a:rPr>
              <a:t>.</a:t>
            </a:r>
            <a:endParaRPr sz="3600">
              <a:solidFill>
                <a:srgbClr val="85200C"/>
              </a:solidFill>
              <a:highlight>
                <a:srgbClr val="85200C"/>
              </a:highlight>
            </a:endParaRPr>
          </a:p>
        </p:txBody>
      </p:sp>
      <p:sp>
        <p:nvSpPr>
          <p:cNvPr id="379" name="Google Shape;379;p57"/>
          <p:cNvSpPr txBox="1"/>
          <p:nvPr>
            <p:ph idx="1" type="subTitle"/>
          </p:nvPr>
        </p:nvSpPr>
        <p:spPr>
          <a:xfrm>
            <a:off x="1305675" y="1713575"/>
            <a:ext cx="4234500" cy="697800"/>
          </a:xfrm>
          <a:prstGeom prst="rect">
            <a:avLst/>
          </a:prstGeom>
        </p:spPr>
        <p:txBody>
          <a:bodyPr anchorCtr="0" anchor="t" bIns="91425" lIns="91425" spcFirstLastPara="1" rIns="91425" wrap="square" tIns="91425">
            <a:noAutofit/>
          </a:bodyPr>
          <a:lstStyle/>
          <a:p>
            <a:pPr indent="-342900" lvl="0" marL="457200" rtl="0" algn="l">
              <a:lnSpc>
                <a:spcPct val="90000"/>
              </a:lnSpc>
              <a:spcBef>
                <a:spcPts val="1000"/>
              </a:spcBef>
              <a:spcAft>
                <a:spcPts val="0"/>
              </a:spcAft>
              <a:buClr>
                <a:schemeClr val="dk2"/>
              </a:buClr>
              <a:buSzPts val="1800"/>
              <a:buFont typeface="Arial"/>
              <a:buChar char="●"/>
            </a:pPr>
            <a:r>
              <a:rPr lang="en">
                <a:solidFill>
                  <a:schemeClr val="dk2"/>
                </a:solidFill>
                <a:latin typeface="Arial"/>
                <a:ea typeface="Arial"/>
                <a:cs typeface="Arial"/>
                <a:sym typeface="Arial"/>
              </a:rPr>
              <a:t>One of the most common universal signs for help is SOS</a:t>
            </a:r>
            <a:endParaRPr>
              <a:solidFill>
                <a:schemeClr val="dk2"/>
              </a:solidFill>
              <a:latin typeface="Arial"/>
              <a:ea typeface="Arial"/>
              <a:cs typeface="Arial"/>
              <a:sym typeface="Arial"/>
            </a:endParaRPr>
          </a:p>
          <a:p>
            <a:pPr indent="-342900" lvl="0" marL="457200" rtl="0" algn="l">
              <a:lnSpc>
                <a:spcPct val="90000"/>
              </a:lnSpc>
              <a:spcBef>
                <a:spcPts val="0"/>
              </a:spcBef>
              <a:spcAft>
                <a:spcPts val="0"/>
              </a:spcAft>
              <a:buClr>
                <a:schemeClr val="dk2"/>
              </a:buClr>
              <a:buSzPts val="1800"/>
              <a:buFont typeface="Arial"/>
              <a:buChar char="●"/>
            </a:pPr>
            <a:r>
              <a:rPr lang="en">
                <a:solidFill>
                  <a:schemeClr val="dk2"/>
                </a:solidFill>
                <a:latin typeface="Arial"/>
                <a:ea typeface="Arial"/>
                <a:cs typeface="Arial"/>
                <a:sym typeface="Arial"/>
              </a:rPr>
              <a:t>Using Morse Code to signal to others that you are in danger and need help without talking.</a:t>
            </a:r>
            <a:endParaRPr>
              <a:solidFill>
                <a:schemeClr val="dk2"/>
              </a:solidFill>
              <a:latin typeface="Arial"/>
              <a:ea typeface="Arial"/>
              <a:cs typeface="Arial"/>
              <a:sym typeface="Arial"/>
            </a:endParaRPr>
          </a:p>
          <a:p>
            <a:pPr indent="-342900" lvl="0" marL="457200" rtl="0" algn="l">
              <a:lnSpc>
                <a:spcPct val="90000"/>
              </a:lnSpc>
              <a:spcBef>
                <a:spcPts val="0"/>
              </a:spcBef>
              <a:spcAft>
                <a:spcPts val="0"/>
              </a:spcAft>
              <a:buClr>
                <a:schemeClr val="dk2"/>
              </a:buClr>
              <a:buSzPts val="1800"/>
              <a:buFont typeface="Arial"/>
              <a:buChar char="●"/>
            </a:pPr>
            <a:r>
              <a:rPr lang="en">
                <a:solidFill>
                  <a:schemeClr val="dk2"/>
                </a:solidFill>
                <a:latin typeface="Arial"/>
                <a:ea typeface="Arial"/>
                <a:cs typeface="Arial"/>
                <a:sym typeface="Arial"/>
              </a:rPr>
              <a:t>It can save your life! </a:t>
            </a:r>
            <a:endParaRPr>
              <a:solidFill>
                <a:schemeClr val="dk2"/>
              </a:solidFill>
              <a:latin typeface="Arial"/>
              <a:ea typeface="Arial"/>
              <a:cs typeface="Arial"/>
              <a:sym typeface="Arial"/>
            </a:endParaRPr>
          </a:p>
          <a:p>
            <a:pPr indent="-342900" lvl="0" marL="457200" rtl="0" algn="l">
              <a:lnSpc>
                <a:spcPct val="90000"/>
              </a:lnSpc>
              <a:spcBef>
                <a:spcPts val="0"/>
              </a:spcBef>
              <a:spcAft>
                <a:spcPts val="0"/>
              </a:spcAft>
              <a:buClr>
                <a:schemeClr val="dk2"/>
              </a:buClr>
              <a:buSzPts val="1800"/>
              <a:buFont typeface="Arial"/>
              <a:buChar char="●"/>
            </a:pPr>
            <a:r>
              <a:rPr lang="en">
                <a:solidFill>
                  <a:schemeClr val="dk2"/>
                </a:solidFill>
                <a:latin typeface="Arial"/>
                <a:ea typeface="Arial"/>
                <a:cs typeface="Arial"/>
                <a:sym typeface="Arial"/>
              </a:rPr>
              <a:t>Let’s practice.                                              </a:t>
            </a:r>
            <a:r>
              <a:rPr b="1" lang="en">
                <a:solidFill>
                  <a:schemeClr val="dk2"/>
                </a:solidFill>
                <a:latin typeface="Arial"/>
                <a:ea typeface="Arial"/>
                <a:cs typeface="Arial"/>
                <a:sym typeface="Arial"/>
              </a:rPr>
              <a:t>S =</a:t>
            </a:r>
            <a:r>
              <a:rPr lang="en">
                <a:solidFill>
                  <a:schemeClr val="dk2"/>
                </a:solidFill>
                <a:latin typeface="Arial"/>
                <a:ea typeface="Arial"/>
                <a:cs typeface="Arial"/>
                <a:sym typeface="Arial"/>
              </a:rPr>
              <a:t> … </a:t>
            </a:r>
            <a:r>
              <a:rPr b="1" lang="en">
                <a:solidFill>
                  <a:schemeClr val="dk2"/>
                </a:solidFill>
                <a:latin typeface="Arial"/>
                <a:ea typeface="Arial"/>
                <a:cs typeface="Arial"/>
                <a:sym typeface="Arial"/>
              </a:rPr>
              <a:t>O =</a:t>
            </a:r>
            <a:r>
              <a:rPr lang="en">
                <a:solidFill>
                  <a:schemeClr val="dk2"/>
                </a:solidFill>
                <a:latin typeface="Arial"/>
                <a:ea typeface="Arial"/>
                <a:cs typeface="Arial"/>
                <a:sym typeface="Arial"/>
              </a:rPr>
              <a:t> - - - </a:t>
            </a:r>
            <a:r>
              <a:rPr b="1" lang="en">
                <a:solidFill>
                  <a:schemeClr val="dk2"/>
                </a:solidFill>
                <a:latin typeface="Arial"/>
                <a:ea typeface="Arial"/>
                <a:cs typeface="Arial"/>
                <a:sym typeface="Arial"/>
              </a:rPr>
              <a:t>S =</a:t>
            </a:r>
            <a:r>
              <a:rPr lang="en">
                <a:solidFill>
                  <a:schemeClr val="dk2"/>
                </a:solidFill>
                <a:latin typeface="Arial"/>
                <a:ea typeface="Arial"/>
                <a:cs typeface="Arial"/>
                <a:sym typeface="Arial"/>
              </a:rPr>
              <a:t> …</a:t>
            </a:r>
            <a:endParaRPr>
              <a:solidFill>
                <a:schemeClr val="dk2"/>
              </a:solidFill>
              <a:latin typeface="Arial"/>
              <a:ea typeface="Arial"/>
              <a:cs typeface="Arial"/>
              <a:sym typeface="Arial"/>
            </a:endParaRPr>
          </a:p>
          <a:p>
            <a:pPr indent="-342900" lvl="0" marL="457200" rtl="0" algn="l">
              <a:lnSpc>
                <a:spcPct val="90000"/>
              </a:lnSpc>
              <a:spcBef>
                <a:spcPts val="0"/>
              </a:spcBef>
              <a:spcAft>
                <a:spcPts val="0"/>
              </a:spcAft>
              <a:buClr>
                <a:schemeClr val="dk2"/>
              </a:buClr>
              <a:buSzPts val="1800"/>
              <a:buFont typeface="Arial"/>
              <a:buChar char="●"/>
            </a:pPr>
            <a:r>
              <a:rPr lang="en">
                <a:solidFill>
                  <a:schemeClr val="dk2"/>
                </a:solidFill>
                <a:latin typeface="Arial"/>
                <a:ea typeface="Arial"/>
                <a:cs typeface="Arial"/>
                <a:sym typeface="Arial"/>
              </a:rPr>
              <a:t>Say it out loud: …---… dididi dah dah dah dididi</a:t>
            </a:r>
            <a:endParaRPr>
              <a:solidFill>
                <a:schemeClr val="dk2"/>
              </a:solidFill>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p:txBody>
      </p:sp>
      <p:pic>
        <p:nvPicPr>
          <p:cNvPr id="380" name="Google Shape;380;p57"/>
          <p:cNvPicPr preferRelativeResize="0"/>
          <p:nvPr/>
        </p:nvPicPr>
        <p:blipFill rotWithShape="1">
          <a:blip r:embed="rId3">
            <a:alphaModFix/>
          </a:blip>
          <a:srcRect b="3104" l="0" r="0" t="3095"/>
          <a:stretch/>
        </p:blipFill>
        <p:spPr>
          <a:xfrm flipH="1">
            <a:off x="549376" y="549488"/>
            <a:ext cx="591448" cy="554477"/>
          </a:xfrm>
          <a:prstGeom prst="rect">
            <a:avLst/>
          </a:prstGeom>
          <a:noFill/>
          <a:ln>
            <a:noFill/>
          </a:ln>
        </p:spPr>
      </p:pic>
      <p:pic>
        <p:nvPicPr>
          <p:cNvPr id="381" name="Google Shape;381;p57"/>
          <p:cNvPicPr preferRelativeResize="0"/>
          <p:nvPr/>
        </p:nvPicPr>
        <p:blipFill>
          <a:blip r:embed="rId4">
            <a:alphaModFix/>
          </a:blip>
          <a:stretch>
            <a:fillRect/>
          </a:stretch>
        </p:blipFill>
        <p:spPr>
          <a:xfrm>
            <a:off x="5576875" y="1985975"/>
            <a:ext cx="3122098" cy="22749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D7A8"/>
        </a:solidFill>
      </p:bgPr>
    </p:bg>
    <p:spTree>
      <p:nvGrpSpPr>
        <p:cNvPr id="385" name="Shape 385"/>
        <p:cNvGrpSpPr/>
        <p:nvPr/>
      </p:nvGrpSpPr>
      <p:grpSpPr>
        <a:xfrm>
          <a:off x="0" y="0"/>
          <a:ext cx="0" cy="0"/>
          <a:chOff x="0" y="0"/>
          <a:chExt cx="0" cy="0"/>
        </a:xfrm>
      </p:grpSpPr>
      <p:sp>
        <p:nvSpPr>
          <p:cNvPr id="386" name="Google Shape;386;p58"/>
          <p:cNvSpPr txBox="1"/>
          <p:nvPr>
            <p:ph idx="4294967295" type="ctrTitle"/>
          </p:nvPr>
        </p:nvSpPr>
        <p:spPr>
          <a:xfrm>
            <a:off x="1267225" y="858825"/>
            <a:ext cx="6918900" cy="69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highlight>
                  <a:srgbClr val="85200C"/>
                </a:highlight>
              </a:rPr>
              <a:t> </a:t>
            </a:r>
            <a:r>
              <a:rPr lang="en" sz="3600">
                <a:solidFill>
                  <a:srgbClr val="FFFFFF"/>
                </a:solidFill>
                <a:highlight>
                  <a:srgbClr val="85200C"/>
                </a:highlight>
              </a:rPr>
              <a:t>Let’s create our own codes!</a:t>
            </a:r>
            <a:r>
              <a:rPr lang="en" sz="3600">
                <a:solidFill>
                  <a:srgbClr val="85200C"/>
                </a:solidFill>
                <a:highlight>
                  <a:srgbClr val="85200C"/>
                </a:highlight>
              </a:rPr>
              <a:t>.</a:t>
            </a:r>
            <a:endParaRPr sz="3600">
              <a:solidFill>
                <a:srgbClr val="85200C"/>
              </a:solidFill>
              <a:highlight>
                <a:srgbClr val="85200C"/>
              </a:highlight>
            </a:endParaRPr>
          </a:p>
        </p:txBody>
      </p:sp>
      <p:sp>
        <p:nvSpPr>
          <p:cNvPr id="387" name="Google Shape;387;p58"/>
          <p:cNvSpPr txBox="1"/>
          <p:nvPr>
            <p:ph idx="4294967295" type="subTitle"/>
          </p:nvPr>
        </p:nvSpPr>
        <p:spPr>
          <a:xfrm>
            <a:off x="4965925" y="1789775"/>
            <a:ext cx="3295800" cy="697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dk2"/>
              </a:buClr>
              <a:buSzPts val="1800"/>
              <a:buFont typeface="Arial"/>
              <a:buChar char="●"/>
            </a:pPr>
            <a:r>
              <a:rPr lang="en">
                <a:solidFill>
                  <a:schemeClr val="dk2"/>
                </a:solidFill>
                <a:latin typeface="Arial"/>
                <a:ea typeface="Arial"/>
                <a:cs typeface="Arial"/>
                <a:sym typeface="Arial"/>
              </a:rPr>
              <a:t>Use the alphabet code to create your own!</a:t>
            </a:r>
            <a:endParaRPr>
              <a:solidFill>
                <a:schemeClr val="dk2"/>
              </a:solidFill>
              <a:latin typeface="Arial"/>
              <a:ea typeface="Arial"/>
              <a:cs typeface="Arial"/>
              <a:sym typeface="Arial"/>
            </a:endParaRPr>
          </a:p>
          <a:p>
            <a:pPr indent="-342900" lvl="0" marL="457200" rtl="0" algn="l">
              <a:lnSpc>
                <a:spcPct val="115000"/>
              </a:lnSpc>
              <a:spcBef>
                <a:spcPts val="0"/>
              </a:spcBef>
              <a:spcAft>
                <a:spcPts val="0"/>
              </a:spcAft>
              <a:buClr>
                <a:schemeClr val="dk2"/>
              </a:buClr>
              <a:buSzPts val="1800"/>
              <a:buFont typeface="Arial"/>
              <a:buChar char="●"/>
            </a:pPr>
            <a:r>
              <a:rPr lang="en">
                <a:solidFill>
                  <a:schemeClr val="dk2"/>
                </a:solidFill>
                <a:latin typeface="Arial"/>
                <a:ea typeface="Arial"/>
                <a:cs typeface="Arial"/>
                <a:sym typeface="Arial"/>
              </a:rPr>
              <a:t>Use words to describe anything you can find around your house. (Some examples can be: red, round, soft, and etc.)</a:t>
            </a:r>
            <a:endParaRPr>
              <a:solidFill>
                <a:schemeClr val="dk2"/>
              </a:solidFill>
              <a:latin typeface="Arial"/>
              <a:ea typeface="Arial"/>
              <a:cs typeface="Arial"/>
              <a:sym typeface="Arial"/>
            </a:endParaRPr>
          </a:p>
          <a:p>
            <a:pPr indent="0" lvl="0" marL="0" rtl="0" algn="l">
              <a:spcBef>
                <a:spcPts val="1600"/>
              </a:spcBef>
              <a:spcAft>
                <a:spcPts val="1600"/>
              </a:spcAft>
              <a:buNone/>
            </a:pPr>
            <a:r>
              <a:t/>
            </a:r>
            <a:endParaRPr>
              <a:latin typeface="Arial"/>
              <a:ea typeface="Arial"/>
              <a:cs typeface="Arial"/>
              <a:sym typeface="Arial"/>
            </a:endParaRPr>
          </a:p>
        </p:txBody>
      </p:sp>
      <p:pic>
        <p:nvPicPr>
          <p:cNvPr id="388" name="Google Shape;388;p58"/>
          <p:cNvPicPr preferRelativeResize="0"/>
          <p:nvPr/>
        </p:nvPicPr>
        <p:blipFill rotWithShape="1">
          <a:blip r:embed="rId3">
            <a:alphaModFix/>
          </a:blip>
          <a:srcRect b="3104" l="0" r="0" t="3095"/>
          <a:stretch/>
        </p:blipFill>
        <p:spPr>
          <a:xfrm flipH="1">
            <a:off x="549376" y="930488"/>
            <a:ext cx="591448" cy="554477"/>
          </a:xfrm>
          <a:prstGeom prst="rect">
            <a:avLst/>
          </a:prstGeom>
          <a:noFill/>
          <a:ln>
            <a:noFill/>
          </a:ln>
        </p:spPr>
      </p:pic>
      <p:pic>
        <p:nvPicPr>
          <p:cNvPr id="389" name="Google Shape;389;p58"/>
          <p:cNvPicPr preferRelativeResize="0"/>
          <p:nvPr/>
        </p:nvPicPr>
        <p:blipFill>
          <a:blip r:embed="rId4">
            <a:alphaModFix/>
          </a:blip>
          <a:stretch>
            <a:fillRect/>
          </a:stretch>
        </p:blipFill>
        <p:spPr>
          <a:xfrm>
            <a:off x="1361250" y="1632425"/>
            <a:ext cx="3517525" cy="264064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93" name="Shape 393"/>
        <p:cNvGrpSpPr/>
        <p:nvPr/>
      </p:nvGrpSpPr>
      <p:grpSpPr>
        <a:xfrm>
          <a:off x="0" y="0"/>
          <a:ext cx="0" cy="0"/>
          <a:chOff x="0" y="0"/>
          <a:chExt cx="0" cy="0"/>
        </a:xfrm>
      </p:grpSpPr>
      <p:sp>
        <p:nvSpPr>
          <p:cNvPr id="394" name="Google Shape;394;p59"/>
          <p:cNvSpPr txBox="1"/>
          <p:nvPr>
            <p:ph idx="4294967295" type="title"/>
          </p:nvPr>
        </p:nvSpPr>
        <p:spPr>
          <a:xfrm>
            <a:off x="152400" y="453950"/>
            <a:ext cx="47763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6500">
                <a:solidFill>
                  <a:srgbClr val="85200C"/>
                </a:solidFill>
                <a:highlight>
                  <a:srgbClr val="85200C"/>
                </a:highlight>
              </a:rPr>
              <a:t>.</a:t>
            </a:r>
            <a:r>
              <a:rPr lang="en" sz="6500">
                <a:solidFill>
                  <a:srgbClr val="FFFFFF"/>
                </a:solidFill>
                <a:highlight>
                  <a:srgbClr val="85200C"/>
                </a:highlight>
              </a:rPr>
              <a:t>Let’s take</a:t>
            </a:r>
            <a:r>
              <a:rPr lang="en" sz="6500">
                <a:solidFill>
                  <a:srgbClr val="85200C"/>
                </a:solidFill>
                <a:highlight>
                  <a:srgbClr val="85200C"/>
                </a:highlight>
              </a:rPr>
              <a:t>.</a:t>
            </a:r>
            <a:r>
              <a:rPr lang="en" sz="6500">
                <a:solidFill>
                  <a:srgbClr val="FFFFFF"/>
                </a:solidFill>
                <a:highlight>
                  <a:srgbClr val="85200C"/>
                </a:highlight>
              </a:rPr>
              <a:t> </a:t>
            </a:r>
            <a:endParaRPr sz="6500">
              <a:solidFill>
                <a:srgbClr val="FFFFFF"/>
              </a:solidFill>
              <a:highlight>
                <a:srgbClr val="85200C"/>
              </a:highlight>
            </a:endParaRPr>
          </a:p>
          <a:p>
            <a:pPr indent="0" lvl="0" marL="0" rtl="0" algn="ctr">
              <a:spcBef>
                <a:spcPts val="0"/>
              </a:spcBef>
              <a:spcAft>
                <a:spcPts val="0"/>
              </a:spcAft>
              <a:buNone/>
            </a:pPr>
            <a:r>
              <a:rPr lang="en" sz="6500">
                <a:solidFill>
                  <a:srgbClr val="85200C"/>
                </a:solidFill>
                <a:highlight>
                  <a:srgbClr val="85200C"/>
                </a:highlight>
              </a:rPr>
              <a:t>.</a:t>
            </a:r>
            <a:r>
              <a:rPr lang="en" sz="6500">
                <a:solidFill>
                  <a:srgbClr val="FFFFFF"/>
                </a:solidFill>
                <a:highlight>
                  <a:srgbClr val="85200C"/>
                </a:highlight>
              </a:rPr>
              <a:t>2 minutes</a:t>
            </a:r>
            <a:r>
              <a:rPr lang="en" sz="6500">
                <a:solidFill>
                  <a:srgbClr val="85200C"/>
                </a:solidFill>
                <a:highlight>
                  <a:srgbClr val="85200C"/>
                </a:highlight>
              </a:rPr>
              <a:t>.</a:t>
            </a:r>
            <a:r>
              <a:rPr lang="en" sz="6500">
                <a:solidFill>
                  <a:srgbClr val="FFFFFF"/>
                </a:solidFill>
                <a:highlight>
                  <a:srgbClr val="85200C"/>
                </a:highlight>
              </a:rPr>
              <a:t> </a:t>
            </a:r>
            <a:endParaRPr sz="6500">
              <a:solidFill>
                <a:srgbClr val="85200C"/>
              </a:solidFill>
              <a:highlight>
                <a:srgbClr val="85200C"/>
              </a:highlight>
            </a:endParaRPr>
          </a:p>
          <a:p>
            <a:pPr indent="0" lvl="0" marL="0" rtl="0" algn="ctr">
              <a:spcBef>
                <a:spcPts val="0"/>
              </a:spcBef>
              <a:spcAft>
                <a:spcPts val="0"/>
              </a:spcAft>
              <a:buNone/>
            </a:pPr>
            <a:r>
              <a:rPr lang="en" sz="6500">
                <a:solidFill>
                  <a:srgbClr val="85200C"/>
                </a:solidFill>
                <a:highlight>
                  <a:srgbClr val="85200C"/>
                </a:highlight>
              </a:rPr>
              <a:t>.</a:t>
            </a:r>
            <a:r>
              <a:rPr lang="en" sz="6500">
                <a:solidFill>
                  <a:srgbClr val="FFFFFF"/>
                </a:solidFill>
                <a:highlight>
                  <a:srgbClr val="85200C"/>
                </a:highlight>
              </a:rPr>
              <a:t>to create</a:t>
            </a:r>
            <a:r>
              <a:rPr lang="en" sz="6500">
                <a:solidFill>
                  <a:srgbClr val="85200C"/>
                </a:solidFill>
                <a:highlight>
                  <a:srgbClr val="85200C"/>
                </a:highlight>
              </a:rPr>
              <a:t>.</a:t>
            </a:r>
            <a:r>
              <a:rPr lang="en" sz="6500">
                <a:solidFill>
                  <a:srgbClr val="FFFFFF"/>
                </a:solidFill>
                <a:highlight>
                  <a:srgbClr val="85200C"/>
                </a:highlight>
              </a:rPr>
              <a:t> </a:t>
            </a:r>
            <a:endParaRPr sz="6500">
              <a:solidFill>
                <a:srgbClr val="FFFFFF"/>
              </a:solidFill>
              <a:highlight>
                <a:srgbClr val="85200C"/>
              </a:highlight>
            </a:endParaRPr>
          </a:p>
          <a:p>
            <a:pPr indent="0" lvl="0" marL="0" rtl="0" algn="ctr">
              <a:spcBef>
                <a:spcPts val="0"/>
              </a:spcBef>
              <a:spcAft>
                <a:spcPts val="0"/>
              </a:spcAft>
              <a:buNone/>
            </a:pPr>
            <a:r>
              <a:rPr lang="en" sz="6500">
                <a:solidFill>
                  <a:srgbClr val="85200C"/>
                </a:solidFill>
                <a:highlight>
                  <a:srgbClr val="85200C"/>
                </a:highlight>
              </a:rPr>
              <a:t>.</a:t>
            </a:r>
            <a:r>
              <a:rPr lang="en" sz="6500">
                <a:solidFill>
                  <a:srgbClr val="FFFFFF"/>
                </a:solidFill>
                <a:highlight>
                  <a:srgbClr val="85200C"/>
                </a:highlight>
              </a:rPr>
              <a:t>our codes</a:t>
            </a:r>
            <a:r>
              <a:rPr lang="en" sz="6500">
                <a:solidFill>
                  <a:srgbClr val="85200C"/>
                </a:solidFill>
                <a:highlight>
                  <a:srgbClr val="85200C"/>
                </a:highlight>
              </a:rPr>
              <a:t>.</a:t>
            </a:r>
            <a:endParaRPr b="0" sz="7000">
              <a:solidFill>
                <a:srgbClr val="E69138"/>
              </a:solidFill>
              <a:latin typeface="Pacifico"/>
              <a:ea typeface="Pacifico"/>
              <a:cs typeface="Pacifico"/>
              <a:sym typeface="Pacifico"/>
            </a:endParaRPr>
          </a:p>
        </p:txBody>
      </p:sp>
      <p:pic>
        <p:nvPicPr>
          <p:cNvPr descr="2 Minute Countdown Timer, no sounds, with Alarm at the end and Winter Landscape and Snowflakes on background. For class, classroom, kids, lessons, school, kindergarten, homework, reading, workout.&#10;✔️ Subscribe Here: http://bit.ly/SubscribeTime-Timers Thank you!&#10;#2minute #2minutetimer #timer2minute &#10;Timer are use to measure time intervals, Countdown or Countup. Time can also be measured with Stopwatch. Our Video timers will indicate remaining time from a specific interval time to zero or from zero, and at the end you will hear an alarm sounds.&#10;You can use various Timer formats from playlists: &#10; &#10;1 Minute Timer: https://www.youtube.com/watch?v=QZY_RHFybpE&amp;list=PLK_oNXHlyqhOnw3VGultKn-Qb9kHQC31G&#10;2 Minute Timer: https://www.youtube.com/watch?v=pt0452O8pNA&amp;list=PLK_oNXHlyqhOEKJAO8prc1HdGLGu9i3Zi&#10;3 Minute Timer: https://www.youtube.com/watch?v=QJWzm7EbzaU&amp;list=PLK_oNXHlyqhMV4Kq4ZuA0p8W9WmTVz0ur&#10;4 Minute Timer: https://www.youtube.com/watch?v=TtDmA3pGQh8&amp;list=PLK_oNXHlyqhMJBFzjFoHL6mgYPR6m74A6&#10;5 Minute Timer: https://www.youtube.com/watch?v=mEtcKQzJAMI&amp;list=PLK_oNXHlyqhP4j1hhvw7Na744211Wh3B9&#10;6 Minute Timer: https://www.youtube.com/watch?v=LTIW6sw5NAA&amp;list=PLK_oNXHlyqhN15ovaNrmpMLP-EgEuxUEo&#10;7 Minute Timer: https://www.youtube.com/watch?v=jLrO6eC1KyA&amp;list=PLK_oNXHlyqhMXvXGt0P-ExvL3LvTU8B90&#10;8 Minute Timer: https://www.youtube.com/watch?v=nYwrtQ3T6ac&amp;list=PLK_oNXHlyqhM12SpFcXG7Gqtk45mjtKGy&#10;9 Minute Timer: https://www.youtube.com/watch?v=FgxFV9Mv0KA&amp;list=PLK_oNXHlyqhNeUJ8K-CvFUrgv2CrP7mQT&#10;10 Minute Timer: https://www.youtube.com/watch?v=5oRqSrsj2Io&amp;list=PLK_oNXHlyqhNjUMBU7wS7e1NJFEUpBfwX&#10;15 Minute Timer: https://www.youtube.com/watch?v=fK2QdJi3ydM&amp;list=PLK_oNXHlyqhO_wYTR2zSpLYf0aH-z4q97&#10;20 Minute Timer: https://www.youtube.com/watch?v=PajD9sLyHD4&amp;list=PLK_oNXHlyqhOWsLVHlYZIfYvFg1Z42W0a&#10;25 Minute Timer: https://www.youtube.com/watch?v=NJ48RU5LM0Q&amp;list=PLK_oNXHlyqhM4TFGv9ZcJMJHvGMb-BUDN&#10;30 Minute Timer: https://www.youtube.com/watch?v=pqjuiiDLSfM&amp;list=PLK_oNXHlyqhNC7OydEWJUrFOtqIajGGbc&#10;40 Minute Timer: https://www.youtube.com/watch?v=6UJd75SPIcE&amp;list=PLK_oNXHlyqhNg-z-U1Oy6okODNf6dgEQR&#10;45 Minute Timer: https://www.youtube.com/watch?v=ZdKHGB2aS34&amp;list=PLK_oNXHlyqhMbcPE4S-pTEiEcy1_w4Fxb&#10;50 Minute Timer: https://www.youtube.com/watch?v=TYSXWmAOux8&amp;list=PLK_oNXHlyqhN7NQ9SmDcmz9IhZypKSNv1&#10;60 Minute Timer: https://www.youtube.com/watch?v=d1qdE6ycrps&amp;list=PLK_oNXHlyqhMwhFWd8GpE7I3Vfv-2coP8&#10;100 Minute Timer: https://www.youtube.com/watch?v=A7VzaITF7b0&amp;list=PLK_oNXHlyqhPxqgqMUhoPyJmJYW1UBhGA&#10;&#10;This channel offers you Online Timers for various activities, whether it is about education, school, college, or kindergarten, preschool or even babies. Our videos with countdown timers can be used either by teachers, pupils, students, in class or at home for homework, in various activities, where time is needed to measure.&#10;&#10;Please do not copy this video, if you like it, share it with everyone.&#10;&#10; ------------------------------------------------------&#10;&#10;All videos are the own creation of the Time &amp; Timers channel. All rights reserved. May contain licensed materials used with the consent of the owner." id="395" name="Google Shape;395;p59" title="2 Minute TIMER, Winter Edition">
            <a:hlinkClick r:id="rId3"/>
          </p:cNvPr>
          <p:cNvPicPr preferRelativeResize="0"/>
          <p:nvPr/>
        </p:nvPicPr>
        <p:blipFill>
          <a:blip r:embed="rId4">
            <a:alphaModFix/>
          </a:blip>
          <a:stretch>
            <a:fillRect/>
          </a:stretch>
        </p:blipFill>
        <p:spPr>
          <a:xfrm>
            <a:off x="5131350" y="1306238"/>
            <a:ext cx="3374700" cy="2531025"/>
          </a:xfrm>
          <a:prstGeom prst="rect">
            <a:avLst/>
          </a:prstGeom>
          <a:noFill/>
          <a:ln>
            <a:noFill/>
          </a:ln>
        </p:spPr>
      </p:pic>
      <p:pic>
        <p:nvPicPr>
          <p:cNvPr id="396" name="Google Shape;396;p59"/>
          <p:cNvPicPr preferRelativeResize="0"/>
          <p:nvPr/>
        </p:nvPicPr>
        <p:blipFill rotWithShape="1">
          <a:blip r:embed="rId5">
            <a:alphaModFix/>
          </a:blip>
          <a:srcRect b="3104" l="0" r="0" t="3095"/>
          <a:stretch/>
        </p:blipFill>
        <p:spPr>
          <a:xfrm flipH="1" rot="520906">
            <a:off x="4530196" y="4009123"/>
            <a:ext cx="922953" cy="8652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5"/>
                                        </p:tgtEl>
                                        <p:attrNameLst>
                                          <p:attrName>style.visibility</p:attrName>
                                        </p:attrNameLst>
                                      </p:cBhvr>
                                      <p:to>
                                        <p:strVal val="visible"/>
                                      </p:to>
                                    </p:set>
                                    <p:animEffect filter="fade" transition="in">
                                      <p:cBhvr>
                                        <p:cTn dur="1000"/>
                                        <p:tgtEl>
                                          <p:spTgt spid="3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00" name="Shape 400"/>
        <p:cNvGrpSpPr/>
        <p:nvPr/>
      </p:nvGrpSpPr>
      <p:grpSpPr>
        <a:xfrm>
          <a:off x="0" y="0"/>
          <a:ext cx="0" cy="0"/>
          <a:chOff x="0" y="0"/>
          <a:chExt cx="0" cy="0"/>
        </a:xfrm>
      </p:grpSpPr>
      <p:sp>
        <p:nvSpPr>
          <p:cNvPr id="401" name="Google Shape;401;p60"/>
          <p:cNvSpPr txBox="1"/>
          <p:nvPr>
            <p:ph idx="4294967295" type="title"/>
          </p:nvPr>
        </p:nvSpPr>
        <p:spPr>
          <a:xfrm>
            <a:off x="0" y="1164075"/>
            <a:ext cx="91440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6500">
                <a:solidFill>
                  <a:srgbClr val="85200C"/>
                </a:solidFill>
                <a:highlight>
                  <a:srgbClr val="85200C"/>
                </a:highlight>
              </a:rPr>
              <a:t>.</a:t>
            </a:r>
            <a:r>
              <a:rPr lang="en" sz="6500">
                <a:solidFill>
                  <a:srgbClr val="FFFFFF"/>
                </a:solidFill>
                <a:highlight>
                  <a:srgbClr val="85200C"/>
                </a:highlight>
              </a:rPr>
              <a:t>Step 5:</a:t>
            </a:r>
            <a:r>
              <a:rPr lang="en" sz="6500">
                <a:solidFill>
                  <a:srgbClr val="85200C"/>
                </a:solidFill>
                <a:highlight>
                  <a:srgbClr val="85200C"/>
                </a:highlight>
              </a:rPr>
              <a:t>.</a:t>
            </a:r>
            <a:endParaRPr sz="6500">
              <a:solidFill>
                <a:srgbClr val="85200C"/>
              </a:solidFill>
              <a:highlight>
                <a:srgbClr val="85200C"/>
              </a:highlight>
            </a:endParaRPr>
          </a:p>
          <a:p>
            <a:pPr indent="0" lvl="0" marL="0" rtl="0" algn="ctr">
              <a:spcBef>
                <a:spcPts val="0"/>
              </a:spcBef>
              <a:spcAft>
                <a:spcPts val="0"/>
              </a:spcAft>
              <a:buNone/>
            </a:pPr>
            <a:r>
              <a:rPr b="0" lang="en" sz="7000">
                <a:solidFill>
                  <a:srgbClr val="E69138"/>
                </a:solidFill>
                <a:latin typeface="Pacifico"/>
                <a:ea typeface="Pacifico"/>
                <a:cs typeface="Pacifico"/>
                <a:sym typeface="Pacifico"/>
              </a:rPr>
              <a:t>Make an Ultra Scavenger Hunt</a:t>
            </a:r>
            <a:endParaRPr b="0" sz="7000">
              <a:solidFill>
                <a:srgbClr val="E69138"/>
              </a:solidFill>
              <a:latin typeface="Pacifico"/>
              <a:ea typeface="Pacifico"/>
              <a:cs typeface="Pacifico"/>
              <a:sym typeface="Pacifico"/>
            </a:endParaRPr>
          </a:p>
        </p:txBody>
      </p:sp>
      <p:pic>
        <p:nvPicPr>
          <p:cNvPr id="402" name="Google Shape;402;p60"/>
          <p:cNvPicPr preferRelativeResize="0"/>
          <p:nvPr/>
        </p:nvPicPr>
        <p:blipFill rotWithShape="1">
          <a:blip r:embed="rId3">
            <a:alphaModFix/>
          </a:blip>
          <a:srcRect b="3104" l="0" r="0" t="3095"/>
          <a:stretch/>
        </p:blipFill>
        <p:spPr>
          <a:xfrm flipH="1" rot="520906">
            <a:off x="5871746" y="737923"/>
            <a:ext cx="922953" cy="86525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06" name="Shape 406"/>
        <p:cNvGrpSpPr/>
        <p:nvPr/>
      </p:nvGrpSpPr>
      <p:grpSpPr>
        <a:xfrm>
          <a:off x="0" y="0"/>
          <a:ext cx="0" cy="0"/>
          <a:chOff x="0" y="0"/>
          <a:chExt cx="0" cy="0"/>
        </a:xfrm>
      </p:grpSpPr>
      <p:sp>
        <p:nvSpPr>
          <p:cNvPr id="407" name="Google Shape;407;p61"/>
          <p:cNvSpPr txBox="1"/>
          <p:nvPr>
            <p:ph type="ctrTitle"/>
          </p:nvPr>
        </p:nvSpPr>
        <p:spPr>
          <a:xfrm>
            <a:off x="3704125" y="3327750"/>
            <a:ext cx="5048700" cy="1244400"/>
          </a:xfrm>
          <a:prstGeom prst="rect">
            <a:avLst/>
          </a:prstGeom>
        </p:spPr>
        <p:txBody>
          <a:bodyPr anchorCtr="0" anchor="b" bIns="91425" lIns="91425" spcFirstLastPara="1" rIns="91425" wrap="square" tIns="91425">
            <a:noAutofit/>
          </a:bodyPr>
          <a:lstStyle/>
          <a:p>
            <a:pPr indent="0" lvl="0" marL="0" rtl="0" algn="l">
              <a:lnSpc>
                <a:spcPct val="90000"/>
              </a:lnSpc>
              <a:spcBef>
                <a:spcPts val="1000"/>
              </a:spcBef>
              <a:spcAft>
                <a:spcPts val="0"/>
              </a:spcAft>
              <a:buNone/>
            </a:pPr>
            <a:r>
              <a:rPr b="1" lang="en" sz="2100">
                <a:solidFill>
                  <a:srgbClr val="E69138"/>
                </a:solidFill>
              </a:rPr>
              <a:t>Come up with short or day long challenges for your friends and family to enjoy!</a:t>
            </a:r>
            <a:endParaRPr b="1" sz="2100">
              <a:solidFill>
                <a:srgbClr val="E69138"/>
              </a:solidFill>
            </a:endParaRPr>
          </a:p>
          <a:p>
            <a:pPr indent="-361950" lvl="0" marL="457200" rtl="0" algn="l">
              <a:lnSpc>
                <a:spcPct val="90000"/>
              </a:lnSpc>
              <a:spcBef>
                <a:spcPts val="1000"/>
              </a:spcBef>
              <a:spcAft>
                <a:spcPts val="0"/>
              </a:spcAft>
              <a:buClr>
                <a:srgbClr val="000000"/>
              </a:buClr>
              <a:buSzPts val="2100"/>
              <a:buChar char="●"/>
            </a:pPr>
            <a:r>
              <a:rPr lang="en" sz="2100"/>
              <a:t>In the previous activity, you learned Morse Code.</a:t>
            </a:r>
            <a:endParaRPr sz="2100"/>
          </a:p>
          <a:p>
            <a:pPr indent="-361950" lvl="0" marL="457200" rtl="0" algn="l">
              <a:lnSpc>
                <a:spcPct val="90000"/>
              </a:lnSpc>
              <a:spcBef>
                <a:spcPts val="0"/>
              </a:spcBef>
              <a:spcAft>
                <a:spcPts val="0"/>
              </a:spcAft>
              <a:buClr>
                <a:srgbClr val="000000"/>
              </a:buClr>
              <a:buSzPts val="2100"/>
              <a:buChar char="●"/>
            </a:pPr>
            <a:r>
              <a:rPr lang="en" sz="2100"/>
              <a:t>To make a scavenger hunt challenging, you can give your friends and family clues in Morse Code. They will have to decode the clue first and then find it.</a:t>
            </a:r>
            <a:endParaRPr sz="2100"/>
          </a:p>
          <a:p>
            <a:pPr indent="0" lvl="0" marL="0" rtl="0" algn="l">
              <a:lnSpc>
                <a:spcPct val="90000"/>
              </a:lnSpc>
              <a:spcBef>
                <a:spcPts val="1000"/>
              </a:spcBef>
              <a:spcAft>
                <a:spcPts val="0"/>
              </a:spcAft>
              <a:buNone/>
            </a:pPr>
            <a:r>
              <a:rPr b="1" lang="en" sz="2100"/>
              <a:t>For now, let’s find these clues first.</a:t>
            </a:r>
            <a:endParaRPr b="1" sz="3300">
              <a:solidFill>
                <a:srgbClr val="E69138"/>
              </a:solidFill>
            </a:endParaRPr>
          </a:p>
        </p:txBody>
      </p:sp>
      <p:pic>
        <p:nvPicPr>
          <p:cNvPr id="408" name="Google Shape;408;p61"/>
          <p:cNvPicPr preferRelativeResize="0"/>
          <p:nvPr/>
        </p:nvPicPr>
        <p:blipFill rotWithShape="1">
          <a:blip r:embed="rId3">
            <a:alphaModFix/>
          </a:blip>
          <a:srcRect b="0" l="21755" r="21750" t="0"/>
          <a:stretch/>
        </p:blipFill>
        <p:spPr>
          <a:xfrm>
            <a:off x="754600" y="305250"/>
            <a:ext cx="2744450" cy="4140702"/>
          </a:xfrm>
          <a:prstGeom prst="rect">
            <a:avLst/>
          </a:prstGeom>
          <a:noFill/>
          <a:ln>
            <a:noFill/>
          </a:ln>
        </p:spPr>
      </p:pic>
      <p:pic>
        <p:nvPicPr>
          <p:cNvPr id="409" name="Google Shape;409;p61"/>
          <p:cNvPicPr preferRelativeResize="0"/>
          <p:nvPr/>
        </p:nvPicPr>
        <p:blipFill rotWithShape="1">
          <a:blip r:embed="rId4">
            <a:alphaModFix/>
          </a:blip>
          <a:srcRect b="3104" l="0" r="0" t="3095"/>
          <a:stretch/>
        </p:blipFill>
        <p:spPr>
          <a:xfrm flipH="1" rot="-754979">
            <a:off x="507547" y="3593523"/>
            <a:ext cx="922952" cy="86525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62"/>
          <p:cNvSpPr/>
          <p:nvPr/>
        </p:nvSpPr>
        <p:spPr>
          <a:xfrm>
            <a:off x="4538625" y="0"/>
            <a:ext cx="4605300" cy="5143500"/>
          </a:xfrm>
          <a:prstGeom prst="rect">
            <a:avLst/>
          </a:prstGeom>
          <a:solidFill>
            <a:srgbClr val="85200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62"/>
          <p:cNvSpPr txBox="1"/>
          <p:nvPr>
            <p:ph idx="4294967295" type="ctrTitle"/>
          </p:nvPr>
        </p:nvSpPr>
        <p:spPr>
          <a:xfrm>
            <a:off x="4538625" y="1089300"/>
            <a:ext cx="4605300" cy="377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highlight>
                  <a:srgbClr val="E69138"/>
                </a:highlight>
              </a:rPr>
              <a:t> </a:t>
            </a:r>
            <a:r>
              <a:rPr lang="en" sz="3600">
                <a:solidFill>
                  <a:srgbClr val="FFFFFF"/>
                </a:solidFill>
                <a:highlight>
                  <a:srgbClr val="E69138"/>
                </a:highlight>
              </a:rPr>
              <a:t>Clue 1:</a:t>
            </a:r>
            <a:r>
              <a:rPr lang="en" sz="3600">
                <a:solidFill>
                  <a:srgbClr val="E69138"/>
                </a:solidFill>
                <a:highlight>
                  <a:srgbClr val="E69138"/>
                </a:highlight>
              </a:rPr>
              <a:t>.</a:t>
            </a:r>
            <a:endParaRPr b="0" sz="1800">
              <a:solidFill>
                <a:srgbClr val="FFFFFF"/>
              </a:solidFill>
              <a:latin typeface="Arial"/>
              <a:ea typeface="Arial"/>
              <a:cs typeface="Arial"/>
              <a:sym typeface="Arial"/>
            </a:endParaRPr>
          </a:p>
        </p:txBody>
      </p:sp>
      <p:pic>
        <p:nvPicPr>
          <p:cNvPr descr="This timer silently counts down to 0:00, then alerts you that time is up with a gentle beep sound." id="416" name="Google Shape;416;p62" title="30 Second Timer">
            <a:hlinkClick r:id="rId3"/>
          </p:cNvPr>
          <p:cNvPicPr preferRelativeResize="0"/>
          <p:nvPr/>
        </p:nvPicPr>
        <p:blipFill>
          <a:blip r:embed="rId4">
            <a:alphaModFix/>
          </a:blip>
          <a:stretch>
            <a:fillRect/>
          </a:stretch>
        </p:blipFill>
        <p:spPr>
          <a:xfrm>
            <a:off x="5290830" y="2058700"/>
            <a:ext cx="3100900" cy="2325675"/>
          </a:xfrm>
          <a:prstGeom prst="rect">
            <a:avLst/>
          </a:prstGeom>
          <a:noFill/>
          <a:ln>
            <a:noFill/>
          </a:ln>
        </p:spPr>
      </p:pic>
      <p:pic>
        <p:nvPicPr>
          <p:cNvPr id="417" name="Google Shape;417;p62"/>
          <p:cNvPicPr preferRelativeResize="0"/>
          <p:nvPr/>
        </p:nvPicPr>
        <p:blipFill>
          <a:blip r:embed="rId5">
            <a:alphaModFix/>
          </a:blip>
          <a:stretch>
            <a:fillRect/>
          </a:stretch>
        </p:blipFill>
        <p:spPr>
          <a:xfrm rot="-5400000">
            <a:off x="163800" y="1158012"/>
            <a:ext cx="4233825" cy="282748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1000"/>
                                        <p:tgtEl>
                                          <p:spTgt spid="4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63"/>
          <p:cNvSpPr/>
          <p:nvPr/>
        </p:nvSpPr>
        <p:spPr>
          <a:xfrm>
            <a:off x="4538625" y="0"/>
            <a:ext cx="4605300" cy="5143500"/>
          </a:xfrm>
          <a:prstGeom prst="rect">
            <a:avLst/>
          </a:prstGeom>
          <a:solidFill>
            <a:srgbClr val="85200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63"/>
          <p:cNvSpPr txBox="1"/>
          <p:nvPr>
            <p:ph idx="4294967295" type="ctrTitle"/>
          </p:nvPr>
        </p:nvSpPr>
        <p:spPr>
          <a:xfrm>
            <a:off x="4538625" y="1089300"/>
            <a:ext cx="4605300" cy="377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highlight>
                  <a:srgbClr val="E69138"/>
                </a:highlight>
              </a:rPr>
              <a:t> </a:t>
            </a:r>
            <a:r>
              <a:rPr lang="en" sz="3600">
                <a:solidFill>
                  <a:srgbClr val="FFFFFF"/>
                </a:solidFill>
                <a:highlight>
                  <a:srgbClr val="E69138"/>
                </a:highlight>
              </a:rPr>
              <a:t>Clue 2:</a:t>
            </a:r>
            <a:r>
              <a:rPr lang="en" sz="3600">
                <a:solidFill>
                  <a:srgbClr val="E69138"/>
                </a:solidFill>
                <a:highlight>
                  <a:srgbClr val="E69138"/>
                </a:highlight>
              </a:rPr>
              <a:t>.</a:t>
            </a:r>
            <a:endParaRPr b="0" sz="1800">
              <a:solidFill>
                <a:srgbClr val="FFFFFF"/>
              </a:solidFill>
              <a:latin typeface="Arial"/>
              <a:ea typeface="Arial"/>
              <a:cs typeface="Arial"/>
              <a:sym typeface="Arial"/>
            </a:endParaRPr>
          </a:p>
        </p:txBody>
      </p:sp>
      <p:pic>
        <p:nvPicPr>
          <p:cNvPr descr="This timer silently counts down to 0:00, then alerts you that time is up with a gentle beep sound." id="424" name="Google Shape;424;p63" title="30 Second Timer">
            <a:hlinkClick r:id="rId3"/>
          </p:cNvPr>
          <p:cNvPicPr preferRelativeResize="0"/>
          <p:nvPr/>
        </p:nvPicPr>
        <p:blipFill>
          <a:blip r:embed="rId4">
            <a:alphaModFix/>
          </a:blip>
          <a:stretch>
            <a:fillRect/>
          </a:stretch>
        </p:blipFill>
        <p:spPr>
          <a:xfrm>
            <a:off x="5290830" y="2058700"/>
            <a:ext cx="3100900" cy="2325675"/>
          </a:xfrm>
          <a:prstGeom prst="rect">
            <a:avLst/>
          </a:prstGeom>
          <a:noFill/>
          <a:ln>
            <a:noFill/>
          </a:ln>
        </p:spPr>
      </p:pic>
      <p:pic>
        <p:nvPicPr>
          <p:cNvPr id="425" name="Google Shape;425;p63"/>
          <p:cNvPicPr preferRelativeResize="0"/>
          <p:nvPr/>
        </p:nvPicPr>
        <p:blipFill>
          <a:blip r:embed="rId5">
            <a:alphaModFix/>
          </a:blip>
          <a:stretch>
            <a:fillRect/>
          </a:stretch>
        </p:blipFill>
        <p:spPr>
          <a:xfrm>
            <a:off x="346275" y="623888"/>
            <a:ext cx="3895725" cy="3895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gtEl>
                                        <p:attrNameLst>
                                          <p:attrName>style.visibility</p:attrName>
                                        </p:attrNameLst>
                                      </p:cBhvr>
                                      <p:to>
                                        <p:strVal val="visible"/>
                                      </p:to>
                                    </p:set>
                                    <p:animEffect filter="fade" transition="in">
                                      <p:cBhvr>
                                        <p:cTn dur="1000"/>
                                        <p:tgtEl>
                                          <p:spTgt spid="4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64"/>
          <p:cNvSpPr/>
          <p:nvPr/>
        </p:nvSpPr>
        <p:spPr>
          <a:xfrm>
            <a:off x="4538625" y="0"/>
            <a:ext cx="4605300" cy="5143500"/>
          </a:xfrm>
          <a:prstGeom prst="rect">
            <a:avLst/>
          </a:prstGeom>
          <a:solidFill>
            <a:srgbClr val="85200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64"/>
          <p:cNvSpPr txBox="1"/>
          <p:nvPr>
            <p:ph idx="4294967295" type="ctrTitle"/>
          </p:nvPr>
        </p:nvSpPr>
        <p:spPr>
          <a:xfrm>
            <a:off x="4538625" y="1089300"/>
            <a:ext cx="4605300" cy="377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highlight>
                  <a:srgbClr val="E69138"/>
                </a:highlight>
              </a:rPr>
              <a:t> </a:t>
            </a:r>
            <a:r>
              <a:rPr lang="en" sz="3600">
                <a:solidFill>
                  <a:srgbClr val="FFFFFF"/>
                </a:solidFill>
                <a:highlight>
                  <a:srgbClr val="E69138"/>
                </a:highlight>
              </a:rPr>
              <a:t>Clue 2:</a:t>
            </a:r>
            <a:r>
              <a:rPr lang="en" sz="3600">
                <a:solidFill>
                  <a:srgbClr val="E69138"/>
                </a:solidFill>
                <a:highlight>
                  <a:srgbClr val="E69138"/>
                </a:highlight>
              </a:rPr>
              <a:t>.</a:t>
            </a:r>
            <a:endParaRPr b="0" sz="1800">
              <a:solidFill>
                <a:srgbClr val="FFFFFF"/>
              </a:solidFill>
              <a:latin typeface="Arial"/>
              <a:ea typeface="Arial"/>
              <a:cs typeface="Arial"/>
              <a:sym typeface="Arial"/>
            </a:endParaRPr>
          </a:p>
        </p:txBody>
      </p:sp>
      <p:pic>
        <p:nvPicPr>
          <p:cNvPr descr="This timer silently counts down to 0:00, then alerts you that time is up with a gentle beep sound." id="432" name="Google Shape;432;p64" title="30 Second Timer">
            <a:hlinkClick r:id="rId3"/>
          </p:cNvPr>
          <p:cNvPicPr preferRelativeResize="0"/>
          <p:nvPr/>
        </p:nvPicPr>
        <p:blipFill>
          <a:blip r:embed="rId4">
            <a:alphaModFix/>
          </a:blip>
          <a:stretch>
            <a:fillRect/>
          </a:stretch>
        </p:blipFill>
        <p:spPr>
          <a:xfrm>
            <a:off x="5290830" y="2058700"/>
            <a:ext cx="3100900" cy="2325675"/>
          </a:xfrm>
          <a:prstGeom prst="rect">
            <a:avLst/>
          </a:prstGeom>
          <a:noFill/>
          <a:ln>
            <a:noFill/>
          </a:ln>
        </p:spPr>
      </p:pic>
      <p:pic>
        <p:nvPicPr>
          <p:cNvPr id="433" name="Google Shape;433;p64"/>
          <p:cNvPicPr preferRelativeResize="0"/>
          <p:nvPr/>
        </p:nvPicPr>
        <p:blipFill>
          <a:blip r:embed="rId5">
            <a:alphaModFix/>
          </a:blip>
          <a:stretch>
            <a:fillRect/>
          </a:stretch>
        </p:blipFill>
        <p:spPr>
          <a:xfrm>
            <a:off x="312050" y="576250"/>
            <a:ext cx="3981450" cy="3990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2"/>
                                        </p:tgtEl>
                                        <p:attrNameLst>
                                          <p:attrName>style.visibility</p:attrName>
                                        </p:attrNameLst>
                                      </p:cBhvr>
                                      <p:to>
                                        <p:strVal val="visible"/>
                                      </p:to>
                                    </p:set>
                                    <p:animEffect filter="fade" transition="in">
                                      <p:cBhvr>
                                        <p:cTn dur="1000"/>
                                        <p:tgtEl>
                                          <p:spTgt spid="4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37" name="Shape 437"/>
        <p:cNvGrpSpPr/>
        <p:nvPr/>
      </p:nvGrpSpPr>
      <p:grpSpPr>
        <a:xfrm>
          <a:off x="0" y="0"/>
          <a:ext cx="0" cy="0"/>
          <a:chOff x="0" y="0"/>
          <a:chExt cx="0" cy="0"/>
        </a:xfrm>
      </p:grpSpPr>
      <p:sp>
        <p:nvSpPr>
          <p:cNvPr id="438" name="Google Shape;438;p65"/>
          <p:cNvSpPr txBox="1"/>
          <p:nvPr>
            <p:ph type="ctrTitle"/>
          </p:nvPr>
        </p:nvSpPr>
        <p:spPr>
          <a:xfrm>
            <a:off x="3546075" y="3403950"/>
            <a:ext cx="5206800" cy="124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800">
                <a:solidFill>
                  <a:schemeClr val="lt1"/>
                </a:solidFill>
                <a:highlight>
                  <a:srgbClr val="E69138"/>
                </a:highlight>
              </a:rPr>
              <a:t> Great job,</a:t>
            </a:r>
            <a:r>
              <a:rPr lang="en" sz="4800">
                <a:solidFill>
                  <a:srgbClr val="E69138"/>
                </a:solidFill>
                <a:highlight>
                  <a:srgbClr val="E69138"/>
                </a:highlight>
              </a:rPr>
              <a:t>.</a:t>
            </a:r>
            <a:r>
              <a:rPr lang="en" sz="4800">
                <a:solidFill>
                  <a:schemeClr val="lt1"/>
                </a:solidFill>
                <a:highlight>
                  <a:srgbClr val="FF0000"/>
                </a:highlight>
              </a:rPr>
              <a:t>  </a:t>
            </a:r>
            <a:endParaRPr sz="4800">
              <a:solidFill>
                <a:schemeClr val="lt1"/>
              </a:solidFill>
              <a:highlight>
                <a:srgbClr val="FF0000"/>
              </a:highlight>
            </a:endParaRPr>
          </a:p>
          <a:p>
            <a:pPr indent="0" lvl="0" marL="0" rtl="0" algn="l">
              <a:spcBef>
                <a:spcPts val="0"/>
              </a:spcBef>
              <a:spcAft>
                <a:spcPts val="0"/>
              </a:spcAft>
              <a:buNone/>
            </a:pPr>
            <a:r>
              <a:rPr b="1" lang="en">
                <a:solidFill>
                  <a:srgbClr val="E69138"/>
                </a:solidFill>
              </a:rPr>
              <a:t>GIRL SCOUTS!</a:t>
            </a:r>
            <a:endParaRPr b="1">
              <a:solidFill>
                <a:srgbClr val="E69138"/>
              </a:solidFill>
            </a:endParaRPr>
          </a:p>
          <a:p>
            <a:pPr indent="0" lvl="0" marL="0" rtl="0" algn="l">
              <a:spcBef>
                <a:spcPts val="0"/>
              </a:spcBef>
              <a:spcAft>
                <a:spcPts val="0"/>
              </a:spcAft>
              <a:buClr>
                <a:schemeClr val="dk1"/>
              </a:buClr>
              <a:buSzPts val="1100"/>
              <a:buFont typeface="Arial"/>
              <a:buNone/>
            </a:pPr>
            <a:r>
              <a:rPr b="1" lang="en" sz="2400">
                <a:solidFill>
                  <a:srgbClr val="000000"/>
                </a:solidFill>
              </a:rPr>
              <a:t>You have earned the </a:t>
            </a:r>
            <a:endParaRPr b="1" sz="2400">
              <a:solidFill>
                <a:srgbClr val="000000"/>
              </a:solidFill>
            </a:endParaRPr>
          </a:p>
          <a:p>
            <a:pPr indent="0" lvl="0" marL="0" rtl="0" algn="l">
              <a:spcBef>
                <a:spcPts val="0"/>
              </a:spcBef>
              <a:spcAft>
                <a:spcPts val="0"/>
              </a:spcAft>
              <a:buClr>
                <a:schemeClr val="dk1"/>
              </a:buClr>
              <a:buSzPts val="1100"/>
              <a:buFont typeface="Arial"/>
              <a:buNone/>
            </a:pPr>
            <a:r>
              <a:rPr b="1" lang="en" sz="2400">
                <a:solidFill>
                  <a:srgbClr val="000000"/>
                </a:solidFill>
              </a:rPr>
              <a:t>Game Visionary Badge</a:t>
            </a:r>
            <a:endParaRPr b="1" sz="2400">
              <a:solidFill>
                <a:srgbClr val="000000"/>
              </a:solidFill>
            </a:endParaRPr>
          </a:p>
          <a:p>
            <a:pPr indent="0" lvl="0" marL="0" rtl="0" algn="l">
              <a:spcBef>
                <a:spcPts val="0"/>
              </a:spcBef>
              <a:spcAft>
                <a:spcPts val="0"/>
              </a:spcAft>
              <a:buClr>
                <a:schemeClr val="dk1"/>
              </a:buClr>
              <a:buSzPts val="1100"/>
              <a:buFont typeface="Arial"/>
              <a:buNone/>
            </a:pPr>
            <a:r>
              <a:t/>
            </a:r>
            <a:endParaRPr b="1" sz="2400">
              <a:solidFill>
                <a:srgbClr val="000000"/>
              </a:solidFill>
            </a:endParaRPr>
          </a:p>
          <a:p>
            <a:pPr indent="0" lvl="0" marL="0" rtl="0" algn="l">
              <a:lnSpc>
                <a:spcPct val="90000"/>
              </a:lnSpc>
              <a:spcBef>
                <a:spcPts val="1000"/>
              </a:spcBef>
              <a:spcAft>
                <a:spcPts val="0"/>
              </a:spcAft>
              <a:buNone/>
            </a:pPr>
            <a:r>
              <a:rPr b="1" lang="en" sz="1500">
                <a:solidFill>
                  <a:srgbClr val="000000"/>
                </a:solidFill>
              </a:rPr>
              <a:t>Now that you’ve earned this badge, you’ll know how to:</a:t>
            </a:r>
            <a:endParaRPr b="1" sz="1500">
              <a:solidFill>
                <a:srgbClr val="000000"/>
              </a:solidFill>
            </a:endParaRPr>
          </a:p>
          <a:p>
            <a:pPr indent="-323850" lvl="0" marL="457200" rtl="0" algn="l">
              <a:lnSpc>
                <a:spcPct val="90000"/>
              </a:lnSpc>
              <a:spcBef>
                <a:spcPts val="1000"/>
              </a:spcBef>
              <a:spcAft>
                <a:spcPts val="0"/>
              </a:spcAft>
              <a:buClr>
                <a:srgbClr val="000000"/>
              </a:buClr>
              <a:buSzPts val="1500"/>
              <a:buChar char="●"/>
            </a:pPr>
            <a:r>
              <a:rPr lang="en" sz="1500">
                <a:solidFill>
                  <a:srgbClr val="000000"/>
                </a:solidFill>
              </a:rPr>
              <a:t>Organize fun games the next time you meet your friends or family either virtually or in person.</a:t>
            </a:r>
            <a:endParaRPr sz="1500">
              <a:solidFill>
                <a:srgbClr val="000000"/>
              </a:solidFill>
            </a:endParaRPr>
          </a:p>
          <a:p>
            <a:pPr indent="-323850" lvl="0" marL="457200" rtl="0" algn="l">
              <a:lnSpc>
                <a:spcPct val="90000"/>
              </a:lnSpc>
              <a:spcBef>
                <a:spcPts val="0"/>
              </a:spcBef>
              <a:spcAft>
                <a:spcPts val="0"/>
              </a:spcAft>
              <a:buClr>
                <a:srgbClr val="000000"/>
              </a:buClr>
              <a:buSzPts val="1500"/>
              <a:buChar char="●"/>
            </a:pPr>
            <a:r>
              <a:rPr lang="en" sz="1500">
                <a:solidFill>
                  <a:srgbClr val="000000"/>
                </a:solidFill>
              </a:rPr>
              <a:t>Make a grand scale challenge to bring to your next Girl Scout meeting.</a:t>
            </a:r>
            <a:endParaRPr sz="1900">
              <a:solidFill>
                <a:srgbClr val="000000"/>
              </a:solidFill>
            </a:endParaRPr>
          </a:p>
        </p:txBody>
      </p:sp>
      <p:pic>
        <p:nvPicPr>
          <p:cNvPr id="439" name="Google Shape;439;p65"/>
          <p:cNvPicPr preferRelativeResize="0"/>
          <p:nvPr/>
        </p:nvPicPr>
        <p:blipFill rotWithShape="1">
          <a:blip r:embed="rId3">
            <a:alphaModFix/>
          </a:blip>
          <a:srcRect b="3104" l="0" r="0" t="3095"/>
          <a:stretch/>
        </p:blipFill>
        <p:spPr>
          <a:xfrm flipH="1">
            <a:off x="7001251" y="2483350"/>
            <a:ext cx="591448" cy="554476"/>
          </a:xfrm>
          <a:prstGeom prst="rect">
            <a:avLst/>
          </a:prstGeom>
          <a:noFill/>
          <a:ln>
            <a:noFill/>
          </a:ln>
        </p:spPr>
      </p:pic>
      <p:pic>
        <p:nvPicPr>
          <p:cNvPr id="440" name="Google Shape;440;p65"/>
          <p:cNvPicPr preferRelativeResize="0"/>
          <p:nvPr/>
        </p:nvPicPr>
        <p:blipFill rotWithShape="1">
          <a:blip r:embed="rId4">
            <a:alphaModFix/>
          </a:blip>
          <a:srcRect b="0" l="21755" r="21750" t="0"/>
          <a:stretch/>
        </p:blipFill>
        <p:spPr>
          <a:xfrm>
            <a:off x="754600" y="305250"/>
            <a:ext cx="2744450" cy="41407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F0000"/>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