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verage"/>
      <p:regular r:id="rId15"/>
    </p:embeddedFont>
    <p:embeddedFont>
      <p:font typeface="Oswald"/>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verage-regular.fntdata"/><Relationship Id="rId14" Type="http://schemas.openxmlformats.org/officeDocument/2006/relationships/slide" Target="slides/slide9.xml"/><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c6f90357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c6f9035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478541a2d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478541a2d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c6f90357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c6f90357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7478541a2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478541a2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6f90357f_0_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6f90357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7478541a2d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478541a2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7478541a2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478541a2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6f90357f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6f90357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hyperlink" Target="http://www.youtube.com/watch?v=MrYqh3VqKsw"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girlscouts.org/SpaceSciencePlanetAg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hyperlink" Target="https://in-the-sky.org/skymap.ph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girlscouts.org/SpaceScienceMarsTrek" TargetMode="External"/><Relationship Id="rId4" Type="http://schemas.openxmlformats.org/officeDocument/2006/relationships/hyperlink" Target="http://www.girlscouts.org/SpaceScienceNASAMissions" TargetMode="External"/><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www.youtube.com/watch?v=Xqy8acwT3jI" TargetMode="Externa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Space Science Investigator </a:t>
            </a:r>
            <a:endParaRPr/>
          </a:p>
          <a:p>
            <a:pPr indent="0" lvl="0" marL="0" rtl="0" algn="ctr">
              <a:spcBef>
                <a:spcPts val="0"/>
              </a:spcBef>
              <a:spcAft>
                <a:spcPts val="0"/>
              </a:spcAft>
              <a:buNone/>
            </a:pPr>
            <a:r>
              <a:rPr lang="en"/>
              <a:t>Junior</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Girl Scouts of Central Illinois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492750" y="230900"/>
            <a:ext cx="8158500" cy="615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Step 1: Model the Solar System</a:t>
            </a:r>
            <a:endParaRPr sz="3000"/>
          </a:p>
        </p:txBody>
      </p:sp>
      <p:pic>
        <p:nvPicPr>
          <p:cNvPr id="66" name="Google Shape;66;p14"/>
          <p:cNvPicPr preferRelativeResize="0"/>
          <p:nvPr/>
        </p:nvPicPr>
        <p:blipFill>
          <a:blip r:embed="rId3">
            <a:alphaModFix/>
          </a:blip>
          <a:stretch>
            <a:fillRect/>
          </a:stretch>
        </p:blipFill>
        <p:spPr>
          <a:xfrm>
            <a:off x="3017691" y="1189325"/>
            <a:ext cx="5792958" cy="3282675"/>
          </a:xfrm>
          <a:prstGeom prst="rect">
            <a:avLst/>
          </a:prstGeom>
          <a:noFill/>
          <a:ln>
            <a:noFill/>
          </a:ln>
        </p:spPr>
      </p:pic>
      <p:sp>
        <p:nvSpPr>
          <p:cNvPr id="67" name="Google Shape;67;p14"/>
          <p:cNvSpPr txBox="1"/>
          <p:nvPr/>
        </p:nvSpPr>
        <p:spPr>
          <a:xfrm>
            <a:off x="416300" y="907325"/>
            <a:ext cx="2390400" cy="416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verage"/>
                <a:ea typeface="Average"/>
                <a:cs typeface="Average"/>
                <a:sym typeface="Average"/>
              </a:rPr>
              <a:t>What is a</a:t>
            </a:r>
            <a:endParaRPr b="1" sz="1800">
              <a:latin typeface="Average"/>
              <a:ea typeface="Average"/>
              <a:cs typeface="Average"/>
              <a:sym typeface="Average"/>
            </a:endParaRPr>
          </a:p>
          <a:p>
            <a:pPr indent="0" lvl="0" marL="0" rtl="0" algn="l">
              <a:spcBef>
                <a:spcPts val="0"/>
              </a:spcBef>
              <a:spcAft>
                <a:spcPts val="0"/>
              </a:spcAft>
              <a:buNone/>
            </a:pPr>
            <a:r>
              <a:rPr b="1" lang="en" sz="1800">
                <a:latin typeface="Average"/>
                <a:ea typeface="Average"/>
                <a:cs typeface="Average"/>
                <a:sym typeface="Average"/>
              </a:rPr>
              <a:t>scale model?</a:t>
            </a:r>
            <a:endParaRPr b="1" sz="1800">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Scientists and engineers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use models for both their</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research and to help</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communicate discoveries.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A scale model is a copy</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of an object that is either</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larger or smaller than</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the original object it is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“modeled” after. Each part</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of the object is adjusted in</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the same way. Architects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create small scale models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of the buildings they are</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going to build and scientists</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make large scale models of</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insects so that they can</a:t>
            </a:r>
            <a:endParaRPr>
              <a:latin typeface="Average"/>
              <a:ea typeface="Average"/>
              <a:cs typeface="Average"/>
              <a:sym typeface="Average"/>
            </a:endParaRPr>
          </a:p>
          <a:p>
            <a:pPr indent="0" lvl="0" marL="0" rtl="0" algn="l">
              <a:spcBef>
                <a:spcPts val="0"/>
              </a:spcBef>
              <a:spcAft>
                <a:spcPts val="0"/>
              </a:spcAft>
              <a:buNone/>
            </a:pPr>
            <a:r>
              <a:rPr lang="en">
                <a:latin typeface="Average"/>
                <a:ea typeface="Average"/>
                <a:cs typeface="Average"/>
                <a:sym typeface="Average"/>
              </a:rPr>
              <a:t>more easily study them.</a:t>
            </a:r>
            <a:endParaRPr>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descr="Emile helps us understand the scale of our solar system with 3D printed models.&#10;&#10;Are you a teacher? Click here to explore our teaching resources!&#10;https://sites.google.com/temple.edu/funscience/home&#10;&#10;Wait a minute! In the video, Emilie said there are only 8 planets. What happened to Pluto? If you would to learn from NASA why Pluto is no longer considered a planet, check out this link: https://go.nasa.gov/1MxFjSG&#10;&#10;The solar system model that we found on Thingverse. If you would like to print out your own model just follow this link: http://www.thingiverse.com/thing:1746153 &#10;&#10;If you want to learn more about the solar system just follow this link: &#10;https://bit.ly/2HYfe2x&#10;&#10;Check out more videos like this on our channel FunScienceDemos, and do not forget to subscribe and click the bell to stay updated on new videos! https://bit.ly/16zEpWc&#10;&#10;Additional resources meeting Next Generation Science Standards for elementary through high school can be found at our website:&#10;http://new.learningscience.org/wp/" id="72" name="Google Shape;72;p15" title="Scale of the Planets in a 3D Model">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496675" y="308875"/>
            <a:ext cx="7852200" cy="652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Step 2: Circle the Sun</a:t>
            </a:r>
            <a:endParaRPr sz="3000"/>
          </a:p>
        </p:txBody>
      </p:sp>
      <p:sp>
        <p:nvSpPr>
          <p:cNvPr id="78" name="Google Shape;78;p16"/>
          <p:cNvSpPr txBox="1"/>
          <p:nvPr/>
        </p:nvSpPr>
        <p:spPr>
          <a:xfrm>
            <a:off x="565500" y="1181800"/>
            <a:ext cx="8013000" cy="346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F3F3F3"/>
                </a:solidFill>
                <a:latin typeface="Average"/>
                <a:ea typeface="Average"/>
                <a:cs typeface="Average"/>
                <a:sym typeface="Average"/>
              </a:rPr>
              <a:t>What is a year? How do we measure a year? The Earth orbits (moves around) the Sun, and one orbit is equal to one year— actually it takes the Earth 365.24+ days. How many times have you orbited the Sun?</a:t>
            </a:r>
            <a:endParaRPr sz="1800">
              <a:solidFill>
                <a:srgbClr val="F3F3F3"/>
              </a:solidFill>
              <a:latin typeface="Average"/>
              <a:ea typeface="Average"/>
              <a:cs typeface="Average"/>
              <a:sym typeface="Average"/>
            </a:endParaRPr>
          </a:p>
          <a:p>
            <a:pPr indent="0" lvl="0" marL="0" rtl="0" algn="ctr">
              <a:spcBef>
                <a:spcPts val="0"/>
              </a:spcBef>
              <a:spcAft>
                <a:spcPts val="0"/>
              </a:spcAft>
              <a:buNone/>
            </a:pPr>
            <a:r>
              <a:t/>
            </a:r>
            <a:endParaRPr sz="2000">
              <a:solidFill>
                <a:srgbClr val="F3F3F3"/>
              </a:solidFill>
              <a:latin typeface="Average"/>
              <a:ea typeface="Average"/>
              <a:cs typeface="Average"/>
              <a:sym typeface="Average"/>
            </a:endParaRPr>
          </a:p>
          <a:p>
            <a:pPr indent="0" lvl="0" marL="0" rtl="0" algn="ctr">
              <a:spcBef>
                <a:spcPts val="0"/>
              </a:spcBef>
              <a:spcAft>
                <a:spcPts val="0"/>
              </a:spcAft>
              <a:buNone/>
            </a:pPr>
            <a:r>
              <a:rPr lang="en" sz="2000">
                <a:solidFill>
                  <a:srgbClr val="F3F3F3"/>
                </a:solidFill>
                <a:latin typeface="Average"/>
                <a:ea typeface="Average"/>
                <a:cs typeface="Average"/>
                <a:sym typeface="Average"/>
              </a:rPr>
              <a:t>Find your age on other planets! </a:t>
            </a:r>
            <a:endParaRPr sz="2000">
              <a:solidFill>
                <a:srgbClr val="F3F3F3"/>
              </a:solidFill>
              <a:latin typeface="Average"/>
              <a:ea typeface="Average"/>
              <a:cs typeface="Average"/>
              <a:sym typeface="Average"/>
            </a:endParaRPr>
          </a:p>
          <a:p>
            <a:pPr indent="0" lvl="0" marL="0" rtl="0" algn="ctr">
              <a:spcBef>
                <a:spcPts val="0"/>
              </a:spcBef>
              <a:spcAft>
                <a:spcPts val="0"/>
              </a:spcAft>
              <a:buNone/>
            </a:pPr>
            <a:r>
              <a:rPr lang="en" sz="1800">
                <a:solidFill>
                  <a:srgbClr val="F3F3F3"/>
                </a:solidFill>
                <a:latin typeface="Average"/>
                <a:ea typeface="Average"/>
                <a:cs typeface="Average"/>
                <a:sym typeface="Average"/>
              </a:rPr>
              <a:t>Your age is the number of orbits you have taken around the Sun, but each planet is a different distance from the Sun, and they all orbit at different speeds. Today you’re going to discover how old you would be on other planets by using a website such as </a:t>
            </a:r>
            <a:r>
              <a:rPr lang="en" sz="1800" u="sng">
                <a:solidFill>
                  <a:schemeClr val="hlink"/>
                </a:solidFill>
                <a:latin typeface="Average"/>
                <a:ea typeface="Average"/>
                <a:cs typeface="Average"/>
                <a:sym typeface="Average"/>
                <a:hlinkClick r:id="rId3"/>
              </a:rPr>
              <a:t>www.girlscouts.org/SpaceSciencePlanetAges</a:t>
            </a:r>
            <a:r>
              <a:rPr lang="en" sz="1800">
                <a:solidFill>
                  <a:srgbClr val="00FF00"/>
                </a:solidFill>
                <a:latin typeface="Average"/>
                <a:ea typeface="Average"/>
                <a:cs typeface="Average"/>
                <a:sym typeface="Average"/>
              </a:rPr>
              <a:t> </a:t>
            </a:r>
            <a:endParaRPr sz="1800">
              <a:solidFill>
                <a:srgbClr val="F3F3F3"/>
              </a:solidFill>
              <a:latin typeface="Average"/>
              <a:ea typeface="Average"/>
              <a:cs typeface="Average"/>
              <a:sym typeface="Average"/>
            </a:endParaRPr>
          </a:p>
          <a:p>
            <a:pPr indent="0" lvl="0" marL="0" rtl="0" algn="ctr">
              <a:spcBef>
                <a:spcPts val="0"/>
              </a:spcBef>
              <a:spcAft>
                <a:spcPts val="0"/>
              </a:spcAft>
              <a:buNone/>
            </a:pPr>
            <a:r>
              <a:t/>
            </a:r>
            <a:endParaRPr sz="1800">
              <a:solidFill>
                <a:srgbClr val="F3F3F3"/>
              </a:solidFill>
              <a:latin typeface="Average"/>
              <a:ea typeface="Average"/>
              <a:cs typeface="Average"/>
              <a:sym typeface="Average"/>
            </a:endParaRPr>
          </a:p>
          <a:p>
            <a:pPr indent="0" lvl="0" marL="0" rtl="0" algn="ctr">
              <a:spcBef>
                <a:spcPts val="0"/>
              </a:spcBef>
              <a:spcAft>
                <a:spcPts val="0"/>
              </a:spcAft>
              <a:buNone/>
            </a:pPr>
            <a:r>
              <a:rPr lang="en" sz="1800">
                <a:solidFill>
                  <a:srgbClr val="F3F3F3"/>
                </a:solidFill>
                <a:latin typeface="Average"/>
                <a:ea typeface="Average"/>
                <a:cs typeface="Average"/>
                <a:sym typeface="Average"/>
              </a:rPr>
              <a:t>How old are you on Mars? Jupiter? Did any of your discoveries surprise you?</a:t>
            </a:r>
            <a:endParaRPr sz="1800">
              <a:solidFill>
                <a:srgbClr val="F3F3F3"/>
              </a:solidFill>
              <a:latin typeface="Average"/>
              <a:ea typeface="Average"/>
              <a:cs typeface="Average"/>
              <a:sym typeface="Average"/>
            </a:endParaRPr>
          </a:p>
          <a:p>
            <a:pPr indent="0" lvl="0" marL="0" rtl="0" algn="l">
              <a:spcBef>
                <a:spcPts val="0"/>
              </a:spcBef>
              <a:spcAft>
                <a:spcPts val="0"/>
              </a:spcAft>
              <a:buNone/>
            </a:pPr>
            <a:r>
              <a:t/>
            </a:r>
            <a:endParaRPr>
              <a:solidFill>
                <a:srgbClr val="F3F3F3"/>
              </a:solidFill>
              <a:latin typeface="Average"/>
              <a:ea typeface="Average"/>
              <a:cs typeface="Average"/>
              <a:sym typeface="Average"/>
            </a:endParaRPr>
          </a:p>
          <a:p>
            <a:pPr indent="0" lvl="0" marL="0" rtl="0" algn="l">
              <a:spcBef>
                <a:spcPts val="0"/>
              </a:spcBef>
              <a:spcAft>
                <a:spcPts val="0"/>
              </a:spcAft>
              <a:buNone/>
            </a:pPr>
            <a:r>
              <a:t/>
            </a:r>
            <a:endParaRPr>
              <a:solidFill>
                <a:srgbClr val="F3F3F3"/>
              </a:solidFill>
              <a:latin typeface="Average"/>
              <a:ea typeface="Average"/>
              <a:cs typeface="Average"/>
              <a:sym typeface="Average"/>
            </a:endParaRPr>
          </a:p>
          <a:p>
            <a:pPr indent="0" lvl="0" marL="0" rtl="0" algn="l">
              <a:spcBef>
                <a:spcPts val="0"/>
              </a:spcBef>
              <a:spcAft>
                <a:spcPts val="0"/>
              </a:spcAft>
              <a:buNone/>
            </a:pPr>
            <a:r>
              <a:t/>
            </a:r>
            <a:endParaRPr>
              <a:solidFill>
                <a:srgbClr val="F3F3F3"/>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476800" y="230900"/>
            <a:ext cx="6227100" cy="83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Step 3: Discover the Stars</a:t>
            </a:r>
            <a:endParaRPr sz="3000"/>
          </a:p>
        </p:txBody>
      </p:sp>
      <p:sp>
        <p:nvSpPr>
          <p:cNvPr id="84" name="Google Shape;84;p17"/>
          <p:cNvSpPr txBox="1"/>
          <p:nvPr/>
        </p:nvSpPr>
        <p:spPr>
          <a:xfrm>
            <a:off x="472650" y="846125"/>
            <a:ext cx="8198700" cy="409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Average"/>
                <a:ea typeface="Average"/>
                <a:cs typeface="Average"/>
                <a:sym typeface="Average"/>
              </a:rPr>
              <a:t>Objects in space are very far away. The Moon—the closest object to Earth—is about 240,000 miles away. If you could drive a car to the Moon at 60 miles per hour, it would take more than five and a half months to get there! The Sun is about 400 times farther away—roughly 93 million miles—and it’s the closest star to us. Scientists measure space with a different ruler marked in “light-years.” A light-year (ly) is the distance that light travels in one year at 186,000 miles per second—one light-year is about 6 trillion miles.</a:t>
            </a:r>
            <a:endParaRPr sz="1600">
              <a:latin typeface="Average"/>
              <a:ea typeface="Average"/>
              <a:cs typeface="Average"/>
              <a:sym typeface="Average"/>
            </a:endParaRPr>
          </a:p>
          <a:p>
            <a:pPr indent="0" lvl="0" marL="0" rtl="0" algn="ctr">
              <a:spcBef>
                <a:spcPts val="0"/>
              </a:spcBef>
              <a:spcAft>
                <a:spcPts val="0"/>
              </a:spcAft>
              <a:buNone/>
            </a:pPr>
            <a:r>
              <a:t/>
            </a:r>
            <a:endParaRPr sz="1800">
              <a:latin typeface="Average"/>
              <a:ea typeface="Average"/>
              <a:cs typeface="Average"/>
              <a:sym typeface="Average"/>
            </a:endParaRPr>
          </a:p>
          <a:p>
            <a:pPr indent="0" lvl="0" marL="0" rtl="0" algn="ctr">
              <a:spcBef>
                <a:spcPts val="0"/>
              </a:spcBef>
              <a:spcAft>
                <a:spcPts val="0"/>
              </a:spcAft>
              <a:buNone/>
            </a:pPr>
            <a:r>
              <a:t/>
            </a:r>
            <a:endParaRPr sz="1800">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85" name="Google Shape;85;p17"/>
          <p:cNvPicPr preferRelativeResize="0"/>
          <p:nvPr/>
        </p:nvPicPr>
        <p:blipFill>
          <a:blip r:embed="rId3">
            <a:alphaModFix/>
          </a:blip>
          <a:stretch>
            <a:fillRect/>
          </a:stretch>
        </p:blipFill>
        <p:spPr>
          <a:xfrm>
            <a:off x="2208350" y="2571750"/>
            <a:ext cx="4727294" cy="2472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idx="1" type="subTitle"/>
          </p:nvPr>
        </p:nvSpPr>
        <p:spPr>
          <a:xfrm>
            <a:off x="359525" y="814500"/>
            <a:ext cx="3911100" cy="389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F3F3F3"/>
                </a:solidFill>
              </a:rPr>
              <a:t>Go on a night sky scavenger hunt!</a:t>
            </a:r>
            <a:endParaRPr b="1" sz="2000">
              <a:solidFill>
                <a:srgbClr val="F3F3F3"/>
              </a:solidFill>
            </a:endParaRPr>
          </a:p>
          <a:p>
            <a:pPr indent="0" lvl="0" marL="0" rtl="0" algn="ctr">
              <a:spcBef>
                <a:spcPts val="0"/>
              </a:spcBef>
              <a:spcAft>
                <a:spcPts val="0"/>
              </a:spcAft>
              <a:buNone/>
            </a:pPr>
            <a:r>
              <a:rPr lang="en" sz="1800">
                <a:solidFill>
                  <a:srgbClr val="F3F3F3"/>
                </a:solidFill>
              </a:rPr>
              <a:t>You can use your eyes, a star wheel, a smartphone app, or </a:t>
            </a:r>
            <a:r>
              <a:rPr lang="en" sz="1800" u="sng">
                <a:solidFill>
                  <a:schemeClr val="hlink"/>
                </a:solidFill>
                <a:hlinkClick r:id="rId3"/>
              </a:rPr>
              <a:t>this website </a:t>
            </a:r>
            <a:r>
              <a:rPr lang="en" sz="1800">
                <a:solidFill>
                  <a:srgbClr val="F3F3F3"/>
                </a:solidFill>
              </a:rPr>
              <a:t>to help you identify the stars, constellations, or planets in the night sky. With an adult, use the list to the right—or make up your own! Keep in mind that not everything is visible in the sky on the same night or time of year. That’s part of the fun! Just mark off what you can find, and keep going outside on different nights to search the sky.</a:t>
            </a:r>
            <a:endParaRPr>
              <a:solidFill>
                <a:srgbClr val="F3F3F3"/>
              </a:solidFill>
            </a:endParaRPr>
          </a:p>
        </p:txBody>
      </p:sp>
      <p:sp>
        <p:nvSpPr>
          <p:cNvPr id="91" name="Google Shape;91;p18"/>
          <p:cNvSpPr txBox="1"/>
          <p:nvPr>
            <p:ph idx="2" type="body"/>
          </p:nvPr>
        </p:nvSpPr>
        <p:spPr>
          <a:xfrm>
            <a:off x="4939500" y="88125"/>
            <a:ext cx="3837000" cy="49689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sz="1400"/>
              <a:t>Ursa Major (the Big Dipper)</a:t>
            </a:r>
            <a:endParaRPr sz="1400"/>
          </a:p>
          <a:p>
            <a:pPr indent="-317500" lvl="0" marL="457200" rtl="0" algn="l">
              <a:spcBef>
                <a:spcPts val="1600"/>
              </a:spcBef>
              <a:spcAft>
                <a:spcPts val="0"/>
              </a:spcAft>
              <a:buSzPts val="1400"/>
              <a:buChar char="●"/>
            </a:pPr>
            <a:r>
              <a:rPr lang="en" sz="1400"/>
              <a:t>The brightest star in the sky</a:t>
            </a:r>
            <a:endParaRPr sz="1400"/>
          </a:p>
          <a:p>
            <a:pPr indent="-317500" lvl="0" marL="457200" rtl="0" algn="l">
              <a:spcBef>
                <a:spcPts val="1600"/>
              </a:spcBef>
              <a:spcAft>
                <a:spcPts val="0"/>
              </a:spcAft>
              <a:buSzPts val="1400"/>
              <a:buChar char="●"/>
            </a:pPr>
            <a:r>
              <a:rPr lang="en" sz="1400"/>
              <a:t>Aldebaran (the Red Giant)</a:t>
            </a:r>
            <a:endParaRPr sz="1400"/>
          </a:p>
          <a:p>
            <a:pPr indent="-317500" lvl="0" marL="457200" rtl="0" algn="l">
              <a:spcBef>
                <a:spcPts val="1600"/>
              </a:spcBef>
              <a:spcAft>
                <a:spcPts val="0"/>
              </a:spcAft>
              <a:buSzPts val="1400"/>
              <a:buChar char="●"/>
            </a:pPr>
            <a:r>
              <a:rPr lang="en" sz="1400"/>
              <a:t>The Moon</a:t>
            </a:r>
            <a:endParaRPr sz="1400"/>
          </a:p>
          <a:p>
            <a:pPr indent="-317500" lvl="0" marL="457200" rtl="0" algn="l">
              <a:spcBef>
                <a:spcPts val="1600"/>
              </a:spcBef>
              <a:spcAft>
                <a:spcPts val="0"/>
              </a:spcAft>
              <a:buSzPts val="1400"/>
              <a:buChar char="●"/>
            </a:pPr>
            <a:r>
              <a:rPr lang="en" sz="1400"/>
              <a:t>Canis Major (the large dog)</a:t>
            </a:r>
            <a:endParaRPr sz="1400"/>
          </a:p>
          <a:p>
            <a:pPr indent="-317500" lvl="0" marL="457200" rtl="0" algn="l">
              <a:spcBef>
                <a:spcPts val="1600"/>
              </a:spcBef>
              <a:spcAft>
                <a:spcPts val="0"/>
              </a:spcAft>
              <a:buSzPts val="1400"/>
              <a:buChar char="●"/>
            </a:pPr>
            <a:r>
              <a:rPr lang="en" sz="1400"/>
              <a:t>Cygnus (the swan)</a:t>
            </a:r>
            <a:endParaRPr sz="1400"/>
          </a:p>
          <a:p>
            <a:pPr indent="-317500" lvl="0" marL="457200" rtl="0" algn="l">
              <a:spcBef>
                <a:spcPts val="1600"/>
              </a:spcBef>
              <a:spcAft>
                <a:spcPts val="0"/>
              </a:spcAft>
              <a:buSzPts val="1400"/>
              <a:buChar char="●"/>
            </a:pPr>
            <a:r>
              <a:rPr lang="en" sz="1400"/>
              <a:t>Pegasus (the flying horse)</a:t>
            </a:r>
            <a:endParaRPr sz="1400"/>
          </a:p>
          <a:p>
            <a:pPr indent="-317500" lvl="0" marL="457200" rtl="0" algn="l">
              <a:spcBef>
                <a:spcPts val="1600"/>
              </a:spcBef>
              <a:spcAft>
                <a:spcPts val="0"/>
              </a:spcAft>
              <a:buSzPts val="1400"/>
              <a:buChar char="●"/>
            </a:pPr>
            <a:r>
              <a:rPr lang="en" sz="1400"/>
              <a:t>Leo (the lion)</a:t>
            </a:r>
            <a:endParaRPr sz="1400"/>
          </a:p>
          <a:p>
            <a:pPr indent="-317500" lvl="0" marL="457200" rtl="0" algn="l">
              <a:spcBef>
                <a:spcPts val="1600"/>
              </a:spcBef>
              <a:spcAft>
                <a:spcPts val="0"/>
              </a:spcAft>
              <a:buSzPts val="1400"/>
              <a:buChar char="●"/>
            </a:pPr>
            <a:r>
              <a:rPr lang="en" sz="1400"/>
              <a:t>Scorpius (the scorpion) </a:t>
            </a:r>
            <a:endParaRPr sz="1400"/>
          </a:p>
          <a:p>
            <a:pPr indent="-317500" lvl="0" marL="457200" rtl="0" algn="l">
              <a:spcBef>
                <a:spcPts val="1600"/>
              </a:spcBef>
              <a:spcAft>
                <a:spcPts val="1600"/>
              </a:spcAft>
              <a:buSzPts val="1400"/>
              <a:buChar char="●"/>
            </a:pPr>
            <a:r>
              <a:rPr lang="en" sz="1400"/>
              <a:t>A Planet</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711550" y="301400"/>
            <a:ext cx="7852200" cy="86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Step 4: Use tools to Explore</a:t>
            </a:r>
            <a:endParaRPr sz="3000"/>
          </a:p>
        </p:txBody>
      </p:sp>
      <p:sp>
        <p:nvSpPr>
          <p:cNvPr id="97" name="Google Shape;97;p19"/>
          <p:cNvSpPr txBox="1"/>
          <p:nvPr/>
        </p:nvSpPr>
        <p:spPr>
          <a:xfrm>
            <a:off x="837100" y="1222100"/>
            <a:ext cx="7601100" cy="15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3F3F3"/>
                </a:solidFill>
                <a:latin typeface="Average"/>
                <a:ea typeface="Average"/>
                <a:cs typeface="Average"/>
                <a:sym typeface="Average"/>
              </a:rPr>
              <a:t>Make a Mars rover! NASA is exploring Mars with rovers— robotic vehicles that explore other planets. Today, your challenge is to design the next rover to land on Mars! Think about what you’d like to discover and the tools you’d need to accomplish this. As part of your brainstorm, check out </a:t>
            </a:r>
            <a:r>
              <a:rPr lang="en" u="sng">
                <a:solidFill>
                  <a:schemeClr val="hlink"/>
                </a:solidFill>
                <a:latin typeface="Average"/>
                <a:ea typeface="Average"/>
                <a:cs typeface="Average"/>
                <a:sym typeface="Average"/>
                <a:hlinkClick r:id="rId3"/>
              </a:rPr>
              <a:t>www.girlscouts.org/SpaceScienceMarsTrek</a:t>
            </a:r>
            <a:r>
              <a:rPr lang="en">
                <a:solidFill>
                  <a:srgbClr val="F3F3F3"/>
                </a:solidFill>
                <a:latin typeface="Average"/>
                <a:ea typeface="Average"/>
                <a:cs typeface="Average"/>
                <a:sym typeface="Average"/>
              </a:rPr>
              <a:t>  and explore the surface of Mars. When you’re finished making your model, explain how your rover works to a friend or family member. Learn more about NASA’s Missions to Mars online at </a:t>
            </a:r>
            <a:r>
              <a:rPr lang="en" u="sng">
                <a:solidFill>
                  <a:schemeClr val="hlink"/>
                </a:solidFill>
                <a:latin typeface="Average"/>
                <a:ea typeface="Average"/>
                <a:cs typeface="Average"/>
                <a:sym typeface="Average"/>
                <a:hlinkClick r:id="rId4"/>
              </a:rPr>
              <a:t>www.girlscouts.org/SpaceScienceNASAMissions</a:t>
            </a:r>
            <a:r>
              <a:rPr lang="en">
                <a:solidFill>
                  <a:srgbClr val="F3F3F3"/>
                </a:solidFill>
                <a:latin typeface="Average"/>
                <a:ea typeface="Average"/>
                <a:cs typeface="Average"/>
                <a:sym typeface="Average"/>
              </a:rPr>
              <a:t> </a:t>
            </a:r>
            <a:endParaRPr>
              <a:latin typeface="Average"/>
              <a:ea typeface="Average"/>
              <a:cs typeface="Average"/>
              <a:sym typeface="Average"/>
            </a:endParaRPr>
          </a:p>
        </p:txBody>
      </p:sp>
      <p:pic>
        <p:nvPicPr>
          <p:cNvPr id="98" name="Google Shape;98;p19"/>
          <p:cNvPicPr preferRelativeResize="0"/>
          <p:nvPr/>
        </p:nvPicPr>
        <p:blipFill>
          <a:blip r:embed="rId5">
            <a:alphaModFix/>
          </a:blip>
          <a:stretch>
            <a:fillRect/>
          </a:stretch>
        </p:blipFill>
        <p:spPr>
          <a:xfrm>
            <a:off x="2556300" y="2726300"/>
            <a:ext cx="3755380" cy="21124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503675" y="174575"/>
            <a:ext cx="6227100" cy="92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Step 5: Share your Sky</a:t>
            </a:r>
            <a:endParaRPr sz="3000"/>
          </a:p>
        </p:txBody>
      </p:sp>
      <p:sp>
        <p:nvSpPr>
          <p:cNvPr id="104" name="Google Shape;104;p20"/>
          <p:cNvSpPr txBox="1"/>
          <p:nvPr/>
        </p:nvSpPr>
        <p:spPr>
          <a:xfrm>
            <a:off x="903000" y="1195225"/>
            <a:ext cx="7338000" cy="85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verage"/>
                <a:ea typeface="Average"/>
                <a:cs typeface="Average"/>
                <a:sym typeface="Average"/>
              </a:rPr>
              <a:t>Create a space show! This might be a song or rap, a skit, a video, a short story, or poem. Create something that will inspire and teach others about the wonders of space science, and present or perform it for your family and friends.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descr="FREE DOWNLOAD!! SOLAR SYSTEM POSTER AND DESKTOP WALLPAPERS - SEE LINK BELOW&#10;Join MC Longneck on a super fun space adventure! We will see amazing things and make some new friends along the way! We will use science to learn about the solar system, it's planets and moons as we explore the cosmos. This is a great introduction to outer space for young children curious about &quot;what's up there&quot; - but there is a lot of fun stuff in there for space and sci-fi geeks of all ages! If you look closely who knows what you will find!&#10;&#10;&quot;Out Here in Outer Space&quot; is available on iTunes here:  https://itunes.apple.com/us/album/out-here-in-outer-space-single/id951212672&#10;&#10;***Keep your eyes out for some super fun hidden Easter eggs in the video!&#10;&#10;A huuuuge thank you to all of our Kickstarter supporters - this video would not be possible without your support. We are working hard to bring you more new music and fun in 2015!&#10;&#10;DOWNLOAD FREE &quot;SOLAR SYSTEM&quot; POSTER AND DESKTOPS HERE: https://dl.dropboxusercontent.com/u/80586/little_scrubs_solar_system.zip   (9mb)&#10;&#10;You can preview here: http://i.imgur.com/26zr6AB.jpg&#10;&#10;www.facebook.com/littlescrubs&#10;@Little_Scrubs on twitter" id="105" name="Google Shape;105;p20" title="The Space Rap - &quot;Out Here in Outer Space&quot;">
            <a:hlinkClick r:id="rId3"/>
          </p:cNvPr>
          <p:cNvPicPr preferRelativeResize="0"/>
          <p:nvPr/>
        </p:nvPicPr>
        <p:blipFill>
          <a:blip r:embed="rId4">
            <a:alphaModFix/>
          </a:blip>
          <a:stretch>
            <a:fillRect/>
          </a:stretch>
        </p:blipFill>
        <p:spPr>
          <a:xfrm>
            <a:off x="2784575" y="2145375"/>
            <a:ext cx="3716366" cy="2787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4052450" y="43300"/>
            <a:ext cx="5022275" cy="5022275"/>
          </a:xfrm>
          <a:prstGeom prst="rect">
            <a:avLst/>
          </a:prstGeom>
          <a:noFill/>
          <a:ln>
            <a:noFill/>
          </a:ln>
        </p:spPr>
      </p:pic>
      <p:sp>
        <p:nvSpPr>
          <p:cNvPr id="111" name="Google Shape;111;p21"/>
          <p:cNvSpPr txBox="1"/>
          <p:nvPr/>
        </p:nvSpPr>
        <p:spPr>
          <a:xfrm>
            <a:off x="859500" y="1074350"/>
            <a:ext cx="2578500" cy="351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3F3F3"/>
                </a:solidFill>
                <a:latin typeface="Average"/>
                <a:ea typeface="Average"/>
                <a:cs typeface="Average"/>
                <a:sym typeface="Average"/>
              </a:rPr>
              <a:t>Congratulations! You earned your Space Science Investigator badge!</a:t>
            </a:r>
            <a:endParaRPr sz="2400">
              <a:solidFill>
                <a:srgbClr val="F3F3F3"/>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