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aleway"/>
      <p:regular r:id="rId23"/>
      <p:bold r:id="rId24"/>
      <p:italic r:id="rId25"/>
      <p:boldItalic r:id="rId26"/>
    </p:embeddedFont>
    <p:embeddedFont>
      <p:font typeface="Pacifico"/>
      <p:regular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aleway-bold.fntdata"/><Relationship Id="rId23" Type="http://schemas.openxmlformats.org/officeDocument/2006/relationships/font" Target="fonts/Raleway-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boldItalic.fntdata"/><Relationship Id="rId25" Type="http://schemas.openxmlformats.org/officeDocument/2006/relationships/font" Target="fonts/Raleway-italic.fntdata"/><Relationship Id="rId27" Type="http://schemas.openxmlformats.org/officeDocument/2006/relationships/font" Target="fonts/Pacific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74c5e96ec7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4c5e96ec7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4c5e96ec7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4c5e96ec7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74c5e96ec7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74c5e96ec7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74c5e96ec7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74c5e96ec7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74c5e96ec7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4c5e96ec7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74c5e96ec7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4c5e96ec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74c5e96ec7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74c5e96ec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74c5e96ec7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74c5e96ec7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74c5e96ec7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74c5e96ec7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74c5e96ec7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4c5e96ec7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74c5e96ec7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74c5e96ec7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74c5e96ec7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74c5e96ec7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74c5e96ec7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74c5e96ec7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4c5e96ec7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4c5e96ec7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74c5e96ec7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4c5e96ec7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74c5e96ec7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74c5e96ec7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85875" y="264475"/>
            <a:ext cx="8183700" cy="14736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 name="Google Shape;12;p2"/>
          <p:cNvSpPr txBox="1"/>
          <p:nvPr>
            <p:ph idx="1" type="subTitle"/>
          </p:nvPr>
        </p:nvSpPr>
        <p:spPr>
          <a:xfrm>
            <a:off x="485875" y="1738075"/>
            <a:ext cx="8183700" cy="86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485875" y="1714500"/>
            <a:ext cx="8183700" cy="7857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 name="Google Shape;17;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1" name="Google Shape;21;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6" name="Google Shape;36;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9"/>
          <p:cNvSpPr txBox="1"/>
          <p:nvPr>
            <p:ph type="title"/>
          </p:nvPr>
        </p:nvSpPr>
        <p:spPr>
          <a:xfrm>
            <a:off x="265500" y="1181700"/>
            <a:ext cx="4045200" cy="15336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1" name="Google Shape;41;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None/>
              <a:defRPr sz="2100"/>
            </a:lvl1pPr>
          </a:lstStyle>
          <a:p/>
        </p:txBody>
      </p:sp>
      <p:sp>
        <p:nvSpPr>
          <p:cNvPr id="46" name="Google Shape;46;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p:nvPr>
            <p:ph idx="1" type="body"/>
          </p:nvPr>
        </p:nvSpPr>
        <p:spPr>
          <a:xfrm>
            <a:off x="311700" y="2845182"/>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1600"/>
              </a:spcBef>
              <a:spcAft>
                <a:spcPts val="0"/>
              </a:spcAft>
              <a:buClr>
                <a:schemeClr val="lt1"/>
              </a:buClr>
              <a:buSzPts val="1400"/>
              <a:buChar char="○"/>
              <a:defRPr>
                <a:solidFill>
                  <a:schemeClr val="lt1"/>
                </a:solidFill>
              </a:defRPr>
            </a:lvl2pPr>
            <a:lvl3pPr indent="-317500" lvl="2" marL="1371600" algn="ctr">
              <a:spcBef>
                <a:spcPts val="1600"/>
              </a:spcBef>
              <a:spcAft>
                <a:spcPts val="0"/>
              </a:spcAft>
              <a:buClr>
                <a:schemeClr val="lt1"/>
              </a:buClr>
              <a:buSzPts val="1400"/>
              <a:buChar char="■"/>
              <a:defRPr>
                <a:solidFill>
                  <a:schemeClr val="lt1"/>
                </a:solidFill>
              </a:defRPr>
            </a:lvl3pPr>
            <a:lvl4pPr indent="-317500" lvl="3" marL="1828800" algn="ctr">
              <a:spcBef>
                <a:spcPts val="1600"/>
              </a:spcBef>
              <a:spcAft>
                <a:spcPts val="0"/>
              </a:spcAft>
              <a:buClr>
                <a:schemeClr val="lt1"/>
              </a:buClr>
              <a:buSzPts val="1400"/>
              <a:buChar char="●"/>
              <a:defRPr>
                <a:solidFill>
                  <a:schemeClr val="lt1"/>
                </a:solidFill>
              </a:defRPr>
            </a:lvl4pPr>
            <a:lvl5pPr indent="-317500" lvl="4" marL="2286000" algn="ctr">
              <a:spcBef>
                <a:spcPts val="1600"/>
              </a:spcBef>
              <a:spcAft>
                <a:spcPts val="0"/>
              </a:spcAft>
              <a:buClr>
                <a:schemeClr val="lt1"/>
              </a:buClr>
              <a:buSzPts val="1400"/>
              <a:buChar char="○"/>
              <a:defRPr>
                <a:solidFill>
                  <a:schemeClr val="lt1"/>
                </a:solidFill>
              </a:defRPr>
            </a:lvl5pPr>
            <a:lvl6pPr indent="-317500" lvl="5" marL="2743200" algn="ctr">
              <a:spcBef>
                <a:spcPts val="1600"/>
              </a:spcBef>
              <a:spcAft>
                <a:spcPts val="0"/>
              </a:spcAft>
              <a:buClr>
                <a:schemeClr val="lt1"/>
              </a:buClr>
              <a:buSzPts val="1400"/>
              <a:buChar char="■"/>
              <a:defRPr>
                <a:solidFill>
                  <a:schemeClr val="lt1"/>
                </a:solidFill>
              </a:defRPr>
            </a:lvl6pPr>
            <a:lvl7pPr indent="-317500" lvl="6" marL="3200400" algn="ctr">
              <a:spcBef>
                <a:spcPts val="1600"/>
              </a:spcBef>
              <a:spcAft>
                <a:spcPts val="0"/>
              </a:spcAft>
              <a:buClr>
                <a:schemeClr val="lt1"/>
              </a:buClr>
              <a:buSzPts val="1400"/>
              <a:buChar char="●"/>
              <a:defRPr>
                <a:solidFill>
                  <a:schemeClr val="lt1"/>
                </a:solidFill>
              </a:defRPr>
            </a:lvl7pPr>
            <a:lvl8pPr indent="-317500" lvl="7" marL="3657600" algn="ctr">
              <a:spcBef>
                <a:spcPts val="1600"/>
              </a:spcBef>
              <a:spcAft>
                <a:spcPts val="0"/>
              </a:spcAft>
              <a:buClr>
                <a:schemeClr val="lt1"/>
              </a:buClr>
              <a:buSzPts val="1400"/>
              <a:buChar char="○"/>
              <a:defRPr>
                <a:solidFill>
                  <a:schemeClr val="lt1"/>
                </a:solidFill>
              </a:defRPr>
            </a:lvl8pPr>
            <a:lvl9pPr indent="-317500" lvl="8" marL="4114800" algn="ctr">
              <a:spcBef>
                <a:spcPts val="1600"/>
              </a:spcBef>
              <a:spcAft>
                <a:spcPts val="1600"/>
              </a:spcAft>
              <a:buClr>
                <a:schemeClr val="lt1"/>
              </a:buClr>
              <a:buSzPts val="1400"/>
              <a:buChar char="■"/>
              <a:defRPr>
                <a:solidFill>
                  <a:schemeClr val="lt1"/>
                </a:solidFill>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indent="-317500" lvl="2" marL="13716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indent="-317500" lvl="3" marL="18288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indent="-317500" lvl="4" marL="22860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indent="-317500" lvl="5" marL="27432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indent="-317500" lvl="6" marL="32004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indent="-317500" lvl="7" marL="36576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indent="-317500" lvl="8" marL="4114800">
              <a:lnSpc>
                <a:spcPct val="115000"/>
              </a:lnSpc>
              <a:spcBef>
                <a:spcPts val="1600"/>
              </a:spcBef>
              <a:spcAft>
                <a:spcPts val="160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hyperlink" Target="http://www.youtube.com/watch?v=QXiAPiw7vfc" TargetMode="Externa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www.youtube.com/watch?v=H0nht8vwRd0" TargetMode="Externa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www.youtube.com/watch?v=rDj2bQ3reMY" TargetMode="External"/><Relationship Id="rId4" Type="http://schemas.openxmlformats.org/officeDocument/2006/relationships/image" Target="../media/image2.jpg"/><Relationship Id="rId5" Type="http://schemas.openxmlformats.org/officeDocument/2006/relationships/hyperlink" Target="http://www.youtube.com/watch?v=8JMuT2dakQg" TargetMode="External"/><Relationship Id="rId6"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hyperlink" Target="https://www.u-createcrafts.com/10-reasons-to-give-handmade-gifts/" TargetMode="External"/><Relationship Id="rId4" Type="http://schemas.openxmlformats.org/officeDocument/2006/relationships/hyperlink" Target="https://wonderfuldiy.com/homemade-thank-you-cards/" TargetMode="External"/><Relationship Id="rId5" Type="http://schemas.openxmlformats.org/officeDocument/2006/relationships/image" Target="../media/image5.png"/><Relationship Id="rId6"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11700" y="744575"/>
            <a:ext cx="8520600" cy="95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u="sng"/>
              <a:t>Social Butterfly Junior Badge</a:t>
            </a:r>
            <a:endParaRPr u="sng"/>
          </a:p>
        </p:txBody>
      </p:sp>
      <p:sp>
        <p:nvSpPr>
          <p:cNvPr id="59" name="Google Shape;59;p13"/>
          <p:cNvSpPr txBox="1"/>
          <p:nvPr>
            <p:ph idx="1" type="subTitle"/>
          </p:nvPr>
        </p:nvSpPr>
        <p:spPr>
          <a:xfrm>
            <a:off x="311700" y="1890075"/>
            <a:ext cx="8520600" cy="60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Girl Scouts of Central Illinois Home Addition 2020</a:t>
            </a:r>
            <a:endParaRPr/>
          </a:p>
        </p:txBody>
      </p:sp>
      <p:pic>
        <p:nvPicPr>
          <p:cNvPr id="60" name="Google Shape;60;p13"/>
          <p:cNvPicPr preferRelativeResize="0"/>
          <p:nvPr/>
        </p:nvPicPr>
        <p:blipFill>
          <a:blip r:embed="rId3">
            <a:alphaModFix/>
          </a:blip>
          <a:stretch>
            <a:fillRect/>
          </a:stretch>
        </p:blipFill>
        <p:spPr>
          <a:xfrm>
            <a:off x="6753000" y="2826913"/>
            <a:ext cx="2000250" cy="2009775"/>
          </a:xfrm>
          <a:prstGeom prst="rect">
            <a:avLst/>
          </a:prstGeom>
          <a:noFill/>
          <a:ln>
            <a:noFill/>
          </a:ln>
        </p:spPr>
      </p:pic>
      <p:sp>
        <p:nvSpPr>
          <p:cNvPr id="61" name="Google Shape;61;p13"/>
          <p:cNvSpPr txBox="1"/>
          <p:nvPr/>
        </p:nvSpPr>
        <p:spPr>
          <a:xfrm>
            <a:off x="826275" y="2753150"/>
            <a:ext cx="5432700" cy="21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D0E0E3"/>
                </a:solidFill>
                <a:latin typeface="Pacifico"/>
                <a:ea typeface="Pacifico"/>
                <a:cs typeface="Pacifico"/>
                <a:sym typeface="Pacifico"/>
              </a:rPr>
              <a:t>Manners are a sensitive awareness of the feelings of others. If you have that awareness, you have good manners, no matter what fork you use. </a:t>
            </a:r>
            <a:endParaRPr sz="2400">
              <a:solidFill>
                <a:srgbClr val="D0E0E3"/>
              </a:solidFill>
              <a:latin typeface="Pacifico"/>
              <a:ea typeface="Pacifico"/>
              <a:cs typeface="Pacifico"/>
              <a:sym typeface="Pacifico"/>
            </a:endParaRPr>
          </a:p>
          <a:p>
            <a:pPr indent="0" lvl="0" marL="2286000" rtl="0" algn="l">
              <a:spcBef>
                <a:spcPts val="0"/>
              </a:spcBef>
              <a:spcAft>
                <a:spcPts val="0"/>
              </a:spcAft>
              <a:buNone/>
            </a:pPr>
            <a:r>
              <a:rPr lang="en" sz="1800">
                <a:solidFill>
                  <a:srgbClr val="D0E0E3"/>
                </a:solidFill>
              </a:rPr>
              <a:t>-Emily Post</a:t>
            </a:r>
            <a:endParaRPr sz="1800">
              <a:solidFill>
                <a:srgbClr val="D0E0E3"/>
              </a:solidFill>
            </a:endParaRPr>
          </a:p>
          <a:p>
            <a:pPr indent="0" lvl="0" marL="2286000" rtl="0" algn="l">
              <a:spcBef>
                <a:spcPts val="0"/>
              </a:spcBef>
              <a:spcAft>
                <a:spcPts val="0"/>
              </a:spcAft>
              <a:buNone/>
            </a:pPr>
            <a:r>
              <a:rPr lang="en" sz="1800">
                <a:solidFill>
                  <a:srgbClr val="D0E0E3"/>
                </a:solidFill>
              </a:rPr>
              <a:t>American author on </a:t>
            </a:r>
            <a:r>
              <a:rPr lang="en" sz="1800">
                <a:solidFill>
                  <a:srgbClr val="D0E0E3"/>
                </a:solidFill>
              </a:rPr>
              <a:t>etiquette</a:t>
            </a:r>
            <a:endParaRPr sz="1800">
              <a:solidFill>
                <a:srgbClr val="D0E0E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490250" y="526350"/>
            <a:ext cx="38994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2400">
                <a:solidFill>
                  <a:srgbClr val="D9EAD3"/>
                </a:solidFill>
              </a:rPr>
              <a:t>Have you ever found yourself in a group or place where you didn’t know how to act?  It happens to everyone.  In this badge, have fun practicing the social style and good manners that will make you comfortable in any situation.  </a:t>
            </a:r>
            <a:endParaRPr>
              <a:solidFill>
                <a:srgbClr val="D9EAD3"/>
              </a:solidFill>
            </a:endParaRPr>
          </a:p>
        </p:txBody>
      </p:sp>
      <p:pic>
        <p:nvPicPr>
          <p:cNvPr id="67" name="Google Shape;67;p14"/>
          <p:cNvPicPr preferRelativeResize="0"/>
          <p:nvPr/>
        </p:nvPicPr>
        <p:blipFill>
          <a:blip r:embed="rId3">
            <a:alphaModFix/>
          </a:blip>
          <a:stretch>
            <a:fillRect/>
          </a:stretch>
        </p:blipFill>
        <p:spPr>
          <a:xfrm rot="548180">
            <a:off x="4967114" y="476403"/>
            <a:ext cx="3404819" cy="42193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ctrTitle"/>
          </p:nvPr>
        </p:nvSpPr>
        <p:spPr>
          <a:xfrm>
            <a:off x="485875" y="264475"/>
            <a:ext cx="8183700" cy="147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t>Step 1. Hold a conversation</a:t>
            </a:r>
            <a:endParaRPr sz="4800"/>
          </a:p>
        </p:txBody>
      </p:sp>
      <p:sp>
        <p:nvSpPr>
          <p:cNvPr id="73" name="Google Shape;73;p15"/>
          <p:cNvSpPr txBox="1"/>
          <p:nvPr>
            <p:ph idx="1" type="subTitle"/>
          </p:nvPr>
        </p:nvSpPr>
        <p:spPr>
          <a:xfrm>
            <a:off x="784950" y="2939050"/>
            <a:ext cx="7715100" cy="195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Pacifico"/>
                <a:ea typeface="Pacifico"/>
                <a:cs typeface="Pacifico"/>
                <a:sym typeface="Pacifico"/>
              </a:rPr>
              <a:t>It’s easy to have a conversation with your best friend, but what about people you don’t know well?  Conversation skills will help you in your job one day and make you seem more open to new friends!</a:t>
            </a:r>
            <a:r>
              <a:rPr lang="en">
                <a:solidFill>
                  <a:srgbClr val="D0E0E3"/>
                </a:solidFill>
                <a:latin typeface="Pacifico"/>
                <a:ea typeface="Pacifico"/>
                <a:cs typeface="Pacifico"/>
                <a:sym typeface="Pacifico"/>
              </a:rPr>
              <a:t> </a:t>
            </a:r>
            <a:r>
              <a:rPr lang="en">
                <a:solidFill>
                  <a:srgbClr val="D0E0E3"/>
                </a:solidFill>
                <a:highlight>
                  <a:srgbClr val="AD3479"/>
                </a:highlight>
                <a:latin typeface="Pacifico"/>
                <a:ea typeface="Pacifico"/>
                <a:cs typeface="Pacifico"/>
                <a:sym typeface="Pacifico"/>
              </a:rPr>
              <a:t> </a:t>
            </a:r>
            <a:endParaRPr>
              <a:solidFill>
                <a:srgbClr val="D0E0E3"/>
              </a:solidFill>
              <a:latin typeface="Pacifico"/>
              <a:ea typeface="Pacifico"/>
              <a:cs typeface="Pacifico"/>
              <a:sym typeface="Pacific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u="sng">
                <a:solidFill>
                  <a:srgbClr val="9900FF"/>
                </a:solidFill>
              </a:rPr>
              <a:t>Step 1 Activity: Choose one of these three options:</a:t>
            </a:r>
            <a:endParaRPr sz="2400" u="sng">
              <a:solidFill>
                <a:srgbClr val="9900FF"/>
              </a:solidFill>
            </a:endParaRPr>
          </a:p>
        </p:txBody>
      </p:sp>
      <p:sp>
        <p:nvSpPr>
          <p:cNvPr id="79" name="Google Shape;79;p16"/>
          <p:cNvSpPr txBox="1"/>
          <p:nvPr>
            <p:ph idx="1" type="body"/>
          </p:nvPr>
        </p:nvSpPr>
        <p:spPr>
          <a:xfrm>
            <a:off x="229075" y="1131825"/>
            <a:ext cx="8520600" cy="2689800"/>
          </a:xfrm>
          <a:prstGeom prst="rect">
            <a:avLst/>
          </a:prstGeom>
        </p:spPr>
        <p:txBody>
          <a:bodyPr anchorCtr="0" anchor="t" bIns="91425" lIns="91425" spcFirstLastPara="1" rIns="91425" wrap="square" tIns="91425">
            <a:noAutofit/>
          </a:bodyPr>
          <a:lstStyle/>
          <a:p>
            <a:pPr indent="-304800" lvl="0" marL="457200" rtl="0" algn="l">
              <a:spcBef>
                <a:spcPts val="1000"/>
              </a:spcBef>
              <a:spcAft>
                <a:spcPts val="0"/>
              </a:spcAft>
              <a:buClr>
                <a:srgbClr val="3A3A3A"/>
              </a:buClr>
              <a:buSzPts val="1200"/>
              <a:buFont typeface="Arial"/>
              <a:buChar char="➔"/>
            </a:pPr>
            <a:r>
              <a:rPr b="1" lang="en" sz="1200">
                <a:solidFill>
                  <a:srgbClr val="3A3A3A"/>
                </a:solidFill>
                <a:latin typeface="Arial"/>
                <a:ea typeface="Arial"/>
                <a:cs typeface="Arial"/>
                <a:sym typeface="Arial"/>
              </a:rPr>
              <a:t>Practice conversation starters.  </a:t>
            </a:r>
            <a:r>
              <a:rPr lang="en" sz="1200">
                <a:solidFill>
                  <a:srgbClr val="3A3A3A"/>
                </a:solidFill>
                <a:latin typeface="Arial"/>
                <a:ea typeface="Arial"/>
                <a:cs typeface="Arial"/>
                <a:sym typeface="Arial"/>
              </a:rPr>
              <a:t>First, make a list of 10 great questions to start a conversation.  Think about the different situations you might have: with one new person, a group of new people, or an adult friend of your parents’. Then, role-play with your questions to practice starting and continuing a conversation.</a:t>
            </a:r>
            <a:endParaRPr sz="1200">
              <a:solidFill>
                <a:srgbClr val="3A3A3A"/>
              </a:solidFill>
              <a:latin typeface="Arial"/>
              <a:ea typeface="Arial"/>
              <a:cs typeface="Arial"/>
              <a:sym typeface="Arial"/>
            </a:endParaRPr>
          </a:p>
          <a:p>
            <a:pPr indent="-304800" lvl="0" marL="457200" rtl="0" algn="l">
              <a:spcBef>
                <a:spcPts val="1600"/>
              </a:spcBef>
              <a:spcAft>
                <a:spcPts val="0"/>
              </a:spcAft>
              <a:buClr>
                <a:srgbClr val="3A3A3A"/>
              </a:buClr>
              <a:buSzPts val="1200"/>
              <a:buFont typeface="Arial"/>
              <a:buChar char="➔"/>
            </a:pPr>
            <a:r>
              <a:rPr b="1" lang="en" sz="1200">
                <a:solidFill>
                  <a:srgbClr val="3A3A3A"/>
                </a:solidFill>
                <a:latin typeface="Arial"/>
                <a:ea typeface="Arial"/>
                <a:cs typeface="Arial"/>
                <a:sym typeface="Arial"/>
              </a:rPr>
              <a:t>Invite an expert to come talk about conversations. </a:t>
            </a:r>
            <a:r>
              <a:rPr lang="en" sz="1200">
                <a:solidFill>
                  <a:srgbClr val="3A3A3A"/>
                </a:solidFill>
                <a:latin typeface="Arial"/>
                <a:ea typeface="Arial"/>
                <a:cs typeface="Arial"/>
                <a:sym typeface="Arial"/>
              </a:rPr>
              <a:t>Some people specialize in helping talk to one another.  Ask a psychologist, motivational speaker, life coach or other knowledgeable person to show you how to introduce yourself and begin a conversation in different situations</a:t>
            </a:r>
            <a:endParaRPr sz="1200">
              <a:solidFill>
                <a:srgbClr val="3A3A3A"/>
              </a:solidFill>
              <a:latin typeface="Arial"/>
              <a:ea typeface="Arial"/>
              <a:cs typeface="Arial"/>
              <a:sym typeface="Arial"/>
            </a:endParaRPr>
          </a:p>
          <a:p>
            <a:pPr indent="-304800" lvl="0" marL="457200" rtl="0" algn="l">
              <a:spcBef>
                <a:spcPts val="1000"/>
              </a:spcBef>
              <a:spcAft>
                <a:spcPts val="1600"/>
              </a:spcAft>
              <a:buClr>
                <a:srgbClr val="3A3A3A"/>
              </a:buClr>
              <a:buSzPts val="1200"/>
              <a:buFont typeface="Arial"/>
              <a:buChar char="➔"/>
            </a:pPr>
            <a:r>
              <a:rPr b="1" lang="en" sz="1200">
                <a:solidFill>
                  <a:srgbClr val="3A3A3A"/>
                </a:solidFill>
                <a:latin typeface="Arial"/>
                <a:ea typeface="Arial"/>
                <a:cs typeface="Arial"/>
                <a:sym typeface="Arial"/>
              </a:rPr>
              <a:t>Make a poster with 10 conversation tips. </a:t>
            </a:r>
            <a:r>
              <a:rPr lang="en" sz="1200">
                <a:solidFill>
                  <a:srgbClr val="3A3A3A"/>
                </a:solidFill>
                <a:latin typeface="Arial"/>
                <a:ea typeface="Arial"/>
                <a:cs typeface="Arial"/>
                <a:sym typeface="Arial"/>
              </a:rPr>
              <a:t>Look in books, online, or in magazines. Remember, body language is an important part of conversations, too.  Some of your tips can be smiling and other friendly gestures that can help everyone feel at east. Then, hang your poster in a good sharing place.</a:t>
            </a:r>
            <a:endParaRPr sz="1200">
              <a:solidFill>
                <a:srgbClr val="3A3A3A"/>
              </a:solidFill>
              <a:latin typeface="Arial"/>
              <a:ea typeface="Arial"/>
              <a:cs typeface="Arial"/>
              <a:sym typeface="Arial"/>
            </a:endParaRPr>
          </a:p>
        </p:txBody>
      </p:sp>
      <p:sp>
        <p:nvSpPr>
          <p:cNvPr id="80" name="Google Shape;80;p16"/>
          <p:cNvSpPr txBox="1"/>
          <p:nvPr/>
        </p:nvSpPr>
        <p:spPr>
          <a:xfrm>
            <a:off x="3687200" y="3821625"/>
            <a:ext cx="5062500" cy="12243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1200"/>
              </a:spcBef>
              <a:spcAft>
                <a:spcPts val="0"/>
              </a:spcAft>
              <a:buClr>
                <a:schemeClr val="dk2"/>
              </a:buClr>
              <a:buSzPts val="1100"/>
              <a:buFont typeface="Arial"/>
              <a:buNone/>
            </a:pPr>
            <a:r>
              <a:rPr lang="en" sz="1200">
                <a:latin typeface="Pacifico"/>
                <a:ea typeface="Pacifico"/>
                <a:cs typeface="Pacifico"/>
                <a:sym typeface="Pacifico"/>
              </a:rPr>
              <a:t>Charming persons are almost never self-centered, but have wide interests in persons and things and can forget about themselves.</a:t>
            </a:r>
            <a:endParaRPr sz="1200">
              <a:latin typeface="Pacifico"/>
              <a:ea typeface="Pacifico"/>
              <a:cs typeface="Pacifico"/>
              <a:sym typeface="Pacifico"/>
            </a:endParaRPr>
          </a:p>
          <a:p>
            <a:pPr indent="0" lvl="0" marL="0" rtl="0" algn="r">
              <a:lnSpc>
                <a:spcPct val="100000"/>
              </a:lnSpc>
              <a:spcBef>
                <a:spcPts val="1200"/>
              </a:spcBef>
              <a:spcAft>
                <a:spcPts val="0"/>
              </a:spcAft>
              <a:buClr>
                <a:schemeClr val="dk2"/>
              </a:buClr>
              <a:buSzPts val="1100"/>
              <a:buFont typeface="Arial"/>
              <a:buNone/>
            </a:pPr>
            <a:r>
              <a:rPr lang="en" sz="1200">
                <a:solidFill>
                  <a:srgbClr val="3A3A3A"/>
                </a:solidFill>
              </a:rPr>
              <a:t>-</a:t>
            </a:r>
            <a:r>
              <a:rPr i="1" lang="en" sz="1200">
                <a:solidFill>
                  <a:srgbClr val="3A3A3A"/>
                </a:solidFill>
              </a:rPr>
              <a:t>Girl Scout Handbook, </a:t>
            </a:r>
            <a:r>
              <a:rPr lang="en" sz="1200">
                <a:solidFill>
                  <a:srgbClr val="3A3A3A"/>
                </a:solidFill>
              </a:rPr>
              <a:t>1933</a:t>
            </a:r>
            <a:endParaRPr sz="1200">
              <a:solidFill>
                <a:srgbClr val="3A3A3A"/>
              </a:solidFill>
            </a:endParaRPr>
          </a:p>
          <a:p>
            <a:pPr indent="0" lvl="0" marL="0" rtl="0" algn="l">
              <a:spcBef>
                <a:spcPts val="1200"/>
              </a:spcBef>
              <a:spcAft>
                <a:spcPts val="0"/>
              </a:spcAft>
              <a:buNone/>
            </a:pPr>
            <a:r>
              <a:t/>
            </a:r>
            <a:endParaRPr>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490250" y="289200"/>
            <a:ext cx="7596900" cy="89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Tips on how to never run out of things to say during a conversation</a:t>
            </a:r>
            <a:endParaRPr sz="2400"/>
          </a:p>
        </p:txBody>
      </p:sp>
      <p:pic>
        <p:nvPicPr>
          <p:cNvPr descr="How To Never Run Out Of Things To Say In Conversation&#10;&#10;Click to join Charisma University: https://www.charismaoncommand.com/c-university/&#10;&#10;[Music by Exurb1a]: https://goo.gl/TjP4YN&#10;[Animation by Zeino]: https://goo.gl/344LHV&#10;&#10;We’ve all been there - you’re in conversation, things are humming along nicely and then out of nowhere the awkward silence rears it’s head.  At just that moment, your mind goes completely blank, you don’t know what to say and you can sense the other person’s eyes wandering as they look for someone else to talk to.  &#10;&#10;That scenario sucks so here are 5 tips to make sure you never run out of things to say in conversation&#10;&#10;0:20 Play Reminds Me of&#10;0:54 Ask open-ended questions&#10;1:40 Use revival questions&#10;2:37 Make a complimentary cold read&#10;3:00 Flip the script and let them be the one to talk&#10;&#10;Subscribe to Charisma On Command’s YouTube Account: &#10;http://bit.ly/COC-Subscribe&#10;&#10;Connect With Us Further:&#10;Website: http://www.charismaoncommand.com&#10;Facebook: http://facebook.com/charismaoncommand&#10;Periscope: https://www.periscope.tv/charismaon&#10;&#10;Or if you want to see my personal stuff (my regular life + me playing music):&#10;Instagram: @CharlieHoupert&#10;Periscope: @CharlieHoupert" id="86" name="Google Shape;86;p17" title="How To Never Run Out Of Things To Say In Conversation">
            <a:hlinkClick r:id="rId3"/>
          </p:cNvPr>
          <p:cNvPicPr preferRelativeResize="0"/>
          <p:nvPr/>
        </p:nvPicPr>
        <p:blipFill>
          <a:blip r:embed="rId4">
            <a:alphaModFix/>
          </a:blip>
          <a:stretch>
            <a:fillRect/>
          </a:stretch>
        </p:blipFill>
        <p:spPr>
          <a:xfrm>
            <a:off x="2303225" y="1312925"/>
            <a:ext cx="4689050" cy="3737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ctrTitle"/>
          </p:nvPr>
        </p:nvSpPr>
        <p:spPr>
          <a:xfrm>
            <a:off x="485875" y="264475"/>
            <a:ext cx="8183700" cy="147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t>Step 2. Use table manners</a:t>
            </a:r>
            <a:endParaRPr sz="4800"/>
          </a:p>
        </p:txBody>
      </p:sp>
      <p:sp>
        <p:nvSpPr>
          <p:cNvPr id="92" name="Google Shape;92;p18"/>
          <p:cNvSpPr txBox="1"/>
          <p:nvPr>
            <p:ph idx="1" type="subTitle"/>
          </p:nvPr>
        </p:nvSpPr>
        <p:spPr>
          <a:xfrm>
            <a:off x="784950" y="3036525"/>
            <a:ext cx="7715100" cy="185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acifico"/>
                <a:ea typeface="Pacifico"/>
                <a:cs typeface="Pacifico"/>
                <a:sym typeface="Pacifico"/>
              </a:rPr>
              <a:t>Good manners are just a way to showing other people that we have respect for them.</a:t>
            </a:r>
            <a:endParaRPr sz="3000">
              <a:solidFill>
                <a:srgbClr val="FFFFFF"/>
              </a:solidFill>
              <a:latin typeface="Pacifico"/>
              <a:ea typeface="Pacifico"/>
              <a:cs typeface="Pacifico"/>
              <a:sym typeface="Pacifico"/>
            </a:endParaRPr>
          </a:p>
          <a:p>
            <a:pPr indent="-381000" lvl="0" marL="5029200" rtl="0" algn="ctr">
              <a:spcBef>
                <a:spcPts val="0"/>
              </a:spcBef>
              <a:spcAft>
                <a:spcPts val="0"/>
              </a:spcAft>
              <a:buClr>
                <a:srgbClr val="FFFFFF"/>
              </a:buClr>
              <a:buSzPts val="2400"/>
              <a:buFont typeface="Arial"/>
              <a:buChar char="-"/>
            </a:pPr>
            <a:r>
              <a:rPr lang="en">
                <a:solidFill>
                  <a:srgbClr val="FFFFFF"/>
                </a:solidFill>
                <a:latin typeface="Arial"/>
                <a:ea typeface="Arial"/>
                <a:cs typeface="Arial"/>
                <a:sym typeface="Arial"/>
              </a:rPr>
              <a:t>Robert Kelly</a:t>
            </a:r>
            <a:endParaRPr>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u="sng">
                <a:solidFill>
                  <a:srgbClr val="9900FF"/>
                </a:solidFill>
              </a:rPr>
              <a:t>Step 2 Activity: Choose one of these three options:</a:t>
            </a:r>
            <a:endParaRPr sz="2400" u="sng">
              <a:solidFill>
                <a:srgbClr val="9900FF"/>
              </a:solidFill>
            </a:endParaRPr>
          </a:p>
        </p:txBody>
      </p:sp>
      <p:sp>
        <p:nvSpPr>
          <p:cNvPr id="98" name="Google Shape;98;p19"/>
          <p:cNvSpPr txBox="1"/>
          <p:nvPr>
            <p:ph idx="1" type="body"/>
          </p:nvPr>
        </p:nvSpPr>
        <p:spPr>
          <a:xfrm>
            <a:off x="229075" y="1131825"/>
            <a:ext cx="8520600" cy="26898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rgbClr val="3A3A3A"/>
              </a:buClr>
              <a:buSzPts val="1200"/>
              <a:buFont typeface="Arial"/>
              <a:buChar char="➔"/>
            </a:pPr>
            <a:r>
              <a:rPr b="1" lang="en" sz="1200">
                <a:solidFill>
                  <a:srgbClr val="3A3A3A"/>
                </a:solidFill>
                <a:latin typeface="Arial"/>
                <a:ea typeface="Arial"/>
                <a:cs typeface="Arial"/>
                <a:sym typeface="Arial"/>
              </a:rPr>
              <a:t>Brainstorm five things not to do at the table.  </a:t>
            </a:r>
            <a:r>
              <a:rPr lang="en" sz="1200">
                <a:solidFill>
                  <a:srgbClr val="3A3A3A"/>
                </a:solidFill>
                <a:latin typeface="Arial"/>
                <a:ea typeface="Arial"/>
                <a:cs typeface="Arial"/>
                <a:sym typeface="Arial"/>
              </a:rPr>
              <a:t>For each one, list a good substitution.  Here’s one to start you off:  “Don’t criticize the food!  Instead, find something you like about it.”  Pick three good table manners from your list to practice in the next two weeks.</a:t>
            </a:r>
            <a:endParaRPr sz="1200">
              <a:solidFill>
                <a:srgbClr val="3A3A3A"/>
              </a:solidFill>
              <a:latin typeface="Arial"/>
              <a:ea typeface="Arial"/>
              <a:cs typeface="Arial"/>
              <a:sym typeface="Arial"/>
            </a:endParaRPr>
          </a:p>
          <a:p>
            <a:pPr indent="-304800" lvl="0" marL="457200" rtl="0" algn="l">
              <a:spcBef>
                <a:spcPts val="1000"/>
              </a:spcBef>
              <a:spcAft>
                <a:spcPts val="0"/>
              </a:spcAft>
              <a:buClr>
                <a:srgbClr val="3A3A3A"/>
              </a:buClr>
              <a:buSzPts val="1200"/>
              <a:buFont typeface="Arial"/>
              <a:buChar char="➔"/>
            </a:pPr>
            <a:r>
              <a:rPr b="1" lang="en" sz="1200">
                <a:solidFill>
                  <a:srgbClr val="3A3A3A"/>
                </a:solidFill>
                <a:latin typeface="Arial"/>
                <a:ea typeface="Arial"/>
                <a:cs typeface="Arial"/>
                <a:sym typeface="Arial"/>
              </a:rPr>
              <a:t>Set the table. </a:t>
            </a:r>
            <a:r>
              <a:rPr lang="en" sz="1200">
                <a:solidFill>
                  <a:srgbClr val="3A3A3A"/>
                </a:solidFill>
                <a:latin typeface="Arial"/>
                <a:ea typeface="Arial"/>
                <a:cs typeface="Arial"/>
                <a:sym typeface="Arial"/>
              </a:rPr>
              <a:t>Find out where silverware, glasses, napkins, and plates go. Make paper “reminder” place mats that show outlines where everything should go – one for a formal dinner, and one for a casual meal.  You might make the place mats from fabric and trace your “cheat sheet” on the back! Then, try setting the table for a week.</a:t>
            </a:r>
            <a:endParaRPr sz="1200">
              <a:solidFill>
                <a:srgbClr val="3A3A3A"/>
              </a:solidFill>
              <a:latin typeface="Arial"/>
              <a:ea typeface="Arial"/>
              <a:cs typeface="Arial"/>
              <a:sym typeface="Arial"/>
            </a:endParaRPr>
          </a:p>
          <a:p>
            <a:pPr indent="-304800" lvl="0" marL="457200" rtl="0" algn="l">
              <a:spcBef>
                <a:spcPts val="1200"/>
              </a:spcBef>
              <a:spcAft>
                <a:spcPts val="1000"/>
              </a:spcAft>
              <a:buClr>
                <a:srgbClr val="3A3A3A"/>
              </a:buClr>
              <a:buSzPts val="1200"/>
              <a:buFont typeface="Arial"/>
              <a:buChar char="➔"/>
            </a:pPr>
            <a:r>
              <a:rPr b="1" lang="en" sz="1200">
                <a:solidFill>
                  <a:srgbClr val="3A3A3A"/>
                </a:solidFill>
                <a:latin typeface="Arial"/>
                <a:ea typeface="Arial"/>
                <a:cs typeface="Arial"/>
                <a:sym typeface="Arial"/>
              </a:rPr>
              <a:t>Study table manners from other countries. </a:t>
            </a:r>
            <a:r>
              <a:rPr lang="en" sz="1200">
                <a:solidFill>
                  <a:srgbClr val="3A3A3A"/>
                </a:solidFill>
                <a:latin typeface="Arial"/>
                <a:ea typeface="Arial"/>
                <a:cs typeface="Arial"/>
                <a:sym typeface="Arial"/>
              </a:rPr>
              <a:t>In the United States, many people use a fork, and knife to eat, but in other places, it’s more common to use chopsticks or eat with your hands.  Learn about mealtime customs from another culture, then, have a meal using manners from that place</a:t>
            </a:r>
            <a:endParaRPr b="1" sz="1200">
              <a:solidFill>
                <a:srgbClr val="3A3A3A"/>
              </a:solidFill>
              <a:latin typeface="Arial"/>
              <a:ea typeface="Arial"/>
              <a:cs typeface="Arial"/>
              <a:sym typeface="Arial"/>
            </a:endParaRPr>
          </a:p>
        </p:txBody>
      </p:sp>
      <p:sp>
        <p:nvSpPr>
          <p:cNvPr id="99" name="Google Shape;99;p19"/>
          <p:cNvSpPr txBox="1"/>
          <p:nvPr/>
        </p:nvSpPr>
        <p:spPr>
          <a:xfrm>
            <a:off x="5628925" y="3821625"/>
            <a:ext cx="3120900" cy="12243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1200"/>
              </a:spcBef>
              <a:spcAft>
                <a:spcPts val="0"/>
              </a:spcAft>
              <a:buNone/>
            </a:pPr>
            <a:r>
              <a:rPr lang="en" sz="1800">
                <a:latin typeface="Pacifico"/>
                <a:ea typeface="Pacifico"/>
                <a:cs typeface="Pacifico"/>
                <a:sym typeface="Pacifico"/>
              </a:rPr>
              <a:t>Manners are a basic building block of a civilized society</a:t>
            </a:r>
            <a:endParaRPr sz="1800">
              <a:latin typeface="Pacifico"/>
              <a:ea typeface="Pacifico"/>
              <a:cs typeface="Pacifico"/>
              <a:sym typeface="Pacifico"/>
            </a:endParaRPr>
          </a:p>
          <a:p>
            <a:pPr indent="0" lvl="0" marL="0" rtl="0" algn="r">
              <a:lnSpc>
                <a:spcPct val="100000"/>
              </a:lnSpc>
              <a:spcBef>
                <a:spcPts val="1200"/>
              </a:spcBef>
              <a:spcAft>
                <a:spcPts val="0"/>
              </a:spcAft>
              <a:buNone/>
            </a:pPr>
            <a:r>
              <a:rPr lang="en" sz="1200"/>
              <a:t>- Alexander McCall Smith</a:t>
            </a:r>
            <a:endParaRPr sz="1200"/>
          </a:p>
          <a:p>
            <a:pPr indent="0" lvl="0" marL="0" rtl="0" algn="l">
              <a:spcBef>
                <a:spcPts val="1200"/>
              </a:spcBef>
              <a:spcAft>
                <a:spcPts val="0"/>
              </a:spcAft>
              <a:buNone/>
            </a:pPr>
            <a:r>
              <a:t/>
            </a:r>
            <a:endParaRPr>
              <a:latin typeface="Source Sans Pro"/>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490250" y="289200"/>
            <a:ext cx="7596900" cy="89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Tips on how to set a table </a:t>
            </a:r>
            <a:endParaRPr sz="2400"/>
          </a:p>
        </p:txBody>
      </p:sp>
      <p:pic>
        <p:nvPicPr>
          <p:cNvPr descr="For more free lessons, go to http://startleacademy.com/.  Startle Academy is specifically tailored for teaching children in this modern age of technology. With the added bonus that you don’t need to drive anywhere and that children all across the country can get superior acting classes no matter where they live.&#10;&#10;Kids are the content creators at Startle, Where Little Stars Shine.  Startle is for kids who love acting, modeling, comedy, and on-camera and want to develop their skills, have fun, and get discovered by agents, managers, and casting directors.&#10;&#10;********************************&#10;&#10;For more fun, free etiquette lessons for kids and teens, visit http://startleacademy.com/&#10;&#10;*********************************&#10;&#10;Agents and Managers are looking online for talent.  Top manager Ron Williams of WMES says, &quot;When one of my youth clients has a big audition, I send them to Camilla for coaching.  She is a world class coach.  She knows talent and knows how to develop talent.  The kids she trains are audition and set ready.  They are confident because they know what to do and I’m confident putting them in front of casting directors.  I look forward to finding new talent to rep on Startle.&quot;&#10;&#10;GET DISCOVERED ONLINE AT STARTLE.&#10;JOIN NOW!  http://startleacademy.com/" id="105" name="Google Shape;105;p20" title="Fun Free Lesson on How to Set a Table for Kids &amp; Teens">
            <a:hlinkClick r:id="rId3"/>
          </p:cNvPr>
          <p:cNvPicPr preferRelativeResize="0"/>
          <p:nvPr/>
        </p:nvPicPr>
        <p:blipFill>
          <a:blip r:embed="rId4">
            <a:alphaModFix/>
          </a:blip>
          <a:stretch>
            <a:fillRect/>
          </a:stretch>
        </p:blipFill>
        <p:spPr>
          <a:xfrm>
            <a:off x="1786800" y="1309125"/>
            <a:ext cx="5174476" cy="3429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ctrTitle"/>
          </p:nvPr>
        </p:nvSpPr>
        <p:spPr>
          <a:xfrm>
            <a:off x="320175" y="429275"/>
            <a:ext cx="8655000" cy="173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t>Step 3. </a:t>
            </a:r>
            <a:r>
              <a:rPr lang="en" sz="3000">
                <a:solidFill>
                  <a:srgbClr val="3A3A3A"/>
                </a:solidFill>
                <a:latin typeface="Arial"/>
                <a:ea typeface="Arial"/>
                <a:cs typeface="Arial"/>
                <a:sym typeface="Arial"/>
              </a:rPr>
              <a:t>Be prepared for special occasions</a:t>
            </a:r>
            <a:r>
              <a:rPr lang="en" sz="3000">
                <a:solidFill>
                  <a:srgbClr val="3A3A3A"/>
                </a:solidFill>
                <a:highlight>
                  <a:srgbClr val="AD3479"/>
                </a:highlight>
                <a:latin typeface="Arial"/>
                <a:ea typeface="Arial"/>
                <a:cs typeface="Arial"/>
                <a:sym typeface="Arial"/>
              </a:rPr>
              <a:t> </a:t>
            </a:r>
            <a:endParaRPr sz="3000">
              <a:solidFill>
                <a:srgbClr val="3A3A3A"/>
              </a:solidFill>
              <a:highlight>
                <a:srgbClr val="AD3479"/>
              </a:highlight>
              <a:latin typeface="Arial"/>
              <a:ea typeface="Arial"/>
              <a:cs typeface="Arial"/>
              <a:sym typeface="Arial"/>
            </a:endParaRPr>
          </a:p>
          <a:p>
            <a:pPr indent="0" lvl="0" marL="0" rtl="0" algn="ctr">
              <a:spcBef>
                <a:spcPts val="0"/>
              </a:spcBef>
              <a:spcAft>
                <a:spcPts val="0"/>
              </a:spcAft>
              <a:buNone/>
            </a:pPr>
            <a:r>
              <a:t/>
            </a:r>
            <a:endParaRPr sz="4800"/>
          </a:p>
        </p:txBody>
      </p:sp>
      <p:sp>
        <p:nvSpPr>
          <p:cNvPr id="111" name="Google Shape;111;p21"/>
          <p:cNvSpPr txBox="1"/>
          <p:nvPr>
            <p:ph idx="1" type="subTitle"/>
          </p:nvPr>
        </p:nvSpPr>
        <p:spPr>
          <a:xfrm>
            <a:off x="784950" y="3036525"/>
            <a:ext cx="7715100" cy="185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acifico"/>
                <a:ea typeface="Pacifico"/>
                <a:cs typeface="Pacifico"/>
                <a:sym typeface="Pacifico"/>
              </a:rPr>
              <a:t>There are exactly as many special occasions in life as we choose to celebrate.</a:t>
            </a:r>
            <a:endParaRPr sz="3000">
              <a:solidFill>
                <a:srgbClr val="FFFFFF"/>
              </a:solidFill>
              <a:latin typeface="Pacifico"/>
              <a:ea typeface="Pacifico"/>
              <a:cs typeface="Pacifico"/>
              <a:sym typeface="Pacifico"/>
            </a:endParaRPr>
          </a:p>
          <a:p>
            <a:pPr indent="-381000" lvl="0" marL="5029200" rtl="0" algn="ctr">
              <a:spcBef>
                <a:spcPts val="0"/>
              </a:spcBef>
              <a:spcAft>
                <a:spcPts val="0"/>
              </a:spcAft>
              <a:buClr>
                <a:srgbClr val="FFFFFF"/>
              </a:buClr>
              <a:buSzPts val="2400"/>
              <a:buFont typeface="Arial"/>
              <a:buChar char="-"/>
            </a:pPr>
            <a:r>
              <a:rPr lang="en">
                <a:solidFill>
                  <a:srgbClr val="FFFFFF"/>
                </a:solidFill>
                <a:latin typeface="Arial"/>
                <a:ea typeface="Arial"/>
                <a:cs typeface="Arial"/>
                <a:sym typeface="Arial"/>
              </a:rPr>
              <a:t>Robert Breault</a:t>
            </a:r>
            <a:endParaRPr>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165250" y="445025"/>
            <a:ext cx="8758500" cy="133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9900FF"/>
                </a:solidFill>
                <a:latin typeface="Arial"/>
                <a:ea typeface="Arial"/>
                <a:cs typeface="Arial"/>
                <a:sym typeface="Arial"/>
              </a:rPr>
              <a:t>Special occasions all have their own rituals.  When you know what they are, you know how to act!  </a:t>
            </a:r>
            <a:r>
              <a:rPr lang="en" sz="2400">
                <a:solidFill>
                  <a:srgbClr val="9900FF"/>
                </a:solidFill>
              </a:rPr>
              <a:t>Step 3 Activity: </a:t>
            </a:r>
            <a:r>
              <a:rPr lang="en" sz="2400" u="sng">
                <a:solidFill>
                  <a:srgbClr val="9900FF"/>
                </a:solidFill>
                <a:latin typeface="Arial"/>
                <a:ea typeface="Arial"/>
                <a:cs typeface="Arial"/>
                <a:sym typeface="Arial"/>
              </a:rPr>
              <a:t>Choose one occasion below &amp; find its proper etiquette. </a:t>
            </a:r>
            <a:endParaRPr sz="2400" u="sng">
              <a:solidFill>
                <a:srgbClr val="9900FF"/>
              </a:solidFill>
            </a:endParaRPr>
          </a:p>
        </p:txBody>
      </p:sp>
      <p:sp>
        <p:nvSpPr>
          <p:cNvPr id="117" name="Google Shape;117;p22"/>
          <p:cNvSpPr txBox="1"/>
          <p:nvPr>
            <p:ph idx="1" type="body"/>
          </p:nvPr>
        </p:nvSpPr>
        <p:spPr>
          <a:xfrm>
            <a:off x="229225" y="1782425"/>
            <a:ext cx="8520600" cy="16422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1200"/>
              </a:spcBef>
              <a:spcAft>
                <a:spcPts val="0"/>
              </a:spcAft>
              <a:buClr>
                <a:srgbClr val="3A3A3A"/>
              </a:buClr>
              <a:buSzPts val="1800"/>
              <a:buFont typeface="Arial"/>
              <a:buChar char="➔"/>
            </a:pPr>
            <a:r>
              <a:rPr b="1" lang="en">
                <a:solidFill>
                  <a:srgbClr val="3A3A3A"/>
                </a:solidFill>
                <a:latin typeface="Arial"/>
                <a:ea typeface="Arial"/>
                <a:cs typeface="Arial"/>
                <a:sym typeface="Arial"/>
              </a:rPr>
              <a:t>Wedding. </a:t>
            </a:r>
            <a:endParaRPr b="1">
              <a:solidFill>
                <a:srgbClr val="3A3A3A"/>
              </a:solidFill>
              <a:latin typeface="Arial"/>
              <a:ea typeface="Arial"/>
              <a:cs typeface="Arial"/>
              <a:sym typeface="Arial"/>
            </a:endParaRPr>
          </a:p>
          <a:p>
            <a:pPr indent="-342900" lvl="0" marL="457200" rtl="0" algn="l">
              <a:lnSpc>
                <a:spcPct val="100000"/>
              </a:lnSpc>
              <a:spcBef>
                <a:spcPts val="1000"/>
              </a:spcBef>
              <a:spcAft>
                <a:spcPts val="0"/>
              </a:spcAft>
              <a:buClr>
                <a:srgbClr val="3A3A3A"/>
              </a:buClr>
              <a:buSzPts val="1800"/>
              <a:buFont typeface="Arial"/>
              <a:buChar char="➔"/>
            </a:pPr>
            <a:r>
              <a:rPr b="1" lang="en">
                <a:solidFill>
                  <a:srgbClr val="3A3A3A"/>
                </a:solidFill>
                <a:latin typeface="Arial"/>
                <a:ea typeface="Arial"/>
                <a:cs typeface="Arial"/>
                <a:sym typeface="Arial"/>
              </a:rPr>
              <a:t>Funeral or wake.</a:t>
            </a:r>
            <a:endParaRPr b="1">
              <a:solidFill>
                <a:srgbClr val="3A3A3A"/>
              </a:solidFill>
              <a:latin typeface="Arial"/>
              <a:ea typeface="Arial"/>
              <a:cs typeface="Arial"/>
              <a:sym typeface="Arial"/>
            </a:endParaRPr>
          </a:p>
          <a:p>
            <a:pPr indent="-342900" lvl="0" marL="457200" rtl="0" algn="l">
              <a:lnSpc>
                <a:spcPct val="100000"/>
              </a:lnSpc>
              <a:spcBef>
                <a:spcPts val="1200"/>
              </a:spcBef>
              <a:spcAft>
                <a:spcPts val="0"/>
              </a:spcAft>
              <a:buClr>
                <a:srgbClr val="3A3A3A"/>
              </a:buClr>
              <a:buSzPts val="1800"/>
              <a:buFont typeface="Arial"/>
              <a:buChar char="➔"/>
            </a:pPr>
            <a:r>
              <a:rPr b="1" lang="en">
                <a:solidFill>
                  <a:srgbClr val="3A3A3A"/>
                </a:solidFill>
                <a:latin typeface="Arial"/>
                <a:ea typeface="Arial"/>
                <a:cs typeface="Arial"/>
                <a:sym typeface="Arial"/>
              </a:rPr>
              <a:t>Coming-of-age ceremony,</a:t>
            </a:r>
            <a:r>
              <a:rPr lang="en">
                <a:solidFill>
                  <a:srgbClr val="3A3A3A"/>
                </a:solidFill>
                <a:latin typeface="Arial"/>
                <a:ea typeface="Arial"/>
                <a:cs typeface="Arial"/>
                <a:sym typeface="Arial"/>
              </a:rPr>
              <a:t>like a bat mitzvah, confirmation, or a quinceanera.</a:t>
            </a:r>
            <a:endParaRPr>
              <a:solidFill>
                <a:srgbClr val="3A3A3A"/>
              </a:solidFill>
              <a:latin typeface="Arial"/>
              <a:ea typeface="Arial"/>
              <a:cs typeface="Arial"/>
              <a:sym typeface="Arial"/>
            </a:endParaRPr>
          </a:p>
          <a:p>
            <a:pPr indent="-342900" lvl="0" marL="457200" rtl="0" algn="l">
              <a:lnSpc>
                <a:spcPct val="100000"/>
              </a:lnSpc>
              <a:spcBef>
                <a:spcPts val="1200"/>
              </a:spcBef>
              <a:spcAft>
                <a:spcPts val="1000"/>
              </a:spcAft>
              <a:buClr>
                <a:srgbClr val="3A3A3A"/>
              </a:buClr>
              <a:buSzPts val="1800"/>
              <a:buFont typeface="Arial"/>
              <a:buChar char="➔"/>
            </a:pPr>
            <a:r>
              <a:rPr b="1" lang="en">
                <a:solidFill>
                  <a:srgbClr val="3A3A3A"/>
                </a:solidFill>
                <a:latin typeface="Arial"/>
                <a:ea typeface="Arial"/>
                <a:cs typeface="Arial"/>
                <a:sym typeface="Arial"/>
              </a:rPr>
              <a:t>Girl Scout Ceremony</a:t>
            </a:r>
            <a:endParaRPr b="1">
              <a:solidFill>
                <a:srgbClr val="3A3A3A"/>
              </a:solidFill>
              <a:latin typeface="Arial"/>
              <a:ea typeface="Arial"/>
              <a:cs typeface="Arial"/>
              <a:sym typeface="Arial"/>
            </a:endParaRPr>
          </a:p>
        </p:txBody>
      </p:sp>
      <p:sp>
        <p:nvSpPr>
          <p:cNvPr id="118" name="Google Shape;118;p22"/>
          <p:cNvSpPr txBox="1"/>
          <p:nvPr/>
        </p:nvSpPr>
        <p:spPr>
          <a:xfrm>
            <a:off x="3728525" y="3403750"/>
            <a:ext cx="5021400" cy="1642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i="1" lang="en" sz="1200">
                <a:solidFill>
                  <a:schemeClr val="dk1"/>
                </a:solidFill>
              </a:rPr>
              <a:t>Special Occasion Questions:</a:t>
            </a:r>
            <a:endParaRPr i="1" sz="1200">
              <a:solidFill>
                <a:schemeClr val="dk1"/>
              </a:solidFill>
            </a:endParaRPr>
          </a:p>
          <a:p>
            <a:pPr indent="-304800" lvl="0" marL="457200" rtl="0" algn="l">
              <a:lnSpc>
                <a:spcPct val="100000"/>
              </a:lnSpc>
              <a:spcBef>
                <a:spcPts val="0"/>
              </a:spcBef>
              <a:spcAft>
                <a:spcPts val="0"/>
              </a:spcAft>
              <a:buClr>
                <a:srgbClr val="3A3A3A"/>
              </a:buClr>
              <a:buSzPts val="1200"/>
              <a:buChar char="➔"/>
            </a:pPr>
            <a:r>
              <a:rPr i="1" lang="en" sz="1200">
                <a:solidFill>
                  <a:srgbClr val="3A3A3A"/>
                </a:solidFill>
              </a:rPr>
              <a:t>Why is the ceremony held?</a:t>
            </a:r>
            <a:endParaRPr i="1" sz="1200">
              <a:solidFill>
                <a:srgbClr val="3A3A3A"/>
              </a:solidFill>
            </a:endParaRPr>
          </a:p>
          <a:p>
            <a:pPr indent="-304800" lvl="0" marL="457200" rtl="0" algn="l">
              <a:lnSpc>
                <a:spcPct val="100000"/>
              </a:lnSpc>
              <a:spcBef>
                <a:spcPts val="0"/>
              </a:spcBef>
              <a:spcAft>
                <a:spcPts val="0"/>
              </a:spcAft>
              <a:buClr>
                <a:srgbClr val="3A3A3A"/>
              </a:buClr>
              <a:buSzPts val="1200"/>
              <a:buChar char="➔"/>
            </a:pPr>
            <a:r>
              <a:rPr i="1" lang="en" sz="1200">
                <a:solidFill>
                  <a:srgbClr val="3A3A3A"/>
                </a:solidFill>
              </a:rPr>
              <a:t>What important rituals are in the ceremony?</a:t>
            </a:r>
            <a:endParaRPr i="1" sz="1200">
              <a:solidFill>
                <a:srgbClr val="3A3A3A"/>
              </a:solidFill>
            </a:endParaRPr>
          </a:p>
          <a:p>
            <a:pPr indent="-304800" lvl="0" marL="457200" rtl="0" algn="l">
              <a:lnSpc>
                <a:spcPct val="100000"/>
              </a:lnSpc>
              <a:spcBef>
                <a:spcPts val="0"/>
              </a:spcBef>
              <a:spcAft>
                <a:spcPts val="0"/>
              </a:spcAft>
              <a:buClr>
                <a:srgbClr val="3A3A3A"/>
              </a:buClr>
              <a:buSzPts val="1200"/>
              <a:buChar char="➔"/>
            </a:pPr>
            <a:r>
              <a:rPr i="1" lang="en" sz="1200">
                <a:solidFill>
                  <a:srgbClr val="3A3A3A"/>
                </a:solidFill>
              </a:rPr>
              <a:t>How should you dress?</a:t>
            </a:r>
            <a:endParaRPr i="1" sz="1200">
              <a:solidFill>
                <a:srgbClr val="3A3A3A"/>
              </a:solidFill>
            </a:endParaRPr>
          </a:p>
          <a:p>
            <a:pPr indent="-304800" lvl="0" marL="457200" rtl="0" algn="l">
              <a:lnSpc>
                <a:spcPct val="100000"/>
              </a:lnSpc>
              <a:spcBef>
                <a:spcPts val="0"/>
              </a:spcBef>
              <a:spcAft>
                <a:spcPts val="0"/>
              </a:spcAft>
              <a:buClr>
                <a:srgbClr val="3A3A3A"/>
              </a:buClr>
              <a:buSzPts val="1200"/>
              <a:buChar char="➔"/>
            </a:pPr>
            <a:r>
              <a:rPr i="1" lang="en" sz="1200">
                <a:solidFill>
                  <a:srgbClr val="3A3A3A"/>
                </a:solidFill>
              </a:rPr>
              <a:t>What’s one helpful skill you should know before attending?</a:t>
            </a:r>
            <a:endParaRPr i="1" sz="1200">
              <a:solidFill>
                <a:srgbClr val="3A3A3A"/>
              </a:solidFill>
            </a:endParaRPr>
          </a:p>
          <a:p>
            <a:pPr indent="-304800" lvl="0" marL="457200" rtl="0" algn="l">
              <a:lnSpc>
                <a:spcPct val="100000"/>
              </a:lnSpc>
              <a:spcBef>
                <a:spcPts val="0"/>
              </a:spcBef>
              <a:spcAft>
                <a:spcPts val="0"/>
              </a:spcAft>
              <a:buClr>
                <a:srgbClr val="3A3A3A"/>
              </a:buClr>
              <a:buSzPts val="1200"/>
              <a:buChar char="➔"/>
            </a:pPr>
            <a:r>
              <a:rPr i="1" lang="en" sz="1200">
                <a:solidFill>
                  <a:srgbClr val="3A3A3A"/>
                </a:solidFill>
              </a:rPr>
              <a:t>When is the occasion usually held?</a:t>
            </a:r>
            <a:endParaRPr i="1" sz="1200">
              <a:solidFill>
                <a:srgbClr val="3A3A3A"/>
              </a:solidFill>
            </a:endParaRPr>
          </a:p>
          <a:p>
            <a:pPr indent="-304800" lvl="0" marL="457200" rtl="0" algn="l">
              <a:lnSpc>
                <a:spcPct val="100000"/>
              </a:lnSpc>
              <a:spcBef>
                <a:spcPts val="0"/>
              </a:spcBef>
              <a:spcAft>
                <a:spcPts val="0"/>
              </a:spcAft>
              <a:buClr>
                <a:srgbClr val="3A3A3A"/>
              </a:buClr>
              <a:buSzPts val="1200"/>
              <a:buChar char="➔"/>
            </a:pPr>
            <a:r>
              <a:rPr i="1" lang="en" sz="1200">
                <a:solidFill>
                  <a:srgbClr val="3A3A3A"/>
                </a:solidFill>
              </a:rPr>
              <a:t>Is there something that is especially nice to say (or wish to) the host or guest(s) of honor?</a:t>
            </a:r>
            <a:endParaRPr i="1" sz="1200">
              <a:solidFill>
                <a:srgbClr val="3A3A3A"/>
              </a:solidFill>
            </a:endParaRPr>
          </a:p>
          <a:p>
            <a:pPr indent="0" lvl="0" marL="0" rtl="0" algn="r">
              <a:lnSpc>
                <a:spcPct val="100000"/>
              </a:lnSpc>
              <a:spcBef>
                <a:spcPts val="1200"/>
              </a:spcBef>
              <a:spcAft>
                <a:spcPts val="0"/>
              </a:spcAft>
              <a:buNone/>
            </a:pPr>
            <a:r>
              <a:t/>
            </a:r>
            <a:endParaRPr sz="1200"/>
          </a:p>
          <a:p>
            <a:pPr indent="0" lvl="0" marL="0" rtl="0" algn="l">
              <a:spcBef>
                <a:spcPts val="1200"/>
              </a:spcBef>
              <a:spcAft>
                <a:spcPts val="0"/>
              </a:spcAft>
              <a:buNone/>
            </a:pPr>
            <a:r>
              <a:t/>
            </a:r>
            <a:endParaRPr>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ctrTitle"/>
          </p:nvPr>
        </p:nvSpPr>
        <p:spPr>
          <a:xfrm>
            <a:off x="320175" y="532550"/>
            <a:ext cx="8655000" cy="132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3000">
              <a:solidFill>
                <a:srgbClr val="3A3A3A"/>
              </a:solidFill>
              <a:latin typeface="Arial"/>
              <a:ea typeface="Arial"/>
              <a:cs typeface="Arial"/>
              <a:sym typeface="Arial"/>
            </a:endParaRPr>
          </a:p>
          <a:p>
            <a:pPr indent="0" lvl="0" marL="0" rtl="0" algn="ctr">
              <a:spcBef>
                <a:spcPts val="0"/>
              </a:spcBef>
              <a:spcAft>
                <a:spcPts val="0"/>
              </a:spcAft>
              <a:buNone/>
            </a:pPr>
            <a:r>
              <a:t/>
            </a:r>
            <a:endParaRPr sz="3000">
              <a:solidFill>
                <a:srgbClr val="3A3A3A"/>
              </a:solidFill>
              <a:highlight>
                <a:srgbClr val="AD3479"/>
              </a:highlight>
              <a:latin typeface="Arial"/>
              <a:ea typeface="Arial"/>
              <a:cs typeface="Arial"/>
              <a:sym typeface="Arial"/>
            </a:endParaRPr>
          </a:p>
          <a:p>
            <a:pPr indent="0" lvl="0" marL="0" rtl="0" algn="ctr">
              <a:spcBef>
                <a:spcPts val="0"/>
              </a:spcBef>
              <a:spcAft>
                <a:spcPts val="0"/>
              </a:spcAft>
              <a:buClr>
                <a:schemeClr val="dk2"/>
              </a:buClr>
              <a:buSzPts val="1100"/>
              <a:buFont typeface="Arial"/>
              <a:buNone/>
            </a:pPr>
            <a:r>
              <a:rPr lang="en" sz="4800"/>
              <a:t>Step 4. </a:t>
            </a:r>
            <a:r>
              <a:rPr lang="en" sz="4800">
                <a:solidFill>
                  <a:srgbClr val="3A3A3A"/>
                </a:solidFill>
                <a:latin typeface="Arial"/>
                <a:ea typeface="Arial"/>
                <a:cs typeface="Arial"/>
                <a:sym typeface="Arial"/>
              </a:rPr>
              <a:t>Say thank you</a:t>
            </a:r>
            <a:r>
              <a:rPr lang="en" sz="3000">
                <a:solidFill>
                  <a:srgbClr val="3A3A3A"/>
                </a:solidFill>
                <a:latin typeface="Arial"/>
                <a:ea typeface="Arial"/>
                <a:cs typeface="Arial"/>
                <a:sym typeface="Arial"/>
              </a:rPr>
              <a:t> </a:t>
            </a:r>
            <a:endParaRPr sz="4800"/>
          </a:p>
        </p:txBody>
      </p:sp>
      <p:sp>
        <p:nvSpPr>
          <p:cNvPr id="124" name="Google Shape;124;p23"/>
          <p:cNvSpPr txBox="1"/>
          <p:nvPr>
            <p:ph idx="1" type="subTitle"/>
          </p:nvPr>
        </p:nvSpPr>
        <p:spPr>
          <a:xfrm>
            <a:off x="784950" y="3217925"/>
            <a:ext cx="7715100" cy="167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acifico"/>
                <a:ea typeface="Pacifico"/>
                <a:cs typeface="Pacifico"/>
                <a:sym typeface="Pacifico"/>
              </a:rPr>
              <a:t>The more you are thankful, the more you attract things to be thankful for.  </a:t>
            </a:r>
            <a:endParaRPr>
              <a:solidFill>
                <a:srgbClr val="FFFF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Tips for Girl Scout Ceremonies and Rituals</a:t>
            </a:r>
            <a:endParaRPr/>
          </a:p>
        </p:txBody>
      </p:sp>
      <p:sp>
        <p:nvSpPr>
          <p:cNvPr id="130" name="Google Shape;130;p2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Girl Scout Flag Ceremony</a:t>
            </a:r>
            <a:endParaRPr/>
          </a:p>
        </p:txBody>
      </p:sp>
      <p:sp>
        <p:nvSpPr>
          <p:cNvPr id="131" name="Google Shape;131;p2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Girl Scout Bridging Ceremony</a:t>
            </a:r>
            <a:endParaRPr/>
          </a:p>
        </p:txBody>
      </p:sp>
      <p:pic>
        <p:nvPicPr>
          <p:cNvPr id="132" name="Google Shape;132;p24" title="Girl Scout Troop 105 Flag Ceremony Training">
            <a:hlinkClick r:id="rId3"/>
          </p:cNvPr>
          <p:cNvPicPr preferRelativeResize="0"/>
          <p:nvPr/>
        </p:nvPicPr>
        <p:blipFill>
          <a:blip r:embed="rId4">
            <a:alphaModFix/>
          </a:blip>
          <a:stretch>
            <a:fillRect/>
          </a:stretch>
        </p:blipFill>
        <p:spPr>
          <a:xfrm>
            <a:off x="260400" y="1559575"/>
            <a:ext cx="4051200" cy="3009300"/>
          </a:xfrm>
          <a:prstGeom prst="rect">
            <a:avLst/>
          </a:prstGeom>
          <a:noFill/>
          <a:ln>
            <a:noFill/>
          </a:ln>
        </p:spPr>
      </p:pic>
      <p:pic>
        <p:nvPicPr>
          <p:cNvPr descr="Very special day for the girls.  This is the ceremony in its entirety." id="133" name="Google Shape;133;p24" title="Girl Scout Troop 31197 - Daisy to Brownie Bridging Ceremony 8/11/2013">
            <a:hlinkClick r:id="rId5"/>
          </p:cNvPr>
          <p:cNvPicPr preferRelativeResize="0"/>
          <p:nvPr/>
        </p:nvPicPr>
        <p:blipFill>
          <a:blip r:embed="rId6">
            <a:alphaModFix/>
          </a:blip>
          <a:stretch>
            <a:fillRect/>
          </a:stretch>
        </p:blipFill>
        <p:spPr>
          <a:xfrm>
            <a:off x="4832400" y="1565875"/>
            <a:ext cx="4051200" cy="3009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u="sng">
                <a:solidFill>
                  <a:srgbClr val="9900FF"/>
                </a:solidFill>
              </a:rPr>
              <a:t>Step 4 Activity: Choose one of these three options:</a:t>
            </a:r>
            <a:endParaRPr sz="2400" u="sng">
              <a:solidFill>
                <a:srgbClr val="9900FF"/>
              </a:solidFill>
            </a:endParaRPr>
          </a:p>
        </p:txBody>
      </p:sp>
      <p:sp>
        <p:nvSpPr>
          <p:cNvPr id="139" name="Google Shape;139;p25"/>
          <p:cNvSpPr txBox="1"/>
          <p:nvPr>
            <p:ph idx="1" type="body"/>
          </p:nvPr>
        </p:nvSpPr>
        <p:spPr>
          <a:xfrm>
            <a:off x="229075" y="970850"/>
            <a:ext cx="8520600" cy="28509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rgbClr val="3A3A3A"/>
              </a:buClr>
              <a:buSzPts val="1200"/>
              <a:buFont typeface="Arial"/>
              <a:buChar char="➔"/>
            </a:pPr>
            <a:r>
              <a:rPr b="1" lang="en" sz="1200">
                <a:solidFill>
                  <a:srgbClr val="3A3A3A"/>
                </a:solidFill>
                <a:latin typeface="Arial"/>
                <a:ea typeface="Arial"/>
                <a:cs typeface="Arial"/>
                <a:sym typeface="Arial"/>
              </a:rPr>
              <a:t>Thank the host.  </a:t>
            </a:r>
            <a:r>
              <a:rPr lang="en" sz="1200">
                <a:solidFill>
                  <a:srgbClr val="3A3A3A"/>
                </a:solidFill>
                <a:latin typeface="Arial"/>
                <a:ea typeface="Arial"/>
                <a:cs typeface="Arial"/>
                <a:sym typeface="Arial"/>
              </a:rPr>
              <a:t>When someone has invited you over for a dinner or a party, find the host before you leave and say thanks.  Tell them what you most enjoyed. Practice in a role-play or skit.  In many places, gifts are given to the host of a party as a thank-you. Find some examples and make a host gift of your own.</a:t>
            </a:r>
            <a:endParaRPr sz="1200">
              <a:solidFill>
                <a:srgbClr val="3A3A3A"/>
              </a:solidFill>
              <a:latin typeface="Arial"/>
              <a:ea typeface="Arial"/>
              <a:cs typeface="Arial"/>
              <a:sym typeface="Arial"/>
            </a:endParaRPr>
          </a:p>
          <a:p>
            <a:pPr indent="-304800" lvl="0" marL="457200" rtl="0" algn="l">
              <a:spcBef>
                <a:spcPts val="1000"/>
              </a:spcBef>
              <a:spcAft>
                <a:spcPts val="0"/>
              </a:spcAft>
              <a:buClr>
                <a:srgbClr val="3A3A3A"/>
              </a:buClr>
              <a:buSzPts val="1200"/>
              <a:buFont typeface="Arial"/>
              <a:buChar char="➔"/>
            </a:pPr>
            <a:r>
              <a:rPr b="1" lang="en" sz="1200">
                <a:solidFill>
                  <a:srgbClr val="3A3A3A"/>
                </a:solidFill>
                <a:latin typeface="Arial"/>
                <a:ea typeface="Arial"/>
                <a:cs typeface="Arial"/>
                <a:sym typeface="Arial"/>
              </a:rPr>
              <a:t>Handwrite a thank-you note.</a:t>
            </a:r>
            <a:r>
              <a:rPr lang="en" sz="1200">
                <a:solidFill>
                  <a:srgbClr val="3A3A3A"/>
                </a:solidFill>
                <a:latin typeface="Arial"/>
                <a:ea typeface="Arial"/>
                <a:cs typeface="Arial"/>
                <a:sym typeface="Arial"/>
              </a:rPr>
              <a:t>Kind words written by hand show you took time to share your thanks.  Handwrite three thank-you notes in the next month.  (You might even make your own note card!)  Include why you are thankful.  If it’s for a gift, tell the giver how you use it, or your favorite thing about it.</a:t>
            </a:r>
            <a:endParaRPr sz="1200">
              <a:solidFill>
                <a:srgbClr val="3A3A3A"/>
              </a:solidFill>
              <a:latin typeface="Arial"/>
              <a:ea typeface="Arial"/>
              <a:cs typeface="Arial"/>
              <a:sym typeface="Arial"/>
            </a:endParaRPr>
          </a:p>
          <a:p>
            <a:pPr indent="-304800" lvl="0" marL="457200" rtl="0" algn="l">
              <a:spcBef>
                <a:spcPts val="1000"/>
              </a:spcBef>
              <a:spcAft>
                <a:spcPts val="0"/>
              </a:spcAft>
              <a:buClr>
                <a:srgbClr val="3A3A3A"/>
              </a:buClr>
              <a:buSzPts val="1200"/>
              <a:buFont typeface="Arial"/>
              <a:buChar char="➔"/>
            </a:pPr>
            <a:r>
              <a:rPr b="1" lang="en" sz="1200">
                <a:solidFill>
                  <a:srgbClr val="3A3A3A"/>
                </a:solidFill>
                <a:latin typeface="Arial"/>
                <a:ea typeface="Arial"/>
                <a:cs typeface="Arial"/>
                <a:sym typeface="Arial"/>
              </a:rPr>
              <a:t>Make a thank-you gift. </a:t>
            </a:r>
            <a:r>
              <a:rPr lang="en" sz="1200">
                <a:solidFill>
                  <a:srgbClr val="3A3A3A"/>
                </a:solidFill>
                <a:latin typeface="Arial"/>
                <a:ea typeface="Arial"/>
                <a:cs typeface="Arial"/>
                <a:sym typeface="Arial"/>
              </a:rPr>
              <a:t> The next time you feel really thankful to someone, give a thank-you gift, like a bouquet of flowers, a drawing of a bag of trail mix.  Gifts you make yourself often have the most meaning.  Think about thanking people who help you every day, like your crossing guard or a teacher.  Or, thank someone for a smaller gesture, like making your feel comfortable in a new situation.</a:t>
            </a:r>
            <a:endParaRPr sz="1200">
              <a:solidFill>
                <a:srgbClr val="3A3A3A"/>
              </a:solidFill>
              <a:latin typeface="Arial"/>
              <a:ea typeface="Arial"/>
              <a:cs typeface="Arial"/>
              <a:sym typeface="Arial"/>
            </a:endParaRPr>
          </a:p>
          <a:p>
            <a:pPr indent="0" lvl="0" marL="457200" rtl="0" algn="l">
              <a:spcBef>
                <a:spcPts val="1200"/>
              </a:spcBef>
              <a:spcAft>
                <a:spcPts val="1000"/>
              </a:spcAft>
              <a:buNone/>
            </a:pPr>
            <a:r>
              <a:t/>
            </a:r>
            <a:endParaRPr b="1" sz="1200">
              <a:solidFill>
                <a:srgbClr val="3A3A3A"/>
              </a:solidFill>
              <a:latin typeface="Arial"/>
              <a:ea typeface="Arial"/>
              <a:cs typeface="Arial"/>
              <a:sym typeface="Arial"/>
            </a:endParaRPr>
          </a:p>
        </p:txBody>
      </p:sp>
      <p:sp>
        <p:nvSpPr>
          <p:cNvPr id="140" name="Google Shape;140;p25"/>
          <p:cNvSpPr txBox="1"/>
          <p:nvPr/>
        </p:nvSpPr>
        <p:spPr>
          <a:xfrm>
            <a:off x="5628925" y="3821625"/>
            <a:ext cx="3120900" cy="12243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1200"/>
              </a:spcBef>
              <a:spcAft>
                <a:spcPts val="0"/>
              </a:spcAft>
              <a:buNone/>
            </a:pPr>
            <a:r>
              <a:t/>
            </a:r>
            <a:endParaRPr sz="1800">
              <a:latin typeface="Pacifico"/>
              <a:ea typeface="Pacifico"/>
              <a:cs typeface="Pacifico"/>
              <a:sym typeface="Pacifico"/>
            </a:endParaRPr>
          </a:p>
          <a:p>
            <a:pPr indent="0" lvl="0" marL="0" rtl="0" algn="r">
              <a:lnSpc>
                <a:spcPct val="100000"/>
              </a:lnSpc>
              <a:spcBef>
                <a:spcPts val="1200"/>
              </a:spcBef>
              <a:spcAft>
                <a:spcPts val="0"/>
              </a:spcAft>
              <a:buNone/>
            </a:pPr>
            <a:r>
              <a:rPr lang="en">
                <a:latin typeface="Pacifico"/>
                <a:ea typeface="Pacifico"/>
                <a:cs typeface="Pacifico"/>
                <a:sym typeface="Pacifico"/>
              </a:rPr>
              <a:t>Happiness is homemade.</a:t>
            </a:r>
            <a:endParaRPr>
              <a:latin typeface="Pacifico"/>
              <a:ea typeface="Pacifico"/>
              <a:cs typeface="Pacifico"/>
              <a:sym typeface="Pacifico"/>
            </a:endParaRPr>
          </a:p>
          <a:p>
            <a:pPr indent="0" lvl="0" marL="0" rtl="0" algn="l">
              <a:spcBef>
                <a:spcPts val="1200"/>
              </a:spcBef>
              <a:spcAft>
                <a:spcPts val="0"/>
              </a:spcAft>
              <a:buNone/>
            </a:pPr>
            <a:r>
              <a:t/>
            </a:r>
            <a:endParaRPr>
              <a:latin typeface="Source Sans Pro"/>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490250" y="289200"/>
            <a:ext cx="7596900" cy="89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Tips on when to give handcrafted gifts </a:t>
            </a:r>
            <a:r>
              <a:rPr lang="en" sz="2400" u="sng">
                <a:solidFill>
                  <a:schemeClr val="hlink"/>
                </a:solidFill>
                <a:hlinkClick r:id="rId3"/>
              </a:rPr>
              <a:t>here</a:t>
            </a:r>
            <a:r>
              <a:rPr lang="en" sz="2400"/>
              <a:t> .</a:t>
            </a:r>
            <a:endParaRPr sz="2400"/>
          </a:p>
          <a:p>
            <a:pPr indent="0" lvl="0" marL="0" rtl="0" algn="ctr">
              <a:spcBef>
                <a:spcPts val="0"/>
              </a:spcBef>
              <a:spcAft>
                <a:spcPts val="0"/>
              </a:spcAft>
              <a:buNone/>
            </a:pPr>
            <a:r>
              <a:rPr lang="en" sz="2400"/>
              <a:t>Tips on making Thank You cards </a:t>
            </a:r>
            <a:r>
              <a:rPr lang="en" sz="2400" u="sng">
                <a:solidFill>
                  <a:schemeClr val="hlink"/>
                </a:solidFill>
                <a:hlinkClick r:id="rId4"/>
              </a:rPr>
              <a:t>here</a:t>
            </a:r>
            <a:r>
              <a:rPr lang="en" sz="2400"/>
              <a:t> .</a:t>
            </a:r>
            <a:endParaRPr sz="2400"/>
          </a:p>
        </p:txBody>
      </p:sp>
      <p:pic>
        <p:nvPicPr>
          <p:cNvPr id="146" name="Google Shape;146;p26"/>
          <p:cNvPicPr preferRelativeResize="0"/>
          <p:nvPr/>
        </p:nvPicPr>
        <p:blipFill>
          <a:blip r:embed="rId5">
            <a:alphaModFix/>
          </a:blip>
          <a:stretch>
            <a:fillRect/>
          </a:stretch>
        </p:blipFill>
        <p:spPr>
          <a:xfrm>
            <a:off x="648200" y="1340100"/>
            <a:ext cx="3607075" cy="3524525"/>
          </a:xfrm>
          <a:prstGeom prst="rect">
            <a:avLst/>
          </a:prstGeom>
          <a:noFill/>
          <a:ln>
            <a:noFill/>
          </a:ln>
        </p:spPr>
      </p:pic>
      <p:pic>
        <p:nvPicPr>
          <p:cNvPr id="147" name="Google Shape;147;p26"/>
          <p:cNvPicPr preferRelativeResize="0"/>
          <p:nvPr/>
        </p:nvPicPr>
        <p:blipFill>
          <a:blip r:embed="rId6">
            <a:alphaModFix/>
          </a:blip>
          <a:stretch>
            <a:fillRect/>
          </a:stretch>
        </p:blipFill>
        <p:spPr>
          <a:xfrm>
            <a:off x="4534149" y="1340100"/>
            <a:ext cx="3524526" cy="35245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ctrTitle"/>
          </p:nvPr>
        </p:nvSpPr>
        <p:spPr>
          <a:xfrm>
            <a:off x="320175" y="532550"/>
            <a:ext cx="8655000" cy="132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3000">
              <a:solidFill>
                <a:srgbClr val="3A3A3A"/>
              </a:solidFill>
              <a:latin typeface="Arial"/>
              <a:ea typeface="Arial"/>
              <a:cs typeface="Arial"/>
              <a:sym typeface="Arial"/>
            </a:endParaRPr>
          </a:p>
          <a:p>
            <a:pPr indent="0" lvl="0" marL="0" rtl="0" algn="ctr">
              <a:spcBef>
                <a:spcPts val="0"/>
              </a:spcBef>
              <a:spcAft>
                <a:spcPts val="0"/>
              </a:spcAft>
              <a:buNone/>
            </a:pPr>
            <a:r>
              <a:t/>
            </a:r>
            <a:endParaRPr sz="3000">
              <a:solidFill>
                <a:srgbClr val="3A3A3A"/>
              </a:solidFill>
              <a:highlight>
                <a:srgbClr val="AD3479"/>
              </a:highlight>
              <a:latin typeface="Arial"/>
              <a:ea typeface="Arial"/>
              <a:cs typeface="Arial"/>
              <a:sym typeface="Arial"/>
            </a:endParaRPr>
          </a:p>
          <a:p>
            <a:pPr indent="0" lvl="0" marL="0" rtl="0" algn="ctr">
              <a:spcBef>
                <a:spcPts val="0"/>
              </a:spcBef>
              <a:spcAft>
                <a:spcPts val="0"/>
              </a:spcAft>
              <a:buNone/>
            </a:pPr>
            <a:r>
              <a:rPr lang="en" sz="3600"/>
              <a:t>Step 5. </a:t>
            </a:r>
            <a:r>
              <a:rPr lang="en" sz="3600">
                <a:solidFill>
                  <a:srgbClr val="3A3A3A"/>
                </a:solidFill>
                <a:latin typeface="Arial"/>
                <a:ea typeface="Arial"/>
                <a:cs typeface="Arial"/>
                <a:sym typeface="Arial"/>
              </a:rPr>
              <a:t>Practice being at ease </a:t>
            </a:r>
            <a:endParaRPr sz="3600">
              <a:solidFill>
                <a:srgbClr val="3A3A3A"/>
              </a:solidFill>
              <a:latin typeface="Arial"/>
              <a:ea typeface="Arial"/>
              <a:cs typeface="Arial"/>
              <a:sym typeface="Arial"/>
            </a:endParaRPr>
          </a:p>
          <a:p>
            <a:pPr indent="0" lvl="0" marL="0" rtl="0" algn="ctr">
              <a:spcBef>
                <a:spcPts val="0"/>
              </a:spcBef>
              <a:spcAft>
                <a:spcPts val="0"/>
              </a:spcAft>
              <a:buNone/>
            </a:pPr>
            <a:r>
              <a:t/>
            </a:r>
            <a:endParaRPr sz="3000">
              <a:solidFill>
                <a:srgbClr val="3A3A3A"/>
              </a:solidFill>
              <a:latin typeface="Arial"/>
              <a:ea typeface="Arial"/>
              <a:cs typeface="Arial"/>
              <a:sym typeface="Arial"/>
            </a:endParaRPr>
          </a:p>
        </p:txBody>
      </p:sp>
      <p:sp>
        <p:nvSpPr>
          <p:cNvPr id="153" name="Google Shape;153;p27"/>
          <p:cNvSpPr txBox="1"/>
          <p:nvPr>
            <p:ph idx="1" type="subTitle"/>
          </p:nvPr>
        </p:nvSpPr>
        <p:spPr>
          <a:xfrm>
            <a:off x="2582075" y="3217925"/>
            <a:ext cx="5917800" cy="1677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3000">
                <a:solidFill>
                  <a:srgbClr val="FFFFFF"/>
                </a:solidFill>
                <a:latin typeface="Pacifico"/>
                <a:ea typeface="Pacifico"/>
                <a:cs typeface="Pacifico"/>
                <a:sym typeface="Pacifico"/>
              </a:rPr>
              <a:t>Life should not only be lived, it should be celebrated.</a:t>
            </a:r>
            <a:endParaRPr sz="3000">
              <a:solidFill>
                <a:srgbClr val="FFFFFF"/>
              </a:solidFill>
              <a:latin typeface="Pacifico"/>
              <a:ea typeface="Pacifico"/>
              <a:cs typeface="Pacifico"/>
              <a:sym typeface="Pacifico"/>
            </a:endParaRPr>
          </a:p>
          <a:p>
            <a:pPr indent="457200" lvl="0" marL="4114800" rtl="0" algn="ctr">
              <a:spcBef>
                <a:spcPts val="0"/>
              </a:spcBef>
              <a:spcAft>
                <a:spcPts val="0"/>
              </a:spcAft>
              <a:buNone/>
            </a:pPr>
            <a:r>
              <a:rPr lang="en" sz="3000">
                <a:solidFill>
                  <a:srgbClr val="FFFFFF"/>
                </a:solidFill>
                <a:latin typeface="Arial"/>
                <a:ea typeface="Arial"/>
                <a:cs typeface="Arial"/>
                <a:sym typeface="Arial"/>
              </a:rPr>
              <a:t>- </a:t>
            </a:r>
            <a:r>
              <a:rPr lang="en" sz="3000">
                <a:solidFill>
                  <a:srgbClr val="FFFFFF"/>
                </a:solidFill>
                <a:latin typeface="Arial"/>
                <a:ea typeface="Arial"/>
                <a:cs typeface="Arial"/>
                <a:sym typeface="Arial"/>
              </a:rPr>
              <a:t>Osho</a:t>
            </a:r>
            <a:r>
              <a:rPr lang="en" sz="3000">
                <a:solidFill>
                  <a:srgbClr val="FFFFFF"/>
                </a:solidFill>
                <a:latin typeface="Pacifico"/>
                <a:ea typeface="Pacifico"/>
                <a:cs typeface="Pacifico"/>
                <a:sym typeface="Pacifico"/>
              </a:rPr>
              <a:t>   </a:t>
            </a:r>
            <a:endParaRPr>
              <a:solidFill>
                <a:srgbClr val="FFFFF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type="title"/>
          </p:nvPr>
        </p:nvSpPr>
        <p:spPr>
          <a:xfrm>
            <a:off x="311700" y="144600"/>
            <a:ext cx="8520600" cy="152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Arial"/>
                <a:ea typeface="Arial"/>
                <a:cs typeface="Arial"/>
                <a:sym typeface="Arial"/>
              </a:rPr>
              <a:t>Hold a party to practice all you’ve learned.  Invite people with whom you aren’t that close so you can really practice being at ease.  Make introductions, make conversation, show good table manners, and thank guests for coming. </a:t>
            </a:r>
            <a:r>
              <a:rPr lang="en" sz="1800">
                <a:solidFill>
                  <a:schemeClr val="dk1"/>
                </a:solidFill>
              </a:rPr>
              <a:t>Step 5 Activity: </a:t>
            </a:r>
            <a:endParaRPr sz="1800">
              <a:solidFill>
                <a:schemeClr val="dk1"/>
              </a:solidFill>
            </a:endParaRPr>
          </a:p>
          <a:p>
            <a:pPr indent="0" lvl="0" marL="0" rtl="0" algn="ctr">
              <a:spcBef>
                <a:spcPts val="0"/>
              </a:spcBef>
              <a:spcAft>
                <a:spcPts val="0"/>
              </a:spcAft>
              <a:buNone/>
            </a:pPr>
            <a:r>
              <a:rPr lang="en" sz="1800" u="sng">
                <a:solidFill>
                  <a:schemeClr val="dk1"/>
                </a:solidFill>
                <a:latin typeface="Arial"/>
                <a:ea typeface="Arial"/>
                <a:cs typeface="Arial"/>
                <a:sym typeface="Arial"/>
              </a:rPr>
              <a:t>Pick a group to invite from the list below, and start partying!</a:t>
            </a:r>
            <a:endParaRPr sz="1800" u="sng">
              <a:solidFill>
                <a:schemeClr val="dk1"/>
              </a:solidFill>
            </a:endParaRPr>
          </a:p>
        </p:txBody>
      </p:sp>
      <p:sp>
        <p:nvSpPr>
          <p:cNvPr id="159" name="Google Shape;159;p28"/>
          <p:cNvSpPr txBox="1"/>
          <p:nvPr>
            <p:ph idx="1" type="body"/>
          </p:nvPr>
        </p:nvSpPr>
        <p:spPr>
          <a:xfrm>
            <a:off x="229075" y="1865100"/>
            <a:ext cx="8520600" cy="1528500"/>
          </a:xfrm>
          <a:prstGeom prst="rect">
            <a:avLst/>
          </a:prstGeom>
        </p:spPr>
        <p:txBody>
          <a:bodyPr anchorCtr="0" anchor="t" bIns="91425" lIns="91425" spcFirstLastPara="1" rIns="91425" wrap="square" tIns="91425">
            <a:noAutofit/>
          </a:bodyPr>
          <a:lstStyle/>
          <a:p>
            <a:pPr indent="-317500" lvl="0" marL="457200" rtl="0" algn="l">
              <a:spcBef>
                <a:spcPts val="1200"/>
              </a:spcBef>
              <a:spcAft>
                <a:spcPts val="0"/>
              </a:spcAft>
              <a:buClr>
                <a:srgbClr val="3A3A3A"/>
              </a:buClr>
              <a:buSzPts val="1400"/>
              <a:buFont typeface="Arial"/>
              <a:buChar char="➔"/>
            </a:pPr>
            <a:r>
              <a:rPr b="1" lang="en" sz="1400">
                <a:solidFill>
                  <a:srgbClr val="3A3A3A"/>
                </a:solidFill>
                <a:latin typeface="Arial"/>
                <a:ea typeface="Arial"/>
                <a:cs typeface="Arial"/>
                <a:sym typeface="Arial"/>
              </a:rPr>
              <a:t>Other Girl Scouts.  </a:t>
            </a:r>
            <a:r>
              <a:rPr lang="en" sz="1400">
                <a:solidFill>
                  <a:srgbClr val="3A3A3A"/>
                </a:solidFill>
                <a:latin typeface="Arial"/>
                <a:ea typeface="Arial"/>
                <a:cs typeface="Arial"/>
                <a:sym typeface="Arial"/>
              </a:rPr>
              <a:t>Grow your skills by inviting younger and older girls.</a:t>
            </a:r>
            <a:endParaRPr sz="1400">
              <a:solidFill>
                <a:srgbClr val="3A3A3A"/>
              </a:solidFill>
              <a:latin typeface="Arial"/>
              <a:ea typeface="Arial"/>
              <a:cs typeface="Arial"/>
              <a:sym typeface="Arial"/>
            </a:endParaRPr>
          </a:p>
          <a:p>
            <a:pPr indent="-317500" lvl="0" marL="457200" rtl="0" algn="l">
              <a:spcBef>
                <a:spcPts val="1000"/>
              </a:spcBef>
              <a:spcAft>
                <a:spcPts val="0"/>
              </a:spcAft>
              <a:buClr>
                <a:srgbClr val="3A3A3A"/>
              </a:buClr>
              <a:buSzPts val="1400"/>
              <a:buFont typeface="Arial"/>
              <a:buChar char="➔"/>
            </a:pPr>
            <a:r>
              <a:rPr b="1" lang="en" sz="1400">
                <a:solidFill>
                  <a:srgbClr val="3A3A3A"/>
                </a:solidFill>
                <a:latin typeface="Arial"/>
                <a:ea typeface="Arial"/>
                <a:cs typeface="Arial"/>
                <a:sym typeface="Arial"/>
              </a:rPr>
              <a:t>Your friends and their parents.</a:t>
            </a:r>
            <a:r>
              <a:rPr lang="en" sz="1400">
                <a:solidFill>
                  <a:srgbClr val="3A3A3A"/>
                </a:solidFill>
                <a:latin typeface="Arial"/>
                <a:ea typeface="Arial"/>
                <a:cs typeface="Arial"/>
                <a:sym typeface="Arial"/>
              </a:rPr>
              <a:t>Make a point of chatting with some adults!</a:t>
            </a:r>
            <a:endParaRPr sz="1400">
              <a:solidFill>
                <a:srgbClr val="3A3A3A"/>
              </a:solidFill>
              <a:latin typeface="Arial"/>
              <a:ea typeface="Arial"/>
              <a:cs typeface="Arial"/>
              <a:sym typeface="Arial"/>
            </a:endParaRPr>
          </a:p>
          <a:p>
            <a:pPr indent="-317500" lvl="0" marL="457200" rtl="0" algn="l">
              <a:spcBef>
                <a:spcPts val="1200"/>
              </a:spcBef>
              <a:spcAft>
                <a:spcPts val="0"/>
              </a:spcAft>
              <a:buClr>
                <a:srgbClr val="3A3A3A"/>
              </a:buClr>
              <a:buSzPts val="1400"/>
              <a:buFont typeface="Arial"/>
              <a:buChar char="➔"/>
            </a:pPr>
            <a:r>
              <a:rPr b="1" lang="en" sz="1400">
                <a:solidFill>
                  <a:srgbClr val="3A3A3A"/>
                </a:solidFill>
                <a:latin typeface="Arial"/>
                <a:ea typeface="Arial"/>
                <a:cs typeface="Arial"/>
                <a:sym typeface="Arial"/>
              </a:rPr>
              <a:t>Everyone in your class.</a:t>
            </a:r>
            <a:r>
              <a:rPr lang="en" sz="1400">
                <a:solidFill>
                  <a:srgbClr val="3A3A3A"/>
                </a:solidFill>
                <a:latin typeface="Arial"/>
                <a:ea typeface="Arial"/>
                <a:cs typeface="Arial"/>
                <a:sym typeface="Arial"/>
              </a:rPr>
              <a:t>Think about classmates you don’t know very well and come up with some conversation starters ahead of time.</a:t>
            </a:r>
            <a:endParaRPr sz="1400">
              <a:solidFill>
                <a:srgbClr val="3A3A3A"/>
              </a:solidFill>
              <a:latin typeface="Arial"/>
              <a:ea typeface="Arial"/>
              <a:cs typeface="Arial"/>
              <a:sym typeface="Arial"/>
            </a:endParaRPr>
          </a:p>
          <a:p>
            <a:pPr indent="0" lvl="0" marL="457200" rtl="0" algn="l">
              <a:spcBef>
                <a:spcPts val="1200"/>
              </a:spcBef>
              <a:spcAft>
                <a:spcPts val="1200"/>
              </a:spcAft>
              <a:buNone/>
            </a:pPr>
            <a:r>
              <a:t/>
            </a:r>
            <a:endParaRPr b="1" sz="1200">
              <a:solidFill>
                <a:srgbClr val="3A3A3A"/>
              </a:solidFill>
              <a:latin typeface="Arial"/>
              <a:ea typeface="Arial"/>
              <a:cs typeface="Arial"/>
              <a:sym typeface="Arial"/>
            </a:endParaRPr>
          </a:p>
        </p:txBody>
      </p:sp>
      <p:sp>
        <p:nvSpPr>
          <p:cNvPr id="160" name="Google Shape;160;p28"/>
          <p:cNvSpPr txBox="1"/>
          <p:nvPr/>
        </p:nvSpPr>
        <p:spPr>
          <a:xfrm>
            <a:off x="4048700" y="3662025"/>
            <a:ext cx="4575600" cy="12750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1200"/>
              </a:spcBef>
              <a:spcAft>
                <a:spcPts val="1200"/>
              </a:spcAft>
              <a:buNone/>
            </a:pPr>
            <a:r>
              <a:rPr lang="en" sz="1200">
                <a:solidFill>
                  <a:srgbClr val="3A3A3A"/>
                </a:solidFill>
              </a:rPr>
              <a:t>More to EXPLORE: </a:t>
            </a:r>
            <a:r>
              <a:rPr b="1" lang="en" sz="1200">
                <a:solidFill>
                  <a:srgbClr val="3A3A3A"/>
                </a:solidFill>
              </a:rPr>
              <a:t>Make it a dance party.</a:t>
            </a:r>
            <a:r>
              <a:rPr lang="en" sz="1200">
                <a:solidFill>
                  <a:srgbClr val="3A3A3A"/>
                </a:solidFill>
              </a:rPr>
              <a:t>  Girls earning their Social Dancer badge in 1963 had to “develop some ideas for getting a dance party off to a quick start, be able to teach an icebreaker, and know several ways to help guests mingle.” Try these skills yourself!</a:t>
            </a:r>
            <a:endParaRPr>
              <a:latin typeface="Source Sans Pro"/>
              <a:ea typeface="Source Sans Pro"/>
              <a:cs typeface="Source Sans Pro"/>
              <a:sym typeface="Source Sans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9"/>
          <p:cNvPicPr preferRelativeResize="0"/>
          <p:nvPr/>
        </p:nvPicPr>
        <p:blipFill>
          <a:blip r:embed="rId3">
            <a:alphaModFix/>
          </a:blip>
          <a:stretch>
            <a:fillRect/>
          </a:stretch>
        </p:blipFill>
        <p:spPr>
          <a:xfrm>
            <a:off x="2276450" y="351175"/>
            <a:ext cx="4385299" cy="43852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