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1" r:id="rId4"/>
    <p:sldMasterId id="2147483662"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Lst>
  <p:sldSz cy="5143500" cx="9144000"/>
  <p:notesSz cx="6858000" cy="9144000"/>
  <p:embeddedFontLst>
    <p:embeddedFont>
      <p:font typeface="Geo"/>
      <p:regular r:id="rId67"/>
      <p:italic r:id="rId6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slide" Target="slides/slide56.xml"/><Relationship Id="rId61" Type="http://schemas.openxmlformats.org/officeDocument/2006/relationships/slide" Target="slides/slide55.xml"/><Relationship Id="rId20" Type="http://schemas.openxmlformats.org/officeDocument/2006/relationships/slide" Target="slides/slide14.xml"/><Relationship Id="rId64" Type="http://schemas.openxmlformats.org/officeDocument/2006/relationships/slide" Target="slides/slide58.xml"/><Relationship Id="rId63" Type="http://schemas.openxmlformats.org/officeDocument/2006/relationships/slide" Target="slides/slide57.xml"/><Relationship Id="rId22" Type="http://schemas.openxmlformats.org/officeDocument/2006/relationships/slide" Target="slides/slide16.xml"/><Relationship Id="rId66" Type="http://schemas.openxmlformats.org/officeDocument/2006/relationships/slide" Target="slides/slide60.xml"/><Relationship Id="rId21" Type="http://schemas.openxmlformats.org/officeDocument/2006/relationships/slide" Target="slides/slide15.xml"/><Relationship Id="rId65" Type="http://schemas.openxmlformats.org/officeDocument/2006/relationships/slide" Target="slides/slide59.xml"/><Relationship Id="rId24" Type="http://schemas.openxmlformats.org/officeDocument/2006/relationships/slide" Target="slides/slide18.xml"/><Relationship Id="rId68" Type="http://schemas.openxmlformats.org/officeDocument/2006/relationships/font" Target="fonts/Geo-italic.fntdata"/><Relationship Id="rId23" Type="http://schemas.openxmlformats.org/officeDocument/2006/relationships/slide" Target="slides/slide17.xml"/><Relationship Id="rId67" Type="http://schemas.openxmlformats.org/officeDocument/2006/relationships/font" Target="fonts/Geo-regular.fntdata"/><Relationship Id="rId60" Type="http://schemas.openxmlformats.org/officeDocument/2006/relationships/slide" Target="slides/slide54.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c26e0373ed_2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gc26e0373ed_2_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c26e0373ed_2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gc26e0373ed_2_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c26e0373ed_2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gc26e0373ed_2_3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c26e0373ed_7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gc26e0373ed_7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c43964fc0b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solidFill>
                  <a:schemeClr val="dk1"/>
                </a:solidFill>
              </a:rPr>
              <a:t>In Girl Scouts, everything we do is either about STEM, Outdoors, Entrepreneurship, or Life Skills. This month we are going to focus Life Skills!</a:t>
            </a:r>
            <a:endParaRPr/>
          </a:p>
        </p:txBody>
      </p:sp>
      <p:sp>
        <p:nvSpPr>
          <p:cNvPr id="97" name="Google Shape;97;gc43964fc0b_0_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c43964fc0b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dk1"/>
                </a:solidFill>
              </a:rPr>
              <a:t>The whole point of Girl Scouts is to build 5 outcomes.  The one we are going to work on today is Sense of Self which means we want you to have confidence in yourself and your abilities!</a:t>
            </a:r>
            <a:endParaRPr sz="1200">
              <a:solidFill>
                <a:schemeClr val="dk1"/>
              </a:solidFill>
            </a:endParaRPr>
          </a:p>
          <a:p>
            <a:pPr indent="0" lvl="0" marL="0" rtl="0" algn="l">
              <a:spcBef>
                <a:spcPts val="0"/>
              </a:spcBef>
              <a:spcAft>
                <a:spcPts val="0"/>
              </a:spcAft>
              <a:buNone/>
            </a:pPr>
            <a:r>
              <a:t/>
            </a:r>
            <a:endParaRPr/>
          </a:p>
        </p:txBody>
      </p:sp>
      <p:sp>
        <p:nvSpPr>
          <p:cNvPr id="119" name="Google Shape;119;gc43964fc0b_0_5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c26e0373ed_2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dk1"/>
                </a:solidFill>
              </a:rPr>
              <a:t>So we are going to get right into the badge work today, so that we can get baking and then have some time for fun stuff after! Like I mentioned before, today’s badge is Simple Meals.</a:t>
            </a:r>
            <a:endParaRPr sz="12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rPr>
              <a:t>In order to earn this badge….</a:t>
            </a:r>
            <a:endParaRPr sz="12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rPr>
              <a:t>***Read through badge details**</a:t>
            </a:r>
            <a:endParaRPr sz="12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rPr>
              <a:t>Note that the Breakfast was the eggs dish in the supplies/prework email</a:t>
            </a:r>
            <a:endParaRPr sz="12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rPr>
              <a:t>Healthy lunch is homework along with make your own meal!</a:t>
            </a:r>
            <a:endParaRPr sz="12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rPr>
              <a:t>In this meeting we will learn some skills from a pro, learn about kitchen safety and you will make a delicious dessert!</a:t>
            </a:r>
            <a:endParaRPr sz="1200">
              <a:solidFill>
                <a:schemeClr val="dk1"/>
              </a:solidFill>
            </a:endParaRPr>
          </a:p>
          <a:p>
            <a:pPr indent="0" lvl="0" marL="0" rtl="0" algn="l">
              <a:lnSpc>
                <a:spcPct val="115000"/>
              </a:lnSpc>
              <a:spcBef>
                <a:spcPts val="0"/>
              </a:spcBef>
              <a:spcAft>
                <a:spcPts val="0"/>
              </a:spcAft>
              <a:buNone/>
            </a:pPr>
            <a:r>
              <a:rPr lang="en" sz="1200">
                <a:solidFill>
                  <a:schemeClr val="dk1"/>
                </a:solidFill>
              </a:rPr>
              <a:t>Let’s get started!</a:t>
            </a:r>
            <a:endParaRPr/>
          </a:p>
        </p:txBody>
      </p:sp>
      <p:sp>
        <p:nvSpPr>
          <p:cNvPr id="137" name="Google Shape;137;gc26e0373ed_2_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c26e0373ed_2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gc26e0373ed_2_4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c43964fc0b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gc43964fc0b_0_9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c43964fc0b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gc43964fc0b_0_9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c43964fc0b_0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gc43964fc0b_0_10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c43964fc0b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gc43964fc0b_0_1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c43964fc0b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gc43964fc0b_0_12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c43964fc0b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dk1"/>
                </a:solidFill>
              </a:rPr>
              <a:t>Do one at a time; give the girls 20 seconds to find it.</a:t>
            </a:r>
            <a:endParaRPr sz="1200">
              <a:solidFill>
                <a:schemeClr val="dk1"/>
              </a:solidFill>
            </a:endParaRPr>
          </a:p>
          <a:p>
            <a:pPr indent="0" lvl="0" marL="0" rtl="0" algn="l">
              <a:lnSpc>
                <a:spcPct val="115000"/>
              </a:lnSpc>
              <a:spcBef>
                <a:spcPts val="0"/>
              </a:spcBef>
              <a:spcAft>
                <a:spcPts val="0"/>
              </a:spcAft>
              <a:buNone/>
            </a:pPr>
            <a:r>
              <a:rPr lang="en" sz="1200">
                <a:solidFill>
                  <a:schemeClr val="dk1"/>
                </a:solidFill>
              </a:rPr>
              <a:t>You guys are going to put all these items in your cooking prep area for when you make your dessert!</a:t>
            </a:r>
            <a:endParaRPr/>
          </a:p>
        </p:txBody>
      </p:sp>
      <p:sp>
        <p:nvSpPr>
          <p:cNvPr id="188" name="Google Shape;188;gc43964fc0b_0_12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c43964fc0b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gc43964fc0b_0_14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c26e0373ed_2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gc26e0373ed_2_9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c26e0373ed_2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gc26e0373ed_2_6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c43964fc0b_0_4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gc43964fc0b_0_49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c26e0373ed_2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gc26e0373ed_2_10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c26e0373ed_2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gc26e0373ed_2_8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c43964fc0b_0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t>Guess what? </a:t>
            </a:r>
            <a:r>
              <a:rPr lang="en" sz="1200">
                <a:solidFill>
                  <a:schemeClr val="dk1"/>
                </a:solidFill>
              </a:rPr>
              <a:t>You can freeze these bars! Make up a batch to have on hand for any sort of holiday gathering or just because. Store them in an airtight container with layers of waxed paper so you can pull out what you want when you want them and enjoy any time.</a:t>
            </a:r>
            <a:endParaRPr sz="1200"/>
          </a:p>
        </p:txBody>
      </p:sp>
      <p:sp>
        <p:nvSpPr>
          <p:cNvPr id="252" name="Google Shape;252;gc43964fc0b_0_18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c43964fc0b_0_1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gc43964fc0b_0_18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c43964fc0b_0_2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gc43964fc0b_0_24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c43964fc0b_0_2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gc43964fc0b_0_25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c43964fc0b_0_2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gc43964fc0b_0_26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c43964fc0b_0_2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gc43964fc0b_0_27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c43964fc0b_0_2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gc43964fc0b_0_28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c43964fc0b_0_2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gc43964fc0b_0_29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c43964fc0b_0_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gc43964fc0b_0_31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c43964fc0b_0_3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gc43964fc0b_0_30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c43964fc0b_0_3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gc43964fc0b_0_32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gc43964fc0b_0_3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gc43964fc0b_0_34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gc26e0373ed_2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gc26e0373ed_2_1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c43964fc0b_0_3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gc43964fc0b_0_35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c43964fc0b_0_3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gc43964fc0b_0_35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gc26e0373ed_2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gc26e0373ed_2_1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gc43964fc0b_0_3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Girls can either type their response in the chat or say it out loud.</a:t>
            </a:r>
            <a:endParaRPr/>
          </a:p>
        </p:txBody>
      </p:sp>
      <p:sp>
        <p:nvSpPr>
          <p:cNvPr id="392" name="Google Shape;392;gc43964fc0b_0_38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gc26e0373ed_2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gc26e0373ed_2_5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gc43964fc0b_0_4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gc43964fc0b_0_40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gc43964fc0b_0_4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gc43964fc0b_0_4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gc43964fc0b_0_4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gc43964fc0b_0_42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gc43964fc0b_0_4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gc43964fc0b_0_4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gc43964fc0b_0_4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gc43964fc0b_0_44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gc43964fc0b_0_4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gc43964fc0b_0_45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gc26e0373ed_2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gc26e0373ed_2_1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gc26e0373ed_2_2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gc26e0373ed_2_24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gc43964fc0b_0_4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solidFill>
                  <a:schemeClr val="dk1"/>
                </a:solidFill>
              </a:rPr>
              <a:t>This is a very big badge with lots of steps to do in your own kitchen. You completed the first step by making scrambled eggs, we’ve completed two more steps today and you will have to wrap up the last two at home. Step 3 is to make a tasty lunch; 2 recipe ideas are in the follow up email, and to create your own meal!</a:t>
            </a:r>
            <a:endParaRPr/>
          </a:p>
        </p:txBody>
      </p:sp>
      <p:sp>
        <p:nvSpPr>
          <p:cNvPr id="484" name="Google Shape;484;gc43964fc0b_0_48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gc26e0373ed_2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gc26e0373ed_2_14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gc26e0373ed_2_2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gc26e0373ed_2_25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gc26e0373ed_2_2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gc26e0373ed_2_24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gc43964fc0b_0_5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gc43964fc0b_0_5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 name="Shape 529"/>
        <p:cNvGrpSpPr/>
        <p:nvPr/>
      </p:nvGrpSpPr>
      <p:grpSpPr>
        <a:xfrm>
          <a:off x="0" y="0"/>
          <a:ext cx="0" cy="0"/>
          <a:chOff x="0" y="0"/>
          <a:chExt cx="0" cy="0"/>
        </a:xfrm>
      </p:grpSpPr>
      <p:sp>
        <p:nvSpPr>
          <p:cNvPr id="530" name="Google Shape;530;gc43964fc0b_0_5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gc43964fc0b_0_52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gc43964fc0b_0_5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gc43964fc0b_0_53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5" name="Shape 545"/>
        <p:cNvGrpSpPr/>
        <p:nvPr/>
      </p:nvGrpSpPr>
      <p:grpSpPr>
        <a:xfrm>
          <a:off x="0" y="0"/>
          <a:ext cx="0" cy="0"/>
          <a:chOff x="0" y="0"/>
          <a:chExt cx="0" cy="0"/>
        </a:xfrm>
      </p:grpSpPr>
      <p:sp>
        <p:nvSpPr>
          <p:cNvPr id="546" name="Google Shape;546;gc43964fc0b_0_5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gc43964fc0b_0_54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gc43964fc0b_0_5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gc43964fc0b_0_56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gc43964fc0b_0_5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gc43964fc0b_0_57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6" name="Shape 576"/>
        <p:cNvGrpSpPr/>
        <p:nvPr/>
      </p:nvGrpSpPr>
      <p:grpSpPr>
        <a:xfrm>
          <a:off x="0" y="0"/>
          <a:ext cx="0" cy="0"/>
          <a:chOff x="0" y="0"/>
          <a:chExt cx="0" cy="0"/>
        </a:xfrm>
      </p:grpSpPr>
      <p:sp>
        <p:nvSpPr>
          <p:cNvPr id="577" name="Google Shape;577;gc43964fc0b_0_5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gc43964fc0b_0_58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3" name="Shape 583"/>
        <p:cNvGrpSpPr/>
        <p:nvPr/>
      </p:nvGrpSpPr>
      <p:grpSpPr>
        <a:xfrm>
          <a:off x="0" y="0"/>
          <a:ext cx="0" cy="0"/>
          <a:chOff x="0" y="0"/>
          <a:chExt cx="0" cy="0"/>
        </a:xfrm>
      </p:grpSpPr>
      <p:sp>
        <p:nvSpPr>
          <p:cNvPr id="584" name="Google Shape;584;gc43964fc0b_0_5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gc43964fc0b_0_59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gc43964fc0b_0_6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gc43964fc0b_0_60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4" name="Shape 604"/>
        <p:cNvGrpSpPr/>
        <p:nvPr/>
      </p:nvGrpSpPr>
      <p:grpSpPr>
        <a:xfrm>
          <a:off x="0" y="0"/>
          <a:ext cx="0" cy="0"/>
          <a:chOff x="0" y="0"/>
          <a:chExt cx="0" cy="0"/>
        </a:xfrm>
      </p:grpSpPr>
      <p:sp>
        <p:nvSpPr>
          <p:cNvPr id="605" name="Google Shape;605;gc43964fc0b_0_6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gc43964fc0b_0_6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53" name="Shape 53"/>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54" name="Shape 54"/>
        <p:cNvGrpSpPr/>
        <p:nvPr/>
      </p:nvGrpSpPr>
      <p:grpSpPr>
        <a:xfrm>
          <a:off x="0" y="0"/>
          <a:ext cx="0" cy="0"/>
          <a:chOff x="0" y="0"/>
          <a:chExt cx="0" cy="0"/>
        </a:xfrm>
      </p:grpSpPr>
      <p:sp>
        <p:nvSpPr>
          <p:cNvPr id="55" name="Google Shape;55;p15"/>
          <p:cNvSpPr txBox="1"/>
          <p:nvPr>
            <p:ph idx="1" type="body"/>
          </p:nvPr>
        </p:nvSpPr>
        <p:spPr>
          <a:xfrm>
            <a:off x="628650" y="1369219"/>
            <a:ext cx="8153400" cy="3423705"/>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6" name="Google Shape;56;p15"/>
          <p:cNvSpPr txBox="1"/>
          <p:nvPr>
            <p:ph type="title"/>
          </p:nvPr>
        </p:nvSpPr>
        <p:spPr>
          <a:xfrm>
            <a:off x="628650" y="350576"/>
            <a:ext cx="8153400" cy="91744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SzPts val="3000"/>
              <a:buFont typeface="Georgia"/>
              <a:buNone/>
              <a:defRPr sz="3000">
                <a:latin typeface="Georgia"/>
                <a:ea typeface="Georgia"/>
                <a:cs typeface="Georgia"/>
                <a:sym typeface="Georgia"/>
              </a:defRPr>
            </a:lvl1pPr>
            <a:lvl2pPr lvl="1">
              <a:spcBef>
                <a:spcPts val="0"/>
              </a:spcBef>
              <a:spcAft>
                <a:spcPts val="0"/>
              </a:spcAft>
              <a:buSzPts val="3000"/>
              <a:buFont typeface="Georgia"/>
              <a:buNone/>
              <a:defRPr sz="3000">
                <a:latin typeface="Georgia"/>
                <a:ea typeface="Georgia"/>
                <a:cs typeface="Georgia"/>
                <a:sym typeface="Georgia"/>
              </a:defRPr>
            </a:lvl2pPr>
            <a:lvl3pPr lvl="2">
              <a:spcBef>
                <a:spcPts val="0"/>
              </a:spcBef>
              <a:spcAft>
                <a:spcPts val="0"/>
              </a:spcAft>
              <a:buSzPts val="3000"/>
              <a:buFont typeface="Georgia"/>
              <a:buNone/>
              <a:defRPr sz="3000">
                <a:latin typeface="Georgia"/>
                <a:ea typeface="Georgia"/>
                <a:cs typeface="Georgia"/>
                <a:sym typeface="Georgia"/>
              </a:defRPr>
            </a:lvl3pPr>
            <a:lvl4pPr lvl="3">
              <a:spcBef>
                <a:spcPts val="0"/>
              </a:spcBef>
              <a:spcAft>
                <a:spcPts val="0"/>
              </a:spcAft>
              <a:buSzPts val="3000"/>
              <a:buFont typeface="Georgia"/>
              <a:buNone/>
              <a:defRPr sz="3000">
                <a:latin typeface="Georgia"/>
                <a:ea typeface="Georgia"/>
                <a:cs typeface="Georgia"/>
                <a:sym typeface="Georgia"/>
              </a:defRPr>
            </a:lvl4pPr>
            <a:lvl5pPr lvl="4">
              <a:spcBef>
                <a:spcPts val="0"/>
              </a:spcBef>
              <a:spcAft>
                <a:spcPts val="0"/>
              </a:spcAft>
              <a:buSzPts val="3000"/>
              <a:buFont typeface="Georgia"/>
              <a:buNone/>
              <a:defRPr sz="3000">
                <a:latin typeface="Georgia"/>
                <a:ea typeface="Georgia"/>
                <a:cs typeface="Georgia"/>
                <a:sym typeface="Georgia"/>
              </a:defRPr>
            </a:lvl5pPr>
            <a:lvl6pPr lvl="5">
              <a:spcBef>
                <a:spcPts val="0"/>
              </a:spcBef>
              <a:spcAft>
                <a:spcPts val="0"/>
              </a:spcAft>
              <a:buSzPts val="3000"/>
              <a:buFont typeface="Georgia"/>
              <a:buNone/>
              <a:defRPr sz="3000">
                <a:latin typeface="Georgia"/>
                <a:ea typeface="Georgia"/>
                <a:cs typeface="Georgia"/>
                <a:sym typeface="Georgia"/>
              </a:defRPr>
            </a:lvl6pPr>
            <a:lvl7pPr lvl="6">
              <a:spcBef>
                <a:spcPts val="0"/>
              </a:spcBef>
              <a:spcAft>
                <a:spcPts val="0"/>
              </a:spcAft>
              <a:buSzPts val="3000"/>
              <a:buFont typeface="Georgia"/>
              <a:buNone/>
              <a:defRPr sz="3000">
                <a:latin typeface="Georgia"/>
                <a:ea typeface="Georgia"/>
                <a:cs typeface="Georgia"/>
                <a:sym typeface="Georgia"/>
              </a:defRPr>
            </a:lvl7pPr>
            <a:lvl8pPr lvl="7">
              <a:spcBef>
                <a:spcPts val="0"/>
              </a:spcBef>
              <a:spcAft>
                <a:spcPts val="0"/>
              </a:spcAft>
              <a:buSzPts val="3000"/>
              <a:buFont typeface="Georgia"/>
              <a:buNone/>
              <a:defRPr sz="3000">
                <a:latin typeface="Georgia"/>
                <a:ea typeface="Georgia"/>
                <a:cs typeface="Georgia"/>
                <a:sym typeface="Georgia"/>
              </a:defRPr>
            </a:lvl8pPr>
            <a:lvl9pPr lvl="8">
              <a:spcBef>
                <a:spcPts val="0"/>
              </a:spcBef>
              <a:spcAft>
                <a:spcPts val="0"/>
              </a:spcAft>
              <a:buSzPts val="3000"/>
              <a:buFont typeface="Georgia"/>
              <a:buNone/>
              <a:defRPr sz="3000">
                <a:latin typeface="Georgia"/>
                <a:ea typeface="Georgia"/>
                <a:cs typeface="Georgia"/>
                <a:sym typeface="Georgi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SzPts val="1800"/>
              <a:buFont typeface="Georgia"/>
              <a:buChar char="●"/>
              <a:defRPr sz="1800">
                <a:latin typeface="Georgia"/>
                <a:ea typeface="Georgia"/>
                <a:cs typeface="Georgia"/>
                <a:sym typeface="Georgia"/>
              </a:defRPr>
            </a:lvl1pPr>
            <a:lvl2pPr indent="-317500" lvl="1" marL="914400">
              <a:lnSpc>
                <a:spcPct val="115000"/>
              </a:lnSpc>
              <a:spcBef>
                <a:spcPts val="0"/>
              </a:spcBef>
              <a:spcAft>
                <a:spcPts val="0"/>
              </a:spcAft>
              <a:buSzPts val="1400"/>
              <a:buFont typeface="Georgia"/>
              <a:buChar char="○"/>
              <a:defRPr>
                <a:latin typeface="Georgia"/>
                <a:ea typeface="Georgia"/>
                <a:cs typeface="Georgia"/>
                <a:sym typeface="Georgia"/>
              </a:defRPr>
            </a:lvl2pPr>
            <a:lvl3pPr indent="-317500" lvl="2" marL="1371600">
              <a:lnSpc>
                <a:spcPct val="115000"/>
              </a:lnSpc>
              <a:spcBef>
                <a:spcPts val="0"/>
              </a:spcBef>
              <a:spcAft>
                <a:spcPts val="0"/>
              </a:spcAft>
              <a:buSzPts val="1400"/>
              <a:buFont typeface="Georgia"/>
              <a:buChar char="■"/>
              <a:defRPr>
                <a:latin typeface="Georgia"/>
                <a:ea typeface="Georgia"/>
                <a:cs typeface="Georgia"/>
                <a:sym typeface="Georgia"/>
              </a:defRPr>
            </a:lvl3pPr>
            <a:lvl4pPr indent="-317500" lvl="3" marL="1828800">
              <a:lnSpc>
                <a:spcPct val="115000"/>
              </a:lnSpc>
              <a:spcBef>
                <a:spcPts val="0"/>
              </a:spcBef>
              <a:spcAft>
                <a:spcPts val="0"/>
              </a:spcAft>
              <a:buSzPts val="1400"/>
              <a:buFont typeface="Georgia"/>
              <a:buChar char="●"/>
              <a:defRPr>
                <a:latin typeface="Georgia"/>
                <a:ea typeface="Georgia"/>
                <a:cs typeface="Georgia"/>
                <a:sym typeface="Georgia"/>
              </a:defRPr>
            </a:lvl4pPr>
            <a:lvl5pPr indent="-317500" lvl="4" marL="2286000">
              <a:lnSpc>
                <a:spcPct val="115000"/>
              </a:lnSpc>
              <a:spcBef>
                <a:spcPts val="0"/>
              </a:spcBef>
              <a:spcAft>
                <a:spcPts val="0"/>
              </a:spcAft>
              <a:buSzPts val="1400"/>
              <a:buFont typeface="Georgia"/>
              <a:buChar char="○"/>
              <a:defRPr>
                <a:latin typeface="Georgia"/>
                <a:ea typeface="Georgia"/>
                <a:cs typeface="Georgia"/>
                <a:sym typeface="Georgia"/>
              </a:defRPr>
            </a:lvl5pPr>
            <a:lvl6pPr indent="-317500" lvl="5" marL="2743200">
              <a:lnSpc>
                <a:spcPct val="115000"/>
              </a:lnSpc>
              <a:spcBef>
                <a:spcPts val="0"/>
              </a:spcBef>
              <a:spcAft>
                <a:spcPts val="0"/>
              </a:spcAft>
              <a:buSzPts val="1400"/>
              <a:buFont typeface="Georgia"/>
              <a:buChar char="■"/>
              <a:defRPr>
                <a:latin typeface="Georgia"/>
                <a:ea typeface="Georgia"/>
                <a:cs typeface="Georgia"/>
                <a:sym typeface="Georgia"/>
              </a:defRPr>
            </a:lvl6pPr>
            <a:lvl7pPr indent="-317500" lvl="6" marL="3200400">
              <a:lnSpc>
                <a:spcPct val="115000"/>
              </a:lnSpc>
              <a:spcBef>
                <a:spcPts val="0"/>
              </a:spcBef>
              <a:spcAft>
                <a:spcPts val="0"/>
              </a:spcAft>
              <a:buSzPts val="1400"/>
              <a:buFont typeface="Georgia"/>
              <a:buChar char="●"/>
              <a:defRPr>
                <a:latin typeface="Georgia"/>
                <a:ea typeface="Georgia"/>
                <a:cs typeface="Georgia"/>
                <a:sym typeface="Georgia"/>
              </a:defRPr>
            </a:lvl7pPr>
            <a:lvl8pPr indent="-317500" lvl="7" marL="3657600">
              <a:lnSpc>
                <a:spcPct val="115000"/>
              </a:lnSpc>
              <a:spcBef>
                <a:spcPts val="0"/>
              </a:spcBef>
              <a:spcAft>
                <a:spcPts val="0"/>
              </a:spcAft>
              <a:buSzPts val="1400"/>
              <a:buFont typeface="Georgia"/>
              <a:buChar char="○"/>
              <a:defRPr>
                <a:latin typeface="Georgia"/>
                <a:ea typeface="Georgia"/>
                <a:cs typeface="Georgia"/>
                <a:sym typeface="Georgia"/>
              </a:defRPr>
            </a:lvl8pPr>
            <a:lvl9pPr indent="-317500" lvl="8" marL="4114800">
              <a:lnSpc>
                <a:spcPct val="115000"/>
              </a:lnSpc>
              <a:spcBef>
                <a:spcPts val="0"/>
              </a:spcBef>
              <a:spcAft>
                <a:spcPts val="0"/>
              </a:spcAft>
              <a:buSzPts val="1400"/>
              <a:buFont typeface="Georgia"/>
              <a:buChar char="■"/>
              <a:defRPr>
                <a:latin typeface="Georgia"/>
                <a:ea typeface="Georgia"/>
                <a:cs typeface="Georgia"/>
                <a:sym typeface="Georgia"/>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510778"/>
            <a:ext cx="7886700" cy="757238"/>
          </a:xfrm>
          <a:prstGeom prst="rect">
            <a:avLst/>
          </a:prstGeom>
          <a:noFill/>
          <a:ln>
            <a:noFill/>
          </a:ln>
        </p:spPr>
        <p:txBody>
          <a:bodyPr anchorCtr="0" anchor="ctr" bIns="34275" lIns="68575" spcFirstLastPara="1" rIns="68575" wrap="square" tIns="34275">
            <a:normAutofit/>
          </a:bodyPr>
          <a:lstStyle>
            <a:lvl1pPr lvl="0" marR="0" rtl="0" algn="l">
              <a:lnSpc>
                <a:spcPct val="90000"/>
              </a:lnSpc>
              <a:spcBef>
                <a:spcPts val="0"/>
              </a:spcBef>
              <a:spcAft>
                <a:spcPts val="0"/>
              </a:spcAft>
              <a:buClr>
                <a:schemeClr val="dk1"/>
              </a:buClr>
              <a:buSzPts val="3300"/>
              <a:buFont typeface="Georgia"/>
              <a:buNone/>
              <a:defRPr b="0" i="0" sz="3300" u="none" cap="none" strike="noStrike">
                <a:solidFill>
                  <a:schemeClr val="dk1"/>
                </a:solidFill>
                <a:latin typeface="Georgia"/>
                <a:ea typeface="Georgia"/>
                <a:cs typeface="Georgia"/>
                <a:sym typeface="Georgia"/>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34275" lIns="68575" spcFirstLastPara="1" rIns="68575" wrap="square" tIns="34275">
            <a:norm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Georgia"/>
                <a:ea typeface="Georgia"/>
                <a:cs typeface="Georgia"/>
                <a:sym typeface="Georgia"/>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Georgia"/>
                <a:ea typeface="Georgia"/>
                <a:cs typeface="Georgia"/>
                <a:sym typeface="Georgia"/>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Georgia"/>
                <a:ea typeface="Georgia"/>
                <a:cs typeface="Georgia"/>
                <a:sym typeface="Georgia"/>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Georgia"/>
                <a:ea typeface="Georgia"/>
                <a:cs typeface="Georgia"/>
                <a:sym typeface="Georgia"/>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Georgia"/>
                <a:ea typeface="Georgia"/>
                <a:cs typeface="Georgia"/>
                <a:sym typeface="Georgia"/>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Georgia"/>
                <a:ea typeface="Georgia"/>
                <a:cs typeface="Georgia"/>
                <a:sym typeface="Georgia"/>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Georgia"/>
                <a:ea typeface="Georgia"/>
                <a:cs typeface="Georgia"/>
                <a:sym typeface="Georgia"/>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Georgia"/>
                <a:ea typeface="Georgia"/>
                <a:cs typeface="Georgia"/>
                <a:sym typeface="Georgia"/>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Georgia"/>
                <a:ea typeface="Georgia"/>
                <a:cs typeface="Georgia"/>
                <a:sym typeface="Georgia"/>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hyperlink" Target="http://gsnw.gl/virtualmeetinghowto" TargetMode="External"/><Relationship Id="rId4" Type="http://schemas.openxmlformats.org/officeDocument/2006/relationships/image" Target="../media/image4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19.png"/><Relationship Id="rId4" Type="http://schemas.openxmlformats.org/officeDocument/2006/relationships/image" Target="../media/image4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9.png"/><Relationship Id="rId4" Type="http://schemas.openxmlformats.org/officeDocument/2006/relationships/hyperlink" Target="http://www.youtube.com/watch?v=o3U39SZ-V-o" TargetMode="External"/><Relationship Id="rId5" Type="http://schemas.openxmlformats.org/officeDocument/2006/relationships/image" Target="../media/image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7.png"/><Relationship Id="rId4" Type="http://schemas.openxmlformats.org/officeDocument/2006/relationships/image" Target="../media/image13.png"/><Relationship Id="rId5" Type="http://schemas.openxmlformats.org/officeDocument/2006/relationships/image" Target="../media/image2.png"/><Relationship Id="rId6"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8.png"/><Relationship Id="rId4" Type="http://schemas.openxmlformats.org/officeDocument/2006/relationships/image" Target="../media/image15.pn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4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4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hyperlink" Target="http://www.youtube.com/watch?v=s9r-CxnCXkg" TargetMode="External"/><Relationship Id="rId4" Type="http://schemas.openxmlformats.org/officeDocument/2006/relationships/image" Target="../media/image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image" Target="../media/image4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 Id="rId3" Type="http://schemas.openxmlformats.org/officeDocument/2006/relationships/hyperlink" Target="http://www.youtube.com/watch?v=7NWN3wivxhA" TargetMode="External"/><Relationship Id="rId4" Type="http://schemas.openxmlformats.org/officeDocument/2006/relationships/image" Target="../media/image11.jpg"/><Relationship Id="rId5" Type="http://schemas.openxmlformats.org/officeDocument/2006/relationships/image" Target="../media/image1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image" Target="../media/image4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 Id="rId3" Type="http://schemas.openxmlformats.org/officeDocument/2006/relationships/image" Target="../media/image19.png"/><Relationship Id="rId4" Type="http://schemas.openxmlformats.org/officeDocument/2006/relationships/image" Target="../media/image4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 Id="rId3" Type="http://schemas.openxmlformats.org/officeDocument/2006/relationships/image" Target="../media/image4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 Id="rId3" Type="http://schemas.openxmlformats.org/officeDocument/2006/relationships/image" Target="../media/image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 Id="rId3" Type="http://schemas.openxmlformats.org/officeDocument/2006/relationships/image" Target="../media/image14.png"/><Relationship Id="rId4" Type="http://schemas.openxmlformats.org/officeDocument/2006/relationships/image" Target="../media/image4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 Id="rId3" Type="http://schemas.openxmlformats.org/officeDocument/2006/relationships/image" Target="../media/image14.png"/><Relationship Id="rId4" Type="http://schemas.openxmlformats.org/officeDocument/2006/relationships/image" Target="../media/image4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2.xml"/><Relationship Id="rId3" Type="http://schemas.openxmlformats.org/officeDocument/2006/relationships/hyperlink" Target="http://www.youtube.com/watch?v=pmQW93pV7Ng" TargetMode="External"/><Relationship Id="rId4" Type="http://schemas.openxmlformats.org/officeDocument/2006/relationships/image" Target="../media/image16.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Relationship Id="rId3" Type="http://schemas.openxmlformats.org/officeDocument/2006/relationships/hyperlink" Target="http://www.youtube.com/watch?v=pmQW93pV7Ng" TargetMode="External"/><Relationship Id="rId4" Type="http://schemas.openxmlformats.org/officeDocument/2006/relationships/image" Target="../media/image16.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4.xml"/><Relationship Id="rId3" Type="http://schemas.openxmlformats.org/officeDocument/2006/relationships/hyperlink" Target="http://www.youtube.com/watch?v=pmQW93pV7Ng" TargetMode="External"/><Relationship Id="rId4" Type="http://schemas.openxmlformats.org/officeDocument/2006/relationships/image" Target="../media/image16.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5.xml"/><Relationship Id="rId3" Type="http://schemas.openxmlformats.org/officeDocument/2006/relationships/hyperlink" Target="http://www.youtube.com/watch?v=pmQW93pV7Ng" TargetMode="External"/><Relationship Id="rId4" Type="http://schemas.openxmlformats.org/officeDocument/2006/relationships/image" Target="../media/image16.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6.xml"/><Relationship Id="rId3" Type="http://schemas.openxmlformats.org/officeDocument/2006/relationships/hyperlink" Target="http://www.youtube.com/watch?v=pmQW93pV7Ng" TargetMode="External"/><Relationship Id="rId4" Type="http://schemas.openxmlformats.org/officeDocument/2006/relationships/image" Target="../media/image16.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7.xml"/><Relationship Id="rId3" Type="http://schemas.openxmlformats.org/officeDocument/2006/relationships/hyperlink" Target="http://www.youtube.com/watch?v=pmQW93pV7Ng" TargetMode="External"/><Relationship Id="rId4" Type="http://schemas.openxmlformats.org/officeDocument/2006/relationships/image" Target="../media/image16.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8.xml"/><Relationship Id="rId3" Type="http://schemas.openxmlformats.org/officeDocument/2006/relationships/image" Target="../media/image17.png"/><Relationship Id="rId4" Type="http://schemas.openxmlformats.org/officeDocument/2006/relationships/image" Target="../media/image42.png"/><Relationship Id="rId5" Type="http://schemas.openxmlformats.org/officeDocument/2006/relationships/hyperlink" Target="http://www.youtube.com/watch?v=pmQW93pV7Ng" TargetMode="External"/><Relationship Id="rId6" Type="http://schemas.openxmlformats.org/officeDocument/2006/relationships/image" Target="../media/image16.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9.xml"/><Relationship Id="rId3" Type="http://schemas.openxmlformats.org/officeDocument/2006/relationships/hyperlink" Target="http://www.youtube.com/watch?v=pmQW93pV7Ng" TargetMode="External"/><Relationship Id="rId4" Type="http://schemas.openxmlformats.org/officeDocument/2006/relationships/image" Target="../media/image16.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0.xml"/><Relationship Id="rId3" Type="http://schemas.openxmlformats.org/officeDocument/2006/relationships/image" Target="../media/image17.png"/><Relationship Id="rId4" Type="http://schemas.openxmlformats.org/officeDocument/2006/relationships/image" Target="../media/image42.png"/><Relationship Id="rId5" Type="http://schemas.openxmlformats.org/officeDocument/2006/relationships/hyperlink" Target="http://www.youtube.com/watch?v=pmQW93pV7Ng" TargetMode="External"/><Relationship Id="rId6" Type="http://schemas.openxmlformats.org/officeDocument/2006/relationships/image" Target="../media/image16.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1.xml"/><Relationship Id="rId3" Type="http://schemas.openxmlformats.org/officeDocument/2006/relationships/image" Target="../media/image17.png"/><Relationship Id="rId4" Type="http://schemas.openxmlformats.org/officeDocument/2006/relationships/image" Target="../media/image42.png"/><Relationship Id="rId5" Type="http://schemas.openxmlformats.org/officeDocument/2006/relationships/hyperlink" Target="http://www.youtube.com/watch?v=pmQW93pV7Ng" TargetMode="External"/><Relationship Id="rId6" Type="http://schemas.openxmlformats.org/officeDocument/2006/relationships/image" Target="../media/image16.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2.xml"/><Relationship Id="rId3" Type="http://schemas.openxmlformats.org/officeDocument/2006/relationships/hyperlink" Target="http://www.youtube.com/watch?v=pmQW93pV7Ng" TargetMode="External"/><Relationship Id="rId4" Type="http://schemas.openxmlformats.org/officeDocument/2006/relationships/image" Target="../media/image16.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3.xml"/><Relationship Id="rId3" Type="http://schemas.openxmlformats.org/officeDocument/2006/relationships/hyperlink" Target="http://www.youtube.com/watch?v=pmQW93pV7Ng" TargetMode="External"/><Relationship Id="rId4" Type="http://schemas.openxmlformats.org/officeDocument/2006/relationships/image" Target="../media/image16.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4.xml"/><Relationship Id="rId3" Type="http://schemas.openxmlformats.org/officeDocument/2006/relationships/hyperlink" Target="http://www.youtube.com/watch?v=pmQW93pV7Ng" TargetMode="External"/><Relationship Id="rId4" Type="http://schemas.openxmlformats.org/officeDocument/2006/relationships/image" Target="../media/image16.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5.xml"/><Relationship Id="rId3" Type="http://schemas.openxmlformats.org/officeDocument/2006/relationships/hyperlink" Target="http://www.youtube.com/watch?v=pmQW93pV7Ng" TargetMode="External"/><Relationship Id="rId4" Type="http://schemas.openxmlformats.org/officeDocument/2006/relationships/image" Target="../media/image16.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6.xml"/><Relationship Id="rId3" Type="http://schemas.openxmlformats.org/officeDocument/2006/relationships/image" Target="../media/image19.png"/><Relationship Id="rId4" Type="http://schemas.openxmlformats.org/officeDocument/2006/relationships/image" Target="../media/image42.png"/><Relationship Id="rId5" Type="http://schemas.openxmlformats.org/officeDocument/2006/relationships/hyperlink" Target="http://www.youtube.com/watch?v=pmQW93pV7Ng" TargetMode="External"/><Relationship Id="rId6" Type="http://schemas.openxmlformats.org/officeDocument/2006/relationships/image" Target="../media/image16.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7.xml"/><Relationship Id="rId3" Type="http://schemas.openxmlformats.org/officeDocument/2006/relationships/image" Target="../media/image4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8.xml"/><Relationship Id="rId3" Type="http://schemas.openxmlformats.org/officeDocument/2006/relationships/image" Target="../media/image18.png"/><Relationship Id="rId4" Type="http://schemas.openxmlformats.org/officeDocument/2006/relationships/image" Target="../media/image2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9.xml"/><Relationship Id="rId3" Type="http://schemas.openxmlformats.org/officeDocument/2006/relationships/image" Target="../media/image24.png"/><Relationship Id="rId4" Type="http://schemas.openxmlformats.org/officeDocument/2006/relationships/image" Target="../media/image2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0.xml"/><Relationship Id="rId3" Type="http://schemas.openxmlformats.org/officeDocument/2006/relationships/image" Target="../media/image21.png"/><Relationship Id="rId4" Type="http://schemas.openxmlformats.org/officeDocument/2006/relationships/image" Target="../media/image2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1.xml"/><Relationship Id="rId3" Type="http://schemas.openxmlformats.org/officeDocument/2006/relationships/image" Target="../media/image25.png"/><Relationship Id="rId4" Type="http://schemas.openxmlformats.org/officeDocument/2006/relationships/image" Target="../media/image26.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2.xml"/><Relationship Id="rId3" Type="http://schemas.openxmlformats.org/officeDocument/2006/relationships/image" Target="../media/image31.png"/><Relationship Id="rId4" Type="http://schemas.openxmlformats.org/officeDocument/2006/relationships/image" Target="../media/image3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3.xml"/><Relationship Id="rId3" Type="http://schemas.openxmlformats.org/officeDocument/2006/relationships/image" Target="../media/image29.png"/><Relationship Id="rId4" Type="http://schemas.openxmlformats.org/officeDocument/2006/relationships/image" Target="../media/image28.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4.xml"/><Relationship Id="rId3" Type="http://schemas.openxmlformats.org/officeDocument/2006/relationships/image" Target="../media/image27.png"/><Relationship Id="rId4" Type="http://schemas.openxmlformats.org/officeDocument/2006/relationships/image" Target="../media/image33.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5.xml"/><Relationship Id="rId3" Type="http://schemas.openxmlformats.org/officeDocument/2006/relationships/hyperlink" Target="http://www.youtube.com/watch?v=tuxYmOzdQ1g" TargetMode="External"/><Relationship Id="rId4" Type="http://schemas.openxmlformats.org/officeDocument/2006/relationships/image" Target="../media/image34.jpg"/><Relationship Id="rId5" Type="http://schemas.openxmlformats.org/officeDocument/2006/relationships/image" Target="../media/image6.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6.xml"/><Relationship Id="rId3" Type="http://schemas.openxmlformats.org/officeDocument/2006/relationships/hyperlink" Target="http://www.youtube.com/watch?v=vvOZRsEWttE" TargetMode="External"/><Relationship Id="rId4" Type="http://schemas.openxmlformats.org/officeDocument/2006/relationships/image" Target="../media/image30.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7.xml"/><Relationship Id="rId3" Type="http://schemas.openxmlformats.org/officeDocument/2006/relationships/image" Target="../media/image42.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8.xml"/><Relationship Id="rId3" Type="http://schemas.openxmlformats.org/officeDocument/2006/relationships/image" Target="../media/image17.png"/><Relationship Id="rId4" Type="http://schemas.openxmlformats.org/officeDocument/2006/relationships/image" Target="../media/image36.png"/><Relationship Id="rId5" Type="http://schemas.openxmlformats.org/officeDocument/2006/relationships/image" Target="../media/image42.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9.xml"/><Relationship Id="rId3" Type="http://schemas.openxmlformats.org/officeDocument/2006/relationships/image" Target="../media/image6.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0.xml"/><Relationship Id="rId3" Type="http://schemas.openxmlformats.org/officeDocument/2006/relationships/image" Target="../media/image35.png"/><Relationship Id="rId4" Type="http://schemas.openxmlformats.org/officeDocument/2006/relationships/image" Target="../media/image6.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1.xml"/><Relationship Id="rId3" Type="http://schemas.openxmlformats.org/officeDocument/2006/relationships/image" Target="../media/image6.png"/><Relationship Id="rId4" Type="http://schemas.openxmlformats.org/officeDocument/2006/relationships/image" Target="../media/image38.png"/><Relationship Id="rId5" Type="http://schemas.openxmlformats.org/officeDocument/2006/relationships/image" Target="../media/image37.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2.xml"/><Relationship Id="rId3" Type="http://schemas.openxmlformats.org/officeDocument/2006/relationships/image" Target="../media/image6.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3.xml"/><Relationship Id="rId3" Type="http://schemas.openxmlformats.org/officeDocument/2006/relationships/image" Target="../media/image39.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4.xml"/><Relationship Id="rId3" Type="http://schemas.openxmlformats.org/officeDocument/2006/relationships/image" Target="../media/image6.png"/><Relationship Id="rId4" Type="http://schemas.openxmlformats.org/officeDocument/2006/relationships/image" Target="../media/image40.png"/><Relationship Id="rId5" Type="http://schemas.openxmlformats.org/officeDocument/2006/relationships/image" Target="../media/image42.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5.xml"/><Relationship Id="rId3" Type="http://schemas.openxmlformats.org/officeDocument/2006/relationships/image" Target="../media/image17.png"/><Relationship Id="rId4" Type="http://schemas.openxmlformats.org/officeDocument/2006/relationships/image" Target="../media/image42.png"/><Relationship Id="rId5" Type="http://schemas.openxmlformats.org/officeDocument/2006/relationships/hyperlink" Target="http://www.youtube.com/watch?v=Ehy-fvqIe3U" TargetMode="External"/><Relationship Id="rId6" Type="http://schemas.openxmlformats.org/officeDocument/2006/relationships/image" Target="../media/image41.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6.xml"/><Relationship Id="rId3" Type="http://schemas.openxmlformats.org/officeDocument/2006/relationships/image" Target="../media/image6.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7.xml"/><Relationship Id="rId3" Type="http://schemas.openxmlformats.org/officeDocument/2006/relationships/image" Target="../media/image6.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8.xml"/><Relationship Id="rId3" Type="http://schemas.openxmlformats.org/officeDocument/2006/relationships/image" Target="../media/image42.png"/><Relationship Id="rId4" Type="http://schemas.openxmlformats.org/officeDocument/2006/relationships/image" Target="../media/image43.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9.xml"/><Relationship Id="rId3" Type="http://schemas.openxmlformats.org/officeDocument/2006/relationships/image" Target="../media/image19.png"/><Relationship Id="rId4" Type="http://schemas.openxmlformats.org/officeDocument/2006/relationships/image" Target="../media/image42.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0.xml"/><Relationship Id="rId3"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6"/>
          <p:cNvSpPr txBox="1"/>
          <p:nvPr/>
        </p:nvSpPr>
        <p:spPr>
          <a:xfrm>
            <a:off x="623875" y="1441875"/>
            <a:ext cx="4550100" cy="3094500"/>
          </a:xfrm>
          <a:prstGeom prst="rect">
            <a:avLst/>
          </a:prstGeom>
          <a:noFill/>
          <a:ln>
            <a:noFill/>
          </a:ln>
        </p:spPr>
        <p:txBody>
          <a:bodyPr anchorCtr="0" anchor="t" bIns="34275" lIns="68575" spcFirstLastPara="1" rIns="68575" wrap="square" tIns="34275">
            <a:noAutofit/>
          </a:bodyPr>
          <a:lstStyle/>
          <a:p>
            <a:pPr indent="0" lvl="0" marL="0" marR="0" rtl="0" algn="l">
              <a:lnSpc>
                <a:spcPct val="90000"/>
              </a:lnSpc>
              <a:spcBef>
                <a:spcPts val="0"/>
              </a:spcBef>
              <a:spcAft>
                <a:spcPts val="0"/>
              </a:spcAft>
              <a:buClr>
                <a:schemeClr val="dk1"/>
              </a:buClr>
              <a:buSzPts val="1100"/>
              <a:buFont typeface="Arial"/>
              <a:buNone/>
            </a:pPr>
            <a:r>
              <a:rPr b="0" i="0" lang="en" sz="1000" u="none" cap="none" strike="noStrike">
                <a:solidFill>
                  <a:schemeClr val="dk1"/>
                </a:solidFill>
                <a:latin typeface="Georgia"/>
                <a:ea typeface="Georgia"/>
                <a:cs typeface="Georgia"/>
                <a:sym typeface="Georgia"/>
              </a:rPr>
              <a:t>The following slides will walk your troop through a virtual meeting to earn the</a:t>
            </a:r>
            <a:r>
              <a:rPr lang="en" sz="1000">
                <a:solidFill>
                  <a:schemeClr val="dk1"/>
                </a:solidFill>
                <a:latin typeface="Georgia"/>
                <a:ea typeface="Georgia"/>
                <a:cs typeface="Georgia"/>
                <a:sym typeface="Georgia"/>
              </a:rPr>
              <a:t> Junior Simple Meals Badge</a:t>
            </a:r>
            <a:r>
              <a:rPr b="0" i="0" lang="en" sz="1000" u="none" cap="none" strike="noStrike">
                <a:solidFill>
                  <a:schemeClr val="dk1"/>
                </a:solidFill>
                <a:latin typeface="Georgia"/>
                <a:ea typeface="Georgia"/>
                <a:cs typeface="Georgia"/>
                <a:sym typeface="Georgia"/>
              </a:rPr>
              <a:t>. When you share your screen during your meeting, be sure to click “Present” so girls see the full screen. Also, when you are sharing your screen in zoom, google meet, or another meeting app, please make sure you are sharing both picture and audio. For more information on using Zoom, visit </a:t>
            </a:r>
            <a:r>
              <a:rPr b="0" i="0" lang="en" sz="1000" u="sng" cap="none" strike="noStrike">
                <a:solidFill>
                  <a:schemeClr val="hlink"/>
                </a:solidFill>
                <a:latin typeface="Georgia"/>
                <a:ea typeface="Georgia"/>
                <a:cs typeface="Georgia"/>
                <a:sym typeface="Georgia"/>
                <a:hlinkClick r:id="rId3"/>
              </a:rPr>
              <a:t>gsnw.gl/VirtualMeetingHowTo</a:t>
            </a:r>
            <a:endParaRPr b="0" i="0" sz="1000" u="sng" cap="none" strike="noStrike">
              <a:solidFill>
                <a:schemeClr val="dk1"/>
              </a:solidFill>
              <a:latin typeface="Georgia"/>
              <a:ea typeface="Georgia"/>
              <a:cs typeface="Georgia"/>
              <a:sym typeface="Georgia"/>
            </a:endParaRPr>
          </a:p>
          <a:p>
            <a:pPr indent="0" lvl="0" marL="0" marR="0" rtl="0" algn="l">
              <a:lnSpc>
                <a:spcPct val="90000"/>
              </a:lnSpc>
              <a:spcBef>
                <a:spcPts val="800"/>
              </a:spcBef>
              <a:spcAft>
                <a:spcPts val="0"/>
              </a:spcAft>
              <a:buClr>
                <a:schemeClr val="dk1"/>
              </a:buClr>
              <a:buSzPts val="1100"/>
              <a:buFont typeface="Arial"/>
              <a:buNone/>
            </a:pPr>
            <a:r>
              <a:rPr b="0" i="0" lang="en" sz="1000" u="none" cap="none" strike="noStrike">
                <a:solidFill>
                  <a:schemeClr val="dk1"/>
                </a:solidFill>
                <a:latin typeface="Georgia"/>
                <a:ea typeface="Georgia"/>
                <a:cs typeface="Georgia"/>
                <a:sym typeface="Georgia"/>
              </a:rPr>
              <a:t>Many of the interactive activities included are shared through YouTube videos. Just click on the arrow in the center of the image to play the video, and the girls can see it too! You should try to review the slides before your meeting if possible, so you are familiar with the activities and any supplies needed.</a:t>
            </a:r>
            <a:endParaRPr sz="1000"/>
          </a:p>
          <a:p>
            <a:pPr indent="0" lvl="0" marL="0" marR="0" rtl="0" algn="l">
              <a:lnSpc>
                <a:spcPct val="90000"/>
              </a:lnSpc>
              <a:spcBef>
                <a:spcPts val="800"/>
              </a:spcBef>
              <a:spcAft>
                <a:spcPts val="0"/>
              </a:spcAft>
              <a:buClr>
                <a:schemeClr val="dk1"/>
              </a:buClr>
              <a:buSzPts val="1100"/>
              <a:buFont typeface="Arial"/>
              <a:buNone/>
            </a:pPr>
            <a:r>
              <a:rPr b="0" i="0" lang="en" sz="1000" u="none" cap="none" strike="noStrike">
                <a:solidFill>
                  <a:schemeClr val="dk1"/>
                </a:solidFill>
                <a:latin typeface="Georgia"/>
                <a:ea typeface="Georgia"/>
                <a:cs typeface="Georgia"/>
                <a:sym typeface="Georgia"/>
              </a:rPr>
              <a:t>This meeting will typically take approximately 60-90 minutes as written, depending on participation level and number of girls. As always, Girl Scouting is flexible, and troops may select the activities interest them most, add their own activities, or have girls do some of the steps afterward as “homework”.</a:t>
            </a:r>
            <a:endParaRPr sz="1000"/>
          </a:p>
          <a:p>
            <a:pPr indent="0" lvl="0" marL="0" marR="0" rtl="0" algn="l">
              <a:lnSpc>
                <a:spcPct val="90000"/>
              </a:lnSpc>
              <a:spcBef>
                <a:spcPts val="800"/>
              </a:spcBef>
              <a:spcAft>
                <a:spcPts val="0"/>
              </a:spcAft>
              <a:buClr>
                <a:schemeClr val="dk1"/>
              </a:buClr>
              <a:buSzPts val="1100"/>
              <a:buFont typeface="Arial"/>
              <a:buNone/>
            </a:pPr>
            <a:r>
              <a:rPr b="1" i="0" lang="en" sz="1000" u="none" cap="none" strike="noStrike">
                <a:solidFill>
                  <a:schemeClr val="dk1"/>
                </a:solidFill>
                <a:latin typeface="Georgia"/>
                <a:ea typeface="Georgia"/>
                <a:cs typeface="Georgia"/>
                <a:sym typeface="Georgia"/>
              </a:rPr>
              <a:t>When you send out your meeting invitation, be sure to let girls and parents know what supplies they should have on hand for the online troop meeting. They are things most girls likely have at home.</a:t>
            </a:r>
            <a:endParaRPr b="0" i="0" sz="1000" u="none" cap="none" strike="noStrike">
              <a:solidFill>
                <a:schemeClr val="dk1"/>
              </a:solidFill>
              <a:latin typeface="Georgia"/>
              <a:ea typeface="Georgia"/>
              <a:cs typeface="Georgia"/>
              <a:sym typeface="Georgia"/>
            </a:endParaRPr>
          </a:p>
        </p:txBody>
      </p:sp>
      <p:sp>
        <p:nvSpPr>
          <p:cNvPr id="62" name="Google Shape;62;p16"/>
          <p:cNvSpPr txBox="1"/>
          <p:nvPr/>
        </p:nvSpPr>
        <p:spPr>
          <a:xfrm>
            <a:off x="1483355" y="350575"/>
            <a:ext cx="7030361" cy="917440"/>
          </a:xfrm>
          <a:prstGeom prst="rect">
            <a:avLst/>
          </a:prstGeom>
          <a:noFill/>
          <a:ln>
            <a:noFill/>
          </a:ln>
        </p:spPr>
        <p:txBody>
          <a:bodyPr anchorCtr="0" anchor="ctr" bIns="34275" lIns="68575" spcFirstLastPara="1" rIns="68575" wrap="square" tIns="34275">
            <a:noAutofit/>
          </a:bodyPr>
          <a:lstStyle/>
          <a:p>
            <a:pPr indent="0" lvl="0" marL="0" marR="0" rtl="0" algn="l">
              <a:lnSpc>
                <a:spcPct val="90000"/>
              </a:lnSpc>
              <a:spcBef>
                <a:spcPts val="0"/>
              </a:spcBef>
              <a:spcAft>
                <a:spcPts val="0"/>
              </a:spcAft>
              <a:buClr>
                <a:schemeClr val="dk1"/>
              </a:buClr>
              <a:buSzPts val="3300"/>
              <a:buFont typeface="Geo"/>
              <a:buNone/>
            </a:pPr>
            <a:r>
              <a:rPr i="0" lang="en" sz="3300" u="none" cap="none" strike="noStrike">
                <a:solidFill>
                  <a:schemeClr val="dk1"/>
                </a:solidFill>
                <a:latin typeface="Georgia"/>
                <a:ea typeface="Georgia"/>
                <a:cs typeface="Georgia"/>
                <a:sym typeface="Georgia"/>
              </a:rPr>
              <a:t>Leader Instructions &amp; Prep</a:t>
            </a:r>
            <a:endParaRPr sz="1100">
              <a:latin typeface="Georgia"/>
              <a:ea typeface="Georgia"/>
              <a:cs typeface="Georgia"/>
              <a:sym typeface="Georgia"/>
            </a:endParaRPr>
          </a:p>
          <a:p>
            <a:pPr indent="0" lvl="0" marL="0" marR="0" rtl="0" algn="l">
              <a:lnSpc>
                <a:spcPct val="90000"/>
              </a:lnSpc>
              <a:spcBef>
                <a:spcPts val="0"/>
              </a:spcBef>
              <a:spcAft>
                <a:spcPts val="0"/>
              </a:spcAft>
              <a:buClr>
                <a:schemeClr val="dk1"/>
              </a:buClr>
              <a:buSzPts val="1800"/>
              <a:buFont typeface="Geo"/>
              <a:buNone/>
            </a:pPr>
            <a:r>
              <a:rPr lang="en" sz="1800">
                <a:solidFill>
                  <a:schemeClr val="dk1"/>
                </a:solidFill>
                <a:latin typeface="Georgia"/>
                <a:ea typeface="Georgia"/>
                <a:cs typeface="Georgia"/>
                <a:sym typeface="Georgia"/>
              </a:rPr>
              <a:t>Junior Simple Meals Badge</a:t>
            </a:r>
            <a:endParaRPr i="0" sz="1800" u="none" cap="none" strike="noStrike">
              <a:solidFill>
                <a:schemeClr val="dk1"/>
              </a:solidFill>
              <a:latin typeface="Georgia"/>
              <a:ea typeface="Georgia"/>
              <a:cs typeface="Georgia"/>
              <a:sym typeface="Georgia"/>
            </a:endParaRPr>
          </a:p>
        </p:txBody>
      </p:sp>
      <p:sp>
        <p:nvSpPr>
          <p:cNvPr id="63" name="Google Shape;63;p16"/>
          <p:cNvSpPr txBox="1"/>
          <p:nvPr/>
        </p:nvSpPr>
        <p:spPr>
          <a:xfrm>
            <a:off x="5373925" y="1231625"/>
            <a:ext cx="3408300" cy="3463200"/>
          </a:xfrm>
          <a:prstGeom prst="rect">
            <a:avLst/>
          </a:prstGeom>
          <a:noFill/>
          <a:ln cap="flat" cmpd="sng" w="28575">
            <a:solidFill>
              <a:srgbClr val="5C1F8B"/>
            </a:solidFill>
            <a:prstDash val="solid"/>
            <a:round/>
            <a:headEnd len="sm" w="sm" type="none"/>
            <a:tailEnd len="sm" w="sm" type="none"/>
          </a:ln>
        </p:spPr>
        <p:txBody>
          <a:bodyPr anchorCtr="0" anchor="t" bIns="34275" lIns="68575" spcFirstLastPara="1" rIns="68575" wrap="square" tIns="34275">
            <a:spAutoFit/>
          </a:bodyPr>
          <a:lstStyle/>
          <a:p>
            <a:pPr indent="0" lvl="0" marL="0" marR="0" rtl="0" algn="l">
              <a:spcBef>
                <a:spcPts val="0"/>
              </a:spcBef>
              <a:spcAft>
                <a:spcPts val="0"/>
              </a:spcAft>
              <a:buNone/>
            </a:pPr>
            <a:r>
              <a:t/>
            </a:r>
            <a:endParaRPr b="1" sz="1100">
              <a:solidFill>
                <a:schemeClr val="dk1"/>
              </a:solidFill>
              <a:latin typeface="Georgia"/>
              <a:ea typeface="Georgia"/>
              <a:cs typeface="Georgia"/>
              <a:sym typeface="Georgia"/>
            </a:endParaRPr>
          </a:p>
          <a:p>
            <a:pPr indent="0" lvl="0" marL="0" marR="0" rtl="0" algn="ctr">
              <a:spcBef>
                <a:spcPts val="0"/>
              </a:spcBef>
              <a:spcAft>
                <a:spcPts val="0"/>
              </a:spcAft>
              <a:buNone/>
            </a:pPr>
            <a:r>
              <a:rPr b="1" lang="en">
                <a:solidFill>
                  <a:schemeClr val="dk1"/>
                </a:solidFill>
                <a:latin typeface="Georgia"/>
                <a:ea typeface="Georgia"/>
                <a:cs typeface="Georgia"/>
                <a:sym typeface="Georgia"/>
              </a:rPr>
              <a:t>Supply List:</a:t>
            </a:r>
            <a:endParaRPr/>
          </a:p>
          <a:p>
            <a:pPr indent="-285750" lvl="0" marL="457200" rtl="0" algn="l">
              <a:lnSpc>
                <a:spcPct val="115000"/>
              </a:lnSpc>
              <a:spcBef>
                <a:spcPts val="1200"/>
              </a:spcBef>
              <a:spcAft>
                <a:spcPts val="0"/>
              </a:spcAft>
              <a:buClr>
                <a:schemeClr val="dk1"/>
              </a:buClr>
              <a:buSzPts val="900"/>
              <a:buChar char="•"/>
            </a:pPr>
            <a:r>
              <a:rPr lang="en" sz="900">
                <a:solidFill>
                  <a:schemeClr val="dk1"/>
                </a:solidFill>
                <a:latin typeface="Times New Roman"/>
                <a:ea typeface="Times New Roman"/>
                <a:cs typeface="Times New Roman"/>
                <a:sym typeface="Times New Roman"/>
              </a:rPr>
              <a:t> </a:t>
            </a:r>
            <a:r>
              <a:rPr lang="en" sz="900">
                <a:solidFill>
                  <a:schemeClr val="dk1"/>
                </a:solidFill>
                <a:latin typeface="Georgia"/>
                <a:ea typeface="Georgia"/>
                <a:cs typeface="Georgia"/>
                <a:sym typeface="Georgia"/>
              </a:rPr>
              <a:t>Oven mit or pot holders</a:t>
            </a:r>
            <a:endParaRPr sz="900">
              <a:solidFill>
                <a:schemeClr val="dk1"/>
              </a:solidFill>
              <a:latin typeface="Georgia"/>
              <a:ea typeface="Georgia"/>
              <a:cs typeface="Georgia"/>
              <a:sym typeface="Georgia"/>
            </a:endParaRPr>
          </a:p>
          <a:p>
            <a:pPr indent="-285750" lvl="0" marL="457200" rtl="0" algn="l">
              <a:lnSpc>
                <a:spcPct val="115000"/>
              </a:lnSpc>
              <a:spcBef>
                <a:spcPts val="0"/>
              </a:spcBef>
              <a:spcAft>
                <a:spcPts val="0"/>
              </a:spcAft>
              <a:buClr>
                <a:schemeClr val="dk1"/>
              </a:buClr>
              <a:buSzPts val="900"/>
              <a:buChar char="•"/>
            </a:pPr>
            <a:r>
              <a:rPr lang="en" sz="900">
                <a:solidFill>
                  <a:schemeClr val="dk1"/>
                </a:solidFill>
                <a:latin typeface="Times New Roman"/>
                <a:ea typeface="Times New Roman"/>
                <a:cs typeface="Times New Roman"/>
                <a:sym typeface="Times New Roman"/>
              </a:rPr>
              <a:t> </a:t>
            </a:r>
            <a:r>
              <a:rPr lang="en" sz="900">
                <a:solidFill>
                  <a:schemeClr val="dk1"/>
                </a:solidFill>
                <a:latin typeface="Georgia"/>
                <a:ea typeface="Georgia"/>
                <a:cs typeface="Georgia"/>
                <a:sym typeface="Georgia"/>
              </a:rPr>
              <a:t>1 ½ quart saucepan</a:t>
            </a:r>
            <a:endParaRPr sz="900">
              <a:solidFill>
                <a:schemeClr val="dk1"/>
              </a:solidFill>
              <a:latin typeface="Georgia"/>
              <a:ea typeface="Georgia"/>
              <a:cs typeface="Georgia"/>
              <a:sym typeface="Georgia"/>
            </a:endParaRPr>
          </a:p>
          <a:p>
            <a:pPr indent="-285750" lvl="0" marL="457200" rtl="0" algn="l">
              <a:lnSpc>
                <a:spcPct val="115000"/>
              </a:lnSpc>
              <a:spcBef>
                <a:spcPts val="0"/>
              </a:spcBef>
              <a:spcAft>
                <a:spcPts val="0"/>
              </a:spcAft>
              <a:buClr>
                <a:schemeClr val="dk1"/>
              </a:buClr>
              <a:buSzPts val="900"/>
              <a:buChar char="•"/>
            </a:pPr>
            <a:r>
              <a:rPr lang="en" sz="900">
                <a:solidFill>
                  <a:schemeClr val="dk1"/>
                </a:solidFill>
                <a:latin typeface="Times New Roman"/>
                <a:ea typeface="Times New Roman"/>
                <a:cs typeface="Times New Roman"/>
                <a:sym typeface="Times New Roman"/>
              </a:rPr>
              <a:t> </a:t>
            </a:r>
            <a:r>
              <a:rPr lang="en" sz="900">
                <a:solidFill>
                  <a:schemeClr val="dk1"/>
                </a:solidFill>
                <a:latin typeface="Georgia"/>
                <a:ea typeface="Georgia"/>
                <a:cs typeface="Georgia"/>
                <a:sym typeface="Georgia"/>
              </a:rPr>
              <a:t>Spatula and cooking spoon</a:t>
            </a:r>
            <a:endParaRPr sz="900">
              <a:solidFill>
                <a:schemeClr val="dk1"/>
              </a:solidFill>
              <a:latin typeface="Georgia"/>
              <a:ea typeface="Georgia"/>
              <a:cs typeface="Georgia"/>
              <a:sym typeface="Georgia"/>
            </a:endParaRPr>
          </a:p>
          <a:p>
            <a:pPr indent="-285750" lvl="0" marL="457200" rtl="0" algn="l">
              <a:lnSpc>
                <a:spcPct val="115000"/>
              </a:lnSpc>
              <a:spcBef>
                <a:spcPts val="0"/>
              </a:spcBef>
              <a:spcAft>
                <a:spcPts val="0"/>
              </a:spcAft>
              <a:buClr>
                <a:schemeClr val="dk1"/>
              </a:buClr>
              <a:buSzPts val="900"/>
              <a:buChar char="•"/>
            </a:pPr>
            <a:r>
              <a:rPr lang="en" sz="900">
                <a:solidFill>
                  <a:schemeClr val="dk1"/>
                </a:solidFill>
                <a:latin typeface="Georgia"/>
                <a:ea typeface="Georgia"/>
                <a:cs typeface="Georgia"/>
                <a:sym typeface="Georgia"/>
              </a:rPr>
              <a:t>½ cup, 1 cup, ¼ cup measuring cups</a:t>
            </a:r>
            <a:endParaRPr sz="900">
              <a:solidFill>
                <a:schemeClr val="dk1"/>
              </a:solidFill>
              <a:latin typeface="Georgia"/>
              <a:ea typeface="Georgia"/>
              <a:cs typeface="Georgia"/>
              <a:sym typeface="Georgia"/>
            </a:endParaRPr>
          </a:p>
          <a:p>
            <a:pPr indent="-285750" lvl="0" marL="457200" rtl="0" algn="l">
              <a:lnSpc>
                <a:spcPct val="115000"/>
              </a:lnSpc>
              <a:spcBef>
                <a:spcPts val="0"/>
              </a:spcBef>
              <a:spcAft>
                <a:spcPts val="0"/>
              </a:spcAft>
              <a:buClr>
                <a:schemeClr val="dk1"/>
              </a:buClr>
              <a:buSzPts val="900"/>
              <a:buChar char="•"/>
            </a:pPr>
            <a:r>
              <a:rPr lang="en" sz="900">
                <a:solidFill>
                  <a:schemeClr val="dk1"/>
                </a:solidFill>
                <a:latin typeface="Times New Roman"/>
                <a:ea typeface="Times New Roman"/>
                <a:cs typeface="Times New Roman"/>
                <a:sym typeface="Times New Roman"/>
              </a:rPr>
              <a:t> </a:t>
            </a:r>
            <a:r>
              <a:rPr lang="en" sz="900">
                <a:solidFill>
                  <a:schemeClr val="dk1"/>
                </a:solidFill>
                <a:latin typeface="Georgia"/>
                <a:ea typeface="Georgia"/>
                <a:cs typeface="Georgia"/>
                <a:sym typeface="Georgia"/>
              </a:rPr>
              <a:t>Tablespoon and teaspoon</a:t>
            </a:r>
            <a:endParaRPr sz="900">
              <a:solidFill>
                <a:schemeClr val="dk1"/>
              </a:solidFill>
              <a:latin typeface="Georgia"/>
              <a:ea typeface="Georgia"/>
              <a:cs typeface="Georgia"/>
              <a:sym typeface="Georgia"/>
            </a:endParaRPr>
          </a:p>
          <a:p>
            <a:pPr indent="-285750" lvl="0" marL="457200" rtl="0" algn="l">
              <a:lnSpc>
                <a:spcPct val="115000"/>
              </a:lnSpc>
              <a:spcBef>
                <a:spcPts val="0"/>
              </a:spcBef>
              <a:spcAft>
                <a:spcPts val="0"/>
              </a:spcAft>
              <a:buClr>
                <a:schemeClr val="dk1"/>
              </a:buClr>
              <a:buSzPts val="900"/>
              <a:buChar char="•"/>
            </a:pPr>
            <a:r>
              <a:rPr lang="en" sz="900">
                <a:solidFill>
                  <a:schemeClr val="dk1"/>
                </a:solidFill>
                <a:latin typeface="Times New Roman"/>
                <a:ea typeface="Times New Roman"/>
                <a:cs typeface="Times New Roman"/>
                <a:sym typeface="Times New Roman"/>
              </a:rPr>
              <a:t> </a:t>
            </a:r>
            <a:r>
              <a:rPr lang="en" sz="900">
                <a:solidFill>
                  <a:schemeClr val="dk1"/>
                </a:solidFill>
                <a:latin typeface="Georgia"/>
                <a:ea typeface="Georgia"/>
                <a:cs typeface="Georgia"/>
                <a:sym typeface="Georgia"/>
              </a:rPr>
              <a:t>9x13 inch baking pan</a:t>
            </a:r>
            <a:endParaRPr sz="900">
              <a:solidFill>
                <a:schemeClr val="dk1"/>
              </a:solidFill>
              <a:latin typeface="Georgia"/>
              <a:ea typeface="Georgia"/>
              <a:cs typeface="Georgia"/>
              <a:sym typeface="Georgia"/>
            </a:endParaRPr>
          </a:p>
          <a:p>
            <a:pPr indent="-285750" lvl="0" marL="457200" rtl="0" algn="l">
              <a:lnSpc>
                <a:spcPct val="115000"/>
              </a:lnSpc>
              <a:spcBef>
                <a:spcPts val="0"/>
              </a:spcBef>
              <a:spcAft>
                <a:spcPts val="0"/>
              </a:spcAft>
              <a:buClr>
                <a:schemeClr val="dk1"/>
              </a:buClr>
              <a:buSzPts val="900"/>
              <a:buChar char="•"/>
            </a:pPr>
            <a:r>
              <a:rPr lang="en" sz="900">
                <a:solidFill>
                  <a:schemeClr val="dk1"/>
                </a:solidFill>
                <a:latin typeface="Georgia"/>
                <a:ea typeface="Georgia"/>
                <a:cs typeface="Georgia"/>
                <a:sym typeface="Georgia"/>
              </a:rPr>
              <a:t>Medium mixing bowl.</a:t>
            </a:r>
            <a:endParaRPr sz="900">
              <a:solidFill>
                <a:schemeClr val="dk1"/>
              </a:solidFill>
              <a:latin typeface="Times New Roman"/>
              <a:ea typeface="Times New Roman"/>
              <a:cs typeface="Times New Roman"/>
              <a:sym typeface="Times New Roman"/>
            </a:endParaRPr>
          </a:p>
          <a:p>
            <a:pPr indent="-285750" lvl="0" marL="457200" rtl="0" algn="l">
              <a:lnSpc>
                <a:spcPct val="115000"/>
              </a:lnSpc>
              <a:spcBef>
                <a:spcPts val="0"/>
              </a:spcBef>
              <a:spcAft>
                <a:spcPts val="0"/>
              </a:spcAft>
              <a:buClr>
                <a:schemeClr val="dk1"/>
              </a:buClr>
              <a:buSzPts val="900"/>
              <a:buChar char="•"/>
            </a:pPr>
            <a:r>
              <a:rPr lang="en" sz="900">
                <a:solidFill>
                  <a:schemeClr val="dk1"/>
                </a:solidFill>
                <a:latin typeface="Georgia"/>
                <a:ea typeface="Georgia"/>
                <a:cs typeface="Georgia"/>
                <a:sym typeface="Georgia"/>
              </a:rPr>
              <a:t>½ cup granulated sugar</a:t>
            </a:r>
            <a:r>
              <a:rPr lang="en" sz="900">
                <a:solidFill>
                  <a:schemeClr val="dk1"/>
                </a:solidFill>
                <a:latin typeface="Times New Roman"/>
                <a:ea typeface="Times New Roman"/>
                <a:cs typeface="Times New Roman"/>
                <a:sym typeface="Times New Roman"/>
              </a:rPr>
              <a:t>  </a:t>
            </a:r>
            <a:endParaRPr sz="900">
              <a:solidFill>
                <a:schemeClr val="dk1"/>
              </a:solidFill>
              <a:latin typeface="Times New Roman"/>
              <a:ea typeface="Times New Roman"/>
              <a:cs typeface="Times New Roman"/>
              <a:sym typeface="Times New Roman"/>
            </a:endParaRPr>
          </a:p>
          <a:p>
            <a:pPr indent="-285750" lvl="0" marL="457200" rtl="0" algn="l">
              <a:lnSpc>
                <a:spcPct val="115000"/>
              </a:lnSpc>
              <a:spcBef>
                <a:spcPts val="0"/>
              </a:spcBef>
              <a:spcAft>
                <a:spcPts val="0"/>
              </a:spcAft>
              <a:buClr>
                <a:schemeClr val="dk1"/>
              </a:buClr>
              <a:buSzPts val="900"/>
              <a:buChar char="•"/>
            </a:pPr>
            <a:r>
              <a:rPr lang="en" sz="900">
                <a:solidFill>
                  <a:schemeClr val="dk1"/>
                </a:solidFill>
                <a:latin typeface="Georgia"/>
                <a:ea typeface="Georgia"/>
                <a:cs typeface="Georgia"/>
                <a:sym typeface="Georgia"/>
              </a:rPr>
              <a:t>¼ cup orange juice</a:t>
            </a:r>
            <a:endParaRPr sz="900">
              <a:solidFill>
                <a:schemeClr val="dk1"/>
              </a:solidFill>
              <a:latin typeface="Times New Roman"/>
              <a:ea typeface="Times New Roman"/>
              <a:cs typeface="Times New Roman"/>
              <a:sym typeface="Times New Roman"/>
            </a:endParaRPr>
          </a:p>
          <a:p>
            <a:pPr indent="-285750" lvl="0" marL="457200" rtl="0" algn="l">
              <a:lnSpc>
                <a:spcPct val="115000"/>
              </a:lnSpc>
              <a:spcBef>
                <a:spcPts val="0"/>
              </a:spcBef>
              <a:spcAft>
                <a:spcPts val="0"/>
              </a:spcAft>
              <a:buClr>
                <a:schemeClr val="dk1"/>
              </a:buClr>
              <a:buSzPts val="900"/>
              <a:buFont typeface="Georgia"/>
              <a:buChar char="•"/>
            </a:pPr>
            <a:r>
              <a:rPr lang="en" sz="900">
                <a:solidFill>
                  <a:schemeClr val="dk1"/>
                </a:solidFill>
                <a:latin typeface="Georgia"/>
                <a:ea typeface="Georgia"/>
                <a:cs typeface="Georgia"/>
                <a:sym typeface="Georgia"/>
              </a:rPr>
              <a:t>¼ cup water</a:t>
            </a:r>
            <a:endParaRPr sz="900">
              <a:solidFill>
                <a:schemeClr val="dk1"/>
              </a:solidFill>
              <a:latin typeface="Times New Roman"/>
              <a:ea typeface="Times New Roman"/>
              <a:cs typeface="Times New Roman"/>
              <a:sym typeface="Times New Roman"/>
            </a:endParaRPr>
          </a:p>
          <a:p>
            <a:pPr indent="-285750" lvl="0" marL="457200" marR="0" rtl="0" algn="l">
              <a:spcBef>
                <a:spcPts val="0"/>
              </a:spcBef>
              <a:spcAft>
                <a:spcPts val="0"/>
              </a:spcAft>
              <a:buClr>
                <a:schemeClr val="dk1"/>
              </a:buClr>
              <a:buSzPts val="900"/>
              <a:buChar char="•"/>
            </a:pPr>
            <a:r>
              <a:rPr lang="en" sz="900">
                <a:solidFill>
                  <a:schemeClr val="dk1"/>
                </a:solidFill>
                <a:latin typeface="Georgia"/>
                <a:ea typeface="Georgia"/>
                <a:cs typeface="Georgia"/>
                <a:sym typeface="Georgia"/>
              </a:rPr>
              <a:t>2 cups fresh cranberries</a:t>
            </a:r>
            <a:r>
              <a:rPr lang="en" sz="900">
                <a:solidFill>
                  <a:schemeClr val="dk1"/>
                </a:solidFill>
                <a:latin typeface="Times New Roman"/>
                <a:ea typeface="Times New Roman"/>
                <a:cs typeface="Times New Roman"/>
                <a:sym typeface="Times New Roman"/>
              </a:rPr>
              <a:t>      </a:t>
            </a:r>
            <a:endParaRPr sz="900">
              <a:solidFill>
                <a:schemeClr val="dk1"/>
              </a:solidFill>
              <a:latin typeface="Times New Roman"/>
              <a:ea typeface="Times New Roman"/>
              <a:cs typeface="Times New Roman"/>
              <a:sym typeface="Times New Roman"/>
            </a:endParaRPr>
          </a:p>
          <a:p>
            <a:pPr indent="-285750" lvl="0" marL="457200" marR="0" rtl="0" algn="l">
              <a:spcBef>
                <a:spcPts val="0"/>
              </a:spcBef>
              <a:spcAft>
                <a:spcPts val="0"/>
              </a:spcAft>
              <a:buClr>
                <a:schemeClr val="dk1"/>
              </a:buClr>
              <a:buSzPts val="900"/>
              <a:buChar char="•"/>
            </a:pPr>
            <a:r>
              <a:rPr lang="en" sz="900">
                <a:solidFill>
                  <a:schemeClr val="dk1"/>
                </a:solidFill>
                <a:latin typeface="Georgia"/>
                <a:ea typeface="Georgia"/>
                <a:cs typeface="Georgia"/>
                <a:sym typeface="Georgia"/>
              </a:rPr>
              <a:t>1 tablespoon orange peel grated – </a:t>
            </a:r>
            <a:r>
              <a:rPr i="1" lang="en" sz="900">
                <a:solidFill>
                  <a:schemeClr val="dk1"/>
                </a:solidFill>
              </a:rPr>
              <a:t>optional</a:t>
            </a:r>
            <a:endParaRPr sz="900">
              <a:solidFill>
                <a:schemeClr val="dk1"/>
              </a:solidFill>
              <a:latin typeface="Times New Roman"/>
              <a:ea typeface="Times New Roman"/>
              <a:cs typeface="Times New Roman"/>
              <a:sym typeface="Times New Roman"/>
            </a:endParaRPr>
          </a:p>
          <a:p>
            <a:pPr indent="-285750" lvl="0" marL="457200" marR="0" rtl="0" algn="l">
              <a:spcBef>
                <a:spcPts val="0"/>
              </a:spcBef>
              <a:spcAft>
                <a:spcPts val="0"/>
              </a:spcAft>
              <a:buClr>
                <a:schemeClr val="dk1"/>
              </a:buClr>
              <a:buSzPts val="900"/>
              <a:buFont typeface="Georgia"/>
              <a:buChar char="•"/>
            </a:pPr>
            <a:r>
              <a:rPr lang="en" sz="900">
                <a:solidFill>
                  <a:schemeClr val="dk1"/>
                </a:solidFill>
                <a:latin typeface="Georgia"/>
                <a:ea typeface="Georgia"/>
                <a:cs typeface="Georgia"/>
                <a:sym typeface="Georgia"/>
              </a:rPr>
              <a:t>½ teaspoon ground cinnamon</a:t>
            </a:r>
            <a:endParaRPr sz="900">
              <a:solidFill>
                <a:schemeClr val="dk1"/>
              </a:solidFill>
              <a:latin typeface="Times New Roman"/>
              <a:ea typeface="Times New Roman"/>
              <a:cs typeface="Times New Roman"/>
              <a:sym typeface="Times New Roman"/>
            </a:endParaRPr>
          </a:p>
          <a:p>
            <a:pPr indent="-285750" lvl="0" marL="457200" marR="0" rtl="0" algn="l">
              <a:spcBef>
                <a:spcPts val="0"/>
              </a:spcBef>
              <a:spcAft>
                <a:spcPts val="0"/>
              </a:spcAft>
              <a:buClr>
                <a:schemeClr val="dk1"/>
              </a:buClr>
              <a:buSzPts val="900"/>
              <a:buChar char="•"/>
            </a:pPr>
            <a:r>
              <a:rPr lang="en" sz="900">
                <a:solidFill>
                  <a:schemeClr val="dk1"/>
                </a:solidFill>
                <a:latin typeface="Georgia"/>
                <a:ea typeface="Georgia"/>
                <a:cs typeface="Georgia"/>
                <a:sym typeface="Georgia"/>
              </a:rPr>
              <a:t>¾ cup packed brown sugar</a:t>
            </a:r>
            <a:r>
              <a:rPr lang="en" sz="900">
                <a:solidFill>
                  <a:schemeClr val="dk1"/>
                </a:solidFill>
                <a:latin typeface="Times New Roman"/>
                <a:ea typeface="Times New Roman"/>
                <a:cs typeface="Times New Roman"/>
                <a:sym typeface="Times New Roman"/>
              </a:rPr>
              <a:t>    </a:t>
            </a:r>
            <a:endParaRPr sz="900">
              <a:solidFill>
                <a:schemeClr val="dk1"/>
              </a:solidFill>
              <a:latin typeface="Times New Roman"/>
              <a:ea typeface="Times New Roman"/>
              <a:cs typeface="Times New Roman"/>
              <a:sym typeface="Times New Roman"/>
            </a:endParaRPr>
          </a:p>
          <a:p>
            <a:pPr indent="-285750" lvl="0" marL="457200" marR="0" rtl="0" algn="l">
              <a:spcBef>
                <a:spcPts val="0"/>
              </a:spcBef>
              <a:spcAft>
                <a:spcPts val="0"/>
              </a:spcAft>
              <a:buClr>
                <a:schemeClr val="dk1"/>
              </a:buClr>
              <a:buSzPts val="900"/>
              <a:buFont typeface="Georgia"/>
              <a:buChar char="•"/>
            </a:pPr>
            <a:r>
              <a:rPr lang="en" sz="900">
                <a:solidFill>
                  <a:schemeClr val="dk1"/>
                </a:solidFill>
                <a:latin typeface="Georgia"/>
                <a:ea typeface="Georgia"/>
                <a:cs typeface="Georgia"/>
                <a:sym typeface="Georgia"/>
              </a:rPr>
              <a:t>½ cup butter softened</a:t>
            </a:r>
            <a:endParaRPr sz="900">
              <a:solidFill>
                <a:schemeClr val="dk1"/>
              </a:solidFill>
              <a:latin typeface="Times New Roman"/>
              <a:ea typeface="Times New Roman"/>
              <a:cs typeface="Times New Roman"/>
              <a:sym typeface="Times New Roman"/>
            </a:endParaRPr>
          </a:p>
          <a:p>
            <a:pPr indent="-285750" lvl="0" marL="457200" marR="0" rtl="0" algn="l">
              <a:spcBef>
                <a:spcPts val="0"/>
              </a:spcBef>
              <a:spcAft>
                <a:spcPts val="0"/>
              </a:spcAft>
              <a:buClr>
                <a:schemeClr val="dk1"/>
              </a:buClr>
              <a:buSzPts val="900"/>
              <a:buChar char="•"/>
            </a:pPr>
            <a:r>
              <a:rPr lang="en" sz="900">
                <a:solidFill>
                  <a:schemeClr val="dk1"/>
                </a:solidFill>
                <a:latin typeface="Georgia"/>
                <a:ea typeface="Georgia"/>
                <a:cs typeface="Georgia"/>
                <a:sym typeface="Georgia"/>
              </a:rPr>
              <a:t>1 ½ cups old fashioned oats</a:t>
            </a:r>
            <a:r>
              <a:rPr lang="en" sz="900">
                <a:solidFill>
                  <a:schemeClr val="dk1"/>
                </a:solidFill>
                <a:latin typeface="Times New Roman"/>
                <a:ea typeface="Times New Roman"/>
                <a:cs typeface="Times New Roman"/>
                <a:sym typeface="Times New Roman"/>
              </a:rPr>
              <a:t>     </a:t>
            </a:r>
            <a:endParaRPr sz="900">
              <a:solidFill>
                <a:schemeClr val="dk1"/>
              </a:solidFill>
              <a:latin typeface="Times New Roman"/>
              <a:ea typeface="Times New Roman"/>
              <a:cs typeface="Times New Roman"/>
              <a:sym typeface="Times New Roman"/>
            </a:endParaRPr>
          </a:p>
          <a:p>
            <a:pPr indent="-285750" lvl="0" marL="457200" marR="0" rtl="0" algn="l">
              <a:spcBef>
                <a:spcPts val="0"/>
              </a:spcBef>
              <a:spcAft>
                <a:spcPts val="0"/>
              </a:spcAft>
              <a:buClr>
                <a:schemeClr val="dk1"/>
              </a:buClr>
              <a:buSzPts val="900"/>
              <a:buChar char="•"/>
            </a:pPr>
            <a:r>
              <a:rPr lang="en" sz="900">
                <a:solidFill>
                  <a:schemeClr val="dk1"/>
                </a:solidFill>
                <a:latin typeface="Georgia"/>
                <a:ea typeface="Georgia"/>
                <a:cs typeface="Georgia"/>
                <a:sym typeface="Georgia"/>
              </a:rPr>
              <a:t>1 cup all-purpose flour</a:t>
            </a:r>
            <a:r>
              <a:rPr lang="en" sz="900">
                <a:solidFill>
                  <a:schemeClr val="dk1"/>
                </a:solidFill>
                <a:latin typeface="Times New Roman"/>
                <a:ea typeface="Times New Roman"/>
                <a:cs typeface="Times New Roman"/>
                <a:sym typeface="Times New Roman"/>
              </a:rPr>
              <a:t>       </a:t>
            </a:r>
            <a:endParaRPr sz="900">
              <a:solidFill>
                <a:schemeClr val="dk1"/>
              </a:solidFill>
              <a:latin typeface="Times New Roman"/>
              <a:ea typeface="Times New Roman"/>
              <a:cs typeface="Times New Roman"/>
              <a:sym typeface="Times New Roman"/>
            </a:endParaRPr>
          </a:p>
          <a:p>
            <a:pPr indent="-285750" lvl="0" marL="457200" marR="0" rtl="0" algn="l">
              <a:spcBef>
                <a:spcPts val="0"/>
              </a:spcBef>
              <a:spcAft>
                <a:spcPts val="0"/>
              </a:spcAft>
              <a:buClr>
                <a:schemeClr val="dk1"/>
              </a:buClr>
              <a:buSzPts val="900"/>
              <a:buFont typeface="Georgia"/>
              <a:buChar char="•"/>
            </a:pPr>
            <a:r>
              <a:rPr lang="en" sz="900">
                <a:solidFill>
                  <a:schemeClr val="dk1"/>
                </a:solidFill>
                <a:latin typeface="Georgia"/>
                <a:ea typeface="Georgia"/>
                <a:cs typeface="Georgia"/>
                <a:sym typeface="Georgia"/>
              </a:rPr>
              <a:t>¼ teaspoon salt</a:t>
            </a:r>
            <a:endParaRPr sz="900">
              <a:solidFill>
                <a:schemeClr val="dk1"/>
              </a:solidFill>
              <a:latin typeface="Georgia"/>
              <a:ea typeface="Georgia"/>
              <a:cs typeface="Georgia"/>
              <a:sym typeface="Georgia"/>
            </a:endParaRPr>
          </a:p>
          <a:p>
            <a:pPr indent="0" lvl="0" marL="0" marR="0" rtl="0" algn="l">
              <a:spcBef>
                <a:spcPts val="0"/>
              </a:spcBef>
              <a:spcAft>
                <a:spcPts val="0"/>
              </a:spcAft>
              <a:buNone/>
            </a:pPr>
            <a:r>
              <a:t/>
            </a:r>
            <a:endParaRPr sz="1000">
              <a:solidFill>
                <a:schemeClr val="dk1"/>
              </a:solidFill>
              <a:latin typeface="Georgia"/>
              <a:ea typeface="Georgia"/>
              <a:cs typeface="Georgia"/>
              <a:sym typeface="Georgia"/>
            </a:endParaRPr>
          </a:p>
        </p:txBody>
      </p:sp>
      <p:pic>
        <p:nvPicPr>
          <p:cNvPr id="64" name="Google Shape;64;p16"/>
          <p:cNvPicPr preferRelativeResize="0"/>
          <p:nvPr/>
        </p:nvPicPr>
        <p:blipFill rotWithShape="1">
          <a:blip r:embed="rId4">
            <a:alphaModFix/>
          </a:blip>
          <a:srcRect b="10575" l="15757" r="15613" t="12060"/>
          <a:stretch/>
        </p:blipFill>
        <p:spPr>
          <a:xfrm>
            <a:off x="361950" y="350576"/>
            <a:ext cx="920823" cy="91744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17"/>
          <p:cNvSpPr/>
          <p:nvPr/>
        </p:nvSpPr>
        <p:spPr>
          <a:xfrm>
            <a:off x="3218675" y="350550"/>
            <a:ext cx="2706600" cy="3130200"/>
          </a:xfrm>
          <a:prstGeom prst="rect">
            <a:avLst/>
          </a:prstGeom>
          <a:solidFill>
            <a:srgbClr val="5C1F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17"/>
          <p:cNvSpPr/>
          <p:nvPr/>
        </p:nvSpPr>
        <p:spPr>
          <a:xfrm>
            <a:off x="6058825" y="355375"/>
            <a:ext cx="2706600" cy="3130200"/>
          </a:xfrm>
          <a:prstGeom prst="rect">
            <a:avLst/>
          </a:prstGeom>
          <a:solidFill>
            <a:srgbClr val="CCB3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17"/>
          <p:cNvSpPr/>
          <p:nvPr/>
        </p:nvSpPr>
        <p:spPr>
          <a:xfrm>
            <a:off x="378525" y="345750"/>
            <a:ext cx="2706600" cy="3130200"/>
          </a:xfrm>
          <a:prstGeom prst="rect">
            <a:avLst/>
          </a:prstGeom>
          <a:solidFill>
            <a:srgbClr val="9E5F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7"/>
          <p:cNvSpPr txBox="1"/>
          <p:nvPr/>
        </p:nvSpPr>
        <p:spPr>
          <a:xfrm>
            <a:off x="378557" y="3500003"/>
            <a:ext cx="8386831" cy="772011"/>
          </a:xfrm>
          <a:prstGeom prst="rect">
            <a:avLst/>
          </a:prstGeom>
          <a:noFill/>
          <a:ln>
            <a:noFill/>
          </a:ln>
        </p:spPr>
        <p:txBody>
          <a:bodyPr anchorCtr="0" anchor="b" bIns="34275" lIns="68575" spcFirstLastPara="1" rIns="68575" wrap="square" tIns="34275">
            <a:normAutofit/>
          </a:bodyPr>
          <a:lstStyle/>
          <a:p>
            <a:pPr indent="0" lvl="0" marL="0" marR="0" rtl="0" algn="ctr">
              <a:lnSpc>
                <a:spcPct val="90000"/>
              </a:lnSpc>
              <a:spcBef>
                <a:spcPts val="0"/>
              </a:spcBef>
              <a:spcAft>
                <a:spcPts val="0"/>
              </a:spcAft>
              <a:buClr>
                <a:schemeClr val="dk1"/>
              </a:buClr>
              <a:buSzPts val="3600"/>
              <a:buFont typeface="Geo"/>
              <a:buNone/>
            </a:pPr>
            <a:r>
              <a:rPr lang="en" sz="3600">
                <a:solidFill>
                  <a:schemeClr val="dk1"/>
                </a:solidFill>
                <a:latin typeface="Georgia"/>
                <a:ea typeface="Georgia"/>
                <a:cs typeface="Georgia"/>
                <a:sym typeface="Georgia"/>
              </a:rPr>
              <a:t>Junior Simple Meals </a:t>
            </a:r>
            <a:r>
              <a:rPr lang="en" sz="3600">
                <a:solidFill>
                  <a:schemeClr val="dk1"/>
                </a:solidFill>
                <a:latin typeface="Georgia"/>
                <a:ea typeface="Georgia"/>
                <a:cs typeface="Georgia"/>
                <a:sym typeface="Georgia"/>
              </a:rPr>
              <a:t>Badge</a:t>
            </a:r>
            <a:endParaRPr sz="1100">
              <a:latin typeface="Georgia"/>
              <a:ea typeface="Georgia"/>
              <a:cs typeface="Georgia"/>
              <a:sym typeface="Georgia"/>
            </a:endParaRPr>
          </a:p>
        </p:txBody>
      </p:sp>
      <p:pic>
        <p:nvPicPr>
          <p:cNvPr id="73" name="Google Shape;73;p17"/>
          <p:cNvPicPr preferRelativeResize="0"/>
          <p:nvPr/>
        </p:nvPicPr>
        <p:blipFill rotWithShape="1">
          <a:blip r:embed="rId3">
            <a:alphaModFix/>
          </a:blip>
          <a:srcRect b="0" l="0" r="0" t="0"/>
          <a:stretch/>
        </p:blipFill>
        <p:spPr>
          <a:xfrm>
            <a:off x="3483616" y="903377"/>
            <a:ext cx="2176770" cy="2034187"/>
          </a:xfrm>
          <a:prstGeom prst="rect">
            <a:avLst/>
          </a:prstGeom>
          <a:noFill/>
          <a:ln>
            <a:noFill/>
          </a:ln>
        </p:spPr>
      </p:pic>
      <p:sp>
        <p:nvSpPr>
          <p:cNvPr id="74" name="Google Shape;74;p17"/>
          <p:cNvSpPr txBox="1"/>
          <p:nvPr/>
        </p:nvSpPr>
        <p:spPr>
          <a:xfrm>
            <a:off x="628650" y="4291281"/>
            <a:ext cx="7886700" cy="472678"/>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00B050"/>
              </a:buClr>
              <a:buSzPts val="1500"/>
              <a:buFont typeface="Arial"/>
              <a:buNone/>
            </a:pPr>
            <a:r>
              <a:rPr lang="en">
                <a:solidFill>
                  <a:schemeClr val="dk1"/>
                </a:solidFill>
                <a:latin typeface="Georgia"/>
                <a:ea typeface="Georgia"/>
                <a:cs typeface="Georgia"/>
                <a:sym typeface="Georgia"/>
              </a:rPr>
              <a:t>Brought to you by Girl Scouts of the Northwestern Great Lakes</a:t>
            </a:r>
            <a:endParaRPr>
              <a:latin typeface="Georgia"/>
              <a:ea typeface="Georgia"/>
              <a:cs typeface="Georgia"/>
              <a:sym typeface="Georgia"/>
            </a:endParaRPr>
          </a:p>
        </p:txBody>
      </p:sp>
      <p:sp>
        <p:nvSpPr>
          <p:cNvPr id="75" name="Google Shape;75;p17"/>
          <p:cNvSpPr/>
          <p:nvPr/>
        </p:nvSpPr>
        <p:spPr>
          <a:xfrm>
            <a:off x="714764" y="893688"/>
            <a:ext cx="2034300" cy="2034300"/>
          </a:xfrm>
          <a:prstGeom prst="ellipse">
            <a:avLst/>
          </a:prstGeom>
          <a:solidFill>
            <a:srgbClr val="A0DE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6" name="Google Shape;76;p17"/>
          <p:cNvPicPr preferRelativeResize="0"/>
          <p:nvPr/>
        </p:nvPicPr>
        <p:blipFill rotWithShape="1">
          <a:blip r:embed="rId4">
            <a:alphaModFix/>
          </a:blip>
          <a:srcRect b="10575" l="15757" r="15613" t="12060"/>
          <a:stretch/>
        </p:blipFill>
        <p:spPr>
          <a:xfrm>
            <a:off x="6394865" y="907024"/>
            <a:ext cx="2034297" cy="202689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80" name="Shape 80"/>
        <p:cNvGrpSpPr/>
        <p:nvPr/>
      </p:nvGrpSpPr>
      <p:grpSpPr>
        <a:xfrm>
          <a:off x="0" y="0"/>
          <a:ext cx="0" cy="0"/>
          <a:chOff x="0" y="0"/>
          <a:chExt cx="0" cy="0"/>
        </a:xfrm>
      </p:grpSpPr>
      <p:sp>
        <p:nvSpPr>
          <p:cNvPr id="81" name="Google Shape;81;p18"/>
          <p:cNvSpPr/>
          <p:nvPr/>
        </p:nvSpPr>
        <p:spPr>
          <a:xfrm>
            <a:off x="361950" y="1418175"/>
            <a:ext cx="3204300" cy="3366000"/>
          </a:xfrm>
          <a:prstGeom prst="rect">
            <a:avLst/>
          </a:prstGeom>
          <a:solidFill>
            <a:srgbClr val="5C1F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8"/>
          <p:cNvSpPr/>
          <p:nvPr/>
        </p:nvSpPr>
        <p:spPr>
          <a:xfrm>
            <a:off x="3713125" y="1418175"/>
            <a:ext cx="5068800" cy="3366000"/>
          </a:xfrm>
          <a:prstGeom prst="rect">
            <a:avLst/>
          </a:prstGeom>
          <a:solidFill>
            <a:srgbClr val="9E5F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8"/>
          <p:cNvSpPr txBox="1"/>
          <p:nvPr>
            <p:ph type="title"/>
          </p:nvPr>
        </p:nvSpPr>
        <p:spPr>
          <a:xfrm>
            <a:off x="334502" y="350576"/>
            <a:ext cx="8474599" cy="917440"/>
          </a:xfrm>
          <a:prstGeom prst="rect">
            <a:avLst/>
          </a:prstGeom>
          <a:noFill/>
          <a:ln>
            <a:noFill/>
          </a:ln>
        </p:spPr>
        <p:txBody>
          <a:bodyPr anchorCtr="0" anchor="ctr" bIns="34275" lIns="68575" spcFirstLastPara="1" rIns="68575" wrap="square" tIns="34275">
            <a:normAutofit/>
          </a:bodyPr>
          <a:lstStyle/>
          <a:p>
            <a:pPr indent="0" lvl="0" marL="0" rtl="0" algn="ctr">
              <a:lnSpc>
                <a:spcPct val="90000"/>
              </a:lnSpc>
              <a:spcBef>
                <a:spcPts val="0"/>
              </a:spcBef>
              <a:spcAft>
                <a:spcPts val="0"/>
              </a:spcAft>
              <a:buClr>
                <a:schemeClr val="dk1"/>
              </a:buClr>
              <a:buSzPts val="3000"/>
              <a:buFont typeface="Geo"/>
              <a:buNone/>
            </a:pPr>
            <a:r>
              <a:rPr i="0" lang="en" u="none" cap="none" strike="noStrike">
                <a:solidFill>
                  <a:schemeClr val="dk1"/>
                </a:solidFill>
              </a:rPr>
              <a:t>Girl Scout Promise</a:t>
            </a:r>
            <a:endParaRPr/>
          </a:p>
        </p:txBody>
      </p:sp>
      <p:sp>
        <p:nvSpPr>
          <p:cNvPr id="84" name="Google Shape;84;p18"/>
          <p:cNvSpPr txBox="1"/>
          <p:nvPr/>
        </p:nvSpPr>
        <p:spPr>
          <a:xfrm>
            <a:off x="4212771" y="1548691"/>
            <a:ext cx="4302578" cy="3144141"/>
          </a:xfrm>
          <a:prstGeom prst="rect">
            <a:avLst/>
          </a:prstGeom>
          <a:noFill/>
          <a:ln>
            <a:noFill/>
          </a:ln>
        </p:spPr>
        <p:txBody>
          <a:bodyPr anchorCtr="0" anchor="ctr" bIns="34275" lIns="68575" spcFirstLastPara="1" rIns="68575" wrap="square" tIns="34275">
            <a:noAutofit/>
          </a:bodyPr>
          <a:lstStyle/>
          <a:p>
            <a:pPr indent="0" lvl="0" marL="0" marR="0" rtl="0" algn="l">
              <a:lnSpc>
                <a:spcPct val="90000"/>
              </a:lnSpc>
              <a:spcBef>
                <a:spcPts val="0"/>
              </a:spcBef>
              <a:spcAft>
                <a:spcPts val="0"/>
              </a:spcAft>
              <a:buClr>
                <a:schemeClr val="lt1"/>
              </a:buClr>
              <a:buSzPts val="1800"/>
              <a:buFont typeface="Arial"/>
              <a:buNone/>
            </a:pPr>
            <a:r>
              <a:rPr b="1" i="1" lang="en" sz="1800">
                <a:solidFill>
                  <a:schemeClr val="lt1"/>
                </a:solidFill>
                <a:latin typeface="Georgia"/>
                <a:ea typeface="Georgia"/>
                <a:cs typeface="Georgia"/>
                <a:sym typeface="Georgia"/>
              </a:rPr>
              <a:t>On my honor, I will try:</a:t>
            </a:r>
            <a:br>
              <a:rPr b="1" lang="en" sz="1800">
                <a:solidFill>
                  <a:schemeClr val="lt1"/>
                </a:solidFill>
                <a:latin typeface="Georgia"/>
                <a:ea typeface="Georgia"/>
                <a:cs typeface="Georgia"/>
                <a:sym typeface="Georgia"/>
              </a:rPr>
            </a:br>
            <a:r>
              <a:rPr b="1" lang="en" sz="1800">
                <a:solidFill>
                  <a:schemeClr val="lt1"/>
                </a:solidFill>
                <a:latin typeface="Georgia"/>
                <a:ea typeface="Georgia"/>
                <a:cs typeface="Georgia"/>
                <a:sym typeface="Georgia"/>
              </a:rPr>
              <a:t>    to serve god* and my country,</a:t>
            </a:r>
            <a:br>
              <a:rPr b="1" lang="en" sz="1800">
                <a:solidFill>
                  <a:schemeClr val="lt1"/>
                </a:solidFill>
                <a:latin typeface="Georgia"/>
                <a:ea typeface="Georgia"/>
                <a:cs typeface="Georgia"/>
                <a:sym typeface="Georgia"/>
              </a:rPr>
            </a:br>
            <a:r>
              <a:rPr b="1" lang="en" sz="1800">
                <a:solidFill>
                  <a:schemeClr val="lt1"/>
                </a:solidFill>
                <a:latin typeface="Georgia"/>
                <a:ea typeface="Georgia"/>
                <a:cs typeface="Georgia"/>
                <a:sym typeface="Georgia"/>
              </a:rPr>
              <a:t>    to help people at all times, </a:t>
            </a:r>
            <a:br>
              <a:rPr b="1" lang="en" sz="1800">
                <a:solidFill>
                  <a:schemeClr val="lt1"/>
                </a:solidFill>
                <a:latin typeface="Georgia"/>
                <a:ea typeface="Georgia"/>
                <a:cs typeface="Georgia"/>
                <a:sym typeface="Georgia"/>
              </a:rPr>
            </a:br>
            <a:r>
              <a:rPr b="1" lang="en" sz="1800">
                <a:solidFill>
                  <a:schemeClr val="lt1"/>
                </a:solidFill>
                <a:latin typeface="Georgia"/>
                <a:ea typeface="Georgia"/>
                <a:cs typeface="Georgia"/>
                <a:sym typeface="Georgia"/>
              </a:rPr>
              <a:t>    and to live by the girl scout law.</a:t>
            </a:r>
            <a:endParaRPr sz="1100"/>
          </a:p>
        </p:txBody>
      </p:sp>
      <p:pic>
        <p:nvPicPr>
          <p:cNvPr id="85" name="Google Shape;85;p18"/>
          <p:cNvPicPr preferRelativeResize="0"/>
          <p:nvPr/>
        </p:nvPicPr>
        <p:blipFill rotWithShape="1">
          <a:blip r:embed="rId3">
            <a:alphaModFix/>
          </a:blip>
          <a:srcRect b="0" l="0" r="0" t="0"/>
          <a:stretch/>
        </p:blipFill>
        <p:spPr>
          <a:xfrm>
            <a:off x="875671" y="2103667"/>
            <a:ext cx="2176769" cy="203418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9"/>
          <p:cNvSpPr/>
          <p:nvPr/>
        </p:nvSpPr>
        <p:spPr>
          <a:xfrm>
            <a:off x="361950" y="1418175"/>
            <a:ext cx="3204300" cy="3366000"/>
          </a:xfrm>
          <a:prstGeom prst="rect">
            <a:avLst/>
          </a:prstGeom>
          <a:solidFill>
            <a:srgbClr val="5C1F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9"/>
          <p:cNvSpPr/>
          <p:nvPr/>
        </p:nvSpPr>
        <p:spPr>
          <a:xfrm>
            <a:off x="3713125" y="1418175"/>
            <a:ext cx="5068800" cy="3366000"/>
          </a:xfrm>
          <a:prstGeom prst="rect">
            <a:avLst/>
          </a:prstGeom>
          <a:solidFill>
            <a:srgbClr val="9E5F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9"/>
          <p:cNvSpPr txBox="1"/>
          <p:nvPr>
            <p:ph type="title"/>
          </p:nvPr>
        </p:nvSpPr>
        <p:spPr>
          <a:xfrm>
            <a:off x="334502" y="350576"/>
            <a:ext cx="8474700" cy="917400"/>
          </a:xfrm>
          <a:prstGeom prst="rect">
            <a:avLst/>
          </a:prstGeom>
          <a:noFill/>
          <a:ln>
            <a:noFill/>
          </a:ln>
        </p:spPr>
        <p:txBody>
          <a:bodyPr anchorCtr="0" anchor="ctr" bIns="34275" lIns="68575" spcFirstLastPara="1" rIns="68575" wrap="square" tIns="34275">
            <a:normAutofit/>
          </a:bodyPr>
          <a:lstStyle/>
          <a:p>
            <a:pPr indent="0" lvl="0" marL="0" rtl="0" algn="ctr">
              <a:lnSpc>
                <a:spcPct val="90000"/>
              </a:lnSpc>
              <a:spcBef>
                <a:spcPts val="0"/>
              </a:spcBef>
              <a:spcAft>
                <a:spcPts val="0"/>
              </a:spcAft>
              <a:buClr>
                <a:schemeClr val="dk1"/>
              </a:buClr>
              <a:buSzPts val="3000"/>
              <a:buFont typeface="Geo"/>
              <a:buNone/>
            </a:pPr>
            <a:r>
              <a:rPr lang="en"/>
              <a:t>Let’s say the pledge</a:t>
            </a:r>
            <a:endParaRPr/>
          </a:p>
        </p:txBody>
      </p:sp>
      <p:pic>
        <p:nvPicPr>
          <p:cNvPr id="93" name="Google Shape;93;p19"/>
          <p:cNvPicPr preferRelativeResize="0"/>
          <p:nvPr/>
        </p:nvPicPr>
        <p:blipFill>
          <a:blip r:embed="rId3">
            <a:alphaModFix/>
          </a:blip>
          <a:stretch>
            <a:fillRect/>
          </a:stretch>
        </p:blipFill>
        <p:spPr>
          <a:xfrm>
            <a:off x="695400" y="2438556"/>
            <a:ext cx="2537400" cy="1333950"/>
          </a:xfrm>
          <a:prstGeom prst="rect">
            <a:avLst/>
          </a:prstGeom>
          <a:noFill/>
          <a:ln>
            <a:noFill/>
          </a:ln>
        </p:spPr>
      </p:pic>
      <p:pic>
        <p:nvPicPr>
          <p:cNvPr descr="via YouTube Capture" id="94" name="Google Shape;94;p19" title="Girl Scout Pledge of Allegiance">
            <a:hlinkClick r:id="rId4"/>
          </p:cNvPr>
          <p:cNvPicPr preferRelativeResize="0"/>
          <p:nvPr/>
        </p:nvPicPr>
        <p:blipFill>
          <a:blip r:embed="rId5">
            <a:alphaModFix/>
          </a:blip>
          <a:stretch>
            <a:fillRect/>
          </a:stretch>
        </p:blipFill>
        <p:spPr>
          <a:xfrm>
            <a:off x="4416074" y="1718912"/>
            <a:ext cx="3662900" cy="27471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20"/>
          <p:cNvSpPr txBox="1"/>
          <p:nvPr>
            <p:ph type="title"/>
          </p:nvPr>
        </p:nvSpPr>
        <p:spPr>
          <a:xfrm>
            <a:off x="334502" y="198176"/>
            <a:ext cx="8474700" cy="917400"/>
          </a:xfrm>
          <a:prstGeom prst="rect">
            <a:avLst/>
          </a:prstGeom>
          <a:noFill/>
          <a:ln>
            <a:noFill/>
          </a:ln>
        </p:spPr>
        <p:txBody>
          <a:bodyPr anchorCtr="0" anchor="ctr" bIns="34275" lIns="68575" spcFirstLastPara="1" rIns="68575" wrap="square" tIns="34275">
            <a:normAutofit/>
          </a:bodyPr>
          <a:lstStyle/>
          <a:p>
            <a:pPr indent="0" lvl="0" marL="0" rtl="0" algn="ctr">
              <a:lnSpc>
                <a:spcPct val="90000"/>
              </a:lnSpc>
              <a:spcBef>
                <a:spcPts val="0"/>
              </a:spcBef>
              <a:spcAft>
                <a:spcPts val="0"/>
              </a:spcAft>
              <a:buClr>
                <a:schemeClr val="dk1"/>
              </a:buClr>
              <a:buSzPts val="3000"/>
              <a:buFont typeface="Geo"/>
              <a:buNone/>
            </a:pPr>
            <a:r>
              <a:rPr lang="en"/>
              <a:t>Program Pillar: Life Skills</a:t>
            </a:r>
            <a:endParaRPr/>
          </a:p>
        </p:txBody>
      </p:sp>
      <p:grpSp>
        <p:nvGrpSpPr>
          <p:cNvPr id="100" name="Google Shape;100;p20"/>
          <p:cNvGrpSpPr/>
          <p:nvPr/>
        </p:nvGrpSpPr>
        <p:grpSpPr>
          <a:xfrm>
            <a:off x="514350" y="1239900"/>
            <a:ext cx="1705200" cy="1705200"/>
            <a:chOff x="514350" y="1239900"/>
            <a:chExt cx="1705200" cy="1705200"/>
          </a:xfrm>
        </p:grpSpPr>
        <p:sp>
          <p:nvSpPr>
            <p:cNvPr id="101" name="Google Shape;101;p20"/>
            <p:cNvSpPr/>
            <p:nvPr/>
          </p:nvSpPr>
          <p:spPr>
            <a:xfrm>
              <a:off x="514350" y="1239900"/>
              <a:ext cx="1705200" cy="1705200"/>
            </a:xfrm>
            <a:prstGeom prst="ellipse">
              <a:avLst/>
            </a:prstGeom>
            <a:solidFill>
              <a:srgbClr val="A0DE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2" name="Google Shape;102;p20"/>
            <p:cNvPicPr preferRelativeResize="0"/>
            <p:nvPr/>
          </p:nvPicPr>
          <p:blipFill>
            <a:blip r:embed="rId3">
              <a:alphaModFix/>
            </a:blip>
            <a:stretch>
              <a:fillRect/>
            </a:stretch>
          </p:blipFill>
          <p:spPr>
            <a:xfrm>
              <a:off x="720358" y="1445914"/>
              <a:ext cx="1293043" cy="1293051"/>
            </a:xfrm>
            <a:prstGeom prst="rect">
              <a:avLst/>
            </a:prstGeom>
            <a:noFill/>
            <a:ln>
              <a:noFill/>
            </a:ln>
          </p:spPr>
        </p:pic>
      </p:grpSp>
      <p:grpSp>
        <p:nvGrpSpPr>
          <p:cNvPr id="103" name="Google Shape;103;p20"/>
          <p:cNvGrpSpPr/>
          <p:nvPr/>
        </p:nvGrpSpPr>
        <p:grpSpPr>
          <a:xfrm>
            <a:off x="2709066" y="1239900"/>
            <a:ext cx="1705200" cy="1705200"/>
            <a:chOff x="2709066" y="1239900"/>
            <a:chExt cx="1705200" cy="1705200"/>
          </a:xfrm>
        </p:grpSpPr>
        <p:sp>
          <p:nvSpPr>
            <p:cNvPr id="104" name="Google Shape;104;p20"/>
            <p:cNvSpPr/>
            <p:nvPr/>
          </p:nvSpPr>
          <p:spPr>
            <a:xfrm>
              <a:off x="2709066" y="1239900"/>
              <a:ext cx="1705200" cy="1705200"/>
            </a:xfrm>
            <a:prstGeom prst="ellips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5" name="Google Shape;105;p20"/>
            <p:cNvPicPr preferRelativeResize="0"/>
            <p:nvPr/>
          </p:nvPicPr>
          <p:blipFill rotWithShape="1">
            <a:blip r:embed="rId4">
              <a:alphaModFix/>
            </a:blip>
            <a:srcRect b="0" l="0" r="0" t="0"/>
            <a:stretch/>
          </p:blipFill>
          <p:spPr>
            <a:xfrm>
              <a:off x="2915074" y="1445914"/>
              <a:ext cx="1293043" cy="1293051"/>
            </a:xfrm>
            <a:prstGeom prst="rect">
              <a:avLst/>
            </a:prstGeom>
            <a:noFill/>
            <a:ln>
              <a:noFill/>
            </a:ln>
          </p:spPr>
        </p:pic>
      </p:grpSp>
      <p:grpSp>
        <p:nvGrpSpPr>
          <p:cNvPr id="106" name="Google Shape;106;p20"/>
          <p:cNvGrpSpPr/>
          <p:nvPr/>
        </p:nvGrpSpPr>
        <p:grpSpPr>
          <a:xfrm>
            <a:off x="4827582" y="1239900"/>
            <a:ext cx="1705200" cy="1705200"/>
            <a:chOff x="4827582" y="1239900"/>
            <a:chExt cx="1705200" cy="1705200"/>
          </a:xfrm>
        </p:grpSpPr>
        <p:sp>
          <p:nvSpPr>
            <p:cNvPr id="107" name="Google Shape;107;p20"/>
            <p:cNvSpPr/>
            <p:nvPr/>
          </p:nvSpPr>
          <p:spPr>
            <a:xfrm>
              <a:off x="4827582" y="1239900"/>
              <a:ext cx="1705200" cy="1705200"/>
            </a:xfrm>
            <a:prstGeom prst="ellipse">
              <a:avLst/>
            </a:prstGeom>
            <a:solidFill>
              <a:srgbClr val="FFF44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8" name="Google Shape;108;p20"/>
            <p:cNvPicPr preferRelativeResize="0"/>
            <p:nvPr/>
          </p:nvPicPr>
          <p:blipFill rotWithShape="1">
            <a:blip r:embed="rId5">
              <a:alphaModFix/>
            </a:blip>
            <a:srcRect b="0" l="0" r="0" t="0"/>
            <a:stretch/>
          </p:blipFill>
          <p:spPr>
            <a:xfrm>
              <a:off x="5033590" y="1445914"/>
              <a:ext cx="1293043" cy="1293051"/>
            </a:xfrm>
            <a:prstGeom prst="rect">
              <a:avLst/>
            </a:prstGeom>
            <a:noFill/>
            <a:ln>
              <a:noFill/>
            </a:ln>
          </p:spPr>
        </p:pic>
      </p:grpSp>
      <p:grpSp>
        <p:nvGrpSpPr>
          <p:cNvPr id="109" name="Google Shape;109;p20"/>
          <p:cNvGrpSpPr/>
          <p:nvPr/>
        </p:nvGrpSpPr>
        <p:grpSpPr>
          <a:xfrm>
            <a:off x="6951610" y="1239850"/>
            <a:ext cx="1705200" cy="1705200"/>
            <a:chOff x="6951610" y="1239850"/>
            <a:chExt cx="1705200" cy="1705200"/>
          </a:xfrm>
        </p:grpSpPr>
        <p:sp>
          <p:nvSpPr>
            <p:cNvPr id="110" name="Google Shape;110;p20"/>
            <p:cNvSpPr/>
            <p:nvPr/>
          </p:nvSpPr>
          <p:spPr>
            <a:xfrm>
              <a:off x="6951610" y="1239850"/>
              <a:ext cx="1705200" cy="1705200"/>
            </a:xfrm>
            <a:prstGeom prst="ellipse">
              <a:avLst/>
            </a:prstGeom>
            <a:solidFill>
              <a:srgbClr val="CCB3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1" name="Google Shape;111;p20"/>
            <p:cNvPicPr preferRelativeResize="0"/>
            <p:nvPr/>
          </p:nvPicPr>
          <p:blipFill rotWithShape="1">
            <a:blip r:embed="rId6">
              <a:alphaModFix/>
            </a:blip>
            <a:srcRect b="0" l="0" r="0" t="0"/>
            <a:stretch/>
          </p:blipFill>
          <p:spPr>
            <a:xfrm>
              <a:off x="7157618" y="1445864"/>
              <a:ext cx="1293043" cy="1293051"/>
            </a:xfrm>
            <a:prstGeom prst="rect">
              <a:avLst/>
            </a:prstGeom>
            <a:noFill/>
            <a:ln>
              <a:noFill/>
            </a:ln>
          </p:spPr>
        </p:pic>
      </p:grpSp>
      <p:sp>
        <p:nvSpPr>
          <p:cNvPr id="112" name="Google Shape;112;p20"/>
          <p:cNvSpPr txBox="1"/>
          <p:nvPr/>
        </p:nvSpPr>
        <p:spPr>
          <a:xfrm>
            <a:off x="414825" y="3089100"/>
            <a:ext cx="1904100" cy="1616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latin typeface="Georgia"/>
                <a:ea typeface="Georgia"/>
                <a:cs typeface="Georgia"/>
                <a:sym typeface="Georgia"/>
              </a:rPr>
              <a:t>STEM </a:t>
            </a:r>
            <a:r>
              <a:rPr b="1" lang="en">
                <a:latin typeface="Georgia"/>
                <a:ea typeface="Georgia"/>
                <a:cs typeface="Georgia"/>
                <a:sym typeface="Georgia"/>
              </a:rPr>
              <a:t>                            </a:t>
            </a:r>
            <a:r>
              <a:rPr lang="en" sz="1100">
                <a:latin typeface="Georgia"/>
                <a:ea typeface="Georgia"/>
                <a:cs typeface="Georgia"/>
                <a:sym typeface="Georgia"/>
              </a:rPr>
              <a:t>Girls become better problem-solvers, critical thinkers, get better grades, and see STEM as the foundation for a meaningful and successful future.</a:t>
            </a:r>
            <a:endParaRPr sz="1100">
              <a:latin typeface="Georgia"/>
              <a:ea typeface="Georgia"/>
              <a:cs typeface="Georgia"/>
              <a:sym typeface="Georgia"/>
            </a:endParaRPr>
          </a:p>
        </p:txBody>
      </p:sp>
      <p:sp>
        <p:nvSpPr>
          <p:cNvPr id="113" name="Google Shape;113;p20"/>
          <p:cNvSpPr txBox="1"/>
          <p:nvPr/>
        </p:nvSpPr>
        <p:spPr>
          <a:xfrm>
            <a:off x="2609550" y="3089100"/>
            <a:ext cx="1904100" cy="1616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latin typeface="Georgia"/>
                <a:ea typeface="Georgia"/>
                <a:cs typeface="Georgia"/>
                <a:sym typeface="Georgia"/>
              </a:rPr>
              <a:t>Outdoors</a:t>
            </a:r>
            <a:r>
              <a:rPr b="1" lang="en">
                <a:latin typeface="Georgia"/>
                <a:ea typeface="Georgia"/>
                <a:cs typeface="Georgia"/>
                <a:sym typeface="Georgia"/>
              </a:rPr>
              <a:t>                            </a:t>
            </a:r>
            <a:r>
              <a:rPr lang="en" sz="1100">
                <a:latin typeface="Georgia"/>
                <a:ea typeface="Georgia"/>
                <a:cs typeface="Georgia"/>
                <a:sym typeface="Georgia"/>
              </a:rPr>
              <a:t>Girls discover that they can better problems and overcome challenges, build social bonds, and become team players that care about protecting our environment.</a:t>
            </a:r>
            <a:endParaRPr sz="1100">
              <a:latin typeface="Georgia"/>
              <a:ea typeface="Georgia"/>
              <a:cs typeface="Georgia"/>
              <a:sym typeface="Georgia"/>
            </a:endParaRPr>
          </a:p>
        </p:txBody>
      </p:sp>
      <p:sp>
        <p:nvSpPr>
          <p:cNvPr id="114" name="Google Shape;114;p20"/>
          <p:cNvSpPr txBox="1"/>
          <p:nvPr/>
        </p:nvSpPr>
        <p:spPr>
          <a:xfrm>
            <a:off x="4611737" y="3089100"/>
            <a:ext cx="2157000" cy="1277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latin typeface="Georgia"/>
                <a:ea typeface="Georgia"/>
                <a:cs typeface="Georgia"/>
                <a:sym typeface="Georgia"/>
              </a:rPr>
              <a:t>Entrepreneurship</a:t>
            </a:r>
            <a:r>
              <a:rPr b="1" lang="en">
                <a:latin typeface="Georgia"/>
                <a:ea typeface="Georgia"/>
                <a:cs typeface="Georgia"/>
                <a:sym typeface="Georgia"/>
              </a:rPr>
              <a:t>                           </a:t>
            </a:r>
            <a:r>
              <a:rPr lang="en" sz="1100">
                <a:latin typeface="Georgia"/>
                <a:ea typeface="Georgia"/>
                <a:cs typeface="Georgia"/>
                <a:sym typeface="Georgia"/>
              </a:rPr>
              <a:t>Girls gain new skills, build    their confidence, and develop an entrepreneurial mindset over time.</a:t>
            </a:r>
            <a:endParaRPr sz="1100">
              <a:latin typeface="Georgia"/>
              <a:ea typeface="Georgia"/>
              <a:cs typeface="Georgia"/>
              <a:sym typeface="Georgia"/>
            </a:endParaRPr>
          </a:p>
          <a:p>
            <a:pPr indent="0" lvl="0" marL="0" rtl="0" algn="ctr">
              <a:spcBef>
                <a:spcPts val="0"/>
              </a:spcBef>
              <a:spcAft>
                <a:spcPts val="0"/>
              </a:spcAft>
              <a:buNone/>
            </a:pPr>
            <a:r>
              <a:t/>
            </a:r>
            <a:endParaRPr sz="1100">
              <a:latin typeface="Georgia"/>
              <a:ea typeface="Georgia"/>
              <a:cs typeface="Georgia"/>
              <a:sym typeface="Georgia"/>
            </a:endParaRPr>
          </a:p>
        </p:txBody>
      </p:sp>
      <p:sp>
        <p:nvSpPr>
          <p:cNvPr id="115" name="Google Shape;115;p20"/>
          <p:cNvSpPr txBox="1"/>
          <p:nvPr/>
        </p:nvSpPr>
        <p:spPr>
          <a:xfrm>
            <a:off x="6846600" y="3089100"/>
            <a:ext cx="1904100" cy="1446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latin typeface="Georgia"/>
                <a:ea typeface="Georgia"/>
                <a:cs typeface="Georgia"/>
                <a:sym typeface="Georgia"/>
              </a:rPr>
              <a:t>Life Skills</a:t>
            </a:r>
            <a:r>
              <a:rPr b="1" lang="en">
                <a:latin typeface="Georgia"/>
                <a:ea typeface="Georgia"/>
                <a:cs typeface="Georgia"/>
                <a:sym typeface="Georgia"/>
              </a:rPr>
              <a:t>                            </a:t>
            </a:r>
            <a:r>
              <a:rPr lang="en" sz="1100">
                <a:latin typeface="Georgia"/>
                <a:ea typeface="Georgia"/>
                <a:cs typeface="Georgia"/>
                <a:sym typeface="Georgia"/>
              </a:rPr>
              <a:t>Girls gain the skills and           the inspiration to accept challenges, overcome obstacles, and take                     the lead.</a:t>
            </a:r>
            <a:endParaRPr sz="1100">
              <a:latin typeface="Georgia"/>
              <a:ea typeface="Georgia"/>
              <a:cs typeface="Georgia"/>
              <a:sym typeface="Georgia"/>
            </a:endParaRPr>
          </a:p>
          <a:p>
            <a:pPr indent="0" lvl="0" marL="0" rtl="0" algn="ctr">
              <a:spcBef>
                <a:spcPts val="0"/>
              </a:spcBef>
              <a:spcAft>
                <a:spcPts val="0"/>
              </a:spcAft>
              <a:buNone/>
            </a:pPr>
            <a:r>
              <a:t/>
            </a:r>
            <a:endParaRPr sz="1100">
              <a:latin typeface="Georgia"/>
              <a:ea typeface="Georgia"/>
              <a:cs typeface="Georgia"/>
              <a:sym typeface="Georgia"/>
            </a:endParaRPr>
          </a:p>
        </p:txBody>
      </p:sp>
      <p:sp>
        <p:nvSpPr>
          <p:cNvPr id="116" name="Google Shape;116;p20"/>
          <p:cNvSpPr/>
          <p:nvPr/>
        </p:nvSpPr>
        <p:spPr>
          <a:xfrm>
            <a:off x="6778350" y="1115575"/>
            <a:ext cx="2040600" cy="3635700"/>
          </a:xfrm>
          <a:prstGeom prst="roundRect">
            <a:avLst>
              <a:gd fmla="val 16667" name="adj"/>
            </a:avLst>
          </a:prstGeom>
          <a:noFill/>
          <a:ln cap="flat" cmpd="sng" w="38100">
            <a:solidFill>
              <a:srgbClr val="00B050"/>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21"/>
          <p:cNvSpPr/>
          <p:nvPr/>
        </p:nvSpPr>
        <p:spPr>
          <a:xfrm>
            <a:off x="361950" y="349550"/>
            <a:ext cx="2978400" cy="4434600"/>
          </a:xfrm>
          <a:prstGeom prst="rect">
            <a:avLst/>
          </a:prstGeom>
          <a:solidFill>
            <a:srgbClr val="9E5F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21"/>
          <p:cNvSpPr txBox="1"/>
          <p:nvPr/>
        </p:nvSpPr>
        <p:spPr>
          <a:xfrm>
            <a:off x="4489150" y="50"/>
            <a:ext cx="3919200" cy="5143500"/>
          </a:xfrm>
          <a:prstGeom prst="rect">
            <a:avLst/>
          </a:prstGeom>
          <a:noFill/>
          <a:ln>
            <a:noFill/>
          </a:ln>
        </p:spPr>
        <p:txBody>
          <a:bodyPr anchorCtr="0" anchor="ctr" bIns="34275" lIns="68575" spcFirstLastPara="1" rIns="68575" wrap="square" tIns="34275">
            <a:noAutofit/>
          </a:bodyPr>
          <a:lstStyle/>
          <a:p>
            <a:pPr indent="0" lvl="0" marL="0" rtl="0" algn="l">
              <a:lnSpc>
                <a:spcPct val="115000"/>
              </a:lnSpc>
              <a:spcBef>
                <a:spcPts val="0"/>
              </a:spcBef>
              <a:spcAft>
                <a:spcPts val="0"/>
              </a:spcAft>
              <a:buClr>
                <a:schemeClr val="dk1"/>
              </a:buClr>
              <a:buSzPts val="1100"/>
              <a:buFont typeface="Arial"/>
              <a:buNone/>
            </a:pPr>
            <a:r>
              <a:rPr b="1" lang="en">
                <a:latin typeface="Georgia"/>
                <a:ea typeface="Georgia"/>
                <a:cs typeface="Georgia"/>
                <a:sym typeface="Georgia"/>
              </a:rPr>
              <a:t>Sense of Self</a:t>
            </a:r>
            <a:endParaRPr b="1">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rPr lang="en" sz="1100">
                <a:latin typeface="Georgia"/>
                <a:ea typeface="Georgia"/>
                <a:cs typeface="Georgia"/>
                <a:sym typeface="Georgia"/>
              </a:rPr>
              <a:t>Girls have confidence in themselves and their abilities and form positive identities.</a:t>
            </a:r>
            <a:endParaRPr sz="1100">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t/>
            </a:r>
            <a:endParaRPr sz="1100">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rPr b="1" lang="en">
                <a:latin typeface="Georgia"/>
                <a:ea typeface="Georgia"/>
                <a:cs typeface="Georgia"/>
                <a:sym typeface="Georgia"/>
              </a:rPr>
              <a:t>Positive Values</a:t>
            </a:r>
            <a:endParaRPr b="1">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rPr lang="en" sz="1100">
                <a:latin typeface="Georgia"/>
                <a:ea typeface="Georgia"/>
                <a:cs typeface="Georgia"/>
                <a:sym typeface="Georgia"/>
              </a:rPr>
              <a:t>Girls act ethically, honestly, and responsibly, and show                     concern for others.</a:t>
            </a:r>
            <a:endParaRPr sz="1100">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t/>
            </a:r>
            <a:endParaRPr sz="1100">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rPr b="1" lang="en">
                <a:latin typeface="Georgia"/>
                <a:ea typeface="Georgia"/>
                <a:cs typeface="Georgia"/>
                <a:sym typeface="Georgia"/>
              </a:rPr>
              <a:t>Challenge Seeking</a:t>
            </a:r>
            <a:endParaRPr b="1">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rPr lang="en" sz="1100">
                <a:latin typeface="Georgia"/>
                <a:ea typeface="Georgia"/>
                <a:cs typeface="Georgia"/>
                <a:sym typeface="Georgia"/>
              </a:rPr>
              <a:t>Girls take appropriate risks, try things even if they might fail, and learn from mistakes.</a:t>
            </a:r>
            <a:endParaRPr sz="1100">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t/>
            </a:r>
            <a:endParaRPr sz="1100">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rPr b="1" lang="en">
                <a:latin typeface="Georgia"/>
                <a:ea typeface="Georgia"/>
                <a:cs typeface="Georgia"/>
                <a:sym typeface="Georgia"/>
              </a:rPr>
              <a:t>Healthy Relationships</a:t>
            </a:r>
            <a:endParaRPr b="1">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rPr lang="en" sz="1100">
                <a:latin typeface="Georgia"/>
                <a:ea typeface="Georgia"/>
                <a:cs typeface="Georgia"/>
                <a:sym typeface="Georgia"/>
              </a:rPr>
              <a:t>Girls develop and maintain healthy relationships by communicating their feelings directly and resolving conflicts constructively. </a:t>
            </a:r>
            <a:endParaRPr sz="1100">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t/>
            </a:r>
            <a:endParaRPr sz="1100">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rPr b="1" lang="en">
                <a:latin typeface="Georgia"/>
                <a:ea typeface="Georgia"/>
                <a:cs typeface="Georgia"/>
                <a:sym typeface="Georgia"/>
              </a:rPr>
              <a:t>Community Problem Solving</a:t>
            </a:r>
            <a:endParaRPr b="1">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rPr lang="en" sz="1100">
                <a:latin typeface="Georgia"/>
                <a:ea typeface="Georgia"/>
                <a:cs typeface="Georgia"/>
                <a:sym typeface="Georgia"/>
              </a:rPr>
              <a:t>Girls desire to contribute to the world in purposeful and meaningful ways, learn how to identify problems in the community, and create action plans to solve them.</a:t>
            </a:r>
            <a:endParaRPr b="1" sz="1800">
              <a:latin typeface="Georgia"/>
              <a:ea typeface="Georgia"/>
              <a:cs typeface="Georgia"/>
              <a:sym typeface="Georgia"/>
            </a:endParaRPr>
          </a:p>
        </p:txBody>
      </p:sp>
      <p:sp>
        <p:nvSpPr>
          <p:cNvPr id="123" name="Google Shape;123;p21"/>
          <p:cNvSpPr/>
          <p:nvPr/>
        </p:nvSpPr>
        <p:spPr>
          <a:xfrm>
            <a:off x="544050" y="349550"/>
            <a:ext cx="2614200" cy="4444500"/>
          </a:xfrm>
          <a:prstGeom prst="rect">
            <a:avLst/>
          </a:prstGeom>
          <a:noFill/>
          <a:ln>
            <a:noFill/>
          </a:ln>
        </p:spPr>
        <p:txBody>
          <a:bodyPr anchorCtr="0" anchor="ctr" bIns="34275" lIns="68575" spcFirstLastPara="1" rIns="68575" wrap="square" tIns="34275">
            <a:noAutofit/>
          </a:bodyPr>
          <a:lstStyle/>
          <a:p>
            <a:pPr indent="0" lvl="0" marL="0" rtl="0" algn="ctr">
              <a:lnSpc>
                <a:spcPct val="90000"/>
              </a:lnSpc>
              <a:spcBef>
                <a:spcPts val="0"/>
              </a:spcBef>
              <a:spcAft>
                <a:spcPts val="0"/>
              </a:spcAft>
              <a:buSzPts val="3000"/>
              <a:buNone/>
            </a:pPr>
            <a:r>
              <a:rPr lang="en" sz="3300">
                <a:solidFill>
                  <a:srgbClr val="FFFFFF"/>
                </a:solidFill>
                <a:latin typeface="Georgia"/>
                <a:ea typeface="Georgia"/>
                <a:cs typeface="Georgia"/>
                <a:sym typeface="Georgia"/>
              </a:rPr>
              <a:t>5 </a:t>
            </a:r>
            <a:endParaRPr sz="3300">
              <a:solidFill>
                <a:srgbClr val="FFFFFF"/>
              </a:solidFill>
              <a:latin typeface="Georgia"/>
              <a:ea typeface="Georgia"/>
              <a:cs typeface="Georgia"/>
              <a:sym typeface="Georgia"/>
            </a:endParaRPr>
          </a:p>
          <a:p>
            <a:pPr indent="0" lvl="0" marL="0" rtl="0" algn="ctr">
              <a:lnSpc>
                <a:spcPct val="90000"/>
              </a:lnSpc>
              <a:spcBef>
                <a:spcPts val="0"/>
              </a:spcBef>
              <a:spcAft>
                <a:spcPts val="0"/>
              </a:spcAft>
              <a:buSzPts val="3000"/>
              <a:buNone/>
            </a:pPr>
            <a:r>
              <a:rPr lang="en" sz="3300">
                <a:solidFill>
                  <a:srgbClr val="FFFFFF"/>
                </a:solidFill>
                <a:latin typeface="Georgia"/>
                <a:ea typeface="Georgia"/>
                <a:cs typeface="Georgia"/>
                <a:sym typeface="Georgia"/>
              </a:rPr>
              <a:t>Outcomes: Sense </a:t>
            </a:r>
            <a:endParaRPr sz="3300">
              <a:solidFill>
                <a:srgbClr val="FFFFFF"/>
              </a:solidFill>
              <a:latin typeface="Georgia"/>
              <a:ea typeface="Georgia"/>
              <a:cs typeface="Georgia"/>
              <a:sym typeface="Georgia"/>
            </a:endParaRPr>
          </a:p>
          <a:p>
            <a:pPr indent="0" lvl="0" marL="0" rtl="0" algn="ctr">
              <a:lnSpc>
                <a:spcPct val="90000"/>
              </a:lnSpc>
              <a:spcBef>
                <a:spcPts val="0"/>
              </a:spcBef>
              <a:spcAft>
                <a:spcPts val="0"/>
              </a:spcAft>
              <a:buSzPts val="3000"/>
              <a:buNone/>
            </a:pPr>
            <a:r>
              <a:rPr lang="en" sz="3300">
                <a:solidFill>
                  <a:srgbClr val="FFFFFF"/>
                </a:solidFill>
                <a:latin typeface="Georgia"/>
                <a:ea typeface="Georgia"/>
                <a:cs typeface="Georgia"/>
                <a:sym typeface="Georgia"/>
              </a:rPr>
              <a:t>of Self</a:t>
            </a:r>
            <a:endParaRPr b="1" sz="1800">
              <a:solidFill>
                <a:srgbClr val="FFFFFF"/>
              </a:solidFill>
              <a:latin typeface="Georgia"/>
              <a:ea typeface="Georgia"/>
              <a:cs typeface="Georgia"/>
              <a:sym typeface="Georgia"/>
            </a:endParaRPr>
          </a:p>
        </p:txBody>
      </p:sp>
      <p:sp>
        <p:nvSpPr>
          <p:cNvPr id="124" name="Google Shape;124;p21"/>
          <p:cNvSpPr/>
          <p:nvPr/>
        </p:nvSpPr>
        <p:spPr>
          <a:xfrm>
            <a:off x="3620750" y="349550"/>
            <a:ext cx="708000" cy="708000"/>
          </a:xfrm>
          <a:prstGeom prst="ellipse">
            <a:avLst/>
          </a:prstGeom>
          <a:solidFill>
            <a:srgbClr val="A0DE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21"/>
          <p:cNvSpPr/>
          <p:nvPr/>
        </p:nvSpPr>
        <p:spPr>
          <a:xfrm>
            <a:off x="3620750" y="1209950"/>
            <a:ext cx="708000" cy="708000"/>
          </a:xfrm>
          <a:prstGeom prst="ellipse">
            <a:avLst/>
          </a:prstGeom>
          <a:solidFill>
            <a:srgbClr val="F7AB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21"/>
          <p:cNvSpPr/>
          <p:nvPr/>
        </p:nvSpPr>
        <p:spPr>
          <a:xfrm>
            <a:off x="3620750" y="2070350"/>
            <a:ext cx="708000" cy="708000"/>
          </a:xfrm>
          <a:prstGeom prst="ellipse">
            <a:avLst/>
          </a:prstGeom>
          <a:solidFill>
            <a:srgbClr val="CCB3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21"/>
          <p:cNvSpPr/>
          <p:nvPr/>
        </p:nvSpPr>
        <p:spPr>
          <a:xfrm>
            <a:off x="3620750" y="3006950"/>
            <a:ext cx="708000" cy="708000"/>
          </a:xfrm>
          <a:prstGeom prst="ellipse">
            <a:avLst/>
          </a:prstGeom>
          <a:solidFill>
            <a:srgbClr val="FFF44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21"/>
          <p:cNvSpPr/>
          <p:nvPr/>
        </p:nvSpPr>
        <p:spPr>
          <a:xfrm>
            <a:off x="3620750" y="3943550"/>
            <a:ext cx="708000" cy="708000"/>
          </a:xfrm>
          <a:prstGeom prst="ellips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9" name="Google Shape;129;p21"/>
          <p:cNvPicPr preferRelativeResize="0"/>
          <p:nvPr/>
        </p:nvPicPr>
        <p:blipFill>
          <a:blip r:embed="rId3">
            <a:alphaModFix/>
          </a:blip>
          <a:stretch>
            <a:fillRect/>
          </a:stretch>
        </p:blipFill>
        <p:spPr>
          <a:xfrm>
            <a:off x="3620750" y="349550"/>
            <a:ext cx="708000" cy="708000"/>
          </a:xfrm>
          <a:prstGeom prst="ellipse">
            <a:avLst/>
          </a:prstGeom>
          <a:noFill/>
          <a:ln>
            <a:noFill/>
          </a:ln>
        </p:spPr>
      </p:pic>
      <p:pic>
        <p:nvPicPr>
          <p:cNvPr id="130" name="Google Shape;130;p21"/>
          <p:cNvPicPr preferRelativeResize="0"/>
          <p:nvPr/>
        </p:nvPicPr>
        <p:blipFill rotWithShape="1">
          <a:blip r:embed="rId4">
            <a:alphaModFix/>
          </a:blip>
          <a:srcRect b="0" l="0" r="0" t="0"/>
          <a:stretch/>
        </p:blipFill>
        <p:spPr>
          <a:xfrm>
            <a:off x="3620750" y="1209950"/>
            <a:ext cx="708000" cy="708000"/>
          </a:xfrm>
          <a:prstGeom prst="ellipse">
            <a:avLst/>
          </a:prstGeom>
          <a:noFill/>
          <a:ln>
            <a:noFill/>
          </a:ln>
        </p:spPr>
      </p:pic>
      <p:pic>
        <p:nvPicPr>
          <p:cNvPr id="131" name="Google Shape;131;p21"/>
          <p:cNvPicPr preferRelativeResize="0"/>
          <p:nvPr/>
        </p:nvPicPr>
        <p:blipFill rotWithShape="1">
          <a:blip r:embed="rId5">
            <a:alphaModFix/>
          </a:blip>
          <a:srcRect b="0" l="0" r="0" t="0"/>
          <a:stretch/>
        </p:blipFill>
        <p:spPr>
          <a:xfrm>
            <a:off x="3667550" y="2155238"/>
            <a:ext cx="614400" cy="614400"/>
          </a:xfrm>
          <a:prstGeom prst="ellipse">
            <a:avLst/>
          </a:prstGeom>
          <a:noFill/>
          <a:ln>
            <a:noFill/>
          </a:ln>
        </p:spPr>
      </p:pic>
      <p:pic>
        <p:nvPicPr>
          <p:cNvPr id="132" name="Google Shape;132;p21"/>
          <p:cNvPicPr preferRelativeResize="0"/>
          <p:nvPr/>
        </p:nvPicPr>
        <p:blipFill rotWithShape="1">
          <a:blip r:embed="rId6">
            <a:alphaModFix/>
          </a:blip>
          <a:srcRect b="0" l="0" r="0" t="0"/>
          <a:stretch/>
        </p:blipFill>
        <p:spPr>
          <a:xfrm>
            <a:off x="3620750" y="3002600"/>
            <a:ext cx="708000" cy="708000"/>
          </a:xfrm>
          <a:prstGeom prst="ellipse">
            <a:avLst/>
          </a:prstGeom>
          <a:noFill/>
          <a:ln>
            <a:noFill/>
          </a:ln>
        </p:spPr>
      </p:pic>
      <p:pic>
        <p:nvPicPr>
          <p:cNvPr id="133" name="Google Shape;133;p21"/>
          <p:cNvPicPr preferRelativeResize="0"/>
          <p:nvPr/>
        </p:nvPicPr>
        <p:blipFill rotWithShape="1">
          <a:blip r:embed="rId7">
            <a:alphaModFix/>
          </a:blip>
          <a:srcRect b="0" l="0" r="0" t="0"/>
          <a:stretch/>
        </p:blipFill>
        <p:spPr>
          <a:xfrm>
            <a:off x="3620750" y="3943550"/>
            <a:ext cx="708000" cy="708000"/>
          </a:xfrm>
          <a:prstGeom prst="ellipse">
            <a:avLst/>
          </a:prstGeom>
          <a:noFill/>
          <a:ln>
            <a:noFill/>
          </a:ln>
        </p:spPr>
      </p:pic>
      <p:sp>
        <p:nvSpPr>
          <p:cNvPr id="134" name="Google Shape;134;p21"/>
          <p:cNvSpPr/>
          <p:nvPr/>
        </p:nvSpPr>
        <p:spPr>
          <a:xfrm>
            <a:off x="3482550" y="311150"/>
            <a:ext cx="5295000" cy="784800"/>
          </a:xfrm>
          <a:prstGeom prst="roundRect">
            <a:avLst>
              <a:gd fmla="val 16667" name="adj"/>
            </a:avLst>
          </a:prstGeom>
          <a:noFill/>
          <a:ln cap="flat" cmpd="sng" w="38100">
            <a:solidFill>
              <a:srgbClr val="00B050"/>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2"/>
          <p:cNvSpPr/>
          <p:nvPr/>
        </p:nvSpPr>
        <p:spPr>
          <a:xfrm>
            <a:off x="361950" y="1418175"/>
            <a:ext cx="3204300" cy="3366000"/>
          </a:xfrm>
          <a:prstGeom prst="rect">
            <a:avLst/>
          </a:prstGeom>
          <a:solidFill>
            <a:srgbClr val="5C1F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22"/>
          <p:cNvSpPr/>
          <p:nvPr/>
        </p:nvSpPr>
        <p:spPr>
          <a:xfrm>
            <a:off x="3713125" y="1418175"/>
            <a:ext cx="5068800" cy="3366000"/>
          </a:xfrm>
          <a:prstGeom prst="rect">
            <a:avLst/>
          </a:prstGeom>
          <a:solidFill>
            <a:srgbClr val="CCB3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22"/>
          <p:cNvSpPr txBox="1"/>
          <p:nvPr>
            <p:ph type="title"/>
          </p:nvPr>
        </p:nvSpPr>
        <p:spPr>
          <a:xfrm>
            <a:off x="334502" y="350576"/>
            <a:ext cx="8474599" cy="917440"/>
          </a:xfrm>
          <a:prstGeom prst="rect">
            <a:avLst/>
          </a:prstGeom>
          <a:noFill/>
          <a:ln>
            <a:noFill/>
          </a:ln>
        </p:spPr>
        <p:txBody>
          <a:bodyPr anchorCtr="0" anchor="ctr" bIns="34275" lIns="68575" spcFirstLastPara="1" rIns="68575" wrap="square" tIns="34275">
            <a:normAutofit/>
          </a:bodyPr>
          <a:lstStyle/>
          <a:p>
            <a:pPr indent="0" lvl="0" marL="0" rtl="0" algn="ctr">
              <a:lnSpc>
                <a:spcPct val="90000"/>
              </a:lnSpc>
              <a:spcBef>
                <a:spcPts val="0"/>
              </a:spcBef>
              <a:spcAft>
                <a:spcPts val="0"/>
              </a:spcAft>
              <a:buClr>
                <a:schemeClr val="dk1"/>
              </a:buClr>
              <a:buSzPts val="3000"/>
              <a:buFont typeface="Geo"/>
              <a:buNone/>
            </a:pPr>
            <a:r>
              <a:rPr lang="en"/>
              <a:t>Junior Simple Meals Badge</a:t>
            </a:r>
            <a:endParaRPr/>
          </a:p>
        </p:txBody>
      </p:sp>
      <p:sp>
        <p:nvSpPr>
          <p:cNvPr id="142" name="Google Shape;142;p22"/>
          <p:cNvSpPr txBox="1"/>
          <p:nvPr/>
        </p:nvSpPr>
        <p:spPr>
          <a:xfrm>
            <a:off x="3977640" y="1548691"/>
            <a:ext cx="4537710" cy="3144141"/>
          </a:xfrm>
          <a:prstGeom prst="rect">
            <a:avLst/>
          </a:prstGeom>
          <a:noFill/>
          <a:ln>
            <a:noFill/>
          </a:ln>
        </p:spPr>
        <p:txBody>
          <a:bodyPr anchorCtr="0" anchor="ctr" bIns="34275" lIns="68575" spcFirstLastPara="1" rIns="68575" wrap="square" tIns="34275">
            <a:noAutofit/>
          </a:bodyPr>
          <a:lstStyle/>
          <a:p>
            <a:pPr indent="0" lvl="0" marL="0" marR="0" rtl="0" algn="l">
              <a:lnSpc>
                <a:spcPct val="90000"/>
              </a:lnSpc>
              <a:spcBef>
                <a:spcPts val="0"/>
              </a:spcBef>
              <a:spcAft>
                <a:spcPts val="0"/>
              </a:spcAft>
              <a:buClr>
                <a:schemeClr val="lt1"/>
              </a:buClr>
              <a:buSzPts val="1800"/>
              <a:buFont typeface="Arial"/>
              <a:buNone/>
            </a:pPr>
            <a:r>
              <a:rPr b="1" lang="en" sz="1800">
                <a:latin typeface="Georgia"/>
                <a:ea typeface="Georgia"/>
                <a:cs typeface="Georgia"/>
                <a:sym typeface="Georgia"/>
              </a:rPr>
              <a:t>Badge Details:</a:t>
            </a:r>
            <a:endParaRPr sz="1100"/>
          </a:p>
          <a:p>
            <a:pPr indent="0" lvl="0" marL="0" rtl="0" algn="l">
              <a:lnSpc>
                <a:spcPct val="115000"/>
              </a:lnSpc>
              <a:spcBef>
                <a:spcPts val="500"/>
              </a:spcBef>
              <a:spcAft>
                <a:spcPts val="0"/>
              </a:spcAft>
              <a:buNone/>
            </a:pPr>
            <a:r>
              <a:rPr lang="en">
                <a:latin typeface="Georgia"/>
                <a:ea typeface="Georgia"/>
                <a:cs typeface="Georgia"/>
                <a:sym typeface="Georgia"/>
              </a:rPr>
              <a:t>Make amazing meals and learn to create a whole meal of your own.   </a:t>
            </a:r>
            <a:endParaRPr>
              <a:latin typeface="Georgia"/>
              <a:ea typeface="Georgia"/>
              <a:cs typeface="Georgia"/>
              <a:sym typeface="Georgia"/>
            </a:endParaRPr>
          </a:p>
          <a:p>
            <a:pPr indent="-317500" lvl="0" marL="457200" rtl="0" algn="l">
              <a:lnSpc>
                <a:spcPct val="115000"/>
              </a:lnSpc>
              <a:spcBef>
                <a:spcPts val="600"/>
              </a:spcBef>
              <a:spcAft>
                <a:spcPts val="0"/>
              </a:spcAft>
              <a:buSzPts val="1400"/>
              <a:buFont typeface="Georgia"/>
              <a:buAutoNum type="arabicPeriod"/>
            </a:pPr>
            <a:r>
              <a:rPr lang="en">
                <a:latin typeface="Georgia"/>
                <a:ea typeface="Georgia"/>
                <a:cs typeface="Georgia"/>
                <a:sym typeface="Georgia"/>
              </a:rPr>
              <a:t>Step up your skills with a pro  </a:t>
            </a:r>
            <a:endParaRPr>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AutoNum type="arabicPeriod"/>
            </a:pPr>
            <a:r>
              <a:rPr lang="en">
                <a:latin typeface="Georgia"/>
                <a:ea typeface="Georgia"/>
                <a:cs typeface="Georgia"/>
                <a:sym typeface="Georgia"/>
              </a:rPr>
              <a:t>Whip up a great breakfast  - </a:t>
            </a:r>
            <a:r>
              <a:rPr i="1" lang="en">
                <a:latin typeface="Georgia"/>
                <a:ea typeface="Georgia"/>
                <a:cs typeface="Georgia"/>
                <a:sym typeface="Georgia"/>
              </a:rPr>
              <a:t>prework</a:t>
            </a:r>
            <a:endParaRPr i="1">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AutoNum type="arabicPeriod"/>
            </a:pPr>
            <a:r>
              <a:rPr lang="en">
                <a:latin typeface="Georgia"/>
                <a:ea typeface="Georgia"/>
                <a:cs typeface="Georgia"/>
                <a:sym typeface="Georgia"/>
              </a:rPr>
              <a:t>Fix a healthy lunch or dinner  - </a:t>
            </a:r>
            <a:r>
              <a:rPr i="1" lang="en">
                <a:latin typeface="Georgia"/>
                <a:ea typeface="Georgia"/>
                <a:cs typeface="Georgia"/>
                <a:sym typeface="Georgia"/>
              </a:rPr>
              <a:t>homework</a:t>
            </a:r>
            <a:endParaRPr i="1">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AutoNum type="arabicPeriod"/>
            </a:pPr>
            <a:r>
              <a:rPr lang="en">
                <a:latin typeface="Georgia"/>
                <a:ea typeface="Georgia"/>
                <a:cs typeface="Georgia"/>
                <a:sym typeface="Georgia"/>
              </a:rPr>
              <a:t>Create a delicious dessert </a:t>
            </a:r>
            <a:endParaRPr>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AutoNum type="arabicPeriod"/>
            </a:pPr>
            <a:r>
              <a:rPr lang="en">
                <a:latin typeface="Georgia"/>
                <a:ea typeface="Georgia"/>
                <a:cs typeface="Georgia"/>
                <a:sym typeface="Georgia"/>
              </a:rPr>
              <a:t>Make your own meal - </a:t>
            </a:r>
            <a:r>
              <a:rPr i="1" lang="en">
                <a:latin typeface="Georgia"/>
                <a:ea typeface="Georgia"/>
                <a:cs typeface="Georgia"/>
                <a:sym typeface="Georgia"/>
              </a:rPr>
              <a:t>homework</a:t>
            </a:r>
            <a:endParaRPr i="1">
              <a:latin typeface="Georgia"/>
              <a:ea typeface="Georgia"/>
              <a:cs typeface="Georgia"/>
              <a:sym typeface="Georgia"/>
            </a:endParaRPr>
          </a:p>
          <a:p>
            <a:pPr indent="0" lvl="0" marL="0" rtl="0" algn="l">
              <a:lnSpc>
                <a:spcPct val="115000"/>
              </a:lnSpc>
              <a:spcBef>
                <a:spcPts val="600"/>
              </a:spcBef>
              <a:spcAft>
                <a:spcPts val="600"/>
              </a:spcAft>
              <a:buNone/>
            </a:pPr>
            <a:r>
              <a:rPr lang="en">
                <a:latin typeface="Georgia"/>
                <a:ea typeface="Georgia"/>
                <a:cs typeface="Georgia"/>
                <a:sym typeface="Georgia"/>
              </a:rPr>
              <a:t>When you've earned this badge, you'll know how to serve up a meal for your family and friends.</a:t>
            </a:r>
            <a:endParaRPr>
              <a:latin typeface="Georgia"/>
              <a:ea typeface="Georgia"/>
              <a:cs typeface="Georgia"/>
              <a:sym typeface="Georgia"/>
            </a:endParaRPr>
          </a:p>
        </p:txBody>
      </p:sp>
      <p:pic>
        <p:nvPicPr>
          <p:cNvPr id="143" name="Google Shape;143;p22"/>
          <p:cNvPicPr preferRelativeResize="0"/>
          <p:nvPr/>
        </p:nvPicPr>
        <p:blipFill rotWithShape="1">
          <a:blip r:embed="rId3">
            <a:alphaModFix/>
          </a:blip>
          <a:srcRect b="10575" l="15757" r="15613" t="12060"/>
          <a:stretch/>
        </p:blipFill>
        <p:spPr>
          <a:xfrm>
            <a:off x="946890" y="2079087"/>
            <a:ext cx="2034297" cy="202689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C1F8B"/>
        </a:solidFill>
      </p:bgPr>
    </p:bg>
    <p:spTree>
      <p:nvGrpSpPr>
        <p:cNvPr id="147" name="Shape 147"/>
        <p:cNvGrpSpPr/>
        <p:nvPr/>
      </p:nvGrpSpPr>
      <p:grpSpPr>
        <a:xfrm>
          <a:off x="0" y="0"/>
          <a:ext cx="0" cy="0"/>
          <a:chOff x="0" y="0"/>
          <a:chExt cx="0" cy="0"/>
        </a:xfrm>
      </p:grpSpPr>
      <p:sp>
        <p:nvSpPr>
          <p:cNvPr id="148" name="Google Shape;148;p23"/>
          <p:cNvSpPr/>
          <p:nvPr/>
        </p:nvSpPr>
        <p:spPr>
          <a:xfrm>
            <a:off x="342675" y="355400"/>
            <a:ext cx="8461500" cy="4437600"/>
          </a:xfrm>
          <a:prstGeom prst="rect">
            <a:avLst/>
          </a:prstGeom>
          <a:solidFill>
            <a:srgbClr val="A0DE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3"/>
          <p:cNvSpPr txBox="1"/>
          <p:nvPr/>
        </p:nvSpPr>
        <p:spPr>
          <a:xfrm>
            <a:off x="449418" y="3275732"/>
            <a:ext cx="8245200" cy="1035900"/>
          </a:xfrm>
          <a:prstGeom prst="rect">
            <a:avLst/>
          </a:prstGeom>
          <a:noFill/>
          <a:ln>
            <a:noFill/>
          </a:ln>
        </p:spPr>
        <p:txBody>
          <a:bodyPr anchorCtr="0" anchor="ctr" bIns="34275" lIns="68575" spcFirstLastPara="1" rIns="68575" wrap="square" tIns="34275">
            <a:normAutofit/>
          </a:bodyPr>
          <a:lstStyle/>
          <a:p>
            <a:pPr indent="0" lvl="0" marL="0" marR="0" rtl="0" algn="ctr">
              <a:lnSpc>
                <a:spcPct val="90000"/>
              </a:lnSpc>
              <a:spcBef>
                <a:spcPts val="0"/>
              </a:spcBef>
              <a:spcAft>
                <a:spcPts val="0"/>
              </a:spcAft>
              <a:buClr>
                <a:schemeClr val="lt1"/>
              </a:buClr>
              <a:buSzPts val="3300"/>
              <a:buFont typeface="Geo"/>
              <a:buNone/>
            </a:pPr>
            <a:r>
              <a:rPr i="1" lang="en" sz="3300">
                <a:latin typeface="Georgia"/>
                <a:ea typeface="Georgia"/>
                <a:cs typeface="Georgia"/>
                <a:sym typeface="Georgia"/>
              </a:rPr>
              <a:t>Prework</a:t>
            </a:r>
            <a:r>
              <a:rPr lang="en" sz="3300">
                <a:latin typeface="Georgia"/>
                <a:ea typeface="Georgia"/>
                <a:cs typeface="Georgia"/>
                <a:sym typeface="Georgia"/>
              </a:rPr>
              <a:t> </a:t>
            </a:r>
            <a:endParaRPr sz="3300">
              <a:latin typeface="Georgia"/>
              <a:ea typeface="Georgia"/>
              <a:cs typeface="Georgia"/>
              <a:sym typeface="Georgia"/>
            </a:endParaRPr>
          </a:p>
          <a:p>
            <a:pPr indent="0" lvl="0" marL="0" marR="0" rtl="0" algn="ctr">
              <a:lnSpc>
                <a:spcPct val="90000"/>
              </a:lnSpc>
              <a:spcBef>
                <a:spcPts val="0"/>
              </a:spcBef>
              <a:spcAft>
                <a:spcPts val="0"/>
              </a:spcAft>
              <a:buClr>
                <a:schemeClr val="lt1"/>
              </a:buClr>
              <a:buSzPts val="3300"/>
              <a:buFont typeface="Geo"/>
              <a:buNone/>
            </a:pPr>
            <a:r>
              <a:rPr lang="en" sz="3300">
                <a:latin typeface="Georgia"/>
                <a:ea typeface="Georgia"/>
                <a:cs typeface="Georgia"/>
                <a:sym typeface="Georgia"/>
              </a:rPr>
              <a:t>Step 2: Make Scrambled Eggs</a:t>
            </a:r>
            <a:endParaRPr sz="3300" cap="none">
              <a:latin typeface="Georgia"/>
              <a:ea typeface="Georgia"/>
              <a:cs typeface="Georgia"/>
              <a:sym typeface="Georgia"/>
            </a:endParaRPr>
          </a:p>
        </p:txBody>
      </p:sp>
      <p:pic>
        <p:nvPicPr>
          <p:cNvPr id="150" name="Google Shape;150;p23"/>
          <p:cNvPicPr preferRelativeResize="0"/>
          <p:nvPr/>
        </p:nvPicPr>
        <p:blipFill rotWithShape="1">
          <a:blip r:embed="rId3">
            <a:alphaModFix/>
          </a:blip>
          <a:srcRect b="10575" l="15757" r="15613" t="12060"/>
          <a:stretch/>
        </p:blipFill>
        <p:spPr>
          <a:xfrm>
            <a:off x="3598690" y="1153912"/>
            <a:ext cx="2034297" cy="2026897"/>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54" name="Shape 154"/>
        <p:cNvGrpSpPr/>
        <p:nvPr/>
      </p:nvGrpSpPr>
      <p:grpSpPr>
        <a:xfrm>
          <a:off x="0" y="0"/>
          <a:ext cx="0" cy="0"/>
          <a:chOff x="0" y="0"/>
          <a:chExt cx="0" cy="0"/>
        </a:xfrm>
      </p:grpSpPr>
      <p:sp>
        <p:nvSpPr>
          <p:cNvPr id="155" name="Google Shape;155;p24"/>
          <p:cNvSpPr txBox="1"/>
          <p:nvPr/>
        </p:nvSpPr>
        <p:spPr>
          <a:xfrm>
            <a:off x="449418" y="4113932"/>
            <a:ext cx="8245200" cy="1035900"/>
          </a:xfrm>
          <a:prstGeom prst="rect">
            <a:avLst/>
          </a:prstGeom>
          <a:noFill/>
          <a:ln>
            <a:noFill/>
          </a:ln>
        </p:spPr>
        <p:txBody>
          <a:bodyPr anchorCtr="0" anchor="ctr" bIns="34275" lIns="68575" spcFirstLastPara="1" rIns="68575" wrap="square" tIns="34275">
            <a:normAutofit/>
          </a:bodyPr>
          <a:lstStyle/>
          <a:p>
            <a:pPr indent="0" lvl="0" marL="0" marR="0" rtl="0" algn="ctr">
              <a:lnSpc>
                <a:spcPct val="90000"/>
              </a:lnSpc>
              <a:spcBef>
                <a:spcPts val="0"/>
              </a:spcBef>
              <a:spcAft>
                <a:spcPts val="0"/>
              </a:spcAft>
              <a:buClr>
                <a:schemeClr val="lt1"/>
              </a:buClr>
              <a:buSzPts val="3300"/>
              <a:buFont typeface="Geo"/>
              <a:buNone/>
            </a:pPr>
            <a:r>
              <a:rPr i="1" lang="en" sz="3300">
                <a:latin typeface="Georgia"/>
                <a:ea typeface="Georgia"/>
                <a:cs typeface="Georgia"/>
                <a:sym typeface="Georgia"/>
              </a:rPr>
              <a:t>Prework:</a:t>
            </a:r>
            <a:r>
              <a:rPr lang="en" sz="3300">
                <a:latin typeface="Georgia"/>
                <a:ea typeface="Georgia"/>
                <a:cs typeface="Georgia"/>
                <a:sym typeface="Georgia"/>
              </a:rPr>
              <a:t> Make Scrambled Eggs</a:t>
            </a:r>
            <a:endParaRPr sz="3300" cap="none">
              <a:latin typeface="Georgia"/>
              <a:ea typeface="Georgia"/>
              <a:cs typeface="Georgia"/>
              <a:sym typeface="Georgia"/>
            </a:endParaRPr>
          </a:p>
        </p:txBody>
      </p:sp>
      <p:pic>
        <p:nvPicPr>
          <p:cNvPr descr="Thanks for subscribing: https://www.youtube.com/user/jamieoliver?sub_confirmation=1&#10;&#10;Scrambled eggs can be hard to get right so Jamie's done a little video to give you a helping hand. There's three variations on this simple dish - English, French and American. All different. All tasty. Which one is your favourite?&#10;&#10;What's your best tips for making scrambled eggs Food Tubers? Is there is a method from your own country you'd love to share? Let us know in the comments box below.&#10;&#10;Thanks to our fine friends at www.clarencecourt.co.uk for the fabulous eggs in this video.&#10;&#10;Did you find the hidden Easter egg link in this video? Turn on your annotations and take a closer look...&#10;&#10;Links from the video:&#10;Jamie Oliver - How to Make Perfect Porridge | http://goo.gl/HFiz3l&#10;French Cooking Guy - 15 Amazing Facts about Eggs | http://goo.gl/FjyIxo&#10;&#10;Music | Brightlight City | Charm Offensive, Escape&#10;www.brightlightcityofficial.co.uk&#10;&#10;For more nutrition info, click here: http://jamieol.com/D3JimM&#10;&#10;Jamie Oliver's Food Tube | http://goo.gl/EdJ0vK&#10;Subscribe to Food Tube | http://goo.gl/v0tQr&#10;Twitter: https://twitter.com/JamiesFoodTube&#10;Tumblr: http://jamieoliverfoodtube.tumblr.com/&#10;Facebook | http://goo.gl/7R0xdh&#10;More great recipes | http://www.jamieoliver.com&#10;&#10;#FOODTUBE&#10;&#10;x" id="156" name="Google Shape;156;p24" title="How To Make Perfect Scrambled Eggs - 3 ways | Jamie Oliver">
            <a:hlinkClick r:id="rId3"/>
          </p:cNvPr>
          <p:cNvPicPr preferRelativeResize="0"/>
          <p:nvPr/>
        </p:nvPicPr>
        <p:blipFill>
          <a:blip r:embed="rId4">
            <a:alphaModFix/>
          </a:blip>
          <a:stretch>
            <a:fillRect/>
          </a:stretch>
        </p:blipFill>
        <p:spPr>
          <a:xfrm>
            <a:off x="2286000" y="526250"/>
            <a:ext cx="4572000" cy="3429000"/>
          </a:xfrm>
          <a:prstGeom prst="rect">
            <a:avLst/>
          </a:prstGeom>
          <a:noFill/>
          <a:ln>
            <a:noFill/>
          </a:ln>
        </p:spPr>
      </p:pic>
      <p:sp>
        <p:nvSpPr>
          <p:cNvPr id="157" name="Google Shape;157;p24"/>
          <p:cNvSpPr/>
          <p:nvPr/>
        </p:nvSpPr>
        <p:spPr>
          <a:xfrm rot="-5400000">
            <a:off x="-719437" y="1436788"/>
            <a:ext cx="3762850" cy="1600075"/>
          </a:xfrm>
          <a:prstGeom prst="flowChartOffpageConnector">
            <a:avLst/>
          </a:prstGeom>
          <a:solidFill>
            <a:srgbClr val="CCB3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24"/>
          <p:cNvSpPr/>
          <p:nvPr/>
        </p:nvSpPr>
        <p:spPr>
          <a:xfrm rot="5400000">
            <a:off x="6100588" y="1436788"/>
            <a:ext cx="3762850" cy="1600075"/>
          </a:xfrm>
          <a:prstGeom prst="flowChartOffpageConnector">
            <a:avLst/>
          </a:prstGeom>
          <a:solidFill>
            <a:srgbClr val="CCB3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25"/>
          <p:cNvSpPr txBox="1"/>
          <p:nvPr/>
        </p:nvSpPr>
        <p:spPr>
          <a:xfrm>
            <a:off x="623875" y="350575"/>
            <a:ext cx="2987700" cy="44424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None/>
            </a:pPr>
            <a:r>
              <a:rPr i="1" lang="en" sz="3300">
                <a:solidFill>
                  <a:schemeClr val="dk1"/>
                </a:solidFill>
                <a:latin typeface="Georgia"/>
                <a:ea typeface="Georgia"/>
                <a:cs typeface="Georgia"/>
                <a:sym typeface="Georgia"/>
              </a:rPr>
              <a:t>Prework:</a:t>
            </a:r>
            <a:endParaRPr i="1" sz="3300">
              <a:solidFill>
                <a:schemeClr val="dk1"/>
              </a:solidFill>
              <a:latin typeface="Georgia"/>
              <a:ea typeface="Georgia"/>
              <a:cs typeface="Georgia"/>
              <a:sym typeface="Georgia"/>
            </a:endParaRPr>
          </a:p>
          <a:p>
            <a:pPr indent="0" lvl="0" marL="0" rtl="0" algn="l">
              <a:lnSpc>
                <a:spcPct val="90000"/>
              </a:lnSpc>
              <a:spcBef>
                <a:spcPts val="0"/>
              </a:spcBef>
              <a:spcAft>
                <a:spcPts val="0"/>
              </a:spcAft>
              <a:buNone/>
            </a:pPr>
            <a:r>
              <a:rPr lang="en" sz="3300">
                <a:solidFill>
                  <a:schemeClr val="dk1"/>
                </a:solidFill>
                <a:latin typeface="Georgia"/>
                <a:ea typeface="Georgia"/>
                <a:cs typeface="Georgia"/>
                <a:sym typeface="Georgia"/>
              </a:rPr>
              <a:t>English Scrambled Eggs</a:t>
            </a:r>
            <a:endParaRPr sz="3300">
              <a:solidFill>
                <a:schemeClr val="dk1"/>
              </a:solidFill>
              <a:latin typeface="Georgia"/>
              <a:ea typeface="Georgia"/>
              <a:cs typeface="Georgia"/>
              <a:sym typeface="Georgia"/>
            </a:endParaRPr>
          </a:p>
          <a:p>
            <a:pPr indent="0" lvl="0" marL="0" marR="0" rtl="0" algn="l">
              <a:lnSpc>
                <a:spcPct val="90000"/>
              </a:lnSpc>
              <a:spcBef>
                <a:spcPts val="800"/>
              </a:spcBef>
              <a:spcAft>
                <a:spcPts val="0"/>
              </a:spcAft>
              <a:buNone/>
            </a:pPr>
            <a:r>
              <a:t/>
            </a:r>
            <a:endParaRPr sz="1800">
              <a:solidFill>
                <a:schemeClr val="dk1"/>
              </a:solidFill>
              <a:latin typeface="Georgia"/>
              <a:ea typeface="Georgia"/>
              <a:cs typeface="Georgia"/>
              <a:sym typeface="Georgia"/>
            </a:endParaRPr>
          </a:p>
          <a:p>
            <a:pPr indent="0" lvl="0" marL="0" rtl="0" algn="l">
              <a:lnSpc>
                <a:spcPct val="115000"/>
              </a:lnSpc>
              <a:spcBef>
                <a:spcPts val="300"/>
              </a:spcBef>
              <a:spcAft>
                <a:spcPts val="0"/>
              </a:spcAft>
              <a:buClr>
                <a:schemeClr val="dk1"/>
              </a:buClr>
              <a:buSzPts val="1100"/>
              <a:buFont typeface="Arial"/>
              <a:buNone/>
            </a:pPr>
            <a:r>
              <a:rPr b="1" lang="en" sz="1800">
                <a:solidFill>
                  <a:schemeClr val="dk1"/>
                </a:solidFill>
                <a:latin typeface="Georgia"/>
                <a:ea typeface="Georgia"/>
                <a:cs typeface="Georgia"/>
                <a:sym typeface="Georgia"/>
              </a:rPr>
              <a:t>Ingredients:</a:t>
            </a:r>
            <a:endParaRPr b="1" sz="1800">
              <a:solidFill>
                <a:schemeClr val="dk1"/>
              </a:solidFill>
              <a:latin typeface="Georgia"/>
              <a:ea typeface="Georgia"/>
              <a:cs typeface="Georgia"/>
              <a:sym typeface="Georgia"/>
            </a:endParaRPr>
          </a:p>
          <a:p>
            <a:pPr indent="-317500" lvl="0" marL="457200" rtl="0" algn="l">
              <a:lnSpc>
                <a:spcPct val="115000"/>
              </a:lnSpc>
              <a:spcBef>
                <a:spcPts val="600"/>
              </a:spcBef>
              <a:spcAft>
                <a:spcPts val="0"/>
              </a:spcAft>
              <a:buClr>
                <a:schemeClr val="dk1"/>
              </a:buClr>
              <a:buSzPts val="1400"/>
              <a:buFont typeface="Georgia"/>
              <a:buChar char="●"/>
            </a:pPr>
            <a:r>
              <a:rPr lang="en">
                <a:solidFill>
                  <a:schemeClr val="dk1"/>
                </a:solidFill>
                <a:latin typeface="Georgia"/>
                <a:ea typeface="Georgia"/>
                <a:cs typeface="Georgia"/>
                <a:sym typeface="Georgia"/>
              </a:rPr>
              <a:t>4 eggs</a:t>
            </a:r>
            <a:endParaRPr>
              <a:solidFill>
                <a:schemeClr val="dk1"/>
              </a:solidFill>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solidFill>
                  <a:schemeClr val="dk1"/>
                </a:solidFill>
                <a:latin typeface="Georgia"/>
                <a:ea typeface="Georgia"/>
                <a:cs typeface="Georgia"/>
                <a:sym typeface="Georgia"/>
              </a:rPr>
              <a:t>1 tablespoon butter</a:t>
            </a:r>
            <a:endParaRPr>
              <a:solidFill>
                <a:schemeClr val="dk1"/>
              </a:solidFill>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solidFill>
                  <a:schemeClr val="dk1"/>
                </a:solidFill>
                <a:latin typeface="Georgia"/>
                <a:ea typeface="Georgia"/>
                <a:cs typeface="Georgia"/>
                <a:sym typeface="Georgia"/>
              </a:rPr>
              <a:t>1 teaspoon salt</a:t>
            </a:r>
            <a:endParaRPr>
              <a:solidFill>
                <a:schemeClr val="dk1"/>
              </a:solidFill>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solidFill>
                  <a:schemeClr val="dk1"/>
                </a:solidFill>
                <a:latin typeface="Georgia"/>
                <a:ea typeface="Georgia"/>
                <a:cs typeface="Georgia"/>
                <a:sym typeface="Georgia"/>
              </a:rPr>
              <a:t>1 dollop (spoonful) of sour cream (optional)</a:t>
            </a:r>
            <a:endParaRPr>
              <a:solidFill>
                <a:schemeClr val="dk1"/>
              </a:solidFill>
              <a:latin typeface="Georgia"/>
              <a:ea typeface="Georgia"/>
              <a:cs typeface="Georgia"/>
              <a:sym typeface="Georgia"/>
            </a:endParaRPr>
          </a:p>
        </p:txBody>
      </p:sp>
      <p:sp>
        <p:nvSpPr>
          <p:cNvPr id="164" name="Google Shape;164;p25"/>
          <p:cNvSpPr txBox="1"/>
          <p:nvPr/>
        </p:nvSpPr>
        <p:spPr>
          <a:xfrm>
            <a:off x="4016575" y="571975"/>
            <a:ext cx="4462200" cy="3999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300"/>
              </a:spcBef>
              <a:spcAft>
                <a:spcPts val="0"/>
              </a:spcAft>
              <a:buNone/>
            </a:pPr>
            <a:r>
              <a:rPr b="1" lang="en" sz="1700">
                <a:latin typeface="Georgia"/>
                <a:ea typeface="Georgia"/>
                <a:cs typeface="Georgia"/>
                <a:sym typeface="Georgia"/>
              </a:rPr>
              <a:t>Instructions:</a:t>
            </a:r>
            <a:endParaRPr b="1" sz="1700">
              <a:latin typeface="Georgia"/>
              <a:ea typeface="Georgia"/>
              <a:cs typeface="Georgia"/>
              <a:sym typeface="Georgia"/>
            </a:endParaRPr>
          </a:p>
          <a:p>
            <a:pPr indent="-317500" lvl="0" marL="457200" rtl="0" algn="l">
              <a:lnSpc>
                <a:spcPct val="115000"/>
              </a:lnSpc>
              <a:spcBef>
                <a:spcPts val="600"/>
              </a:spcBef>
              <a:spcAft>
                <a:spcPts val="0"/>
              </a:spcAft>
              <a:buSzPts val="1400"/>
              <a:buFont typeface="Georgia"/>
              <a:buChar char="●"/>
            </a:pPr>
            <a:r>
              <a:rPr lang="en">
                <a:latin typeface="Georgia"/>
                <a:ea typeface="Georgia"/>
                <a:cs typeface="Georgia"/>
                <a:sym typeface="Georgia"/>
              </a:rPr>
              <a:t>Crack four eggs into a bowl</a:t>
            </a:r>
            <a:endParaRPr>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latin typeface="Georgia"/>
                <a:ea typeface="Georgia"/>
                <a:cs typeface="Georgia"/>
                <a:sym typeface="Georgia"/>
              </a:rPr>
              <a:t>Put your pot on the stove burner over medium heat, </a:t>
            </a:r>
            <a:r>
              <a:rPr i="1" lang="en">
                <a:latin typeface="Georgia"/>
                <a:ea typeface="Georgia"/>
                <a:cs typeface="Georgia"/>
                <a:sym typeface="Georgia"/>
              </a:rPr>
              <a:t>eggs cook quickly and do not need high heat.</a:t>
            </a:r>
            <a:r>
              <a:rPr lang="en">
                <a:latin typeface="Georgia"/>
                <a:ea typeface="Georgia"/>
                <a:cs typeface="Georgia"/>
                <a:sym typeface="Georgia"/>
              </a:rPr>
              <a:t> Put a knob (tablespoon) of butter into the pot. </a:t>
            </a:r>
            <a:endParaRPr>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latin typeface="Georgia"/>
                <a:ea typeface="Georgia"/>
                <a:cs typeface="Georgia"/>
                <a:sym typeface="Georgia"/>
              </a:rPr>
              <a:t>While that warms up, use a fork to whisk your eggs in your bowl for just a few seconds (count to 15). Add a dash of salt to the eggs in the bowl.</a:t>
            </a:r>
            <a:endParaRPr>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latin typeface="Georgia"/>
                <a:ea typeface="Georgia"/>
                <a:cs typeface="Georgia"/>
                <a:sym typeface="Georgia"/>
              </a:rPr>
              <a:t>Put the eggs straight into the pot.</a:t>
            </a:r>
            <a:endParaRPr>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latin typeface="Georgia"/>
                <a:ea typeface="Georgia"/>
                <a:cs typeface="Georgia"/>
                <a:sym typeface="Georgia"/>
              </a:rPr>
              <a:t>Use a spatula to constantly stir the eggs and make sure you get it off of the sides and bottom with each stir.</a:t>
            </a:r>
            <a:endParaRPr>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latin typeface="Georgia"/>
                <a:ea typeface="Georgia"/>
                <a:cs typeface="Georgia"/>
                <a:sym typeface="Georgia"/>
              </a:rPr>
              <a:t>You can add a dollop of sour cream here or a dash of milk if you choose. </a:t>
            </a:r>
            <a:endParaRPr>
              <a:latin typeface="Georgia"/>
              <a:ea typeface="Georgia"/>
              <a:cs typeface="Georgia"/>
              <a:sym typeface="Georgia"/>
            </a:endParaRPr>
          </a:p>
        </p:txBody>
      </p:sp>
      <p:sp>
        <p:nvSpPr>
          <p:cNvPr id="165" name="Google Shape;165;p25"/>
          <p:cNvSpPr/>
          <p:nvPr/>
        </p:nvSpPr>
        <p:spPr>
          <a:xfrm>
            <a:off x="3477775" y="314575"/>
            <a:ext cx="133800" cy="4514400"/>
          </a:xfrm>
          <a:prstGeom prst="rect">
            <a:avLst/>
          </a:prstGeom>
          <a:solidFill>
            <a:srgbClr val="9E5F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6"/>
          <p:cNvSpPr txBox="1"/>
          <p:nvPr/>
        </p:nvSpPr>
        <p:spPr>
          <a:xfrm>
            <a:off x="623875" y="350575"/>
            <a:ext cx="2987700" cy="44424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None/>
            </a:pPr>
            <a:r>
              <a:rPr i="1" lang="en" sz="3300">
                <a:solidFill>
                  <a:schemeClr val="dk1"/>
                </a:solidFill>
                <a:latin typeface="Georgia"/>
                <a:ea typeface="Georgia"/>
                <a:cs typeface="Georgia"/>
                <a:sym typeface="Georgia"/>
              </a:rPr>
              <a:t>Prework:</a:t>
            </a:r>
            <a:endParaRPr i="1" sz="3300">
              <a:solidFill>
                <a:schemeClr val="dk1"/>
              </a:solidFill>
              <a:latin typeface="Georgia"/>
              <a:ea typeface="Georgia"/>
              <a:cs typeface="Georgia"/>
              <a:sym typeface="Georgia"/>
            </a:endParaRPr>
          </a:p>
          <a:p>
            <a:pPr indent="0" lvl="0" marL="0" rtl="0" algn="l">
              <a:lnSpc>
                <a:spcPct val="90000"/>
              </a:lnSpc>
              <a:spcBef>
                <a:spcPts val="0"/>
              </a:spcBef>
              <a:spcAft>
                <a:spcPts val="0"/>
              </a:spcAft>
              <a:buNone/>
            </a:pPr>
            <a:r>
              <a:rPr lang="en" sz="3300">
                <a:solidFill>
                  <a:schemeClr val="dk1"/>
                </a:solidFill>
                <a:latin typeface="Georgia"/>
                <a:ea typeface="Georgia"/>
                <a:cs typeface="Georgia"/>
                <a:sym typeface="Georgia"/>
              </a:rPr>
              <a:t>French</a:t>
            </a:r>
            <a:r>
              <a:rPr lang="en" sz="3300">
                <a:solidFill>
                  <a:schemeClr val="dk1"/>
                </a:solidFill>
                <a:latin typeface="Georgia"/>
                <a:ea typeface="Georgia"/>
                <a:cs typeface="Georgia"/>
                <a:sym typeface="Georgia"/>
              </a:rPr>
              <a:t> Scrambled Eggs</a:t>
            </a:r>
            <a:endParaRPr sz="3300">
              <a:solidFill>
                <a:schemeClr val="dk1"/>
              </a:solidFill>
              <a:latin typeface="Georgia"/>
              <a:ea typeface="Georgia"/>
              <a:cs typeface="Georgia"/>
              <a:sym typeface="Georgia"/>
            </a:endParaRPr>
          </a:p>
          <a:p>
            <a:pPr indent="0" lvl="0" marL="0" marR="0" rtl="0" algn="l">
              <a:lnSpc>
                <a:spcPct val="90000"/>
              </a:lnSpc>
              <a:spcBef>
                <a:spcPts val="800"/>
              </a:spcBef>
              <a:spcAft>
                <a:spcPts val="0"/>
              </a:spcAft>
              <a:buNone/>
            </a:pPr>
            <a:r>
              <a:t/>
            </a:r>
            <a:endParaRPr sz="1800">
              <a:solidFill>
                <a:schemeClr val="dk1"/>
              </a:solidFill>
              <a:latin typeface="Georgia"/>
              <a:ea typeface="Georgia"/>
              <a:cs typeface="Georgia"/>
              <a:sym typeface="Georgia"/>
            </a:endParaRPr>
          </a:p>
          <a:p>
            <a:pPr indent="0" lvl="0" marL="0" rtl="0" algn="l">
              <a:lnSpc>
                <a:spcPct val="115000"/>
              </a:lnSpc>
              <a:spcBef>
                <a:spcPts val="300"/>
              </a:spcBef>
              <a:spcAft>
                <a:spcPts val="0"/>
              </a:spcAft>
              <a:buNone/>
            </a:pPr>
            <a:r>
              <a:rPr b="1" lang="en" sz="1800">
                <a:solidFill>
                  <a:schemeClr val="dk1"/>
                </a:solidFill>
                <a:latin typeface="Georgia"/>
                <a:ea typeface="Georgia"/>
                <a:cs typeface="Georgia"/>
                <a:sym typeface="Georgia"/>
              </a:rPr>
              <a:t>Ingredients:</a:t>
            </a:r>
            <a:endParaRPr b="1" sz="1800">
              <a:solidFill>
                <a:schemeClr val="dk1"/>
              </a:solidFill>
              <a:latin typeface="Georgia"/>
              <a:ea typeface="Georgia"/>
              <a:cs typeface="Georgia"/>
              <a:sym typeface="Georgia"/>
            </a:endParaRPr>
          </a:p>
          <a:p>
            <a:pPr indent="-317500" lvl="0" marL="457200" rtl="0" algn="l">
              <a:lnSpc>
                <a:spcPct val="115000"/>
              </a:lnSpc>
              <a:spcBef>
                <a:spcPts val="600"/>
              </a:spcBef>
              <a:spcAft>
                <a:spcPts val="0"/>
              </a:spcAft>
              <a:buClr>
                <a:schemeClr val="dk1"/>
              </a:buClr>
              <a:buSzPts val="1400"/>
              <a:buFont typeface="Georgia"/>
              <a:buChar char="●"/>
            </a:pPr>
            <a:r>
              <a:rPr lang="en">
                <a:solidFill>
                  <a:schemeClr val="dk1"/>
                </a:solidFill>
                <a:latin typeface="Georgia"/>
                <a:ea typeface="Georgia"/>
                <a:cs typeface="Georgia"/>
                <a:sym typeface="Georgia"/>
              </a:rPr>
              <a:t>4 eggs</a:t>
            </a:r>
            <a:endParaRPr>
              <a:solidFill>
                <a:schemeClr val="dk1"/>
              </a:solidFill>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solidFill>
                  <a:schemeClr val="dk1"/>
                </a:solidFill>
                <a:latin typeface="Georgia"/>
                <a:ea typeface="Georgia"/>
                <a:cs typeface="Georgia"/>
                <a:sym typeface="Georgia"/>
              </a:rPr>
              <a:t>1 tablespoon butter</a:t>
            </a:r>
            <a:endParaRPr>
              <a:solidFill>
                <a:schemeClr val="dk1"/>
              </a:solidFill>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solidFill>
                  <a:schemeClr val="dk1"/>
                </a:solidFill>
                <a:latin typeface="Georgia"/>
                <a:ea typeface="Georgia"/>
                <a:cs typeface="Georgia"/>
                <a:sym typeface="Georgia"/>
              </a:rPr>
              <a:t>1 teaspoon salt</a:t>
            </a:r>
            <a:endParaRPr>
              <a:solidFill>
                <a:schemeClr val="dk1"/>
              </a:solidFill>
              <a:latin typeface="Georgia"/>
              <a:ea typeface="Georgia"/>
              <a:cs typeface="Georgia"/>
              <a:sym typeface="Georgia"/>
            </a:endParaRPr>
          </a:p>
        </p:txBody>
      </p:sp>
      <p:sp>
        <p:nvSpPr>
          <p:cNvPr id="171" name="Google Shape;171;p26"/>
          <p:cNvSpPr txBox="1"/>
          <p:nvPr/>
        </p:nvSpPr>
        <p:spPr>
          <a:xfrm>
            <a:off x="4016575" y="343975"/>
            <a:ext cx="4462200" cy="44424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300"/>
              </a:spcBef>
              <a:spcAft>
                <a:spcPts val="0"/>
              </a:spcAft>
              <a:buNone/>
            </a:pPr>
            <a:r>
              <a:rPr b="1" lang="en" sz="1700">
                <a:latin typeface="Georgia"/>
                <a:ea typeface="Georgia"/>
                <a:cs typeface="Georgia"/>
                <a:sym typeface="Georgia"/>
              </a:rPr>
              <a:t>Instructions:</a:t>
            </a:r>
            <a:endParaRPr b="1" sz="1700">
              <a:latin typeface="Georgia"/>
              <a:ea typeface="Georgia"/>
              <a:cs typeface="Georgia"/>
              <a:sym typeface="Georgia"/>
            </a:endParaRPr>
          </a:p>
          <a:p>
            <a:pPr indent="-311150" lvl="0" marL="457200" rtl="0" algn="l">
              <a:lnSpc>
                <a:spcPct val="115000"/>
              </a:lnSpc>
              <a:spcBef>
                <a:spcPts val="600"/>
              </a:spcBef>
              <a:spcAft>
                <a:spcPts val="0"/>
              </a:spcAft>
              <a:buSzPts val="1300"/>
              <a:buFont typeface="Georgia"/>
              <a:buChar char="●"/>
            </a:pPr>
            <a:r>
              <a:rPr lang="en" sz="1300">
                <a:solidFill>
                  <a:schemeClr val="dk1"/>
                </a:solidFill>
                <a:latin typeface="Georgia"/>
                <a:ea typeface="Georgia"/>
                <a:cs typeface="Georgia"/>
                <a:sym typeface="Georgia"/>
              </a:rPr>
              <a:t>Get a glass bowl that is larger than your pot, fill your pot with a good inch to an inch and a half of water, heat on medium until it starts boiling.</a:t>
            </a:r>
            <a:endParaRPr sz="1300">
              <a:solidFill>
                <a:schemeClr val="dk1"/>
              </a:solidFill>
              <a:latin typeface="Georgia"/>
              <a:ea typeface="Georgia"/>
              <a:cs typeface="Georgia"/>
              <a:sym typeface="Georgia"/>
            </a:endParaRPr>
          </a:p>
          <a:p>
            <a:pPr indent="-311150" lvl="0" marL="457200" rtl="0" algn="l">
              <a:lnSpc>
                <a:spcPct val="115000"/>
              </a:lnSpc>
              <a:spcBef>
                <a:spcPts val="0"/>
              </a:spcBef>
              <a:spcAft>
                <a:spcPts val="0"/>
              </a:spcAft>
              <a:buSzPts val="1300"/>
              <a:buFont typeface="Georgia"/>
              <a:buChar char="●"/>
            </a:pPr>
            <a:r>
              <a:rPr lang="en" sz="1300">
                <a:solidFill>
                  <a:schemeClr val="dk1"/>
                </a:solidFill>
                <a:latin typeface="Georgia"/>
                <a:ea typeface="Georgia"/>
                <a:cs typeface="Georgia"/>
                <a:sym typeface="Georgia"/>
              </a:rPr>
              <a:t>Crack the four eggs into the glass bowl and add salt right away, use a whisk and whisk the eggs, set the bowl on top of the pot and whisk off and on, for a few minutes this should take longer than the English way.</a:t>
            </a:r>
            <a:endParaRPr sz="1300">
              <a:solidFill>
                <a:schemeClr val="dk1"/>
              </a:solidFill>
              <a:latin typeface="Georgia"/>
              <a:ea typeface="Georgia"/>
              <a:cs typeface="Georgia"/>
              <a:sym typeface="Georgia"/>
            </a:endParaRPr>
          </a:p>
          <a:p>
            <a:pPr indent="-311150" lvl="0" marL="457200" rtl="0" algn="l">
              <a:lnSpc>
                <a:spcPct val="115000"/>
              </a:lnSpc>
              <a:spcBef>
                <a:spcPts val="0"/>
              </a:spcBef>
              <a:spcAft>
                <a:spcPts val="0"/>
              </a:spcAft>
              <a:buSzPts val="1300"/>
              <a:buFont typeface="Georgia"/>
              <a:buChar char="●"/>
            </a:pPr>
            <a:r>
              <a:rPr lang="en" sz="1300">
                <a:solidFill>
                  <a:schemeClr val="dk1"/>
                </a:solidFill>
                <a:latin typeface="Georgia"/>
                <a:ea typeface="Georgia"/>
                <a:cs typeface="Georgia"/>
                <a:sym typeface="Georgia"/>
              </a:rPr>
              <a:t>Once you see curds start to form add your knob (tablespoon) of butter and switch to using a spatula to stir the eggs.</a:t>
            </a:r>
            <a:endParaRPr sz="1300">
              <a:solidFill>
                <a:schemeClr val="dk1"/>
              </a:solidFill>
              <a:latin typeface="Georgia"/>
              <a:ea typeface="Georgia"/>
              <a:cs typeface="Georgia"/>
              <a:sym typeface="Georgia"/>
            </a:endParaRPr>
          </a:p>
          <a:p>
            <a:pPr indent="-311150" lvl="0" marL="457200" rtl="0" algn="l">
              <a:lnSpc>
                <a:spcPct val="115000"/>
              </a:lnSpc>
              <a:spcBef>
                <a:spcPts val="0"/>
              </a:spcBef>
              <a:spcAft>
                <a:spcPts val="0"/>
              </a:spcAft>
              <a:buSzPts val="1300"/>
              <a:buFont typeface="Georgia"/>
              <a:buChar char="●"/>
            </a:pPr>
            <a:r>
              <a:rPr lang="en" sz="1300">
                <a:solidFill>
                  <a:schemeClr val="dk1"/>
                </a:solidFill>
                <a:latin typeface="Georgia"/>
                <a:ea typeface="Georgia"/>
                <a:cs typeface="Georgia"/>
                <a:sym typeface="Georgia"/>
              </a:rPr>
              <a:t>Keep stirring until it has the same consistency as the video, do not overcook. Do not touch the glass bowl once you’ve placed it on the pot, only use the pot handle, ask a parent for help. Serve eggs on a plate with toast.</a:t>
            </a:r>
            <a:endParaRPr sz="1300">
              <a:latin typeface="Georgia"/>
              <a:ea typeface="Georgia"/>
              <a:cs typeface="Georgia"/>
              <a:sym typeface="Georgia"/>
            </a:endParaRPr>
          </a:p>
        </p:txBody>
      </p:sp>
      <p:sp>
        <p:nvSpPr>
          <p:cNvPr id="172" name="Google Shape;172;p26"/>
          <p:cNvSpPr/>
          <p:nvPr/>
        </p:nvSpPr>
        <p:spPr>
          <a:xfrm>
            <a:off x="3477775" y="314575"/>
            <a:ext cx="133800" cy="4514400"/>
          </a:xfrm>
          <a:prstGeom prst="rect">
            <a:avLst/>
          </a:prstGeom>
          <a:solidFill>
            <a:srgbClr val="9E5F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27"/>
          <p:cNvSpPr txBox="1"/>
          <p:nvPr/>
        </p:nvSpPr>
        <p:spPr>
          <a:xfrm>
            <a:off x="623875" y="350575"/>
            <a:ext cx="2987700" cy="44424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None/>
            </a:pPr>
            <a:r>
              <a:rPr i="1" lang="en" sz="3300">
                <a:solidFill>
                  <a:schemeClr val="dk1"/>
                </a:solidFill>
                <a:latin typeface="Georgia"/>
                <a:ea typeface="Georgia"/>
                <a:cs typeface="Georgia"/>
                <a:sym typeface="Georgia"/>
              </a:rPr>
              <a:t>Prework:</a:t>
            </a:r>
            <a:endParaRPr i="1" sz="3300">
              <a:solidFill>
                <a:schemeClr val="dk1"/>
              </a:solidFill>
              <a:latin typeface="Georgia"/>
              <a:ea typeface="Georgia"/>
              <a:cs typeface="Georgia"/>
              <a:sym typeface="Georgia"/>
            </a:endParaRPr>
          </a:p>
          <a:p>
            <a:pPr indent="0" lvl="0" marL="0" rtl="0" algn="l">
              <a:lnSpc>
                <a:spcPct val="90000"/>
              </a:lnSpc>
              <a:spcBef>
                <a:spcPts val="0"/>
              </a:spcBef>
              <a:spcAft>
                <a:spcPts val="0"/>
              </a:spcAft>
              <a:buNone/>
            </a:pPr>
            <a:r>
              <a:rPr lang="en" sz="3300">
                <a:solidFill>
                  <a:schemeClr val="dk1"/>
                </a:solidFill>
                <a:latin typeface="Georgia"/>
                <a:ea typeface="Georgia"/>
                <a:cs typeface="Georgia"/>
                <a:sym typeface="Georgia"/>
              </a:rPr>
              <a:t>American</a:t>
            </a:r>
            <a:r>
              <a:rPr lang="en" sz="3300">
                <a:solidFill>
                  <a:schemeClr val="dk1"/>
                </a:solidFill>
                <a:latin typeface="Georgia"/>
                <a:ea typeface="Georgia"/>
                <a:cs typeface="Georgia"/>
                <a:sym typeface="Georgia"/>
              </a:rPr>
              <a:t> Scrambled Eggs</a:t>
            </a:r>
            <a:endParaRPr sz="3300">
              <a:solidFill>
                <a:schemeClr val="dk1"/>
              </a:solidFill>
              <a:latin typeface="Georgia"/>
              <a:ea typeface="Georgia"/>
              <a:cs typeface="Georgia"/>
              <a:sym typeface="Georgia"/>
            </a:endParaRPr>
          </a:p>
          <a:p>
            <a:pPr indent="0" lvl="0" marL="0" marR="0" rtl="0" algn="l">
              <a:lnSpc>
                <a:spcPct val="90000"/>
              </a:lnSpc>
              <a:spcBef>
                <a:spcPts val="800"/>
              </a:spcBef>
              <a:spcAft>
                <a:spcPts val="0"/>
              </a:spcAft>
              <a:buNone/>
            </a:pPr>
            <a:r>
              <a:t/>
            </a:r>
            <a:endParaRPr sz="1800">
              <a:solidFill>
                <a:schemeClr val="dk1"/>
              </a:solidFill>
              <a:latin typeface="Georgia"/>
              <a:ea typeface="Georgia"/>
              <a:cs typeface="Georgia"/>
              <a:sym typeface="Georgia"/>
            </a:endParaRPr>
          </a:p>
          <a:p>
            <a:pPr indent="0" lvl="0" marL="0" rtl="0" algn="l">
              <a:lnSpc>
                <a:spcPct val="115000"/>
              </a:lnSpc>
              <a:spcBef>
                <a:spcPts val="300"/>
              </a:spcBef>
              <a:spcAft>
                <a:spcPts val="0"/>
              </a:spcAft>
              <a:buNone/>
            </a:pPr>
            <a:r>
              <a:rPr b="1" lang="en" sz="1800">
                <a:solidFill>
                  <a:schemeClr val="dk1"/>
                </a:solidFill>
                <a:latin typeface="Georgia"/>
                <a:ea typeface="Georgia"/>
                <a:cs typeface="Georgia"/>
                <a:sym typeface="Georgia"/>
              </a:rPr>
              <a:t>Ingredients:</a:t>
            </a:r>
            <a:endParaRPr b="1" sz="1800">
              <a:solidFill>
                <a:schemeClr val="dk1"/>
              </a:solidFill>
              <a:latin typeface="Georgia"/>
              <a:ea typeface="Georgia"/>
              <a:cs typeface="Georgia"/>
              <a:sym typeface="Georgia"/>
            </a:endParaRPr>
          </a:p>
          <a:p>
            <a:pPr indent="-317500" lvl="0" marL="457200" rtl="0" algn="l">
              <a:lnSpc>
                <a:spcPct val="115000"/>
              </a:lnSpc>
              <a:spcBef>
                <a:spcPts val="600"/>
              </a:spcBef>
              <a:spcAft>
                <a:spcPts val="0"/>
              </a:spcAft>
              <a:buClr>
                <a:schemeClr val="dk1"/>
              </a:buClr>
              <a:buSzPts val="1400"/>
              <a:buFont typeface="Georgia"/>
              <a:buChar char="●"/>
            </a:pPr>
            <a:r>
              <a:rPr lang="en">
                <a:solidFill>
                  <a:schemeClr val="dk1"/>
                </a:solidFill>
                <a:latin typeface="Georgia"/>
                <a:ea typeface="Georgia"/>
                <a:cs typeface="Georgia"/>
                <a:sym typeface="Georgia"/>
              </a:rPr>
              <a:t>4 eggs</a:t>
            </a:r>
            <a:endParaRPr>
              <a:solidFill>
                <a:schemeClr val="dk1"/>
              </a:solidFill>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solidFill>
                  <a:schemeClr val="dk1"/>
                </a:solidFill>
                <a:latin typeface="Georgia"/>
                <a:ea typeface="Georgia"/>
                <a:cs typeface="Georgia"/>
                <a:sym typeface="Georgia"/>
              </a:rPr>
              <a:t>1 tablespoon butter</a:t>
            </a:r>
            <a:endParaRPr>
              <a:solidFill>
                <a:schemeClr val="dk1"/>
              </a:solidFill>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solidFill>
                  <a:schemeClr val="dk1"/>
                </a:solidFill>
                <a:latin typeface="Georgia"/>
                <a:ea typeface="Georgia"/>
                <a:cs typeface="Georgia"/>
                <a:sym typeface="Georgia"/>
              </a:rPr>
              <a:t>1 teaspoon salt</a:t>
            </a:r>
            <a:endParaRPr>
              <a:solidFill>
                <a:schemeClr val="dk1"/>
              </a:solidFill>
              <a:latin typeface="Georgia"/>
              <a:ea typeface="Georgia"/>
              <a:cs typeface="Georgia"/>
              <a:sym typeface="Georgia"/>
            </a:endParaRPr>
          </a:p>
          <a:p>
            <a:pPr indent="-317500" lvl="0" marL="457200" rtl="0" algn="l">
              <a:lnSpc>
                <a:spcPct val="115000"/>
              </a:lnSpc>
              <a:spcBef>
                <a:spcPts val="0"/>
              </a:spcBef>
              <a:spcAft>
                <a:spcPts val="0"/>
              </a:spcAft>
              <a:buClr>
                <a:schemeClr val="dk1"/>
              </a:buClr>
              <a:buSzPts val="1400"/>
              <a:buFont typeface="Georgia"/>
              <a:buChar char="●"/>
            </a:pPr>
            <a:r>
              <a:rPr lang="en">
                <a:solidFill>
                  <a:schemeClr val="dk1"/>
                </a:solidFill>
                <a:latin typeface="Georgia"/>
                <a:ea typeface="Georgia"/>
                <a:cs typeface="Georgia"/>
                <a:sym typeface="Georgia"/>
              </a:rPr>
              <a:t>1 Tablespoon of milk (optional)</a:t>
            </a:r>
            <a:endParaRPr>
              <a:solidFill>
                <a:schemeClr val="dk1"/>
              </a:solidFill>
              <a:latin typeface="Georgia"/>
              <a:ea typeface="Georgia"/>
              <a:cs typeface="Georgia"/>
              <a:sym typeface="Georgia"/>
            </a:endParaRPr>
          </a:p>
        </p:txBody>
      </p:sp>
      <p:sp>
        <p:nvSpPr>
          <p:cNvPr id="178" name="Google Shape;178;p27"/>
          <p:cNvSpPr txBox="1"/>
          <p:nvPr/>
        </p:nvSpPr>
        <p:spPr>
          <a:xfrm>
            <a:off x="4016575" y="343975"/>
            <a:ext cx="4462200" cy="44424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300"/>
              </a:spcBef>
              <a:spcAft>
                <a:spcPts val="0"/>
              </a:spcAft>
              <a:buNone/>
            </a:pPr>
            <a:r>
              <a:rPr b="1" lang="en" sz="1700">
                <a:latin typeface="Georgia"/>
                <a:ea typeface="Georgia"/>
                <a:cs typeface="Georgia"/>
                <a:sym typeface="Georgia"/>
              </a:rPr>
              <a:t>Instructions:</a:t>
            </a:r>
            <a:endParaRPr b="1" sz="1700">
              <a:latin typeface="Georgia"/>
              <a:ea typeface="Georgia"/>
              <a:cs typeface="Georgia"/>
              <a:sym typeface="Georgia"/>
            </a:endParaRPr>
          </a:p>
          <a:p>
            <a:pPr indent="-317500" lvl="0" marL="457200" rtl="0" algn="l">
              <a:lnSpc>
                <a:spcPct val="115000"/>
              </a:lnSpc>
              <a:spcBef>
                <a:spcPts val="600"/>
              </a:spcBef>
              <a:spcAft>
                <a:spcPts val="0"/>
              </a:spcAft>
              <a:buSzPts val="1400"/>
              <a:buFont typeface="Georgia"/>
              <a:buChar char="●"/>
            </a:pPr>
            <a:r>
              <a:rPr lang="en">
                <a:solidFill>
                  <a:schemeClr val="dk1"/>
                </a:solidFill>
                <a:latin typeface="Georgia"/>
                <a:ea typeface="Georgia"/>
                <a:cs typeface="Georgia"/>
                <a:sym typeface="Georgia"/>
              </a:rPr>
              <a:t>Use a frying pan for this recipe, place it over medium heat and add your knob (1 tablespoon) of butter straight into the pan.</a:t>
            </a:r>
            <a:endParaRPr>
              <a:solidFill>
                <a:schemeClr val="dk1"/>
              </a:solidFill>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solidFill>
                  <a:schemeClr val="dk1"/>
                </a:solidFill>
                <a:latin typeface="Georgia"/>
                <a:ea typeface="Georgia"/>
                <a:cs typeface="Georgia"/>
                <a:sym typeface="Georgia"/>
              </a:rPr>
              <a:t>Crack your 4 eggs into a separate bowl, add salt and whisk with a fork.</a:t>
            </a:r>
            <a:endParaRPr>
              <a:solidFill>
                <a:schemeClr val="dk1"/>
              </a:solidFill>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solidFill>
                  <a:schemeClr val="dk1"/>
                </a:solidFill>
                <a:latin typeface="Georgia"/>
                <a:ea typeface="Georgia"/>
                <a:cs typeface="Georgia"/>
                <a:sym typeface="Georgia"/>
              </a:rPr>
              <a:t>You can add a dash of milk while you whisk if you want.</a:t>
            </a:r>
            <a:endParaRPr>
              <a:solidFill>
                <a:schemeClr val="dk1"/>
              </a:solidFill>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solidFill>
                  <a:schemeClr val="dk1"/>
                </a:solidFill>
                <a:latin typeface="Georgia"/>
                <a:ea typeface="Georgia"/>
                <a:cs typeface="Georgia"/>
                <a:sym typeface="Georgia"/>
              </a:rPr>
              <a:t>Pour them in the pan.</a:t>
            </a:r>
            <a:endParaRPr>
              <a:solidFill>
                <a:schemeClr val="dk1"/>
              </a:solidFill>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solidFill>
                  <a:schemeClr val="dk1"/>
                </a:solidFill>
                <a:latin typeface="Georgia"/>
                <a:ea typeface="Georgia"/>
                <a:cs typeface="Georgia"/>
                <a:sym typeface="Georgia"/>
              </a:rPr>
              <a:t>Do not stir, you want to fold them into the center of the pan (watch video) until they are cooked as shown in the video, just a couple of minutes, serve on plate with toast!</a:t>
            </a:r>
            <a:endParaRPr>
              <a:solidFill>
                <a:schemeClr val="dk1"/>
              </a:solidFill>
              <a:latin typeface="Georgia"/>
              <a:ea typeface="Georgia"/>
              <a:cs typeface="Georgia"/>
              <a:sym typeface="Georgia"/>
            </a:endParaRPr>
          </a:p>
        </p:txBody>
      </p:sp>
      <p:sp>
        <p:nvSpPr>
          <p:cNvPr id="179" name="Google Shape;179;p27"/>
          <p:cNvSpPr/>
          <p:nvPr/>
        </p:nvSpPr>
        <p:spPr>
          <a:xfrm>
            <a:off x="3477775" y="314575"/>
            <a:ext cx="133800" cy="4514400"/>
          </a:xfrm>
          <a:prstGeom prst="rect">
            <a:avLst/>
          </a:prstGeom>
          <a:solidFill>
            <a:srgbClr val="9E5F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C1F8B"/>
        </a:solidFill>
      </p:bgPr>
    </p:bg>
    <p:spTree>
      <p:nvGrpSpPr>
        <p:cNvPr id="183" name="Shape 183"/>
        <p:cNvGrpSpPr/>
        <p:nvPr/>
      </p:nvGrpSpPr>
      <p:grpSpPr>
        <a:xfrm>
          <a:off x="0" y="0"/>
          <a:ext cx="0" cy="0"/>
          <a:chOff x="0" y="0"/>
          <a:chExt cx="0" cy="0"/>
        </a:xfrm>
      </p:grpSpPr>
      <p:pic>
        <p:nvPicPr>
          <p:cNvPr id="184" name="Google Shape;184;p28"/>
          <p:cNvPicPr preferRelativeResize="0"/>
          <p:nvPr/>
        </p:nvPicPr>
        <p:blipFill rotWithShape="1">
          <a:blip r:embed="rId3">
            <a:alphaModFix/>
          </a:blip>
          <a:srcRect b="10575" l="15757" r="15613" t="12060"/>
          <a:stretch/>
        </p:blipFill>
        <p:spPr>
          <a:xfrm>
            <a:off x="3598690" y="1077712"/>
            <a:ext cx="2034297" cy="2026897"/>
          </a:xfrm>
          <a:prstGeom prst="rect">
            <a:avLst/>
          </a:prstGeom>
          <a:noFill/>
          <a:ln>
            <a:noFill/>
          </a:ln>
        </p:spPr>
      </p:pic>
      <p:sp>
        <p:nvSpPr>
          <p:cNvPr id="185" name="Google Shape;185;p28"/>
          <p:cNvSpPr txBox="1"/>
          <p:nvPr/>
        </p:nvSpPr>
        <p:spPr>
          <a:xfrm>
            <a:off x="449393" y="3242832"/>
            <a:ext cx="8245200" cy="1035900"/>
          </a:xfrm>
          <a:prstGeom prst="rect">
            <a:avLst/>
          </a:prstGeom>
          <a:noFill/>
          <a:ln>
            <a:noFill/>
          </a:ln>
        </p:spPr>
        <p:txBody>
          <a:bodyPr anchorCtr="0" anchor="ctr" bIns="34275" lIns="68575" spcFirstLastPara="1" rIns="68575" wrap="square" tIns="34275">
            <a:normAutofit/>
          </a:bodyPr>
          <a:lstStyle/>
          <a:p>
            <a:pPr indent="0" lvl="0" marL="0" marR="0" rtl="0" algn="ctr">
              <a:lnSpc>
                <a:spcPct val="90000"/>
              </a:lnSpc>
              <a:spcBef>
                <a:spcPts val="0"/>
              </a:spcBef>
              <a:spcAft>
                <a:spcPts val="0"/>
              </a:spcAft>
              <a:buClr>
                <a:schemeClr val="lt1"/>
              </a:buClr>
              <a:buSzPts val="3300"/>
              <a:buFont typeface="Geo"/>
              <a:buNone/>
            </a:pPr>
            <a:r>
              <a:rPr lang="en" sz="3300">
                <a:solidFill>
                  <a:srgbClr val="FFFFFF"/>
                </a:solidFill>
                <a:latin typeface="Georgia"/>
                <a:ea typeface="Georgia"/>
                <a:cs typeface="Georgia"/>
                <a:sym typeface="Georgia"/>
              </a:rPr>
              <a:t>Kitchen Scavenger Hunt</a:t>
            </a:r>
            <a:endParaRPr sz="3300">
              <a:solidFill>
                <a:srgbClr val="FFFFFF"/>
              </a:solidFill>
              <a:latin typeface="Georgia"/>
              <a:ea typeface="Georgia"/>
              <a:cs typeface="Georgia"/>
              <a:sym typeface="Georgia"/>
            </a:endParaRPr>
          </a:p>
          <a:p>
            <a:pPr indent="0" lvl="0" marL="0" rtl="0" algn="ctr">
              <a:spcBef>
                <a:spcPts val="0"/>
              </a:spcBef>
              <a:spcAft>
                <a:spcPts val="0"/>
              </a:spcAft>
              <a:buClr>
                <a:schemeClr val="dk1"/>
              </a:buClr>
              <a:buSzPts val="1100"/>
              <a:buFont typeface="Arial"/>
              <a:buNone/>
            </a:pPr>
            <a:r>
              <a:rPr lang="en" sz="1800">
                <a:solidFill>
                  <a:schemeClr val="lt1"/>
                </a:solidFill>
                <a:latin typeface="Georgia"/>
                <a:ea typeface="Georgia"/>
                <a:cs typeface="Georgia"/>
                <a:sym typeface="Georgia"/>
              </a:rPr>
              <a:t>Can you find the following items in your kitchen?</a:t>
            </a:r>
            <a:endParaRPr sz="3300">
              <a:solidFill>
                <a:srgbClr val="FFFFFF"/>
              </a:solidFill>
              <a:latin typeface="Georgia"/>
              <a:ea typeface="Georgia"/>
              <a:cs typeface="Georgia"/>
              <a:sym typeface="Georgia"/>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29"/>
          <p:cNvSpPr/>
          <p:nvPr/>
        </p:nvSpPr>
        <p:spPr>
          <a:xfrm>
            <a:off x="2259800" y="355425"/>
            <a:ext cx="6549300" cy="4442400"/>
          </a:xfrm>
          <a:prstGeom prst="rect">
            <a:avLst/>
          </a:prstGeom>
          <a:solidFill>
            <a:srgbClr val="CCB3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29"/>
          <p:cNvSpPr/>
          <p:nvPr/>
        </p:nvSpPr>
        <p:spPr>
          <a:xfrm>
            <a:off x="334900" y="2643250"/>
            <a:ext cx="1771800" cy="2149800"/>
          </a:xfrm>
          <a:prstGeom prst="rect">
            <a:avLst/>
          </a:prstGeom>
          <a:solidFill>
            <a:srgbClr val="9E5F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29"/>
          <p:cNvSpPr/>
          <p:nvPr/>
        </p:nvSpPr>
        <p:spPr>
          <a:xfrm>
            <a:off x="334900" y="355400"/>
            <a:ext cx="1771800" cy="2149800"/>
          </a:xfrm>
          <a:prstGeom prst="rect">
            <a:avLst/>
          </a:prstGeom>
          <a:solidFill>
            <a:srgbClr val="5C1F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29"/>
          <p:cNvSpPr/>
          <p:nvPr/>
        </p:nvSpPr>
        <p:spPr>
          <a:xfrm>
            <a:off x="334900" y="3046575"/>
            <a:ext cx="1572600" cy="1315800"/>
          </a:xfrm>
          <a:prstGeom prst="rect">
            <a:avLst/>
          </a:prstGeom>
          <a:noFill/>
          <a:ln>
            <a:noFill/>
          </a:ln>
        </p:spPr>
        <p:txBody>
          <a:bodyPr anchorCtr="0" anchor="ctr" bIns="34275" lIns="68575" spcFirstLastPara="1" rIns="68575" wrap="square" tIns="34275">
            <a:noAutofit/>
          </a:bodyPr>
          <a:lstStyle/>
          <a:p>
            <a:pPr indent="-317500" lvl="0" marL="457200" marR="0" rtl="0" algn="l">
              <a:spcBef>
                <a:spcPts val="0"/>
              </a:spcBef>
              <a:spcAft>
                <a:spcPts val="0"/>
              </a:spcAft>
              <a:buClr>
                <a:schemeClr val="lt1"/>
              </a:buClr>
              <a:buSzPts val="1400"/>
              <a:buFont typeface="Georgia"/>
              <a:buChar char="●"/>
            </a:pPr>
            <a:r>
              <a:rPr lang="en">
                <a:solidFill>
                  <a:schemeClr val="lt1"/>
                </a:solidFill>
                <a:latin typeface="Georgia"/>
                <a:ea typeface="Georgia"/>
                <a:cs typeface="Georgia"/>
                <a:sym typeface="Georgia"/>
              </a:rPr>
              <a:t>1 cup measuring cup</a:t>
            </a:r>
            <a:endParaRPr>
              <a:solidFill>
                <a:schemeClr val="lt1"/>
              </a:solidFill>
              <a:latin typeface="Georgia"/>
              <a:ea typeface="Georgia"/>
              <a:cs typeface="Georgia"/>
              <a:sym typeface="Georgia"/>
            </a:endParaRPr>
          </a:p>
          <a:p>
            <a:pPr indent="-317500" lvl="0" marL="457200" marR="0" rtl="0" algn="l">
              <a:spcBef>
                <a:spcPts val="0"/>
              </a:spcBef>
              <a:spcAft>
                <a:spcPts val="0"/>
              </a:spcAft>
              <a:buClr>
                <a:schemeClr val="lt1"/>
              </a:buClr>
              <a:buSzPts val="1400"/>
              <a:buFont typeface="Georgia"/>
              <a:buChar char="●"/>
            </a:pPr>
            <a:r>
              <a:rPr lang="en">
                <a:solidFill>
                  <a:schemeClr val="lt1"/>
                </a:solidFill>
                <a:latin typeface="Georgia"/>
                <a:ea typeface="Georgia"/>
                <a:cs typeface="Georgia"/>
                <a:sym typeface="Georgia"/>
              </a:rPr>
              <a:t>Oven mitt</a:t>
            </a:r>
            <a:endParaRPr>
              <a:solidFill>
                <a:schemeClr val="lt1"/>
              </a:solidFill>
              <a:latin typeface="Georgia"/>
              <a:ea typeface="Georgia"/>
              <a:cs typeface="Georgia"/>
              <a:sym typeface="Georgia"/>
            </a:endParaRPr>
          </a:p>
          <a:p>
            <a:pPr indent="-317500" lvl="0" marL="457200" marR="0" rtl="0" algn="l">
              <a:spcBef>
                <a:spcPts val="0"/>
              </a:spcBef>
              <a:spcAft>
                <a:spcPts val="0"/>
              </a:spcAft>
              <a:buClr>
                <a:schemeClr val="lt1"/>
              </a:buClr>
              <a:buSzPts val="1400"/>
              <a:buFont typeface="Georgia"/>
              <a:buChar char="●"/>
            </a:pPr>
            <a:r>
              <a:rPr lang="en">
                <a:solidFill>
                  <a:schemeClr val="lt1"/>
                </a:solidFill>
                <a:latin typeface="Georgia"/>
                <a:ea typeface="Georgia"/>
                <a:cs typeface="Georgia"/>
                <a:sym typeface="Georgia"/>
              </a:rPr>
              <a:t>Spatula</a:t>
            </a:r>
            <a:endParaRPr>
              <a:solidFill>
                <a:schemeClr val="lt1"/>
              </a:solidFill>
              <a:latin typeface="Georgia"/>
              <a:ea typeface="Georgia"/>
              <a:cs typeface="Georgia"/>
              <a:sym typeface="Georgia"/>
            </a:endParaRPr>
          </a:p>
          <a:p>
            <a:pPr indent="-317500" lvl="0" marL="457200" marR="0" rtl="0" algn="l">
              <a:spcBef>
                <a:spcPts val="0"/>
              </a:spcBef>
              <a:spcAft>
                <a:spcPts val="0"/>
              </a:spcAft>
              <a:buClr>
                <a:schemeClr val="lt1"/>
              </a:buClr>
              <a:buSzPts val="1400"/>
              <a:buFont typeface="Georgia"/>
              <a:buChar char="●"/>
            </a:pPr>
            <a:r>
              <a:rPr lang="en">
                <a:solidFill>
                  <a:schemeClr val="lt1"/>
                </a:solidFill>
                <a:latin typeface="Georgia"/>
                <a:ea typeface="Georgia"/>
                <a:cs typeface="Georgia"/>
                <a:sym typeface="Georgia"/>
              </a:rPr>
              <a:t>Teaspoon</a:t>
            </a:r>
            <a:endParaRPr>
              <a:solidFill>
                <a:schemeClr val="lt1"/>
              </a:solidFill>
              <a:latin typeface="Georgia"/>
              <a:ea typeface="Georgia"/>
              <a:cs typeface="Georgia"/>
              <a:sym typeface="Georgia"/>
            </a:endParaRPr>
          </a:p>
          <a:p>
            <a:pPr indent="-317500" lvl="0" marL="457200" marR="0" rtl="0" algn="l">
              <a:spcBef>
                <a:spcPts val="0"/>
              </a:spcBef>
              <a:spcAft>
                <a:spcPts val="0"/>
              </a:spcAft>
              <a:buClr>
                <a:schemeClr val="lt1"/>
              </a:buClr>
              <a:buSzPts val="1400"/>
              <a:buFont typeface="Georgia"/>
              <a:buChar char="●"/>
            </a:pPr>
            <a:r>
              <a:rPr lang="en">
                <a:solidFill>
                  <a:schemeClr val="lt1"/>
                </a:solidFill>
                <a:latin typeface="Georgia"/>
                <a:ea typeface="Georgia"/>
                <a:cs typeface="Georgia"/>
                <a:sym typeface="Georgia"/>
              </a:rPr>
              <a:t>Mixing Bowl</a:t>
            </a:r>
            <a:endParaRPr>
              <a:solidFill>
                <a:schemeClr val="lt1"/>
              </a:solidFill>
              <a:latin typeface="Georgia"/>
              <a:ea typeface="Georgia"/>
              <a:cs typeface="Georgia"/>
              <a:sym typeface="Georgia"/>
            </a:endParaRPr>
          </a:p>
        </p:txBody>
      </p:sp>
      <p:pic>
        <p:nvPicPr>
          <p:cNvPr descr="A 20 second timer with a gentle arpeggio alarm when the timer runs out at 0:00. Perfect to wash hands for 20 seconds. &#10;✅SUBSCRIBE👉 https://bit.ly/30COX6E 👈 Just do it already😀&#10;&#10;☕ Buy Me A Coffee: https://www.buymeacoffee.com/timertopia&#10;&#10;&#10;&#10;🔴 Subscribe &amp; click bell 🔔 https://tinyurl.com/y5qwwjof&#10;&#10;I hope you enjoy it!&#10;Let me know in the comments if this timer for 20 seconds has been helpful.&#10;&#10;#20secondtimer #20seconds #timer20seconds" id="194" name="Google Shape;194;p29" title="20 SECOND TIMER ⏲️">
            <a:hlinkClick r:id="rId3"/>
          </p:cNvPr>
          <p:cNvPicPr preferRelativeResize="0"/>
          <p:nvPr/>
        </p:nvPicPr>
        <p:blipFill>
          <a:blip r:embed="rId4">
            <a:alphaModFix/>
          </a:blip>
          <a:stretch>
            <a:fillRect/>
          </a:stretch>
        </p:blipFill>
        <p:spPr>
          <a:xfrm>
            <a:off x="3248450" y="857250"/>
            <a:ext cx="4572000" cy="3429000"/>
          </a:xfrm>
          <a:prstGeom prst="rect">
            <a:avLst/>
          </a:prstGeom>
          <a:noFill/>
          <a:ln>
            <a:noFill/>
          </a:ln>
        </p:spPr>
      </p:pic>
      <p:pic>
        <p:nvPicPr>
          <p:cNvPr id="195" name="Google Shape;195;p29"/>
          <p:cNvPicPr preferRelativeResize="0"/>
          <p:nvPr/>
        </p:nvPicPr>
        <p:blipFill rotWithShape="1">
          <a:blip r:embed="rId5">
            <a:alphaModFix/>
          </a:blip>
          <a:srcRect b="0" l="0" r="0" t="0"/>
          <a:stretch/>
        </p:blipFill>
        <p:spPr>
          <a:xfrm>
            <a:off x="603349" y="853288"/>
            <a:ext cx="1234900" cy="115402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4"/>
                                        </p:tgtEl>
                                        <p:attrNameLst>
                                          <p:attrName>style.visibility</p:attrName>
                                        </p:attrNameLst>
                                      </p:cBhvr>
                                      <p:to>
                                        <p:strVal val="visible"/>
                                      </p:to>
                                    </p:set>
                                    <p:animEffect filter="fade" transition="in">
                                      <p:cBhvr>
                                        <p:cTn dur="1000"/>
                                        <p:tgtEl>
                                          <p:spTgt spid="19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C1F8B"/>
        </a:solidFill>
      </p:bgPr>
    </p:bg>
    <p:spTree>
      <p:nvGrpSpPr>
        <p:cNvPr id="199" name="Shape 199"/>
        <p:cNvGrpSpPr/>
        <p:nvPr/>
      </p:nvGrpSpPr>
      <p:grpSpPr>
        <a:xfrm>
          <a:off x="0" y="0"/>
          <a:ext cx="0" cy="0"/>
          <a:chOff x="0" y="0"/>
          <a:chExt cx="0" cy="0"/>
        </a:xfrm>
      </p:grpSpPr>
      <p:pic>
        <p:nvPicPr>
          <p:cNvPr id="200" name="Google Shape;200;p30"/>
          <p:cNvPicPr preferRelativeResize="0"/>
          <p:nvPr/>
        </p:nvPicPr>
        <p:blipFill rotWithShape="1">
          <a:blip r:embed="rId3">
            <a:alphaModFix/>
          </a:blip>
          <a:srcRect b="10575" l="15757" r="15613" t="12060"/>
          <a:stretch/>
        </p:blipFill>
        <p:spPr>
          <a:xfrm>
            <a:off x="3598690" y="1077712"/>
            <a:ext cx="2034297" cy="2026897"/>
          </a:xfrm>
          <a:prstGeom prst="rect">
            <a:avLst/>
          </a:prstGeom>
          <a:noFill/>
          <a:ln>
            <a:noFill/>
          </a:ln>
        </p:spPr>
      </p:pic>
      <p:sp>
        <p:nvSpPr>
          <p:cNvPr id="201" name="Google Shape;201;p30"/>
          <p:cNvSpPr txBox="1"/>
          <p:nvPr/>
        </p:nvSpPr>
        <p:spPr>
          <a:xfrm>
            <a:off x="449393" y="3242832"/>
            <a:ext cx="8245200" cy="1035900"/>
          </a:xfrm>
          <a:prstGeom prst="rect">
            <a:avLst/>
          </a:prstGeom>
          <a:noFill/>
          <a:ln>
            <a:noFill/>
          </a:ln>
        </p:spPr>
        <p:txBody>
          <a:bodyPr anchorCtr="0" anchor="ctr" bIns="34275" lIns="68575" spcFirstLastPara="1" rIns="68575" wrap="square" tIns="34275">
            <a:normAutofit/>
          </a:bodyPr>
          <a:lstStyle/>
          <a:p>
            <a:pPr indent="0" lvl="0" marL="0" marR="0" rtl="0" algn="ctr">
              <a:lnSpc>
                <a:spcPct val="90000"/>
              </a:lnSpc>
              <a:spcBef>
                <a:spcPts val="0"/>
              </a:spcBef>
              <a:spcAft>
                <a:spcPts val="0"/>
              </a:spcAft>
              <a:buClr>
                <a:schemeClr val="lt1"/>
              </a:buClr>
              <a:buSzPts val="3300"/>
              <a:buFont typeface="Geo"/>
              <a:buNone/>
            </a:pPr>
            <a:r>
              <a:rPr lang="en" sz="3300">
                <a:solidFill>
                  <a:srgbClr val="FFFFFF"/>
                </a:solidFill>
                <a:latin typeface="Georgia"/>
                <a:ea typeface="Georgia"/>
                <a:cs typeface="Georgia"/>
                <a:sym typeface="Georgia"/>
              </a:rPr>
              <a:t>Safety in the Kitchen</a:t>
            </a:r>
            <a:endParaRPr sz="3300">
              <a:solidFill>
                <a:srgbClr val="FFFFFF"/>
              </a:solidFill>
              <a:latin typeface="Georgia"/>
              <a:ea typeface="Georgia"/>
              <a:cs typeface="Georgia"/>
              <a:sym typeface="Georgia"/>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31"/>
          <p:cNvSpPr/>
          <p:nvPr/>
        </p:nvSpPr>
        <p:spPr>
          <a:xfrm>
            <a:off x="2259800" y="350563"/>
            <a:ext cx="6549300" cy="4442400"/>
          </a:xfrm>
          <a:prstGeom prst="rect">
            <a:avLst/>
          </a:prstGeom>
          <a:solidFill>
            <a:srgbClr val="CCB3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31"/>
          <p:cNvSpPr/>
          <p:nvPr/>
        </p:nvSpPr>
        <p:spPr>
          <a:xfrm>
            <a:off x="334900" y="2638388"/>
            <a:ext cx="1771800" cy="2149800"/>
          </a:xfrm>
          <a:prstGeom prst="rect">
            <a:avLst/>
          </a:prstGeom>
          <a:solidFill>
            <a:srgbClr val="5C1F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31"/>
          <p:cNvSpPr/>
          <p:nvPr/>
        </p:nvSpPr>
        <p:spPr>
          <a:xfrm>
            <a:off x="334900" y="350538"/>
            <a:ext cx="1771800" cy="2149800"/>
          </a:xfrm>
          <a:prstGeom prst="rect">
            <a:avLst/>
          </a:prstGeom>
          <a:solidFill>
            <a:srgbClr val="9E5F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31"/>
          <p:cNvSpPr/>
          <p:nvPr/>
        </p:nvSpPr>
        <p:spPr>
          <a:xfrm>
            <a:off x="3577100" y="2619450"/>
            <a:ext cx="3914700" cy="1428600"/>
          </a:xfrm>
          <a:prstGeom prst="rect">
            <a:avLst/>
          </a:prstGeom>
          <a:noFill/>
          <a:ln>
            <a:noFill/>
          </a:ln>
        </p:spPr>
        <p:txBody>
          <a:bodyPr anchorCtr="0" anchor="t" bIns="34275" lIns="68575" spcFirstLastPara="1" rIns="68575" wrap="square" tIns="34275">
            <a:noAutofit/>
          </a:bodyPr>
          <a:lstStyle/>
          <a:p>
            <a:pPr indent="0" lvl="0" marL="0" rtl="0" algn="ctr">
              <a:lnSpc>
                <a:spcPct val="90000"/>
              </a:lnSpc>
              <a:spcBef>
                <a:spcPts val="0"/>
              </a:spcBef>
              <a:spcAft>
                <a:spcPts val="0"/>
              </a:spcAft>
              <a:buClr>
                <a:schemeClr val="dk1"/>
              </a:buClr>
              <a:buSzPts val="3000"/>
              <a:buFont typeface="Geo"/>
              <a:buNone/>
            </a:pPr>
            <a:r>
              <a:rPr lang="en" sz="3300">
                <a:solidFill>
                  <a:schemeClr val="dk1"/>
                </a:solidFill>
                <a:latin typeface="Georgia"/>
                <a:ea typeface="Georgia"/>
                <a:cs typeface="Georgia"/>
                <a:sym typeface="Georgia"/>
              </a:rPr>
              <a:t>What </a:t>
            </a:r>
            <a:r>
              <a:rPr lang="en" sz="3300">
                <a:solidFill>
                  <a:schemeClr val="dk1"/>
                </a:solidFill>
                <a:latin typeface="Georgia"/>
                <a:ea typeface="Georgia"/>
                <a:cs typeface="Georgia"/>
                <a:sym typeface="Georgia"/>
              </a:rPr>
              <a:t>safety</a:t>
            </a:r>
            <a:r>
              <a:rPr lang="en" sz="3300">
                <a:solidFill>
                  <a:schemeClr val="dk1"/>
                </a:solidFill>
                <a:latin typeface="Georgia"/>
                <a:ea typeface="Georgia"/>
                <a:cs typeface="Georgia"/>
                <a:sym typeface="Georgia"/>
              </a:rPr>
              <a:t> tips come to mind? Type them in the chat!</a:t>
            </a:r>
            <a:endParaRPr sz="1800">
              <a:solidFill>
                <a:schemeClr val="dk1"/>
              </a:solidFill>
              <a:latin typeface="Georgia"/>
              <a:ea typeface="Georgia"/>
              <a:cs typeface="Georgia"/>
              <a:sym typeface="Georgia"/>
            </a:endParaRPr>
          </a:p>
        </p:txBody>
      </p:sp>
      <p:pic>
        <p:nvPicPr>
          <p:cNvPr id="210" name="Google Shape;210;p31"/>
          <p:cNvPicPr preferRelativeResize="0"/>
          <p:nvPr/>
        </p:nvPicPr>
        <p:blipFill rotWithShape="1">
          <a:blip r:embed="rId3">
            <a:alphaModFix/>
          </a:blip>
          <a:srcRect b="0" l="0" r="0" t="0"/>
          <a:stretch/>
        </p:blipFill>
        <p:spPr>
          <a:xfrm>
            <a:off x="603312" y="3141063"/>
            <a:ext cx="1234900" cy="1154028"/>
          </a:xfrm>
          <a:prstGeom prst="rect">
            <a:avLst/>
          </a:prstGeom>
          <a:noFill/>
          <a:ln>
            <a:noFill/>
          </a:ln>
        </p:spPr>
      </p:pic>
      <p:pic>
        <p:nvPicPr>
          <p:cNvPr id="211" name="Google Shape;211;p31"/>
          <p:cNvPicPr preferRelativeResize="0"/>
          <p:nvPr/>
        </p:nvPicPr>
        <p:blipFill rotWithShape="1">
          <a:blip r:embed="rId4">
            <a:alphaModFix/>
          </a:blip>
          <a:srcRect b="10575" l="15757" r="15613" t="12060"/>
          <a:stretch/>
        </p:blipFill>
        <p:spPr>
          <a:xfrm>
            <a:off x="603296" y="815030"/>
            <a:ext cx="1234903" cy="1230412"/>
          </a:xfrm>
          <a:prstGeom prst="rect">
            <a:avLst/>
          </a:prstGeom>
          <a:noFill/>
          <a:ln>
            <a:noFill/>
          </a:ln>
        </p:spPr>
      </p:pic>
      <p:sp>
        <p:nvSpPr>
          <p:cNvPr id="212" name="Google Shape;212;p31"/>
          <p:cNvSpPr/>
          <p:nvPr/>
        </p:nvSpPr>
        <p:spPr>
          <a:xfrm>
            <a:off x="4140500" y="972050"/>
            <a:ext cx="1610100" cy="1073400"/>
          </a:xfrm>
          <a:prstGeom prst="wedgeRectCallout">
            <a:avLst>
              <a:gd fmla="val -20833" name="adj1"/>
              <a:gd fmla="val 62500"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31"/>
          <p:cNvSpPr/>
          <p:nvPr/>
        </p:nvSpPr>
        <p:spPr>
          <a:xfrm flipH="1">
            <a:off x="5318300" y="1188200"/>
            <a:ext cx="1610100" cy="1073400"/>
          </a:xfrm>
          <a:prstGeom prst="wedgeRectCallout">
            <a:avLst>
              <a:gd fmla="val -20833" name="adj1"/>
              <a:gd fmla="val 62500" name="adj2"/>
            </a:avLst>
          </a:prstGeom>
          <a:solidFill>
            <a:srgbClr val="CCB3FA"/>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32"/>
          <p:cNvSpPr/>
          <p:nvPr/>
        </p:nvSpPr>
        <p:spPr>
          <a:xfrm>
            <a:off x="334900" y="3718950"/>
            <a:ext cx="3231300" cy="1013100"/>
          </a:xfrm>
          <a:prstGeom prst="rect">
            <a:avLst/>
          </a:prstGeom>
          <a:solidFill>
            <a:srgbClr val="CCB3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32"/>
          <p:cNvSpPr/>
          <p:nvPr/>
        </p:nvSpPr>
        <p:spPr>
          <a:xfrm>
            <a:off x="334900" y="2564275"/>
            <a:ext cx="3231300" cy="1013100"/>
          </a:xfrm>
          <a:prstGeom prst="rect">
            <a:avLst/>
          </a:prstGeom>
          <a:solidFill>
            <a:srgbClr val="9E5F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32"/>
          <p:cNvSpPr/>
          <p:nvPr/>
        </p:nvSpPr>
        <p:spPr>
          <a:xfrm>
            <a:off x="334900" y="1409600"/>
            <a:ext cx="3231300" cy="1013100"/>
          </a:xfrm>
          <a:prstGeom prst="rect">
            <a:avLst/>
          </a:prstGeom>
          <a:solidFill>
            <a:srgbClr val="CCB3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32"/>
          <p:cNvSpPr/>
          <p:nvPr/>
        </p:nvSpPr>
        <p:spPr>
          <a:xfrm>
            <a:off x="3713125" y="1409500"/>
            <a:ext cx="5096100" cy="3388200"/>
          </a:xfrm>
          <a:prstGeom prst="rect">
            <a:avLst/>
          </a:prstGeom>
          <a:solidFill>
            <a:srgbClr val="5C1F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32"/>
          <p:cNvSpPr txBox="1"/>
          <p:nvPr>
            <p:ph type="title"/>
          </p:nvPr>
        </p:nvSpPr>
        <p:spPr>
          <a:xfrm>
            <a:off x="334502" y="350576"/>
            <a:ext cx="8474599" cy="917440"/>
          </a:xfrm>
          <a:prstGeom prst="rect">
            <a:avLst/>
          </a:prstGeom>
          <a:noFill/>
          <a:ln>
            <a:noFill/>
          </a:ln>
        </p:spPr>
        <p:txBody>
          <a:bodyPr anchorCtr="0" anchor="ctr" bIns="34275" lIns="68575" spcFirstLastPara="1" rIns="68575" wrap="square" tIns="34275">
            <a:noAutofit/>
          </a:bodyPr>
          <a:lstStyle/>
          <a:p>
            <a:pPr indent="0" lvl="0" marL="0" rtl="0" algn="ctr">
              <a:lnSpc>
                <a:spcPct val="100000"/>
              </a:lnSpc>
              <a:spcBef>
                <a:spcPts val="0"/>
              </a:spcBef>
              <a:spcAft>
                <a:spcPts val="0"/>
              </a:spcAft>
              <a:buClr>
                <a:schemeClr val="dk1"/>
              </a:buClr>
              <a:buFont typeface="Arial"/>
              <a:buNone/>
            </a:pPr>
            <a:r>
              <a:rPr lang="en"/>
              <a:t>Great Job! Let’s go over any kitchen                 safety tips we didn’t mention.</a:t>
            </a:r>
            <a:endParaRPr sz="1400"/>
          </a:p>
        </p:txBody>
      </p:sp>
      <p:sp>
        <p:nvSpPr>
          <p:cNvPr id="223" name="Google Shape;223;p32"/>
          <p:cNvSpPr txBox="1"/>
          <p:nvPr/>
        </p:nvSpPr>
        <p:spPr>
          <a:xfrm>
            <a:off x="3881225" y="2691700"/>
            <a:ext cx="4634100" cy="756000"/>
          </a:xfrm>
          <a:prstGeom prst="rect">
            <a:avLst/>
          </a:prstGeom>
          <a:noFill/>
          <a:ln>
            <a:noFill/>
          </a:ln>
        </p:spPr>
        <p:txBody>
          <a:bodyPr anchorCtr="0" anchor="ctr" bIns="34275" lIns="68575" spcFirstLastPara="1" rIns="68575" wrap="square" tIns="34275">
            <a:noAutofit/>
          </a:bodyPr>
          <a:lstStyle/>
          <a:p>
            <a:pPr indent="-311150" lvl="0" marL="457200" rtl="0" algn="l">
              <a:lnSpc>
                <a:spcPct val="115000"/>
              </a:lnSpc>
              <a:spcBef>
                <a:spcPts val="700"/>
              </a:spcBef>
              <a:spcAft>
                <a:spcPts val="0"/>
              </a:spcAft>
              <a:buClr>
                <a:srgbClr val="FFFFFF"/>
              </a:buClr>
              <a:buSzPts val="1300"/>
              <a:buFont typeface="Georgia"/>
              <a:buChar char="●"/>
            </a:pPr>
            <a:r>
              <a:rPr lang="en" sz="1300">
                <a:solidFill>
                  <a:srgbClr val="FFFFFF"/>
                </a:solidFill>
                <a:latin typeface="Georgia"/>
                <a:ea typeface="Georgia"/>
                <a:cs typeface="Georgia"/>
                <a:sym typeface="Georgia"/>
              </a:rPr>
              <a:t>Pull back long hair into a pony tale.</a:t>
            </a:r>
            <a:endParaRPr sz="1300">
              <a:solidFill>
                <a:srgbClr val="FFFFFF"/>
              </a:solidFill>
              <a:latin typeface="Georgia"/>
              <a:ea typeface="Georgia"/>
              <a:cs typeface="Georgia"/>
              <a:sym typeface="Georgia"/>
            </a:endParaRPr>
          </a:p>
          <a:p>
            <a:pPr indent="-311150" lvl="0" marL="457200" rtl="0" algn="l">
              <a:lnSpc>
                <a:spcPct val="115000"/>
              </a:lnSpc>
              <a:spcBef>
                <a:spcPts val="0"/>
              </a:spcBef>
              <a:spcAft>
                <a:spcPts val="0"/>
              </a:spcAft>
              <a:buClr>
                <a:srgbClr val="FFFFFF"/>
              </a:buClr>
              <a:buSzPts val="1300"/>
              <a:buFont typeface="Georgia"/>
              <a:buChar char="●"/>
            </a:pPr>
            <a:r>
              <a:rPr lang="en" sz="1300">
                <a:solidFill>
                  <a:srgbClr val="FFFFFF"/>
                </a:solidFill>
                <a:latin typeface="Georgia"/>
                <a:ea typeface="Georgia"/>
                <a:cs typeface="Georgia"/>
                <a:sym typeface="Georgia"/>
              </a:rPr>
              <a:t>Wash your hands! Before you cook, while you cook and again before eating, especially if you are touching raw meat.</a:t>
            </a:r>
            <a:endParaRPr sz="1300">
              <a:solidFill>
                <a:srgbClr val="FFFFFF"/>
              </a:solidFill>
              <a:latin typeface="Georgia"/>
              <a:ea typeface="Georgia"/>
              <a:cs typeface="Georgia"/>
              <a:sym typeface="Georgia"/>
            </a:endParaRPr>
          </a:p>
          <a:p>
            <a:pPr indent="-311150" lvl="0" marL="457200" rtl="0" algn="l">
              <a:lnSpc>
                <a:spcPct val="115000"/>
              </a:lnSpc>
              <a:spcBef>
                <a:spcPts val="0"/>
              </a:spcBef>
              <a:spcAft>
                <a:spcPts val="0"/>
              </a:spcAft>
              <a:buClr>
                <a:srgbClr val="FFFFFF"/>
              </a:buClr>
              <a:buSzPts val="1300"/>
              <a:buFont typeface="Georgia"/>
              <a:buChar char="●"/>
            </a:pPr>
            <a:r>
              <a:rPr lang="en" sz="1300">
                <a:solidFill>
                  <a:srgbClr val="FFFFFF"/>
                </a:solidFill>
                <a:latin typeface="Georgia"/>
                <a:ea typeface="Georgia"/>
                <a:cs typeface="Georgia"/>
                <a:sym typeface="Georgia"/>
              </a:rPr>
              <a:t>Read through instructions before cooking to ensure you have everything ready!</a:t>
            </a:r>
            <a:endParaRPr sz="1300">
              <a:solidFill>
                <a:srgbClr val="FFFFFF"/>
              </a:solidFill>
              <a:latin typeface="Georgia"/>
              <a:ea typeface="Georgia"/>
              <a:cs typeface="Georgia"/>
              <a:sym typeface="Georgia"/>
            </a:endParaRPr>
          </a:p>
          <a:p>
            <a:pPr indent="-311150" lvl="0" marL="457200" rtl="0" algn="l">
              <a:lnSpc>
                <a:spcPct val="115000"/>
              </a:lnSpc>
              <a:spcBef>
                <a:spcPts val="0"/>
              </a:spcBef>
              <a:spcAft>
                <a:spcPts val="0"/>
              </a:spcAft>
              <a:buClr>
                <a:srgbClr val="FFFFFF"/>
              </a:buClr>
              <a:buSzPts val="1300"/>
              <a:buFont typeface="Georgia"/>
              <a:buChar char="●"/>
            </a:pPr>
            <a:r>
              <a:rPr lang="en" sz="1300">
                <a:solidFill>
                  <a:srgbClr val="FFFFFF"/>
                </a:solidFill>
                <a:latin typeface="Georgia"/>
                <a:ea typeface="Georgia"/>
                <a:cs typeface="Georgia"/>
                <a:sym typeface="Georgia"/>
              </a:rPr>
              <a:t>Use oven safe mitts when placing your baking sheet into the oven and when pulling it out.</a:t>
            </a:r>
            <a:endParaRPr sz="1300">
              <a:solidFill>
                <a:srgbClr val="FFFFFF"/>
              </a:solidFill>
              <a:latin typeface="Georgia"/>
              <a:ea typeface="Georgia"/>
              <a:cs typeface="Georgia"/>
              <a:sym typeface="Georgia"/>
            </a:endParaRPr>
          </a:p>
          <a:p>
            <a:pPr indent="-311150" lvl="0" marL="457200" rtl="0" algn="l">
              <a:lnSpc>
                <a:spcPct val="115000"/>
              </a:lnSpc>
              <a:spcBef>
                <a:spcPts val="0"/>
              </a:spcBef>
              <a:spcAft>
                <a:spcPts val="0"/>
              </a:spcAft>
              <a:buClr>
                <a:srgbClr val="FFFFFF"/>
              </a:buClr>
              <a:buSzPts val="1300"/>
              <a:buFont typeface="Georgia"/>
              <a:buChar char="●"/>
            </a:pPr>
            <a:r>
              <a:rPr lang="en" sz="1300">
                <a:solidFill>
                  <a:srgbClr val="FFFFFF"/>
                </a:solidFill>
                <a:latin typeface="Georgia"/>
                <a:ea typeface="Georgia"/>
                <a:cs typeface="Georgia"/>
                <a:sym typeface="Georgia"/>
              </a:rPr>
              <a:t>Set your hot pot/pan/baking sheet on a safe surface; ask an adult to know where is okay!</a:t>
            </a:r>
            <a:endParaRPr sz="1300">
              <a:solidFill>
                <a:srgbClr val="FFFFFF"/>
              </a:solidFill>
              <a:latin typeface="Georgia"/>
              <a:ea typeface="Georgia"/>
              <a:cs typeface="Georgia"/>
              <a:sym typeface="Georgia"/>
            </a:endParaRPr>
          </a:p>
          <a:p>
            <a:pPr indent="-311150" lvl="0" marL="457200" rtl="0" algn="l">
              <a:lnSpc>
                <a:spcPct val="115000"/>
              </a:lnSpc>
              <a:spcBef>
                <a:spcPts val="0"/>
              </a:spcBef>
              <a:spcAft>
                <a:spcPts val="0"/>
              </a:spcAft>
              <a:buClr>
                <a:srgbClr val="FFFFFF"/>
              </a:buClr>
              <a:buSzPts val="1300"/>
              <a:buFont typeface="Georgia"/>
              <a:buChar char="●"/>
            </a:pPr>
            <a:r>
              <a:rPr lang="en" sz="1300">
                <a:solidFill>
                  <a:srgbClr val="FFFFFF"/>
                </a:solidFill>
                <a:latin typeface="Georgia"/>
                <a:ea typeface="Georgia"/>
                <a:cs typeface="Georgia"/>
                <a:sym typeface="Georgia"/>
              </a:rPr>
              <a:t>Do not lick your fingers while cooking! If you do, wash your hands before touching the next ingredient.</a:t>
            </a:r>
            <a:endParaRPr sz="1300">
              <a:solidFill>
                <a:srgbClr val="FFFFFF"/>
              </a:solidFill>
              <a:latin typeface="Georgia"/>
              <a:ea typeface="Georgia"/>
              <a:cs typeface="Georgia"/>
              <a:sym typeface="Georgia"/>
            </a:endParaRPr>
          </a:p>
          <a:p>
            <a:pPr indent="-311150" lvl="0" marL="457200" rtl="0" algn="l">
              <a:lnSpc>
                <a:spcPct val="115000"/>
              </a:lnSpc>
              <a:spcBef>
                <a:spcPts val="0"/>
              </a:spcBef>
              <a:spcAft>
                <a:spcPts val="0"/>
              </a:spcAft>
              <a:buClr>
                <a:srgbClr val="FFFFFF"/>
              </a:buClr>
              <a:buSzPts val="1300"/>
              <a:buFont typeface="Georgia"/>
              <a:buChar char="●"/>
            </a:pPr>
            <a:r>
              <a:rPr lang="en" sz="1300">
                <a:solidFill>
                  <a:srgbClr val="FFFFFF"/>
                </a:solidFill>
                <a:latin typeface="Georgia"/>
                <a:ea typeface="Georgia"/>
                <a:cs typeface="Georgia"/>
                <a:sym typeface="Georgia"/>
              </a:rPr>
              <a:t>Only taste fully cooked food.</a:t>
            </a:r>
            <a:endParaRPr b="1" sz="1300">
              <a:solidFill>
                <a:srgbClr val="FFFFFF"/>
              </a:solidFill>
              <a:latin typeface="Georgia"/>
              <a:ea typeface="Georgia"/>
              <a:cs typeface="Georgia"/>
              <a:sym typeface="Georgia"/>
            </a:endParaRPr>
          </a:p>
        </p:txBody>
      </p:sp>
      <p:sp>
        <p:nvSpPr>
          <p:cNvPr id="224" name="Google Shape;224;p32"/>
          <p:cNvSpPr/>
          <p:nvPr/>
        </p:nvSpPr>
        <p:spPr>
          <a:xfrm>
            <a:off x="656950" y="1548754"/>
            <a:ext cx="2614200" cy="756000"/>
          </a:xfrm>
          <a:prstGeom prst="rect">
            <a:avLst/>
          </a:prstGeom>
          <a:noFill/>
          <a:ln>
            <a:noFill/>
          </a:ln>
        </p:spPr>
        <p:txBody>
          <a:bodyPr anchorCtr="0" anchor="ctr" bIns="34275" lIns="68575" spcFirstLastPara="1" rIns="68575" wrap="square" tIns="34275">
            <a:noAutofit/>
          </a:bodyPr>
          <a:lstStyle/>
          <a:p>
            <a:pPr indent="0" lvl="0" marL="0" marR="0" rtl="0" algn="l">
              <a:lnSpc>
                <a:spcPct val="90000"/>
              </a:lnSpc>
              <a:spcBef>
                <a:spcPts val="0"/>
              </a:spcBef>
              <a:spcAft>
                <a:spcPts val="0"/>
              </a:spcAft>
              <a:buNone/>
            </a:pPr>
            <a:r>
              <a:rPr b="1" lang="en">
                <a:solidFill>
                  <a:schemeClr val="dk1"/>
                </a:solidFill>
                <a:latin typeface="Georgia"/>
                <a:ea typeface="Georgia"/>
                <a:cs typeface="Georgia"/>
                <a:sym typeface="Georgia"/>
              </a:rPr>
              <a:t>Always cook with an adult near.</a:t>
            </a:r>
            <a:endParaRPr>
              <a:latin typeface="Georgia"/>
              <a:ea typeface="Georgia"/>
              <a:cs typeface="Georgia"/>
              <a:sym typeface="Georgia"/>
            </a:endParaRPr>
          </a:p>
        </p:txBody>
      </p:sp>
      <p:sp>
        <p:nvSpPr>
          <p:cNvPr id="225" name="Google Shape;225;p32"/>
          <p:cNvSpPr/>
          <p:nvPr/>
        </p:nvSpPr>
        <p:spPr>
          <a:xfrm>
            <a:off x="656900" y="2703329"/>
            <a:ext cx="2614200" cy="756000"/>
          </a:xfrm>
          <a:prstGeom prst="rect">
            <a:avLst/>
          </a:prstGeom>
          <a:noFill/>
          <a:ln>
            <a:noFill/>
          </a:ln>
        </p:spPr>
        <p:txBody>
          <a:bodyPr anchorCtr="0" anchor="ctr" bIns="34275" lIns="68575" spcFirstLastPara="1" rIns="68575" wrap="square" tIns="34275">
            <a:noAutofit/>
          </a:bodyPr>
          <a:lstStyle/>
          <a:p>
            <a:pPr indent="0" lvl="0" marL="0" marR="0" rtl="0" algn="l">
              <a:lnSpc>
                <a:spcPct val="90000"/>
              </a:lnSpc>
              <a:spcBef>
                <a:spcPts val="0"/>
              </a:spcBef>
              <a:spcAft>
                <a:spcPts val="0"/>
              </a:spcAft>
              <a:buNone/>
            </a:pPr>
            <a:r>
              <a:rPr b="1" lang="en">
                <a:solidFill>
                  <a:srgbClr val="FFFFFF"/>
                </a:solidFill>
                <a:latin typeface="Georgia"/>
                <a:ea typeface="Georgia"/>
                <a:cs typeface="Georgia"/>
                <a:sym typeface="Georgia"/>
              </a:rPr>
              <a:t>Ask questions if you are not sure.</a:t>
            </a:r>
            <a:endParaRPr>
              <a:solidFill>
                <a:srgbClr val="FFFFFF"/>
              </a:solidFill>
              <a:latin typeface="Georgia"/>
              <a:ea typeface="Georgia"/>
              <a:cs typeface="Georgia"/>
              <a:sym typeface="Georgia"/>
            </a:endParaRPr>
          </a:p>
        </p:txBody>
      </p:sp>
      <p:sp>
        <p:nvSpPr>
          <p:cNvPr id="226" name="Google Shape;226;p32"/>
          <p:cNvSpPr/>
          <p:nvPr/>
        </p:nvSpPr>
        <p:spPr>
          <a:xfrm>
            <a:off x="656950" y="3857904"/>
            <a:ext cx="2614200" cy="756000"/>
          </a:xfrm>
          <a:prstGeom prst="rect">
            <a:avLst/>
          </a:prstGeom>
          <a:noFill/>
          <a:ln>
            <a:noFill/>
          </a:ln>
        </p:spPr>
        <p:txBody>
          <a:bodyPr anchorCtr="0" anchor="ctr" bIns="34275" lIns="68575" spcFirstLastPara="1" rIns="68575" wrap="square" tIns="34275">
            <a:noAutofit/>
          </a:bodyPr>
          <a:lstStyle/>
          <a:p>
            <a:pPr indent="0" lvl="0" marL="0" marR="0" rtl="0" algn="l">
              <a:lnSpc>
                <a:spcPct val="90000"/>
              </a:lnSpc>
              <a:spcBef>
                <a:spcPts val="0"/>
              </a:spcBef>
              <a:spcAft>
                <a:spcPts val="0"/>
              </a:spcAft>
              <a:buNone/>
            </a:pPr>
            <a:r>
              <a:rPr b="1" lang="en">
                <a:solidFill>
                  <a:schemeClr val="dk1"/>
                </a:solidFill>
                <a:latin typeface="Georgia"/>
                <a:ea typeface="Georgia"/>
                <a:cs typeface="Georgia"/>
                <a:sym typeface="Georgia"/>
              </a:rPr>
              <a:t>Your cooking area should be clean &amp; tidy.</a:t>
            </a:r>
            <a:endParaRPr>
              <a:latin typeface="Georgia"/>
              <a:ea typeface="Georgia"/>
              <a:cs typeface="Georgia"/>
              <a:sym typeface="Georgia"/>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C1F8B"/>
        </a:solidFill>
      </p:bgPr>
    </p:bg>
    <p:spTree>
      <p:nvGrpSpPr>
        <p:cNvPr id="230" name="Shape 230"/>
        <p:cNvGrpSpPr/>
        <p:nvPr/>
      </p:nvGrpSpPr>
      <p:grpSpPr>
        <a:xfrm>
          <a:off x="0" y="0"/>
          <a:ext cx="0" cy="0"/>
          <a:chOff x="0" y="0"/>
          <a:chExt cx="0" cy="0"/>
        </a:xfrm>
      </p:grpSpPr>
      <p:sp>
        <p:nvSpPr>
          <p:cNvPr id="231" name="Google Shape;231;p33"/>
          <p:cNvSpPr/>
          <p:nvPr/>
        </p:nvSpPr>
        <p:spPr>
          <a:xfrm>
            <a:off x="342675" y="355400"/>
            <a:ext cx="8461500" cy="4437600"/>
          </a:xfrm>
          <a:prstGeom prst="rect">
            <a:avLst/>
          </a:prstGeom>
          <a:solidFill>
            <a:srgbClr val="A0DE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2" name="Google Shape;232;p33"/>
          <p:cNvPicPr preferRelativeResize="0"/>
          <p:nvPr/>
        </p:nvPicPr>
        <p:blipFill rotWithShape="1">
          <a:blip r:embed="rId3">
            <a:alphaModFix/>
          </a:blip>
          <a:srcRect b="10575" l="15757" r="15613" t="12060"/>
          <a:stretch/>
        </p:blipFill>
        <p:spPr>
          <a:xfrm>
            <a:off x="3598690" y="1077712"/>
            <a:ext cx="2034297" cy="2026897"/>
          </a:xfrm>
          <a:prstGeom prst="rect">
            <a:avLst/>
          </a:prstGeom>
          <a:noFill/>
          <a:ln>
            <a:noFill/>
          </a:ln>
        </p:spPr>
      </p:pic>
      <p:sp>
        <p:nvSpPr>
          <p:cNvPr id="233" name="Google Shape;233;p33"/>
          <p:cNvSpPr txBox="1"/>
          <p:nvPr/>
        </p:nvSpPr>
        <p:spPr>
          <a:xfrm>
            <a:off x="449393" y="3242832"/>
            <a:ext cx="8245200" cy="1035900"/>
          </a:xfrm>
          <a:prstGeom prst="rect">
            <a:avLst/>
          </a:prstGeom>
          <a:noFill/>
          <a:ln>
            <a:noFill/>
          </a:ln>
        </p:spPr>
        <p:txBody>
          <a:bodyPr anchorCtr="0" anchor="ctr" bIns="34275" lIns="68575" spcFirstLastPara="1" rIns="68575" wrap="square" tIns="34275">
            <a:normAutofit/>
          </a:bodyPr>
          <a:lstStyle/>
          <a:p>
            <a:pPr indent="0" lvl="0" marL="0" marR="0" rtl="0" algn="ctr">
              <a:lnSpc>
                <a:spcPct val="90000"/>
              </a:lnSpc>
              <a:spcBef>
                <a:spcPts val="0"/>
              </a:spcBef>
              <a:spcAft>
                <a:spcPts val="0"/>
              </a:spcAft>
              <a:buClr>
                <a:schemeClr val="lt1"/>
              </a:buClr>
              <a:buSzPts val="3300"/>
              <a:buFont typeface="Geo"/>
              <a:buNone/>
            </a:pPr>
            <a:r>
              <a:rPr lang="en" sz="3300">
                <a:latin typeface="Georgia"/>
                <a:ea typeface="Georgia"/>
                <a:cs typeface="Georgia"/>
                <a:sym typeface="Georgia"/>
              </a:rPr>
              <a:t>Step 4: Create a delicious dessert </a:t>
            </a:r>
            <a:endParaRPr sz="3300">
              <a:latin typeface="Georgia"/>
              <a:ea typeface="Georgia"/>
              <a:cs typeface="Georgia"/>
              <a:sym typeface="Georgia"/>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34"/>
          <p:cNvSpPr txBox="1"/>
          <p:nvPr/>
        </p:nvSpPr>
        <p:spPr>
          <a:xfrm>
            <a:off x="628450" y="1991825"/>
            <a:ext cx="3143100" cy="26658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 sz="3300">
                <a:solidFill>
                  <a:schemeClr val="dk1"/>
                </a:solidFill>
                <a:latin typeface="Georgia"/>
                <a:ea typeface="Georgia"/>
                <a:cs typeface="Georgia"/>
                <a:sym typeface="Georgia"/>
              </a:rPr>
              <a:t>Let’s bake!</a:t>
            </a:r>
            <a:endParaRPr sz="3300">
              <a:solidFill>
                <a:schemeClr val="dk1"/>
              </a:solidFill>
              <a:latin typeface="Georgia"/>
              <a:ea typeface="Georgia"/>
              <a:cs typeface="Georgia"/>
              <a:sym typeface="Georgia"/>
            </a:endParaRPr>
          </a:p>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a:p>
            <a:pPr indent="0" lvl="0" marL="0" marR="0" rtl="0" algn="l">
              <a:spcBef>
                <a:spcPts val="0"/>
              </a:spcBef>
              <a:spcAft>
                <a:spcPts val="0"/>
              </a:spcAft>
              <a:buNone/>
            </a:pPr>
            <a:r>
              <a:rPr lang="en" sz="1800">
                <a:solidFill>
                  <a:schemeClr val="dk1"/>
                </a:solidFill>
                <a:latin typeface="Georgia"/>
                <a:ea typeface="Georgia"/>
                <a:cs typeface="Georgia"/>
                <a:sym typeface="Georgia"/>
              </a:rPr>
              <a:t>We will read through the instructions before we start.</a:t>
            </a:r>
            <a:endParaRPr sz="1800">
              <a:solidFill>
                <a:schemeClr val="dk1"/>
              </a:solidFill>
              <a:latin typeface="Georgia"/>
              <a:ea typeface="Georgia"/>
              <a:cs typeface="Georgia"/>
              <a:sym typeface="Georgia"/>
            </a:endParaRPr>
          </a:p>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a:p>
            <a:pPr indent="0" lvl="0" marL="0" marR="0" rtl="0" algn="l">
              <a:spcBef>
                <a:spcPts val="0"/>
              </a:spcBef>
              <a:spcAft>
                <a:spcPts val="0"/>
              </a:spcAft>
              <a:buNone/>
            </a:pPr>
            <a:r>
              <a:rPr lang="en" sz="1800">
                <a:solidFill>
                  <a:schemeClr val="dk1"/>
                </a:solidFill>
                <a:latin typeface="Georgia"/>
                <a:ea typeface="Georgia"/>
                <a:cs typeface="Georgia"/>
                <a:sym typeface="Georgia"/>
              </a:rPr>
              <a:t>Gather your ingredients.</a:t>
            </a:r>
            <a:endParaRPr>
              <a:solidFill>
                <a:schemeClr val="dk1"/>
              </a:solidFill>
              <a:latin typeface="Georgia"/>
              <a:ea typeface="Georgia"/>
              <a:cs typeface="Georgia"/>
              <a:sym typeface="Georgia"/>
            </a:endParaRPr>
          </a:p>
          <a:p>
            <a:pPr indent="0" lvl="0" marL="0" marR="0" rtl="0" algn="l">
              <a:spcBef>
                <a:spcPts val="0"/>
              </a:spcBef>
              <a:spcAft>
                <a:spcPts val="0"/>
              </a:spcAft>
              <a:buNone/>
            </a:pPr>
            <a:r>
              <a:t/>
            </a:r>
            <a:endParaRPr sz="1800">
              <a:solidFill>
                <a:schemeClr val="dk1"/>
              </a:solidFill>
              <a:latin typeface="Geo"/>
              <a:ea typeface="Geo"/>
              <a:cs typeface="Geo"/>
              <a:sym typeface="Geo"/>
            </a:endParaRPr>
          </a:p>
        </p:txBody>
      </p:sp>
      <p:pic>
        <p:nvPicPr>
          <p:cNvPr id="239" name="Google Shape;239;p34"/>
          <p:cNvPicPr preferRelativeResize="0"/>
          <p:nvPr/>
        </p:nvPicPr>
        <p:blipFill rotWithShape="1">
          <a:blip r:embed="rId3">
            <a:alphaModFix/>
          </a:blip>
          <a:srcRect b="0" l="0" r="0" t="0"/>
          <a:stretch/>
        </p:blipFill>
        <p:spPr>
          <a:xfrm>
            <a:off x="628449" y="949349"/>
            <a:ext cx="854220" cy="798268"/>
          </a:xfrm>
          <a:prstGeom prst="rect">
            <a:avLst/>
          </a:prstGeom>
          <a:noFill/>
          <a:ln>
            <a:noFill/>
          </a:ln>
        </p:spPr>
      </p:pic>
      <p:sp>
        <p:nvSpPr>
          <p:cNvPr id="240" name="Google Shape;240;p34"/>
          <p:cNvSpPr txBox="1"/>
          <p:nvPr/>
        </p:nvSpPr>
        <p:spPr>
          <a:xfrm>
            <a:off x="4506350" y="350575"/>
            <a:ext cx="4200300" cy="4637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500"/>
              </a:spcBef>
              <a:spcAft>
                <a:spcPts val="0"/>
              </a:spcAft>
              <a:buNone/>
            </a:pPr>
            <a:r>
              <a:rPr lang="en">
                <a:latin typeface="Georgia"/>
                <a:ea typeface="Georgia"/>
                <a:cs typeface="Georgia"/>
                <a:sym typeface="Georgia"/>
              </a:rPr>
              <a:t>You will need a 1 ½ quart saucepan, spatula, cooking spoon, ½ cup, 1 cup, and ¼ cup measuring cups, tablespoon, teaspoon, 9x13 inch baking pan, medium mixing bowl.</a:t>
            </a:r>
            <a:endParaRPr>
              <a:latin typeface="Georgia"/>
              <a:ea typeface="Georgia"/>
              <a:cs typeface="Georgia"/>
              <a:sym typeface="Georgia"/>
            </a:endParaRPr>
          </a:p>
          <a:p>
            <a:pPr indent="0" lvl="0" marL="0" rtl="0" algn="l">
              <a:lnSpc>
                <a:spcPct val="115000"/>
              </a:lnSpc>
              <a:spcBef>
                <a:spcPts val="600"/>
              </a:spcBef>
              <a:spcAft>
                <a:spcPts val="0"/>
              </a:spcAft>
              <a:buNone/>
            </a:pPr>
            <a:r>
              <a:rPr b="1" lang="en">
                <a:latin typeface="Georgia"/>
                <a:ea typeface="Georgia"/>
                <a:cs typeface="Georgia"/>
                <a:sym typeface="Georgia"/>
              </a:rPr>
              <a:t>Cranberry Filling:</a:t>
            </a:r>
            <a:endParaRPr b="1">
              <a:latin typeface="Georgia"/>
              <a:ea typeface="Georgia"/>
              <a:cs typeface="Georgia"/>
              <a:sym typeface="Georgia"/>
            </a:endParaRPr>
          </a:p>
          <a:p>
            <a:pPr indent="-317500" lvl="0" marL="457200" rtl="0" algn="l">
              <a:lnSpc>
                <a:spcPct val="120000"/>
              </a:lnSpc>
              <a:spcBef>
                <a:spcPts val="600"/>
              </a:spcBef>
              <a:spcAft>
                <a:spcPts val="0"/>
              </a:spcAft>
              <a:buSzPts val="1400"/>
              <a:buFont typeface="Georgia"/>
              <a:buChar char="●"/>
            </a:pPr>
            <a:r>
              <a:rPr lang="en">
                <a:latin typeface="Georgia"/>
                <a:ea typeface="Georgia"/>
                <a:cs typeface="Georgia"/>
                <a:sym typeface="Georgia"/>
              </a:rPr>
              <a:t>1/2 cup granulated sugar</a:t>
            </a:r>
            <a:endParaRPr>
              <a:latin typeface="Georgia"/>
              <a:ea typeface="Georgia"/>
              <a:cs typeface="Georgia"/>
              <a:sym typeface="Georgia"/>
            </a:endParaRPr>
          </a:p>
          <a:p>
            <a:pPr indent="-317500" lvl="0" marL="457200" rtl="0" algn="l">
              <a:lnSpc>
                <a:spcPct val="120000"/>
              </a:lnSpc>
              <a:spcBef>
                <a:spcPts val="0"/>
              </a:spcBef>
              <a:spcAft>
                <a:spcPts val="0"/>
              </a:spcAft>
              <a:buSzPts val="1400"/>
              <a:buFont typeface="Georgia"/>
              <a:buChar char="●"/>
            </a:pPr>
            <a:r>
              <a:rPr lang="en">
                <a:latin typeface="Georgia"/>
                <a:ea typeface="Georgia"/>
                <a:cs typeface="Georgia"/>
                <a:sym typeface="Georgia"/>
              </a:rPr>
              <a:t>1/4 cup orange juice</a:t>
            </a:r>
            <a:endParaRPr>
              <a:latin typeface="Georgia"/>
              <a:ea typeface="Georgia"/>
              <a:cs typeface="Georgia"/>
              <a:sym typeface="Georgia"/>
            </a:endParaRPr>
          </a:p>
          <a:p>
            <a:pPr indent="-317500" lvl="0" marL="457200" rtl="0" algn="l">
              <a:lnSpc>
                <a:spcPct val="120000"/>
              </a:lnSpc>
              <a:spcBef>
                <a:spcPts val="0"/>
              </a:spcBef>
              <a:spcAft>
                <a:spcPts val="0"/>
              </a:spcAft>
              <a:buSzPts val="1400"/>
              <a:buFont typeface="Georgia"/>
              <a:buChar char="●"/>
            </a:pPr>
            <a:r>
              <a:rPr lang="en">
                <a:latin typeface="Georgia"/>
                <a:ea typeface="Georgia"/>
                <a:cs typeface="Georgia"/>
                <a:sym typeface="Georgia"/>
              </a:rPr>
              <a:t>1/4 cup water</a:t>
            </a:r>
            <a:endParaRPr>
              <a:latin typeface="Georgia"/>
              <a:ea typeface="Georgia"/>
              <a:cs typeface="Georgia"/>
              <a:sym typeface="Georgia"/>
            </a:endParaRPr>
          </a:p>
          <a:p>
            <a:pPr indent="-317500" lvl="0" marL="457200" rtl="0" algn="l">
              <a:lnSpc>
                <a:spcPct val="120000"/>
              </a:lnSpc>
              <a:spcBef>
                <a:spcPts val="0"/>
              </a:spcBef>
              <a:spcAft>
                <a:spcPts val="0"/>
              </a:spcAft>
              <a:buSzPts val="1400"/>
              <a:buFont typeface="Georgia"/>
              <a:buChar char="●"/>
            </a:pPr>
            <a:r>
              <a:rPr lang="en">
                <a:latin typeface="Georgia"/>
                <a:ea typeface="Georgia"/>
                <a:cs typeface="Georgia"/>
                <a:sym typeface="Georgia"/>
              </a:rPr>
              <a:t>2 cups fresh cranberries</a:t>
            </a:r>
            <a:endParaRPr>
              <a:latin typeface="Georgia"/>
              <a:ea typeface="Georgia"/>
              <a:cs typeface="Georgia"/>
              <a:sym typeface="Georgia"/>
            </a:endParaRPr>
          </a:p>
          <a:p>
            <a:pPr indent="-317500" lvl="0" marL="457200" rtl="0" algn="l">
              <a:lnSpc>
                <a:spcPct val="120000"/>
              </a:lnSpc>
              <a:spcBef>
                <a:spcPts val="0"/>
              </a:spcBef>
              <a:spcAft>
                <a:spcPts val="0"/>
              </a:spcAft>
              <a:buSzPts val="1400"/>
              <a:buFont typeface="Georgia"/>
              <a:buChar char="●"/>
            </a:pPr>
            <a:r>
              <a:rPr lang="en">
                <a:latin typeface="Georgia"/>
                <a:ea typeface="Georgia"/>
                <a:cs typeface="Georgia"/>
                <a:sym typeface="Georgia"/>
              </a:rPr>
              <a:t>1 tablespoon orange peel grated – </a:t>
            </a:r>
            <a:r>
              <a:rPr i="1" lang="en">
                <a:latin typeface="Georgia"/>
                <a:ea typeface="Georgia"/>
                <a:cs typeface="Georgia"/>
                <a:sym typeface="Georgia"/>
              </a:rPr>
              <a:t>optional</a:t>
            </a:r>
            <a:endParaRPr i="1">
              <a:latin typeface="Georgia"/>
              <a:ea typeface="Georgia"/>
              <a:cs typeface="Georgia"/>
              <a:sym typeface="Georgia"/>
            </a:endParaRPr>
          </a:p>
          <a:p>
            <a:pPr indent="0" lvl="0" marL="0" rtl="0" algn="l">
              <a:lnSpc>
                <a:spcPct val="120000"/>
              </a:lnSpc>
              <a:spcBef>
                <a:spcPts val="0"/>
              </a:spcBef>
              <a:spcAft>
                <a:spcPts val="0"/>
              </a:spcAft>
              <a:buNone/>
            </a:pPr>
            <a:r>
              <a:rPr b="1" lang="en">
                <a:latin typeface="Georgia"/>
                <a:ea typeface="Georgia"/>
                <a:cs typeface="Georgia"/>
                <a:sym typeface="Georgia"/>
              </a:rPr>
              <a:t>Crust:</a:t>
            </a:r>
            <a:endParaRPr b="1">
              <a:latin typeface="Georgia"/>
              <a:ea typeface="Georgia"/>
              <a:cs typeface="Georgia"/>
              <a:sym typeface="Georgia"/>
            </a:endParaRPr>
          </a:p>
          <a:p>
            <a:pPr indent="-317500" lvl="0" marL="457200" rtl="0" algn="l">
              <a:lnSpc>
                <a:spcPct val="120000"/>
              </a:lnSpc>
              <a:spcBef>
                <a:spcPts val="0"/>
              </a:spcBef>
              <a:spcAft>
                <a:spcPts val="0"/>
              </a:spcAft>
              <a:buSzPts val="1400"/>
              <a:buFont typeface="Georgia"/>
              <a:buChar char="●"/>
            </a:pPr>
            <a:r>
              <a:rPr lang="en">
                <a:latin typeface="Georgia"/>
                <a:ea typeface="Georgia"/>
                <a:cs typeface="Georgia"/>
                <a:sym typeface="Georgia"/>
              </a:rPr>
              <a:t>1/2 teaspoon ground cinnamon</a:t>
            </a:r>
            <a:endParaRPr>
              <a:latin typeface="Georgia"/>
              <a:ea typeface="Georgia"/>
              <a:cs typeface="Georgia"/>
              <a:sym typeface="Georgia"/>
            </a:endParaRPr>
          </a:p>
          <a:p>
            <a:pPr indent="-317500" lvl="0" marL="457200" rtl="0" algn="l">
              <a:lnSpc>
                <a:spcPct val="120000"/>
              </a:lnSpc>
              <a:spcBef>
                <a:spcPts val="0"/>
              </a:spcBef>
              <a:spcAft>
                <a:spcPts val="0"/>
              </a:spcAft>
              <a:buSzPts val="1400"/>
              <a:buFont typeface="Georgia"/>
              <a:buChar char="●"/>
            </a:pPr>
            <a:r>
              <a:rPr lang="en">
                <a:latin typeface="Georgia"/>
                <a:ea typeface="Georgia"/>
                <a:cs typeface="Georgia"/>
                <a:sym typeface="Georgia"/>
              </a:rPr>
              <a:t>3/4 cup packed brown sugar</a:t>
            </a:r>
            <a:endParaRPr>
              <a:latin typeface="Georgia"/>
              <a:ea typeface="Georgia"/>
              <a:cs typeface="Georgia"/>
              <a:sym typeface="Georgia"/>
            </a:endParaRPr>
          </a:p>
          <a:p>
            <a:pPr indent="-317500" lvl="0" marL="457200" rtl="0" algn="l">
              <a:lnSpc>
                <a:spcPct val="120000"/>
              </a:lnSpc>
              <a:spcBef>
                <a:spcPts val="0"/>
              </a:spcBef>
              <a:spcAft>
                <a:spcPts val="0"/>
              </a:spcAft>
              <a:buSzPts val="1400"/>
              <a:buFont typeface="Georgia"/>
              <a:buChar char="●"/>
            </a:pPr>
            <a:r>
              <a:rPr lang="en">
                <a:latin typeface="Georgia"/>
                <a:ea typeface="Georgia"/>
                <a:cs typeface="Georgia"/>
                <a:sym typeface="Georgia"/>
              </a:rPr>
              <a:t>1/2 cup butter softened</a:t>
            </a:r>
            <a:endParaRPr>
              <a:latin typeface="Georgia"/>
              <a:ea typeface="Georgia"/>
              <a:cs typeface="Georgia"/>
              <a:sym typeface="Georgia"/>
            </a:endParaRPr>
          </a:p>
          <a:p>
            <a:pPr indent="-317500" lvl="0" marL="457200" rtl="0" algn="l">
              <a:lnSpc>
                <a:spcPct val="120000"/>
              </a:lnSpc>
              <a:spcBef>
                <a:spcPts val="0"/>
              </a:spcBef>
              <a:spcAft>
                <a:spcPts val="0"/>
              </a:spcAft>
              <a:buSzPts val="1400"/>
              <a:buFont typeface="Georgia"/>
              <a:buChar char="●"/>
            </a:pPr>
            <a:r>
              <a:rPr lang="en">
                <a:latin typeface="Georgia"/>
                <a:ea typeface="Georgia"/>
                <a:cs typeface="Georgia"/>
                <a:sym typeface="Georgia"/>
              </a:rPr>
              <a:t>1 1/2 cups old </a:t>
            </a:r>
            <a:r>
              <a:rPr lang="en">
                <a:latin typeface="Georgia"/>
                <a:ea typeface="Georgia"/>
                <a:cs typeface="Georgia"/>
                <a:sym typeface="Georgia"/>
              </a:rPr>
              <a:t>fashioned</a:t>
            </a:r>
            <a:r>
              <a:rPr lang="en">
                <a:latin typeface="Georgia"/>
                <a:ea typeface="Georgia"/>
                <a:cs typeface="Georgia"/>
                <a:sym typeface="Georgia"/>
              </a:rPr>
              <a:t> oats</a:t>
            </a:r>
            <a:endParaRPr>
              <a:latin typeface="Georgia"/>
              <a:ea typeface="Georgia"/>
              <a:cs typeface="Georgia"/>
              <a:sym typeface="Georgia"/>
            </a:endParaRPr>
          </a:p>
          <a:p>
            <a:pPr indent="-317500" lvl="0" marL="457200" rtl="0" algn="l">
              <a:lnSpc>
                <a:spcPct val="120000"/>
              </a:lnSpc>
              <a:spcBef>
                <a:spcPts val="0"/>
              </a:spcBef>
              <a:spcAft>
                <a:spcPts val="0"/>
              </a:spcAft>
              <a:buSzPts val="1400"/>
              <a:buFont typeface="Georgia"/>
              <a:buChar char="●"/>
            </a:pPr>
            <a:r>
              <a:rPr lang="en">
                <a:latin typeface="Georgia"/>
                <a:ea typeface="Georgia"/>
                <a:cs typeface="Georgia"/>
                <a:sym typeface="Georgia"/>
              </a:rPr>
              <a:t>1 cup all-purpose flour</a:t>
            </a:r>
            <a:endParaRPr>
              <a:latin typeface="Georgia"/>
              <a:ea typeface="Georgia"/>
              <a:cs typeface="Georgia"/>
              <a:sym typeface="Georgia"/>
            </a:endParaRPr>
          </a:p>
          <a:p>
            <a:pPr indent="-317500" lvl="0" marL="457200" rtl="0" algn="l">
              <a:lnSpc>
                <a:spcPct val="120000"/>
              </a:lnSpc>
              <a:spcBef>
                <a:spcPts val="0"/>
              </a:spcBef>
              <a:spcAft>
                <a:spcPts val="0"/>
              </a:spcAft>
              <a:buSzPts val="1400"/>
              <a:buFont typeface="Georgia"/>
              <a:buChar char="●"/>
            </a:pPr>
            <a:r>
              <a:rPr lang="en">
                <a:latin typeface="Georgia"/>
                <a:ea typeface="Georgia"/>
                <a:cs typeface="Georgia"/>
                <a:sym typeface="Georgia"/>
              </a:rPr>
              <a:t>1/4 teaspoon salt</a:t>
            </a:r>
            <a:endParaRPr>
              <a:latin typeface="Georgia"/>
              <a:ea typeface="Georgia"/>
              <a:cs typeface="Georgia"/>
              <a:sym typeface="Georgia"/>
            </a:endParaRPr>
          </a:p>
        </p:txBody>
      </p:sp>
      <p:sp>
        <p:nvSpPr>
          <p:cNvPr id="241" name="Google Shape;241;p34"/>
          <p:cNvSpPr/>
          <p:nvPr/>
        </p:nvSpPr>
        <p:spPr>
          <a:xfrm>
            <a:off x="4001925" y="314550"/>
            <a:ext cx="133800" cy="4514400"/>
          </a:xfrm>
          <a:prstGeom prst="rect">
            <a:avLst/>
          </a:prstGeom>
          <a:solidFill>
            <a:srgbClr val="9E5F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35"/>
          <p:cNvSpPr/>
          <p:nvPr/>
        </p:nvSpPr>
        <p:spPr>
          <a:xfrm>
            <a:off x="6129450" y="2681575"/>
            <a:ext cx="2652600" cy="2126400"/>
          </a:xfrm>
          <a:prstGeom prst="rect">
            <a:avLst/>
          </a:prstGeom>
          <a:solidFill>
            <a:srgbClr val="9E5F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35"/>
          <p:cNvSpPr txBox="1"/>
          <p:nvPr/>
        </p:nvSpPr>
        <p:spPr>
          <a:xfrm>
            <a:off x="623875" y="350575"/>
            <a:ext cx="5115600" cy="44424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None/>
            </a:pPr>
            <a:r>
              <a:rPr lang="en" sz="3300">
                <a:solidFill>
                  <a:schemeClr val="dk1"/>
                </a:solidFill>
                <a:latin typeface="Georgia"/>
                <a:ea typeface="Georgia"/>
                <a:cs typeface="Georgia"/>
                <a:sym typeface="Georgia"/>
              </a:rPr>
              <a:t>Cranberry Crumble Bars</a:t>
            </a:r>
            <a:endParaRPr sz="3300">
              <a:solidFill>
                <a:schemeClr val="dk1"/>
              </a:solidFill>
              <a:latin typeface="Georgia"/>
              <a:ea typeface="Georgia"/>
              <a:cs typeface="Georgia"/>
              <a:sym typeface="Georgia"/>
            </a:endParaRPr>
          </a:p>
          <a:p>
            <a:pPr indent="0" lvl="0" marL="0" rtl="0" algn="l">
              <a:spcBef>
                <a:spcPts val="0"/>
              </a:spcBef>
              <a:spcAft>
                <a:spcPts val="0"/>
              </a:spcAft>
              <a:buNone/>
            </a:pPr>
            <a:r>
              <a:t/>
            </a:r>
            <a:endParaRPr sz="1800">
              <a:solidFill>
                <a:schemeClr val="dk1"/>
              </a:solidFill>
              <a:latin typeface="Georgia"/>
              <a:ea typeface="Georgia"/>
              <a:cs typeface="Georgia"/>
              <a:sym typeface="Georgia"/>
            </a:endParaRPr>
          </a:p>
          <a:p>
            <a:pPr indent="0" lvl="0" marL="0" rtl="0" algn="l">
              <a:spcBef>
                <a:spcPts val="0"/>
              </a:spcBef>
              <a:spcAft>
                <a:spcPts val="0"/>
              </a:spcAft>
              <a:buNone/>
            </a:pPr>
            <a:r>
              <a:rPr b="1" lang="en" sz="1800">
                <a:solidFill>
                  <a:schemeClr val="dk1"/>
                </a:solidFill>
                <a:latin typeface="Georgia"/>
                <a:ea typeface="Georgia"/>
                <a:cs typeface="Georgia"/>
                <a:sym typeface="Georgia"/>
              </a:rPr>
              <a:t>Preheat the oven to </a:t>
            </a:r>
            <a:r>
              <a:rPr b="1" lang="en">
                <a:solidFill>
                  <a:schemeClr val="dk1"/>
                </a:solidFill>
                <a:latin typeface="Georgia"/>
                <a:ea typeface="Georgia"/>
                <a:cs typeface="Georgia"/>
                <a:sym typeface="Georgia"/>
              </a:rPr>
              <a:t>400 ºF</a:t>
            </a:r>
            <a:endParaRPr b="1">
              <a:solidFill>
                <a:schemeClr val="dk1"/>
              </a:solidFill>
              <a:latin typeface="Georgia"/>
              <a:ea typeface="Georgia"/>
              <a:cs typeface="Georgia"/>
              <a:sym typeface="Georgia"/>
            </a:endParaRPr>
          </a:p>
          <a:p>
            <a:pPr indent="0" lvl="0" marL="0" rtl="0" algn="l">
              <a:spcBef>
                <a:spcPts val="0"/>
              </a:spcBef>
              <a:spcAft>
                <a:spcPts val="0"/>
              </a:spcAft>
              <a:buClr>
                <a:schemeClr val="dk1"/>
              </a:buClr>
              <a:buFont typeface="Arial"/>
              <a:buNone/>
            </a:pPr>
            <a:r>
              <a:t/>
            </a:r>
            <a:endParaRPr b="1">
              <a:solidFill>
                <a:schemeClr val="dk1"/>
              </a:solidFill>
              <a:latin typeface="Georgia"/>
              <a:ea typeface="Georgia"/>
              <a:cs typeface="Georgia"/>
              <a:sym typeface="Georgia"/>
            </a:endParaRPr>
          </a:p>
          <a:p>
            <a:pPr indent="0" lvl="0" marL="0" marR="0" rtl="0" algn="l">
              <a:lnSpc>
                <a:spcPct val="90000"/>
              </a:lnSpc>
              <a:spcBef>
                <a:spcPts val="800"/>
              </a:spcBef>
              <a:spcAft>
                <a:spcPts val="0"/>
              </a:spcAft>
              <a:buNone/>
            </a:pPr>
            <a:r>
              <a:rPr b="1" lang="en" sz="1800">
                <a:solidFill>
                  <a:schemeClr val="dk1"/>
                </a:solidFill>
                <a:latin typeface="Georgia"/>
                <a:ea typeface="Georgia"/>
                <a:cs typeface="Georgia"/>
                <a:sym typeface="Georgia"/>
              </a:rPr>
              <a:t>Cranberry Filling Instructions</a:t>
            </a:r>
            <a:endParaRPr b="1" sz="1800">
              <a:solidFill>
                <a:schemeClr val="dk1"/>
              </a:solidFill>
              <a:latin typeface="Georgia"/>
              <a:ea typeface="Georgia"/>
              <a:cs typeface="Georgia"/>
              <a:sym typeface="Georgia"/>
            </a:endParaRPr>
          </a:p>
          <a:p>
            <a:pPr indent="-317500" lvl="0" marL="457200" rtl="0" algn="l">
              <a:lnSpc>
                <a:spcPct val="115000"/>
              </a:lnSpc>
              <a:spcBef>
                <a:spcPts val="500"/>
              </a:spcBef>
              <a:spcAft>
                <a:spcPts val="0"/>
              </a:spcAft>
              <a:buClr>
                <a:schemeClr val="dk1"/>
              </a:buClr>
              <a:buSzPts val="1400"/>
              <a:buFont typeface="Georgia"/>
              <a:buChar char="●"/>
            </a:pPr>
            <a:r>
              <a:rPr lang="en">
                <a:solidFill>
                  <a:schemeClr val="dk1"/>
                </a:solidFill>
                <a:latin typeface="Georgia"/>
                <a:ea typeface="Georgia"/>
                <a:cs typeface="Georgia"/>
                <a:sym typeface="Georgia"/>
              </a:rPr>
              <a:t>In 1 1/2-quart saucepan, mix granulated sugar and water. Heat to boiling over high heat.</a:t>
            </a:r>
            <a:endParaRPr>
              <a:solidFill>
                <a:schemeClr val="dk1"/>
              </a:solidFill>
              <a:latin typeface="Georgia"/>
              <a:ea typeface="Georgia"/>
              <a:cs typeface="Georgia"/>
              <a:sym typeface="Georgia"/>
            </a:endParaRPr>
          </a:p>
          <a:p>
            <a:pPr indent="-317500" lvl="0" marL="457200" rtl="0" algn="l">
              <a:lnSpc>
                <a:spcPct val="115000"/>
              </a:lnSpc>
              <a:spcBef>
                <a:spcPts val="0"/>
              </a:spcBef>
              <a:spcAft>
                <a:spcPts val="0"/>
              </a:spcAft>
              <a:buClr>
                <a:schemeClr val="dk1"/>
              </a:buClr>
              <a:buSzPts val="1400"/>
              <a:buFont typeface="Georgia"/>
              <a:buChar char="●"/>
            </a:pPr>
            <a:r>
              <a:rPr lang="en">
                <a:solidFill>
                  <a:schemeClr val="dk1"/>
                </a:solidFill>
                <a:latin typeface="Georgia"/>
                <a:ea typeface="Georgia"/>
                <a:cs typeface="Georgia"/>
                <a:sym typeface="Georgia"/>
              </a:rPr>
              <a:t>Stir in your 2 cups of rinsed cranberries, add orange juice and orange zest if you want. If you don’t have orange juice, add another ¼ cup of water.</a:t>
            </a:r>
            <a:endParaRPr>
              <a:solidFill>
                <a:schemeClr val="dk1"/>
              </a:solidFill>
              <a:latin typeface="Georgia"/>
              <a:ea typeface="Georgia"/>
              <a:cs typeface="Georgia"/>
              <a:sym typeface="Georgia"/>
            </a:endParaRPr>
          </a:p>
          <a:p>
            <a:pPr indent="-317500" lvl="0" marL="457200" rtl="0" algn="l">
              <a:lnSpc>
                <a:spcPct val="115000"/>
              </a:lnSpc>
              <a:spcBef>
                <a:spcPts val="0"/>
              </a:spcBef>
              <a:spcAft>
                <a:spcPts val="0"/>
              </a:spcAft>
              <a:buClr>
                <a:schemeClr val="dk1"/>
              </a:buClr>
              <a:buSzPts val="1400"/>
              <a:buFont typeface="Georgia"/>
              <a:buChar char="●"/>
            </a:pPr>
            <a:r>
              <a:rPr lang="en">
                <a:solidFill>
                  <a:schemeClr val="dk1"/>
                </a:solidFill>
                <a:latin typeface="Georgia"/>
                <a:ea typeface="Georgia"/>
                <a:cs typeface="Georgia"/>
                <a:sym typeface="Georgia"/>
              </a:rPr>
              <a:t>Simmer over medium heat about 10 minutes (set a timer!), stirring occasionally, until thickened; remove from stove top to cool.</a:t>
            </a:r>
            <a:endParaRPr b="1">
              <a:solidFill>
                <a:schemeClr val="dk1"/>
              </a:solidFill>
              <a:latin typeface="Georgia"/>
              <a:ea typeface="Georgia"/>
              <a:cs typeface="Georgia"/>
              <a:sym typeface="Georgia"/>
            </a:endParaRPr>
          </a:p>
        </p:txBody>
      </p:sp>
      <p:pic>
        <p:nvPicPr>
          <p:cNvPr id="248" name="Google Shape;248;p35"/>
          <p:cNvPicPr preferRelativeResize="0"/>
          <p:nvPr/>
        </p:nvPicPr>
        <p:blipFill rotWithShape="1">
          <a:blip r:embed="rId3">
            <a:alphaModFix/>
          </a:blip>
          <a:srcRect b="17992" l="0" r="0" t="0"/>
          <a:stretch/>
        </p:blipFill>
        <p:spPr>
          <a:xfrm>
            <a:off x="6114688" y="350575"/>
            <a:ext cx="2667300" cy="2187300"/>
          </a:xfrm>
          <a:prstGeom prst="rect">
            <a:avLst/>
          </a:prstGeom>
          <a:noFill/>
          <a:ln>
            <a:noFill/>
          </a:ln>
        </p:spPr>
      </p:pic>
      <p:pic>
        <p:nvPicPr>
          <p:cNvPr id="249" name="Google Shape;249;p35"/>
          <p:cNvPicPr preferRelativeResize="0"/>
          <p:nvPr/>
        </p:nvPicPr>
        <p:blipFill rotWithShape="1">
          <a:blip r:embed="rId4">
            <a:alphaModFix/>
          </a:blip>
          <a:srcRect b="10575" l="15757" r="15613" t="12060"/>
          <a:stretch/>
        </p:blipFill>
        <p:spPr>
          <a:xfrm>
            <a:off x="6724313" y="3008326"/>
            <a:ext cx="1448077" cy="144282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36"/>
          <p:cNvSpPr/>
          <p:nvPr/>
        </p:nvSpPr>
        <p:spPr>
          <a:xfrm>
            <a:off x="6129450" y="2681575"/>
            <a:ext cx="2652600" cy="2126400"/>
          </a:xfrm>
          <a:prstGeom prst="rect">
            <a:avLst/>
          </a:prstGeom>
          <a:solidFill>
            <a:srgbClr val="9E5F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5" name="Google Shape;255;p36"/>
          <p:cNvPicPr preferRelativeResize="0"/>
          <p:nvPr/>
        </p:nvPicPr>
        <p:blipFill rotWithShape="1">
          <a:blip r:embed="rId3">
            <a:alphaModFix/>
          </a:blip>
          <a:srcRect b="17992" l="0" r="0" t="0"/>
          <a:stretch/>
        </p:blipFill>
        <p:spPr>
          <a:xfrm>
            <a:off x="6114688" y="350575"/>
            <a:ext cx="2667300" cy="2187300"/>
          </a:xfrm>
          <a:prstGeom prst="rect">
            <a:avLst/>
          </a:prstGeom>
          <a:noFill/>
          <a:ln>
            <a:noFill/>
          </a:ln>
        </p:spPr>
      </p:pic>
      <p:sp>
        <p:nvSpPr>
          <p:cNvPr id="256" name="Google Shape;256;p36"/>
          <p:cNvSpPr txBox="1"/>
          <p:nvPr/>
        </p:nvSpPr>
        <p:spPr>
          <a:xfrm>
            <a:off x="623875" y="350575"/>
            <a:ext cx="5115600" cy="44424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None/>
            </a:pPr>
            <a:r>
              <a:rPr lang="en" sz="3300">
                <a:solidFill>
                  <a:schemeClr val="dk1"/>
                </a:solidFill>
                <a:latin typeface="Georgia"/>
                <a:ea typeface="Georgia"/>
                <a:cs typeface="Georgia"/>
                <a:sym typeface="Georgia"/>
              </a:rPr>
              <a:t>Cranberry Crumble Bars </a:t>
            </a:r>
            <a:r>
              <a:rPr lang="en">
                <a:solidFill>
                  <a:schemeClr val="dk1"/>
                </a:solidFill>
                <a:latin typeface="Georgia"/>
                <a:ea typeface="Georgia"/>
                <a:cs typeface="Georgia"/>
                <a:sym typeface="Georgia"/>
              </a:rPr>
              <a:t>While the </a:t>
            </a:r>
            <a:r>
              <a:rPr lang="en">
                <a:solidFill>
                  <a:schemeClr val="dk1"/>
                </a:solidFill>
                <a:latin typeface="Georgia"/>
                <a:ea typeface="Georgia"/>
                <a:cs typeface="Georgia"/>
                <a:sym typeface="Georgia"/>
              </a:rPr>
              <a:t>cranberries</a:t>
            </a:r>
            <a:r>
              <a:rPr lang="en">
                <a:solidFill>
                  <a:schemeClr val="dk1"/>
                </a:solidFill>
                <a:latin typeface="Georgia"/>
                <a:ea typeface="Georgia"/>
                <a:cs typeface="Georgia"/>
                <a:sym typeface="Georgia"/>
              </a:rPr>
              <a:t> cook, we will make the crust.</a:t>
            </a:r>
            <a:endParaRPr>
              <a:solidFill>
                <a:schemeClr val="dk1"/>
              </a:solidFill>
              <a:latin typeface="Georgia"/>
              <a:ea typeface="Georgia"/>
              <a:cs typeface="Georgia"/>
              <a:sym typeface="Georgia"/>
            </a:endParaRPr>
          </a:p>
          <a:p>
            <a:pPr indent="0" lvl="0" marL="0" marR="0" rtl="0" algn="l">
              <a:lnSpc>
                <a:spcPct val="90000"/>
              </a:lnSpc>
              <a:spcBef>
                <a:spcPts val="800"/>
              </a:spcBef>
              <a:spcAft>
                <a:spcPts val="0"/>
              </a:spcAft>
              <a:buNone/>
            </a:pPr>
            <a:r>
              <a:t/>
            </a:r>
            <a:endParaRPr sz="1800">
              <a:solidFill>
                <a:schemeClr val="dk1"/>
              </a:solidFill>
              <a:latin typeface="Georgia"/>
              <a:ea typeface="Georgia"/>
              <a:cs typeface="Georgia"/>
              <a:sym typeface="Georgia"/>
            </a:endParaRPr>
          </a:p>
          <a:p>
            <a:pPr indent="0" lvl="0" marL="0" marR="0" rtl="0" algn="l">
              <a:lnSpc>
                <a:spcPct val="90000"/>
              </a:lnSpc>
              <a:spcBef>
                <a:spcPts val="800"/>
              </a:spcBef>
              <a:spcAft>
                <a:spcPts val="0"/>
              </a:spcAft>
              <a:buNone/>
            </a:pPr>
            <a:r>
              <a:rPr b="1" lang="en" sz="1800">
                <a:solidFill>
                  <a:schemeClr val="dk1"/>
                </a:solidFill>
                <a:latin typeface="Georgia"/>
                <a:ea typeface="Georgia"/>
                <a:cs typeface="Georgia"/>
                <a:sym typeface="Georgia"/>
              </a:rPr>
              <a:t>Crust </a:t>
            </a:r>
            <a:r>
              <a:rPr b="1" lang="en" sz="1800">
                <a:solidFill>
                  <a:schemeClr val="dk1"/>
                </a:solidFill>
                <a:latin typeface="Georgia"/>
                <a:ea typeface="Georgia"/>
                <a:cs typeface="Georgia"/>
                <a:sym typeface="Georgia"/>
              </a:rPr>
              <a:t>Instructions</a:t>
            </a:r>
            <a:endParaRPr b="1" sz="1800">
              <a:solidFill>
                <a:schemeClr val="dk1"/>
              </a:solidFill>
              <a:latin typeface="Georgia"/>
              <a:ea typeface="Georgia"/>
              <a:cs typeface="Georgia"/>
              <a:sym typeface="Georgia"/>
            </a:endParaRPr>
          </a:p>
          <a:p>
            <a:pPr indent="-307975" lvl="0" marL="457200" rtl="0" algn="l">
              <a:lnSpc>
                <a:spcPct val="115000"/>
              </a:lnSpc>
              <a:spcBef>
                <a:spcPts val="500"/>
              </a:spcBef>
              <a:spcAft>
                <a:spcPts val="0"/>
              </a:spcAft>
              <a:buClr>
                <a:schemeClr val="dk1"/>
              </a:buClr>
              <a:buSzPts val="1250"/>
              <a:buFont typeface="Georgia"/>
              <a:buChar char="●"/>
            </a:pPr>
            <a:r>
              <a:rPr lang="en" sz="1250">
                <a:solidFill>
                  <a:schemeClr val="dk1"/>
                </a:solidFill>
                <a:latin typeface="Georgia"/>
                <a:ea typeface="Georgia"/>
                <a:cs typeface="Georgia"/>
                <a:sym typeface="Georgia"/>
              </a:rPr>
              <a:t>In medium bowl, mix brown sugar and softened butter.</a:t>
            </a:r>
            <a:endParaRPr sz="1250">
              <a:solidFill>
                <a:schemeClr val="dk1"/>
              </a:solidFill>
              <a:latin typeface="Georgia"/>
              <a:ea typeface="Georgia"/>
              <a:cs typeface="Georgia"/>
              <a:sym typeface="Georgia"/>
            </a:endParaRPr>
          </a:p>
          <a:p>
            <a:pPr indent="-307975" lvl="0" marL="457200" rtl="0" algn="l">
              <a:lnSpc>
                <a:spcPct val="115000"/>
              </a:lnSpc>
              <a:spcBef>
                <a:spcPts val="0"/>
              </a:spcBef>
              <a:spcAft>
                <a:spcPts val="0"/>
              </a:spcAft>
              <a:buClr>
                <a:schemeClr val="dk1"/>
              </a:buClr>
              <a:buSzPts val="1250"/>
              <a:buFont typeface="Georgia"/>
              <a:buChar char="●"/>
            </a:pPr>
            <a:r>
              <a:rPr lang="en" sz="1250">
                <a:solidFill>
                  <a:schemeClr val="dk1"/>
                </a:solidFill>
                <a:latin typeface="Georgia"/>
                <a:ea typeface="Georgia"/>
                <a:cs typeface="Georgia"/>
                <a:sym typeface="Georgia"/>
              </a:rPr>
              <a:t>Stir in all ground cinnamon, oats, flour and salt until crumbly.</a:t>
            </a:r>
            <a:endParaRPr sz="1250">
              <a:solidFill>
                <a:schemeClr val="dk1"/>
              </a:solidFill>
              <a:latin typeface="Georgia"/>
              <a:ea typeface="Georgia"/>
              <a:cs typeface="Georgia"/>
              <a:sym typeface="Georgia"/>
            </a:endParaRPr>
          </a:p>
          <a:p>
            <a:pPr indent="-307975" lvl="0" marL="457200" rtl="0" algn="l">
              <a:lnSpc>
                <a:spcPct val="115000"/>
              </a:lnSpc>
              <a:spcBef>
                <a:spcPts val="0"/>
              </a:spcBef>
              <a:spcAft>
                <a:spcPts val="0"/>
              </a:spcAft>
              <a:buClr>
                <a:schemeClr val="dk1"/>
              </a:buClr>
              <a:buSzPts val="1250"/>
              <a:buFont typeface="Georgia"/>
              <a:buChar char="●"/>
            </a:pPr>
            <a:r>
              <a:rPr lang="en" sz="1250">
                <a:solidFill>
                  <a:schemeClr val="dk1"/>
                </a:solidFill>
                <a:latin typeface="Georgia"/>
                <a:ea typeface="Georgia"/>
                <a:cs typeface="Georgia"/>
                <a:sym typeface="Georgia"/>
              </a:rPr>
              <a:t>Scoop half of the crumbly mixture and put it in ungreased 9x13" rectangular pan. Press it cover the bottom evenly.</a:t>
            </a:r>
            <a:endParaRPr sz="1250">
              <a:solidFill>
                <a:schemeClr val="dk1"/>
              </a:solidFill>
              <a:latin typeface="Georgia"/>
              <a:ea typeface="Georgia"/>
              <a:cs typeface="Georgia"/>
              <a:sym typeface="Georgia"/>
            </a:endParaRPr>
          </a:p>
          <a:p>
            <a:pPr indent="-307975" lvl="0" marL="457200" rtl="0" algn="l">
              <a:lnSpc>
                <a:spcPct val="115000"/>
              </a:lnSpc>
              <a:spcBef>
                <a:spcPts val="0"/>
              </a:spcBef>
              <a:spcAft>
                <a:spcPts val="0"/>
              </a:spcAft>
              <a:buClr>
                <a:schemeClr val="dk1"/>
              </a:buClr>
              <a:buSzPts val="1250"/>
              <a:buFont typeface="Georgia"/>
              <a:buChar char="●"/>
            </a:pPr>
            <a:r>
              <a:rPr lang="en" sz="1250">
                <a:solidFill>
                  <a:schemeClr val="dk1"/>
                </a:solidFill>
                <a:latin typeface="Georgia"/>
                <a:ea typeface="Georgia"/>
                <a:cs typeface="Georgia"/>
                <a:sym typeface="Georgia"/>
              </a:rPr>
              <a:t>Spread the cranberry filling over the bottom crust and then top with remaining crumbly mixture as evenly as you can; press lightly.</a:t>
            </a:r>
            <a:endParaRPr sz="1250">
              <a:solidFill>
                <a:schemeClr val="dk1"/>
              </a:solidFill>
              <a:latin typeface="Georgia"/>
              <a:ea typeface="Georgia"/>
              <a:cs typeface="Georgia"/>
              <a:sym typeface="Georgia"/>
            </a:endParaRPr>
          </a:p>
          <a:p>
            <a:pPr indent="-307975" lvl="0" marL="457200" rtl="0" algn="l">
              <a:lnSpc>
                <a:spcPct val="115000"/>
              </a:lnSpc>
              <a:spcBef>
                <a:spcPts val="0"/>
              </a:spcBef>
              <a:spcAft>
                <a:spcPts val="0"/>
              </a:spcAft>
              <a:buClr>
                <a:schemeClr val="dk1"/>
              </a:buClr>
              <a:buSzPts val="1250"/>
              <a:buFont typeface="Georgia"/>
              <a:buChar char="●"/>
            </a:pPr>
            <a:r>
              <a:rPr lang="en" sz="1250">
                <a:solidFill>
                  <a:schemeClr val="dk1"/>
                </a:solidFill>
                <a:latin typeface="Georgia"/>
                <a:ea typeface="Georgia"/>
                <a:cs typeface="Georgia"/>
                <a:sym typeface="Georgia"/>
              </a:rPr>
              <a:t>Bake about 20 minutes or until light brown.</a:t>
            </a:r>
            <a:r>
              <a:rPr i="1" lang="en" sz="1250">
                <a:solidFill>
                  <a:schemeClr val="dk1"/>
                </a:solidFill>
                <a:latin typeface="Georgia"/>
                <a:ea typeface="Georgia"/>
                <a:cs typeface="Georgia"/>
                <a:sym typeface="Georgia"/>
              </a:rPr>
              <a:t> Set a timer!</a:t>
            </a:r>
            <a:endParaRPr i="1" sz="1250">
              <a:solidFill>
                <a:schemeClr val="dk1"/>
              </a:solidFill>
              <a:latin typeface="Georgia"/>
              <a:ea typeface="Georgia"/>
              <a:cs typeface="Georgia"/>
              <a:sym typeface="Georgia"/>
            </a:endParaRPr>
          </a:p>
          <a:p>
            <a:pPr indent="-307975" lvl="0" marL="457200" rtl="0" algn="l">
              <a:lnSpc>
                <a:spcPct val="115000"/>
              </a:lnSpc>
              <a:spcBef>
                <a:spcPts val="0"/>
              </a:spcBef>
              <a:spcAft>
                <a:spcPts val="0"/>
              </a:spcAft>
              <a:buClr>
                <a:schemeClr val="dk1"/>
              </a:buClr>
              <a:buSzPts val="1250"/>
              <a:buFont typeface="Georgia"/>
              <a:buChar char="●"/>
            </a:pPr>
            <a:r>
              <a:rPr lang="en" sz="1250">
                <a:solidFill>
                  <a:schemeClr val="dk1"/>
                </a:solidFill>
                <a:latin typeface="Georgia"/>
                <a:ea typeface="Georgia"/>
                <a:cs typeface="Georgia"/>
                <a:sym typeface="Georgia"/>
              </a:rPr>
              <a:t>Let cool for 5-8 minutes, but while it’s still warm, cut into 6 rows by 4 rows. Then let it cool to room temperature before serving (about 30-45 minutes).</a:t>
            </a:r>
            <a:endParaRPr sz="1250">
              <a:solidFill>
                <a:schemeClr val="dk1"/>
              </a:solidFill>
              <a:latin typeface="Georgia"/>
              <a:ea typeface="Georgia"/>
              <a:cs typeface="Georgia"/>
              <a:sym typeface="Georgia"/>
            </a:endParaRPr>
          </a:p>
        </p:txBody>
      </p:sp>
      <p:pic>
        <p:nvPicPr>
          <p:cNvPr id="257" name="Google Shape;257;p36"/>
          <p:cNvPicPr preferRelativeResize="0"/>
          <p:nvPr/>
        </p:nvPicPr>
        <p:blipFill rotWithShape="1">
          <a:blip r:embed="rId4">
            <a:alphaModFix/>
          </a:blip>
          <a:srcRect b="10575" l="15757" r="15613" t="12060"/>
          <a:stretch/>
        </p:blipFill>
        <p:spPr>
          <a:xfrm>
            <a:off x="6724313" y="3008326"/>
            <a:ext cx="1448077" cy="144282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261" name="Shape 261"/>
        <p:cNvGrpSpPr/>
        <p:nvPr/>
      </p:nvGrpSpPr>
      <p:grpSpPr>
        <a:xfrm>
          <a:off x="0" y="0"/>
          <a:ext cx="0" cy="0"/>
          <a:chOff x="0" y="0"/>
          <a:chExt cx="0" cy="0"/>
        </a:xfrm>
      </p:grpSpPr>
      <p:sp>
        <p:nvSpPr>
          <p:cNvPr id="262" name="Google Shape;262;p37"/>
          <p:cNvSpPr/>
          <p:nvPr/>
        </p:nvSpPr>
        <p:spPr>
          <a:xfrm>
            <a:off x="361950" y="349650"/>
            <a:ext cx="8420100" cy="3487500"/>
          </a:xfrm>
          <a:prstGeom prst="rect">
            <a:avLst/>
          </a:prstGeom>
          <a:solidFill>
            <a:srgbClr val="CCB3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37"/>
          <p:cNvSpPr txBox="1"/>
          <p:nvPr/>
        </p:nvSpPr>
        <p:spPr>
          <a:xfrm>
            <a:off x="449400" y="4092800"/>
            <a:ext cx="8245200" cy="901500"/>
          </a:xfrm>
          <a:prstGeom prst="rect">
            <a:avLst/>
          </a:prstGeom>
          <a:noFill/>
          <a:ln>
            <a:noFill/>
          </a:ln>
        </p:spPr>
        <p:txBody>
          <a:bodyPr anchorCtr="0" anchor="t" bIns="34275" lIns="68575" spcFirstLastPara="1" rIns="68575" wrap="square" tIns="34275">
            <a:normAutofit/>
          </a:bodyPr>
          <a:lstStyle/>
          <a:p>
            <a:pPr indent="0" lvl="0" marL="0" marR="0" rtl="0" algn="ctr">
              <a:lnSpc>
                <a:spcPct val="80000"/>
              </a:lnSpc>
              <a:spcBef>
                <a:spcPts val="0"/>
              </a:spcBef>
              <a:spcAft>
                <a:spcPts val="0"/>
              </a:spcAft>
              <a:buClr>
                <a:schemeClr val="lt1"/>
              </a:buClr>
              <a:buSzPts val="3300"/>
              <a:buFont typeface="Geo"/>
              <a:buNone/>
            </a:pPr>
            <a:r>
              <a:rPr lang="en" sz="2400">
                <a:latin typeface="Georgia"/>
                <a:ea typeface="Georgia"/>
                <a:cs typeface="Georgia"/>
                <a:sym typeface="Georgia"/>
              </a:rPr>
              <a:t>Let’s watch the step by step                                                            videos as we bake our dessert</a:t>
            </a:r>
            <a:endParaRPr sz="2400" cap="none">
              <a:latin typeface="Georgia"/>
              <a:ea typeface="Georgia"/>
              <a:cs typeface="Georgia"/>
              <a:sym typeface="Georgia"/>
            </a:endParaRPr>
          </a:p>
        </p:txBody>
      </p:sp>
      <p:pic>
        <p:nvPicPr>
          <p:cNvPr id="264" name="Google Shape;264;p37" title="Girl Scout Baking Cranberry Crumble Bars">
            <a:hlinkClick r:id="rId3"/>
          </p:cNvPr>
          <p:cNvPicPr preferRelativeResize="0"/>
          <p:nvPr/>
        </p:nvPicPr>
        <p:blipFill>
          <a:blip r:embed="rId4">
            <a:alphaModFix/>
          </a:blip>
          <a:stretch>
            <a:fillRect/>
          </a:stretch>
        </p:blipFill>
        <p:spPr>
          <a:xfrm>
            <a:off x="2247000" y="349650"/>
            <a:ext cx="4650000" cy="3487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4"/>
                                        </p:tgtEl>
                                        <p:attrNameLst>
                                          <p:attrName>style.visibility</p:attrName>
                                        </p:attrNameLst>
                                      </p:cBhvr>
                                      <p:to>
                                        <p:strVal val="visible"/>
                                      </p:to>
                                    </p:set>
                                    <p:animEffect filter="fade" transition="in">
                                      <p:cBhvr>
                                        <p:cTn dur="1000"/>
                                        <p:tgtEl>
                                          <p:spTgt spid="26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38"/>
          <p:cNvSpPr/>
          <p:nvPr/>
        </p:nvSpPr>
        <p:spPr>
          <a:xfrm>
            <a:off x="361950" y="1418175"/>
            <a:ext cx="3204300" cy="3366000"/>
          </a:xfrm>
          <a:prstGeom prst="rect">
            <a:avLst/>
          </a:prstGeom>
          <a:solidFill>
            <a:srgbClr val="5C1F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38"/>
          <p:cNvSpPr/>
          <p:nvPr/>
        </p:nvSpPr>
        <p:spPr>
          <a:xfrm>
            <a:off x="3713125" y="1418175"/>
            <a:ext cx="5068800" cy="3366000"/>
          </a:xfrm>
          <a:prstGeom prst="rect">
            <a:avLst/>
          </a:prstGeom>
          <a:solidFill>
            <a:srgbClr val="9E5F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38"/>
          <p:cNvSpPr txBox="1"/>
          <p:nvPr>
            <p:ph type="title"/>
          </p:nvPr>
        </p:nvSpPr>
        <p:spPr>
          <a:xfrm>
            <a:off x="334502" y="350576"/>
            <a:ext cx="8474700" cy="917400"/>
          </a:xfrm>
          <a:prstGeom prst="rect">
            <a:avLst/>
          </a:prstGeom>
          <a:noFill/>
          <a:ln>
            <a:noFill/>
          </a:ln>
        </p:spPr>
        <p:txBody>
          <a:bodyPr anchorCtr="0" anchor="ctr" bIns="34275" lIns="68575" spcFirstLastPara="1" rIns="68575" wrap="square" tIns="34275">
            <a:normAutofit/>
          </a:bodyPr>
          <a:lstStyle/>
          <a:p>
            <a:pPr indent="0" lvl="0" marL="0" rtl="0" algn="ctr">
              <a:lnSpc>
                <a:spcPct val="90000"/>
              </a:lnSpc>
              <a:spcBef>
                <a:spcPts val="0"/>
              </a:spcBef>
              <a:spcAft>
                <a:spcPts val="0"/>
              </a:spcAft>
              <a:buClr>
                <a:schemeClr val="dk1"/>
              </a:buClr>
              <a:buSzPts val="3000"/>
              <a:buFont typeface="Geo"/>
              <a:buNone/>
            </a:pPr>
            <a:r>
              <a:rPr lang="en"/>
              <a:t>Cranberry Filling: Step 1</a:t>
            </a:r>
            <a:endParaRPr/>
          </a:p>
        </p:txBody>
      </p:sp>
      <p:sp>
        <p:nvSpPr>
          <p:cNvPr id="272" name="Google Shape;272;p38"/>
          <p:cNvSpPr txBox="1"/>
          <p:nvPr/>
        </p:nvSpPr>
        <p:spPr>
          <a:xfrm>
            <a:off x="623875" y="1426975"/>
            <a:ext cx="2730900" cy="3366000"/>
          </a:xfrm>
          <a:prstGeom prst="rect">
            <a:avLst/>
          </a:prstGeom>
          <a:noFill/>
          <a:ln>
            <a:noFill/>
          </a:ln>
        </p:spPr>
        <p:txBody>
          <a:bodyPr anchorCtr="0" anchor="ctr" bIns="34275" lIns="68575" spcFirstLastPara="1" rIns="68575" wrap="square" tIns="34275">
            <a:normAutofit/>
          </a:bodyPr>
          <a:lstStyle/>
          <a:p>
            <a:pPr indent="0" lvl="0" marL="0" rtl="0" algn="l">
              <a:lnSpc>
                <a:spcPct val="115000"/>
              </a:lnSpc>
              <a:spcBef>
                <a:spcPts val="0"/>
              </a:spcBef>
              <a:spcAft>
                <a:spcPts val="0"/>
              </a:spcAft>
              <a:buNone/>
            </a:pPr>
            <a:r>
              <a:rPr lang="en" sz="1800">
                <a:solidFill>
                  <a:srgbClr val="FFFFFF"/>
                </a:solidFill>
                <a:latin typeface="Georgia"/>
                <a:ea typeface="Georgia"/>
                <a:cs typeface="Georgia"/>
                <a:sym typeface="Georgia"/>
              </a:rPr>
              <a:t>On the stovetop in a 1 ½  saucepan, mix sugar and water. Boil on high.</a:t>
            </a:r>
            <a:endParaRPr sz="1800">
              <a:solidFill>
                <a:schemeClr val="dk1"/>
              </a:solidFill>
              <a:latin typeface="Georgia"/>
              <a:ea typeface="Georgia"/>
              <a:cs typeface="Georgia"/>
              <a:sym typeface="Georgia"/>
            </a:endParaRPr>
          </a:p>
        </p:txBody>
      </p:sp>
      <p:pic>
        <p:nvPicPr>
          <p:cNvPr id="273" name="Google Shape;273;p38" title="Girl Scout Baking Cranberry Crumble Bars">
            <a:hlinkClick r:id="rId3"/>
          </p:cNvPr>
          <p:cNvPicPr preferRelativeResize="0"/>
          <p:nvPr/>
        </p:nvPicPr>
        <p:blipFill>
          <a:blip r:embed="rId4">
            <a:alphaModFix/>
          </a:blip>
          <a:stretch>
            <a:fillRect/>
          </a:stretch>
        </p:blipFill>
        <p:spPr>
          <a:xfrm>
            <a:off x="4003525" y="1426975"/>
            <a:ext cx="4488000" cy="33660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39"/>
          <p:cNvSpPr/>
          <p:nvPr/>
        </p:nvSpPr>
        <p:spPr>
          <a:xfrm>
            <a:off x="361950" y="1418175"/>
            <a:ext cx="3204300" cy="3366000"/>
          </a:xfrm>
          <a:prstGeom prst="rect">
            <a:avLst/>
          </a:prstGeom>
          <a:solidFill>
            <a:srgbClr val="5C1F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39"/>
          <p:cNvSpPr/>
          <p:nvPr/>
        </p:nvSpPr>
        <p:spPr>
          <a:xfrm>
            <a:off x="3713125" y="1418175"/>
            <a:ext cx="5068800" cy="3366000"/>
          </a:xfrm>
          <a:prstGeom prst="rect">
            <a:avLst/>
          </a:prstGeom>
          <a:solidFill>
            <a:srgbClr val="CCB3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39"/>
          <p:cNvSpPr txBox="1"/>
          <p:nvPr>
            <p:ph type="title"/>
          </p:nvPr>
        </p:nvSpPr>
        <p:spPr>
          <a:xfrm>
            <a:off x="334502" y="350576"/>
            <a:ext cx="8474700" cy="917400"/>
          </a:xfrm>
          <a:prstGeom prst="rect">
            <a:avLst/>
          </a:prstGeom>
          <a:noFill/>
          <a:ln>
            <a:noFill/>
          </a:ln>
        </p:spPr>
        <p:txBody>
          <a:bodyPr anchorCtr="0" anchor="ctr" bIns="34275" lIns="68575" spcFirstLastPara="1" rIns="68575" wrap="square" tIns="34275">
            <a:normAutofit/>
          </a:bodyPr>
          <a:lstStyle/>
          <a:p>
            <a:pPr indent="0" lvl="0" marL="0" rtl="0" algn="ctr">
              <a:lnSpc>
                <a:spcPct val="90000"/>
              </a:lnSpc>
              <a:spcBef>
                <a:spcPts val="0"/>
              </a:spcBef>
              <a:spcAft>
                <a:spcPts val="0"/>
              </a:spcAft>
              <a:buClr>
                <a:schemeClr val="dk1"/>
              </a:buClr>
              <a:buSzPts val="3000"/>
              <a:buFont typeface="Geo"/>
              <a:buNone/>
            </a:pPr>
            <a:r>
              <a:rPr lang="en"/>
              <a:t>Cranberry Filling: Step 2</a:t>
            </a:r>
            <a:endParaRPr/>
          </a:p>
        </p:txBody>
      </p:sp>
      <p:sp>
        <p:nvSpPr>
          <p:cNvPr id="281" name="Google Shape;281;p39"/>
          <p:cNvSpPr txBox="1"/>
          <p:nvPr/>
        </p:nvSpPr>
        <p:spPr>
          <a:xfrm>
            <a:off x="623875" y="1426975"/>
            <a:ext cx="2730900" cy="3366000"/>
          </a:xfrm>
          <a:prstGeom prst="rect">
            <a:avLst/>
          </a:prstGeom>
          <a:noFill/>
          <a:ln>
            <a:noFill/>
          </a:ln>
        </p:spPr>
        <p:txBody>
          <a:bodyPr anchorCtr="0" anchor="ctr" bIns="34275" lIns="68575" spcFirstLastPara="1" rIns="68575" wrap="square" tIns="34275">
            <a:normAutofit/>
          </a:bodyPr>
          <a:lstStyle/>
          <a:p>
            <a:pPr indent="0" lvl="0" marL="0" rtl="0" algn="l">
              <a:lnSpc>
                <a:spcPct val="115000"/>
              </a:lnSpc>
              <a:spcBef>
                <a:spcPts val="0"/>
              </a:spcBef>
              <a:spcAft>
                <a:spcPts val="0"/>
              </a:spcAft>
              <a:buNone/>
            </a:pPr>
            <a:r>
              <a:rPr lang="en" sz="1800">
                <a:solidFill>
                  <a:srgbClr val="FFFFFF"/>
                </a:solidFill>
                <a:latin typeface="Georgia"/>
                <a:ea typeface="Georgia"/>
                <a:cs typeface="Georgia"/>
                <a:sym typeface="Georgia"/>
              </a:rPr>
              <a:t>While you let the sugar and water boil, make your orange zest </a:t>
            </a:r>
            <a:r>
              <a:rPr i="1" lang="en" sz="1800">
                <a:solidFill>
                  <a:srgbClr val="FFFFFF"/>
                </a:solidFill>
                <a:latin typeface="Georgia"/>
                <a:ea typeface="Georgia"/>
                <a:cs typeface="Georgia"/>
                <a:sym typeface="Georgia"/>
              </a:rPr>
              <a:t>(optional).</a:t>
            </a:r>
            <a:endParaRPr i="1" sz="1800">
              <a:solidFill>
                <a:srgbClr val="FFFFFF"/>
              </a:solidFill>
              <a:latin typeface="Georgia"/>
              <a:ea typeface="Georgia"/>
              <a:cs typeface="Georgia"/>
              <a:sym typeface="Georgia"/>
            </a:endParaRPr>
          </a:p>
        </p:txBody>
      </p:sp>
      <p:pic>
        <p:nvPicPr>
          <p:cNvPr id="282" name="Google Shape;282;p39" title="Girl Scout Baking Cranberry Crumble Bars">
            <a:hlinkClick r:id="rId3"/>
          </p:cNvPr>
          <p:cNvPicPr preferRelativeResize="0"/>
          <p:nvPr/>
        </p:nvPicPr>
        <p:blipFill>
          <a:blip r:embed="rId4">
            <a:alphaModFix/>
          </a:blip>
          <a:stretch>
            <a:fillRect/>
          </a:stretch>
        </p:blipFill>
        <p:spPr>
          <a:xfrm>
            <a:off x="4003525" y="1426975"/>
            <a:ext cx="4488000" cy="33660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40"/>
          <p:cNvSpPr/>
          <p:nvPr/>
        </p:nvSpPr>
        <p:spPr>
          <a:xfrm>
            <a:off x="361950" y="1418175"/>
            <a:ext cx="3204300" cy="3366000"/>
          </a:xfrm>
          <a:prstGeom prst="rect">
            <a:avLst/>
          </a:prstGeom>
          <a:solidFill>
            <a:srgbClr val="5C1F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40"/>
          <p:cNvSpPr/>
          <p:nvPr/>
        </p:nvSpPr>
        <p:spPr>
          <a:xfrm>
            <a:off x="3713125" y="1418175"/>
            <a:ext cx="5068800" cy="3366000"/>
          </a:xfrm>
          <a:prstGeom prst="rect">
            <a:avLst/>
          </a:prstGeom>
          <a:solidFill>
            <a:srgbClr val="9E5F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40"/>
          <p:cNvSpPr txBox="1"/>
          <p:nvPr>
            <p:ph type="title"/>
          </p:nvPr>
        </p:nvSpPr>
        <p:spPr>
          <a:xfrm>
            <a:off x="334502" y="350576"/>
            <a:ext cx="8474700" cy="917400"/>
          </a:xfrm>
          <a:prstGeom prst="rect">
            <a:avLst/>
          </a:prstGeom>
          <a:noFill/>
          <a:ln>
            <a:noFill/>
          </a:ln>
        </p:spPr>
        <p:txBody>
          <a:bodyPr anchorCtr="0" anchor="ctr" bIns="34275" lIns="68575" spcFirstLastPara="1" rIns="68575" wrap="square" tIns="34275">
            <a:normAutofit/>
          </a:bodyPr>
          <a:lstStyle/>
          <a:p>
            <a:pPr indent="0" lvl="0" marL="0" rtl="0" algn="ctr">
              <a:lnSpc>
                <a:spcPct val="90000"/>
              </a:lnSpc>
              <a:spcBef>
                <a:spcPts val="0"/>
              </a:spcBef>
              <a:spcAft>
                <a:spcPts val="0"/>
              </a:spcAft>
              <a:buClr>
                <a:schemeClr val="dk1"/>
              </a:buClr>
              <a:buSzPts val="3000"/>
              <a:buFont typeface="Geo"/>
              <a:buNone/>
            </a:pPr>
            <a:r>
              <a:rPr lang="en"/>
              <a:t>Cranberry Filling: Step 3</a:t>
            </a:r>
            <a:endParaRPr/>
          </a:p>
        </p:txBody>
      </p:sp>
      <p:sp>
        <p:nvSpPr>
          <p:cNvPr id="290" name="Google Shape;290;p40"/>
          <p:cNvSpPr txBox="1"/>
          <p:nvPr/>
        </p:nvSpPr>
        <p:spPr>
          <a:xfrm>
            <a:off x="623875" y="1426975"/>
            <a:ext cx="2730900" cy="3366000"/>
          </a:xfrm>
          <a:prstGeom prst="rect">
            <a:avLst/>
          </a:prstGeom>
          <a:noFill/>
          <a:ln>
            <a:noFill/>
          </a:ln>
        </p:spPr>
        <p:txBody>
          <a:bodyPr anchorCtr="0" anchor="ctr" bIns="34275" lIns="68575" spcFirstLastPara="1" rIns="68575" wrap="square" tIns="34275">
            <a:normAutofit/>
          </a:bodyPr>
          <a:lstStyle/>
          <a:p>
            <a:pPr indent="0" lvl="0" marL="0" rtl="0" algn="l">
              <a:lnSpc>
                <a:spcPct val="115000"/>
              </a:lnSpc>
              <a:spcBef>
                <a:spcPts val="0"/>
              </a:spcBef>
              <a:spcAft>
                <a:spcPts val="0"/>
              </a:spcAft>
              <a:buNone/>
            </a:pPr>
            <a:r>
              <a:rPr lang="en" sz="1800">
                <a:solidFill>
                  <a:srgbClr val="FFFFFF"/>
                </a:solidFill>
                <a:latin typeface="Georgia"/>
                <a:ea typeface="Georgia"/>
                <a:cs typeface="Georgia"/>
                <a:sym typeface="Georgia"/>
              </a:rPr>
              <a:t>Add 2 cups of rinsed cranberries.</a:t>
            </a:r>
            <a:endParaRPr sz="1800">
              <a:solidFill>
                <a:srgbClr val="FFFFFF"/>
              </a:solidFill>
              <a:latin typeface="Georgia"/>
              <a:ea typeface="Georgia"/>
              <a:cs typeface="Georgia"/>
              <a:sym typeface="Georgia"/>
            </a:endParaRPr>
          </a:p>
        </p:txBody>
      </p:sp>
      <p:pic>
        <p:nvPicPr>
          <p:cNvPr id="291" name="Google Shape;291;p40" title="Girl Scout Baking Cranberry Crumble Bars">
            <a:hlinkClick r:id="rId3"/>
          </p:cNvPr>
          <p:cNvPicPr preferRelativeResize="0"/>
          <p:nvPr/>
        </p:nvPicPr>
        <p:blipFill>
          <a:blip r:embed="rId4">
            <a:alphaModFix/>
          </a:blip>
          <a:stretch>
            <a:fillRect/>
          </a:stretch>
        </p:blipFill>
        <p:spPr>
          <a:xfrm>
            <a:off x="4003525" y="1426975"/>
            <a:ext cx="4488000" cy="33660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41"/>
          <p:cNvSpPr/>
          <p:nvPr/>
        </p:nvSpPr>
        <p:spPr>
          <a:xfrm>
            <a:off x="361950" y="1418175"/>
            <a:ext cx="3204300" cy="3366000"/>
          </a:xfrm>
          <a:prstGeom prst="rect">
            <a:avLst/>
          </a:prstGeom>
          <a:solidFill>
            <a:srgbClr val="5C1F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41"/>
          <p:cNvSpPr/>
          <p:nvPr/>
        </p:nvSpPr>
        <p:spPr>
          <a:xfrm>
            <a:off x="3713125" y="1418175"/>
            <a:ext cx="5068800" cy="3366000"/>
          </a:xfrm>
          <a:prstGeom prst="rect">
            <a:avLst/>
          </a:prstGeom>
          <a:solidFill>
            <a:srgbClr val="CCB3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41"/>
          <p:cNvSpPr txBox="1"/>
          <p:nvPr>
            <p:ph type="title"/>
          </p:nvPr>
        </p:nvSpPr>
        <p:spPr>
          <a:xfrm>
            <a:off x="334502" y="350576"/>
            <a:ext cx="8474700" cy="917400"/>
          </a:xfrm>
          <a:prstGeom prst="rect">
            <a:avLst/>
          </a:prstGeom>
          <a:noFill/>
          <a:ln>
            <a:noFill/>
          </a:ln>
        </p:spPr>
        <p:txBody>
          <a:bodyPr anchorCtr="0" anchor="ctr" bIns="34275" lIns="68575" spcFirstLastPara="1" rIns="68575" wrap="square" tIns="34275">
            <a:normAutofit/>
          </a:bodyPr>
          <a:lstStyle/>
          <a:p>
            <a:pPr indent="0" lvl="0" marL="0" rtl="0" algn="ctr">
              <a:lnSpc>
                <a:spcPct val="90000"/>
              </a:lnSpc>
              <a:spcBef>
                <a:spcPts val="0"/>
              </a:spcBef>
              <a:spcAft>
                <a:spcPts val="0"/>
              </a:spcAft>
              <a:buClr>
                <a:schemeClr val="dk1"/>
              </a:buClr>
              <a:buSzPts val="3000"/>
              <a:buFont typeface="Geo"/>
              <a:buNone/>
            </a:pPr>
            <a:r>
              <a:rPr lang="en"/>
              <a:t>Cranberry Filling: Step 4</a:t>
            </a:r>
            <a:endParaRPr/>
          </a:p>
        </p:txBody>
      </p:sp>
      <p:sp>
        <p:nvSpPr>
          <p:cNvPr id="299" name="Google Shape;299;p41"/>
          <p:cNvSpPr txBox="1"/>
          <p:nvPr/>
        </p:nvSpPr>
        <p:spPr>
          <a:xfrm>
            <a:off x="623875" y="1426975"/>
            <a:ext cx="2730900" cy="3366000"/>
          </a:xfrm>
          <a:prstGeom prst="rect">
            <a:avLst/>
          </a:prstGeom>
          <a:noFill/>
          <a:ln>
            <a:noFill/>
          </a:ln>
        </p:spPr>
        <p:txBody>
          <a:bodyPr anchorCtr="0" anchor="ctr" bIns="34275" lIns="68575" spcFirstLastPara="1" rIns="68575" wrap="square" tIns="34275">
            <a:normAutofit/>
          </a:bodyPr>
          <a:lstStyle/>
          <a:p>
            <a:pPr indent="0" lvl="0" marL="0" rtl="0" algn="l">
              <a:lnSpc>
                <a:spcPct val="115000"/>
              </a:lnSpc>
              <a:spcBef>
                <a:spcPts val="0"/>
              </a:spcBef>
              <a:spcAft>
                <a:spcPts val="0"/>
              </a:spcAft>
              <a:buNone/>
            </a:pPr>
            <a:r>
              <a:rPr i="1" lang="en" sz="1800">
                <a:solidFill>
                  <a:srgbClr val="FFFFFF"/>
                </a:solidFill>
                <a:latin typeface="Georgia"/>
                <a:ea typeface="Georgia"/>
                <a:cs typeface="Georgia"/>
                <a:sym typeface="Georgia"/>
              </a:rPr>
              <a:t>Optional: </a:t>
            </a:r>
            <a:r>
              <a:rPr lang="en" sz="1800">
                <a:solidFill>
                  <a:srgbClr val="FFFFFF"/>
                </a:solidFill>
                <a:latin typeface="Georgia"/>
                <a:ea typeface="Georgia"/>
                <a:cs typeface="Georgia"/>
                <a:sym typeface="Georgia"/>
              </a:rPr>
              <a:t>Add orange juice and zest </a:t>
            </a:r>
            <a:endParaRPr sz="1800">
              <a:solidFill>
                <a:srgbClr val="FFFFFF"/>
              </a:solidFill>
              <a:latin typeface="Georgia"/>
              <a:ea typeface="Georgia"/>
              <a:cs typeface="Georgia"/>
              <a:sym typeface="Georgia"/>
            </a:endParaRPr>
          </a:p>
          <a:p>
            <a:pPr indent="0" lvl="0" marL="0" rtl="0" algn="l">
              <a:lnSpc>
                <a:spcPct val="115000"/>
              </a:lnSpc>
              <a:spcBef>
                <a:spcPts val="0"/>
              </a:spcBef>
              <a:spcAft>
                <a:spcPts val="0"/>
              </a:spcAft>
              <a:buNone/>
            </a:pPr>
            <a:r>
              <a:t/>
            </a:r>
            <a:endParaRPr sz="1800">
              <a:solidFill>
                <a:srgbClr val="FFFFFF"/>
              </a:solidFill>
              <a:latin typeface="Georgia"/>
              <a:ea typeface="Georgia"/>
              <a:cs typeface="Georgia"/>
              <a:sym typeface="Georgia"/>
            </a:endParaRPr>
          </a:p>
        </p:txBody>
      </p:sp>
      <p:pic>
        <p:nvPicPr>
          <p:cNvPr id="300" name="Google Shape;300;p41" title="Girl Scout Baking Cranberry Crumble Bars">
            <a:hlinkClick r:id="rId3"/>
          </p:cNvPr>
          <p:cNvPicPr preferRelativeResize="0"/>
          <p:nvPr/>
        </p:nvPicPr>
        <p:blipFill>
          <a:blip r:embed="rId4">
            <a:alphaModFix/>
          </a:blip>
          <a:stretch>
            <a:fillRect/>
          </a:stretch>
        </p:blipFill>
        <p:spPr>
          <a:xfrm>
            <a:off x="4003525" y="1426975"/>
            <a:ext cx="4488000" cy="33660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42"/>
          <p:cNvSpPr/>
          <p:nvPr/>
        </p:nvSpPr>
        <p:spPr>
          <a:xfrm>
            <a:off x="361950" y="1418175"/>
            <a:ext cx="3204300" cy="3366000"/>
          </a:xfrm>
          <a:prstGeom prst="rect">
            <a:avLst/>
          </a:prstGeom>
          <a:solidFill>
            <a:srgbClr val="5C1F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42"/>
          <p:cNvSpPr/>
          <p:nvPr/>
        </p:nvSpPr>
        <p:spPr>
          <a:xfrm>
            <a:off x="3713125" y="1418175"/>
            <a:ext cx="5068800" cy="3366000"/>
          </a:xfrm>
          <a:prstGeom prst="rect">
            <a:avLst/>
          </a:prstGeom>
          <a:solidFill>
            <a:srgbClr val="9E5F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42"/>
          <p:cNvSpPr txBox="1"/>
          <p:nvPr>
            <p:ph type="title"/>
          </p:nvPr>
        </p:nvSpPr>
        <p:spPr>
          <a:xfrm>
            <a:off x="334502" y="350576"/>
            <a:ext cx="8474700" cy="917400"/>
          </a:xfrm>
          <a:prstGeom prst="rect">
            <a:avLst/>
          </a:prstGeom>
          <a:noFill/>
          <a:ln>
            <a:noFill/>
          </a:ln>
        </p:spPr>
        <p:txBody>
          <a:bodyPr anchorCtr="0" anchor="ctr" bIns="34275" lIns="68575" spcFirstLastPara="1" rIns="68575" wrap="square" tIns="34275">
            <a:normAutofit/>
          </a:bodyPr>
          <a:lstStyle/>
          <a:p>
            <a:pPr indent="0" lvl="0" marL="0" rtl="0" algn="ctr">
              <a:lnSpc>
                <a:spcPct val="90000"/>
              </a:lnSpc>
              <a:spcBef>
                <a:spcPts val="0"/>
              </a:spcBef>
              <a:spcAft>
                <a:spcPts val="0"/>
              </a:spcAft>
              <a:buClr>
                <a:schemeClr val="dk1"/>
              </a:buClr>
              <a:buSzPts val="3000"/>
              <a:buFont typeface="Geo"/>
              <a:buNone/>
            </a:pPr>
            <a:r>
              <a:rPr lang="en"/>
              <a:t>Cranberry Filling: Step 5</a:t>
            </a:r>
            <a:endParaRPr/>
          </a:p>
        </p:txBody>
      </p:sp>
      <p:sp>
        <p:nvSpPr>
          <p:cNvPr id="308" name="Google Shape;308;p42"/>
          <p:cNvSpPr txBox="1"/>
          <p:nvPr/>
        </p:nvSpPr>
        <p:spPr>
          <a:xfrm>
            <a:off x="623875" y="1426975"/>
            <a:ext cx="2730900" cy="3366000"/>
          </a:xfrm>
          <a:prstGeom prst="rect">
            <a:avLst/>
          </a:prstGeom>
          <a:noFill/>
          <a:ln>
            <a:noFill/>
          </a:ln>
        </p:spPr>
        <p:txBody>
          <a:bodyPr anchorCtr="0" anchor="ctr" bIns="34275" lIns="68575" spcFirstLastPara="1" rIns="68575" wrap="square" tIns="34275">
            <a:normAutofit/>
          </a:bodyPr>
          <a:lstStyle/>
          <a:p>
            <a:pPr indent="0" lvl="0" marL="0" rtl="0" algn="l">
              <a:lnSpc>
                <a:spcPct val="115000"/>
              </a:lnSpc>
              <a:spcBef>
                <a:spcPts val="0"/>
              </a:spcBef>
              <a:spcAft>
                <a:spcPts val="0"/>
              </a:spcAft>
              <a:buNone/>
            </a:pPr>
            <a:r>
              <a:rPr lang="en" sz="1800">
                <a:solidFill>
                  <a:srgbClr val="FFFFFF"/>
                </a:solidFill>
                <a:latin typeface="Georgia"/>
                <a:ea typeface="Georgia"/>
                <a:cs typeface="Georgia"/>
                <a:sym typeface="Georgia"/>
              </a:rPr>
              <a:t>Reduce heat and cook for 10 minutes.</a:t>
            </a:r>
            <a:endParaRPr sz="1800">
              <a:solidFill>
                <a:srgbClr val="FFFFFF"/>
              </a:solidFill>
              <a:latin typeface="Georgia"/>
              <a:ea typeface="Georgia"/>
              <a:cs typeface="Georgia"/>
              <a:sym typeface="Georgia"/>
            </a:endParaRPr>
          </a:p>
        </p:txBody>
      </p:sp>
      <p:pic>
        <p:nvPicPr>
          <p:cNvPr id="309" name="Google Shape;309;p42" title="Girl Scout Baking Cranberry Crumble Bars">
            <a:hlinkClick r:id="rId3"/>
          </p:cNvPr>
          <p:cNvPicPr preferRelativeResize="0"/>
          <p:nvPr/>
        </p:nvPicPr>
        <p:blipFill>
          <a:blip r:embed="rId4">
            <a:alphaModFix/>
          </a:blip>
          <a:stretch>
            <a:fillRect/>
          </a:stretch>
        </p:blipFill>
        <p:spPr>
          <a:xfrm>
            <a:off x="4003525" y="1426975"/>
            <a:ext cx="4488000" cy="33660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43"/>
          <p:cNvSpPr/>
          <p:nvPr/>
        </p:nvSpPr>
        <p:spPr>
          <a:xfrm>
            <a:off x="335000" y="2682763"/>
            <a:ext cx="1771800" cy="2107800"/>
          </a:xfrm>
          <a:prstGeom prst="rect">
            <a:avLst/>
          </a:prstGeom>
          <a:solidFill>
            <a:srgbClr val="9E5F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43"/>
          <p:cNvSpPr/>
          <p:nvPr/>
        </p:nvSpPr>
        <p:spPr>
          <a:xfrm>
            <a:off x="335050" y="352938"/>
            <a:ext cx="1771800" cy="2192700"/>
          </a:xfrm>
          <a:prstGeom prst="rect">
            <a:avLst/>
          </a:prstGeom>
          <a:solidFill>
            <a:srgbClr val="CCB3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43"/>
          <p:cNvSpPr txBox="1"/>
          <p:nvPr/>
        </p:nvSpPr>
        <p:spPr>
          <a:xfrm>
            <a:off x="2106850" y="350475"/>
            <a:ext cx="6601500" cy="780300"/>
          </a:xfrm>
          <a:prstGeom prst="rect">
            <a:avLst/>
          </a:prstGeom>
          <a:noFill/>
          <a:ln>
            <a:noFill/>
          </a:ln>
        </p:spPr>
        <p:txBody>
          <a:bodyPr anchorCtr="0" anchor="ctr" bIns="34275" lIns="68575" spcFirstLastPara="1" rIns="68575" wrap="square" tIns="34275">
            <a:noAutofit/>
          </a:bodyPr>
          <a:lstStyle/>
          <a:p>
            <a:pPr indent="0" lvl="0" marL="0" marR="0" rtl="0" algn="ctr">
              <a:lnSpc>
                <a:spcPct val="90000"/>
              </a:lnSpc>
              <a:spcBef>
                <a:spcPts val="800"/>
              </a:spcBef>
              <a:spcAft>
                <a:spcPts val="0"/>
              </a:spcAft>
              <a:buNone/>
            </a:pPr>
            <a:r>
              <a:rPr lang="en" sz="3300">
                <a:solidFill>
                  <a:schemeClr val="dk1"/>
                </a:solidFill>
                <a:latin typeface="Georgia"/>
                <a:ea typeface="Georgia"/>
                <a:cs typeface="Georgia"/>
                <a:sym typeface="Georgia"/>
              </a:rPr>
              <a:t>Crust: Step 1</a:t>
            </a:r>
            <a:endParaRPr sz="3300">
              <a:solidFill>
                <a:schemeClr val="dk1"/>
              </a:solidFill>
              <a:latin typeface="Georgia"/>
              <a:ea typeface="Georgia"/>
              <a:cs typeface="Georgia"/>
              <a:sym typeface="Georgia"/>
            </a:endParaRPr>
          </a:p>
        </p:txBody>
      </p:sp>
      <p:pic>
        <p:nvPicPr>
          <p:cNvPr id="317" name="Google Shape;317;p43"/>
          <p:cNvPicPr preferRelativeResize="0"/>
          <p:nvPr/>
        </p:nvPicPr>
        <p:blipFill rotWithShape="1">
          <a:blip r:embed="rId3">
            <a:alphaModFix/>
          </a:blip>
          <a:srcRect b="0" l="0" r="0" t="0"/>
          <a:stretch/>
        </p:blipFill>
        <p:spPr>
          <a:xfrm>
            <a:off x="603460" y="3162185"/>
            <a:ext cx="1234910" cy="1154023"/>
          </a:xfrm>
          <a:prstGeom prst="rect">
            <a:avLst/>
          </a:prstGeom>
          <a:noFill/>
          <a:ln>
            <a:noFill/>
          </a:ln>
        </p:spPr>
      </p:pic>
      <p:sp>
        <p:nvSpPr>
          <p:cNvPr id="318" name="Google Shape;318;p43"/>
          <p:cNvSpPr txBox="1"/>
          <p:nvPr/>
        </p:nvSpPr>
        <p:spPr>
          <a:xfrm>
            <a:off x="2291050" y="1130725"/>
            <a:ext cx="6417300" cy="780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800">
                <a:latin typeface="Georgia"/>
                <a:ea typeface="Georgia"/>
                <a:cs typeface="Georgia"/>
                <a:sym typeface="Georgia"/>
              </a:rPr>
              <a:t>In a large mixing bowl, add ¾ cup brown sugar and a whole stick of softened butter and mix them together.  </a:t>
            </a:r>
            <a:endParaRPr sz="1800">
              <a:latin typeface="Georgia"/>
              <a:ea typeface="Georgia"/>
              <a:cs typeface="Georgia"/>
              <a:sym typeface="Georgia"/>
            </a:endParaRPr>
          </a:p>
        </p:txBody>
      </p:sp>
      <p:pic>
        <p:nvPicPr>
          <p:cNvPr id="319" name="Google Shape;319;p43"/>
          <p:cNvPicPr preferRelativeResize="0"/>
          <p:nvPr/>
        </p:nvPicPr>
        <p:blipFill rotWithShape="1">
          <a:blip r:embed="rId4">
            <a:alphaModFix/>
          </a:blip>
          <a:srcRect b="10575" l="15757" r="15613" t="12060"/>
          <a:stretch/>
        </p:blipFill>
        <p:spPr>
          <a:xfrm>
            <a:off x="603438" y="834076"/>
            <a:ext cx="1234929" cy="1230435"/>
          </a:xfrm>
          <a:prstGeom prst="rect">
            <a:avLst/>
          </a:prstGeom>
          <a:noFill/>
          <a:ln>
            <a:noFill/>
          </a:ln>
        </p:spPr>
      </p:pic>
      <p:pic>
        <p:nvPicPr>
          <p:cNvPr id="320" name="Google Shape;320;p43" title="Girl Scout Baking Cranberry Crumble Bars">
            <a:hlinkClick r:id="rId5"/>
          </p:cNvPr>
          <p:cNvPicPr preferRelativeResize="0"/>
          <p:nvPr/>
        </p:nvPicPr>
        <p:blipFill>
          <a:blip r:embed="rId6">
            <a:alphaModFix/>
          </a:blip>
          <a:stretch>
            <a:fillRect/>
          </a:stretch>
        </p:blipFill>
        <p:spPr>
          <a:xfrm>
            <a:off x="3580000" y="1911025"/>
            <a:ext cx="3839400" cy="287955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324" name="Shape 324"/>
        <p:cNvGrpSpPr/>
        <p:nvPr/>
      </p:nvGrpSpPr>
      <p:grpSpPr>
        <a:xfrm>
          <a:off x="0" y="0"/>
          <a:ext cx="0" cy="0"/>
          <a:chOff x="0" y="0"/>
          <a:chExt cx="0" cy="0"/>
        </a:xfrm>
      </p:grpSpPr>
      <p:sp>
        <p:nvSpPr>
          <p:cNvPr id="325" name="Google Shape;325;p44"/>
          <p:cNvSpPr/>
          <p:nvPr/>
        </p:nvSpPr>
        <p:spPr>
          <a:xfrm>
            <a:off x="361950" y="355400"/>
            <a:ext cx="8420100" cy="4442700"/>
          </a:xfrm>
          <a:prstGeom prst="rect">
            <a:avLst/>
          </a:prstGeom>
          <a:solidFill>
            <a:srgbClr val="9E5F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44"/>
          <p:cNvSpPr txBox="1"/>
          <p:nvPr/>
        </p:nvSpPr>
        <p:spPr>
          <a:xfrm>
            <a:off x="361943" y="453607"/>
            <a:ext cx="8245200" cy="1035900"/>
          </a:xfrm>
          <a:prstGeom prst="rect">
            <a:avLst/>
          </a:prstGeom>
          <a:noFill/>
          <a:ln>
            <a:noFill/>
          </a:ln>
        </p:spPr>
        <p:txBody>
          <a:bodyPr anchorCtr="0" anchor="ctr" bIns="34275" lIns="68575" spcFirstLastPara="1" rIns="68575" wrap="square" tIns="34275">
            <a:normAutofit/>
          </a:bodyPr>
          <a:lstStyle/>
          <a:p>
            <a:pPr indent="0" lvl="0" marL="0" marR="0" rtl="0" algn="ctr">
              <a:lnSpc>
                <a:spcPct val="90000"/>
              </a:lnSpc>
              <a:spcBef>
                <a:spcPts val="0"/>
              </a:spcBef>
              <a:spcAft>
                <a:spcPts val="0"/>
              </a:spcAft>
              <a:buClr>
                <a:schemeClr val="lt1"/>
              </a:buClr>
              <a:buSzPts val="3300"/>
              <a:buFont typeface="Geo"/>
              <a:buNone/>
            </a:pPr>
            <a:r>
              <a:rPr lang="en" sz="3300">
                <a:solidFill>
                  <a:srgbClr val="FFFFFF"/>
                </a:solidFill>
                <a:latin typeface="Georgia"/>
                <a:ea typeface="Georgia"/>
                <a:cs typeface="Georgia"/>
                <a:sym typeface="Georgia"/>
              </a:rPr>
              <a:t>Check and stir your cranberries!</a:t>
            </a:r>
            <a:endParaRPr sz="3300" cap="none">
              <a:solidFill>
                <a:srgbClr val="FFFFFF"/>
              </a:solidFill>
              <a:latin typeface="Georgia"/>
              <a:ea typeface="Georgia"/>
              <a:cs typeface="Georgia"/>
              <a:sym typeface="Georgia"/>
            </a:endParaRPr>
          </a:p>
        </p:txBody>
      </p:sp>
      <p:pic>
        <p:nvPicPr>
          <p:cNvPr id="327" name="Google Shape;327;p44" title="Girl Scout Baking Cranberry Crumble Bars">
            <a:hlinkClick r:id="rId3"/>
          </p:cNvPr>
          <p:cNvPicPr preferRelativeResize="0"/>
          <p:nvPr/>
        </p:nvPicPr>
        <p:blipFill>
          <a:blip r:embed="rId4">
            <a:alphaModFix/>
          </a:blip>
          <a:stretch>
            <a:fillRect/>
          </a:stretch>
        </p:blipFill>
        <p:spPr>
          <a:xfrm>
            <a:off x="2240550" y="1432100"/>
            <a:ext cx="4488000" cy="33660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45"/>
          <p:cNvSpPr/>
          <p:nvPr/>
        </p:nvSpPr>
        <p:spPr>
          <a:xfrm>
            <a:off x="335000" y="2682763"/>
            <a:ext cx="1771800" cy="2107800"/>
          </a:xfrm>
          <a:prstGeom prst="rect">
            <a:avLst/>
          </a:prstGeom>
          <a:solidFill>
            <a:srgbClr val="9E5F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45"/>
          <p:cNvSpPr/>
          <p:nvPr/>
        </p:nvSpPr>
        <p:spPr>
          <a:xfrm>
            <a:off x="335050" y="352938"/>
            <a:ext cx="1771800" cy="2192700"/>
          </a:xfrm>
          <a:prstGeom prst="rect">
            <a:avLst/>
          </a:prstGeom>
          <a:solidFill>
            <a:srgbClr val="CCB3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45"/>
          <p:cNvSpPr txBox="1"/>
          <p:nvPr/>
        </p:nvSpPr>
        <p:spPr>
          <a:xfrm>
            <a:off x="2106850" y="350475"/>
            <a:ext cx="6601500" cy="780300"/>
          </a:xfrm>
          <a:prstGeom prst="rect">
            <a:avLst/>
          </a:prstGeom>
          <a:noFill/>
          <a:ln>
            <a:noFill/>
          </a:ln>
        </p:spPr>
        <p:txBody>
          <a:bodyPr anchorCtr="0" anchor="ctr" bIns="34275" lIns="68575" spcFirstLastPara="1" rIns="68575" wrap="square" tIns="34275">
            <a:noAutofit/>
          </a:bodyPr>
          <a:lstStyle/>
          <a:p>
            <a:pPr indent="0" lvl="0" marL="0" marR="0" rtl="0" algn="ctr">
              <a:lnSpc>
                <a:spcPct val="90000"/>
              </a:lnSpc>
              <a:spcBef>
                <a:spcPts val="800"/>
              </a:spcBef>
              <a:spcAft>
                <a:spcPts val="0"/>
              </a:spcAft>
              <a:buNone/>
            </a:pPr>
            <a:r>
              <a:rPr lang="en" sz="3300">
                <a:solidFill>
                  <a:schemeClr val="dk1"/>
                </a:solidFill>
                <a:latin typeface="Georgia"/>
                <a:ea typeface="Georgia"/>
                <a:cs typeface="Georgia"/>
                <a:sym typeface="Georgia"/>
              </a:rPr>
              <a:t>Crust: Step 2</a:t>
            </a:r>
            <a:endParaRPr sz="3300">
              <a:solidFill>
                <a:schemeClr val="dk1"/>
              </a:solidFill>
              <a:latin typeface="Georgia"/>
              <a:ea typeface="Georgia"/>
              <a:cs typeface="Georgia"/>
              <a:sym typeface="Georgia"/>
            </a:endParaRPr>
          </a:p>
        </p:txBody>
      </p:sp>
      <p:pic>
        <p:nvPicPr>
          <p:cNvPr id="335" name="Google Shape;335;p45"/>
          <p:cNvPicPr preferRelativeResize="0"/>
          <p:nvPr/>
        </p:nvPicPr>
        <p:blipFill rotWithShape="1">
          <a:blip r:embed="rId3">
            <a:alphaModFix/>
          </a:blip>
          <a:srcRect b="0" l="0" r="0" t="0"/>
          <a:stretch/>
        </p:blipFill>
        <p:spPr>
          <a:xfrm>
            <a:off x="603460" y="3162185"/>
            <a:ext cx="1234910" cy="1154023"/>
          </a:xfrm>
          <a:prstGeom prst="rect">
            <a:avLst/>
          </a:prstGeom>
          <a:noFill/>
          <a:ln>
            <a:noFill/>
          </a:ln>
        </p:spPr>
      </p:pic>
      <p:sp>
        <p:nvSpPr>
          <p:cNvPr id="336" name="Google Shape;336;p45"/>
          <p:cNvSpPr txBox="1"/>
          <p:nvPr/>
        </p:nvSpPr>
        <p:spPr>
          <a:xfrm>
            <a:off x="2291050" y="1130725"/>
            <a:ext cx="6417300" cy="780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800">
                <a:latin typeface="Georgia"/>
                <a:ea typeface="Georgia"/>
                <a:cs typeface="Georgia"/>
                <a:sym typeface="Georgia"/>
              </a:rPr>
              <a:t>Mix brown sugar and butter until it’s smooth. You can wash your hands and mix it with your hands for better grip. </a:t>
            </a:r>
            <a:endParaRPr sz="1800">
              <a:latin typeface="Georgia"/>
              <a:ea typeface="Georgia"/>
              <a:cs typeface="Georgia"/>
              <a:sym typeface="Georgia"/>
            </a:endParaRPr>
          </a:p>
        </p:txBody>
      </p:sp>
      <p:pic>
        <p:nvPicPr>
          <p:cNvPr id="337" name="Google Shape;337;p45"/>
          <p:cNvPicPr preferRelativeResize="0"/>
          <p:nvPr/>
        </p:nvPicPr>
        <p:blipFill rotWithShape="1">
          <a:blip r:embed="rId4">
            <a:alphaModFix/>
          </a:blip>
          <a:srcRect b="10575" l="15757" r="15613" t="12060"/>
          <a:stretch/>
        </p:blipFill>
        <p:spPr>
          <a:xfrm>
            <a:off x="603438" y="834076"/>
            <a:ext cx="1234929" cy="1230435"/>
          </a:xfrm>
          <a:prstGeom prst="rect">
            <a:avLst/>
          </a:prstGeom>
          <a:noFill/>
          <a:ln>
            <a:noFill/>
          </a:ln>
        </p:spPr>
      </p:pic>
      <p:pic>
        <p:nvPicPr>
          <p:cNvPr id="338" name="Google Shape;338;p45" title="Girl Scout Baking Cranberry Crumble Bars">
            <a:hlinkClick r:id="rId5"/>
          </p:cNvPr>
          <p:cNvPicPr preferRelativeResize="0"/>
          <p:nvPr/>
        </p:nvPicPr>
        <p:blipFill>
          <a:blip r:embed="rId6">
            <a:alphaModFix/>
          </a:blip>
          <a:stretch>
            <a:fillRect/>
          </a:stretch>
        </p:blipFill>
        <p:spPr>
          <a:xfrm>
            <a:off x="3580000" y="1911025"/>
            <a:ext cx="3839400" cy="287955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46"/>
          <p:cNvSpPr/>
          <p:nvPr/>
        </p:nvSpPr>
        <p:spPr>
          <a:xfrm>
            <a:off x="335000" y="2682763"/>
            <a:ext cx="1771800" cy="2107800"/>
          </a:xfrm>
          <a:prstGeom prst="rect">
            <a:avLst/>
          </a:prstGeom>
          <a:solidFill>
            <a:srgbClr val="9E5F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46"/>
          <p:cNvSpPr/>
          <p:nvPr/>
        </p:nvSpPr>
        <p:spPr>
          <a:xfrm>
            <a:off x="335050" y="352938"/>
            <a:ext cx="1771800" cy="2192700"/>
          </a:xfrm>
          <a:prstGeom prst="rect">
            <a:avLst/>
          </a:prstGeom>
          <a:solidFill>
            <a:srgbClr val="CCB3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46"/>
          <p:cNvSpPr txBox="1"/>
          <p:nvPr/>
        </p:nvSpPr>
        <p:spPr>
          <a:xfrm>
            <a:off x="2106850" y="350475"/>
            <a:ext cx="6601500" cy="780300"/>
          </a:xfrm>
          <a:prstGeom prst="rect">
            <a:avLst/>
          </a:prstGeom>
          <a:noFill/>
          <a:ln>
            <a:noFill/>
          </a:ln>
        </p:spPr>
        <p:txBody>
          <a:bodyPr anchorCtr="0" anchor="ctr" bIns="34275" lIns="68575" spcFirstLastPara="1" rIns="68575" wrap="square" tIns="34275">
            <a:noAutofit/>
          </a:bodyPr>
          <a:lstStyle/>
          <a:p>
            <a:pPr indent="0" lvl="0" marL="0" marR="0" rtl="0" algn="ctr">
              <a:lnSpc>
                <a:spcPct val="90000"/>
              </a:lnSpc>
              <a:spcBef>
                <a:spcPts val="800"/>
              </a:spcBef>
              <a:spcAft>
                <a:spcPts val="0"/>
              </a:spcAft>
              <a:buNone/>
            </a:pPr>
            <a:r>
              <a:rPr lang="en" sz="3300">
                <a:solidFill>
                  <a:schemeClr val="dk1"/>
                </a:solidFill>
                <a:latin typeface="Georgia"/>
                <a:ea typeface="Georgia"/>
                <a:cs typeface="Georgia"/>
                <a:sym typeface="Georgia"/>
              </a:rPr>
              <a:t>Crust: Step 3</a:t>
            </a:r>
            <a:endParaRPr sz="3300">
              <a:solidFill>
                <a:schemeClr val="dk1"/>
              </a:solidFill>
              <a:latin typeface="Georgia"/>
              <a:ea typeface="Georgia"/>
              <a:cs typeface="Georgia"/>
              <a:sym typeface="Georgia"/>
            </a:endParaRPr>
          </a:p>
        </p:txBody>
      </p:sp>
      <p:pic>
        <p:nvPicPr>
          <p:cNvPr id="346" name="Google Shape;346;p46"/>
          <p:cNvPicPr preferRelativeResize="0"/>
          <p:nvPr/>
        </p:nvPicPr>
        <p:blipFill rotWithShape="1">
          <a:blip r:embed="rId3">
            <a:alphaModFix/>
          </a:blip>
          <a:srcRect b="0" l="0" r="0" t="0"/>
          <a:stretch/>
        </p:blipFill>
        <p:spPr>
          <a:xfrm>
            <a:off x="603460" y="3162185"/>
            <a:ext cx="1234910" cy="1154023"/>
          </a:xfrm>
          <a:prstGeom prst="rect">
            <a:avLst/>
          </a:prstGeom>
          <a:noFill/>
          <a:ln>
            <a:noFill/>
          </a:ln>
        </p:spPr>
      </p:pic>
      <p:sp>
        <p:nvSpPr>
          <p:cNvPr id="347" name="Google Shape;347;p46"/>
          <p:cNvSpPr txBox="1"/>
          <p:nvPr/>
        </p:nvSpPr>
        <p:spPr>
          <a:xfrm>
            <a:off x="2291050" y="1130725"/>
            <a:ext cx="6417300" cy="780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800">
                <a:latin typeface="Georgia"/>
                <a:ea typeface="Georgia"/>
                <a:cs typeface="Georgia"/>
                <a:sym typeface="Georgia"/>
              </a:rPr>
              <a:t>Stir in all ground cinnamon, oats, flour and salt until crumbly.</a:t>
            </a:r>
            <a:r>
              <a:rPr lang="en" sz="1800">
                <a:latin typeface="Georgia"/>
                <a:ea typeface="Georgia"/>
                <a:cs typeface="Georgia"/>
                <a:sym typeface="Georgia"/>
              </a:rPr>
              <a:t> </a:t>
            </a:r>
            <a:endParaRPr sz="1800">
              <a:latin typeface="Georgia"/>
              <a:ea typeface="Georgia"/>
              <a:cs typeface="Georgia"/>
              <a:sym typeface="Georgia"/>
            </a:endParaRPr>
          </a:p>
        </p:txBody>
      </p:sp>
      <p:pic>
        <p:nvPicPr>
          <p:cNvPr id="348" name="Google Shape;348;p46"/>
          <p:cNvPicPr preferRelativeResize="0"/>
          <p:nvPr/>
        </p:nvPicPr>
        <p:blipFill rotWithShape="1">
          <a:blip r:embed="rId4">
            <a:alphaModFix/>
          </a:blip>
          <a:srcRect b="10575" l="15757" r="15613" t="12060"/>
          <a:stretch/>
        </p:blipFill>
        <p:spPr>
          <a:xfrm>
            <a:off x="603438" y="834076"/>
            <a:ext cx="1234929" cy="1230435"/>
          </a:xfrm>
          <a:prstGeom prst="rect">
            <a:avLst/>
          </a:prstGeom>
          <a:noFill/>
          <a:ln>
            <a:noFill/>
          </a:ln>
        </p:spPr>
      </p:pic>
      <p:pic>
        <p:nvPicPr>
          <p:cNvPr id="349" name="Google Shape;349;p46" title="Girl Scout Baking Cranberry Crumble Bars">
            <a:hlinkClick r:id="rId5"/>
          </p:cNvPr>
          <p:cNvPicPr preferRelativeResize="0"/>
          <p:nvPr/>
        </p:nvPicPr>
        <p:blipFill>
          <a:blip r:embed="rId6">
            <a:alphaModFix/>
          </a:blip>
          <a:stretch>
            <a:fillRect/>
          </a:stretch>
        </p:blipFill>
        <p:spPr>
          <a:xfrm>
            <a:off x="3580000" y="1911025"/>
            <a:ext cx="3839400" cy="287955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353" name="Shape 353"/>
        <p:cNvGrpSpPr/>
        <p:nvPr/>
      </p:nvGrpSpPr>
      <p:grpSpPr>
        <a:xfrm>
          <a:off x="0" y="0"/>
          <a:ext cx="0" cy="0"/>
          <a:chOff x="0" y="0"/>
          <a:chExt cx="0" cy="0"/>
        </a:xfrm>
      </p:grpSpPr>
      <p:sp>
        <p:nvSpPr>
          <p:cNvPr id="354" name="Google Shape;354;p47"/>
          <p:cNvSpPr/>
          <p:nvPr/>
        </p:nvSpPr>
        <p:spPr>
          <a:xfrm>
            <a:off x="361950" y="355400"/>
            <a:ext cx="8420100" cy="4442700"/>
          </a:xfrm>
          <a:prstGeom prst="rect">
            <a:avLst/>
          </a:prstGeom>
          <a:solidFill>
            <a:srgbClr val="9E5F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47"/>
          <p:cNvSpPr txBox="1"/>
          <p:nvPr/>
        </p:nvSpPr>
        <p:spPr>
          <a:xfrm>
            <a:off x="361943" y="453607"/>
            <a:ext cx="8245200" cy="1035900"/>
          </a:xfrm>
          <a:prstGeom prst="rect">
            <a:avLst/>
          </a:prstGeom>
          <a:noFill/>
          <a:ln>
            <a:noFill/>
          </a:ln>
        </p:spPr>
        <p:txBody>
          <a:bodyPr anchorCtr="0" anchor="ctr" bIns="34275" lIns="68575" spcFirstLastPara="1" rIns="68575" wrap="square" tIns="34275">
            <a:normAutofit/>
          </a:bodyPr>
          <a:lstStyle/>
          <a:p>
            <a:pPr indent="0" lvl="0" marL="0" marR="0" rtl="0" algn="ctr">
              <a:lnSpc>
                <a:spcPct val="90000"/>
              </a:lnSpc>
              <a:spcBef>
                <a:spcPts val="0"/>
              </a:spcBef>
              <a:spcAft>
                <a:spcPts val="0"/>
              </a:spcAft>
              <a:buClr>
                <a:schemeClr val="lt1"/>
              </a:buClr>
              <a:buSzPts val="3300"/>
              <a:buFont typeface="Geo"/>
              <a:buNone/>
            </a:pPr>
            <a:r>
              <a:rPr lang="en" sz="3300">
                <a:solidFill>
                  <a:srgbClr val="FFFFFF"/>
                </a:solidFill>
                <a:latin typeface="Georgia"/>
                <a:ea typeface="Georgia"/>
                <a:cs typeface="Georgia"/>
                <a:sym typeface="Georgia"/>
              </a:rPr>
              <a:t>Check your cranberries </a:t>
            </a:r>
            <a:r>
              <a:rPr lang="en" sz="3300">
                <a:solidFill>
                  <a:srgbClr val="FFFFFF"/>
                </a:solidFill>
                <a:latin typeface="Georgia"/>
                <a:ea typeface="Georgia"/>
                <a:cs typeface="Georgia"/>
                <a:sym typeface="Georgia"/>
              </a:rPr>
              <a:t>again</a:t>
            </a:r>
            <a:r>
              <a:rPr lang="en" sz="3300">
                <a:solidFill>
                  <a:srgbClr val="FFFFFF"/>
                </a:solidFill>
                <a:latin typeface="Georgia"/>
                <a:ea typeface="Georgia"/>
                <a:cs typeface="Georgia"/>
                <a:sym typeface="Georgia"/>
              </a:rPr>
              <a:t>!</a:t>
            </a:r>
            <a:endParaRPr sz="3300" cap="none">
              <a:solidFill>
                <a:srgbClr val="FFFFFF"/>
              </a:solidFill>
              <a:latin typeface="Georgia"/>
              <a:ea typeface="Georgia"/>
              <a:cs typeface="Georgia"/>
              <a:sym typeface="Georgia"/>
            </a:endParaRPr>
          </a:p>
        </p:txBody>
      </p:sp>
      <p:pic>
        <p:nvPicPr>
          <p:cNvPr id="356" name="Google Shape;356;p47" title="Girl Scout Baking Cranberry Crumble Bars">
            <a:hlinkClick r:id="rId3"/>
          </p:cNvPr>
          <p:cNvPicPr preferRelativeResize="0"/>
          <p:nvPr/>
        </p:nvPicPr>
        <p:blipFill>
          <a:blip r:embed="rId4">
            <a:alphaModFix/>
          </a:blip>
          <a:stretch>
            <a:fillRect/>
          </a:stretch>
        </p:blipFill>
        <p:spPr>
          <a:xfrm>
            <a:off x="2240550" y="1432100"/>
            <a:ext cx="4488000" cy="33660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48"/>
          <p:cNvSpPr/>
          <p:nvPr/>
        </p:nvSpPr>
        <p:spPr>
          <a:xfrm>
            <a:off x="4188725" y="355400"/>
            <a:ext cx="4593300" cy="4432800"/>
          </a:xfrm>
          <a:prstGeom prst="rect">
            <a:avLst/>
          </a:prstGeom>
          <a:solidFill>
            <a:srgbClr val="CCB3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48"/>
          <p:cNvSpPr txBox="1"/>
          <p:nvPr/>
        </p:nvSpPr>
        <p:spPr>
          <a:xfrm>
            <a:off x="426675" y="519200"/>
            <a:ext cx="3542400" cy="4105200"/>
          </a:xfrm>
          <a:prstGeom prst="rect">
            <a:avLst/>
          </a:prstGeom>
          <a:noFill/>
          <a:ln>
            <a:noFill/>
          </a:ln>
        </p:spPr>
        <p:txBody>
          <a:bodyPr anchorCtr="0" anchor="ctr" bIns="91425" lIns="91425" spcFirstLastPara="1" rIns="91425" wrap="square" tIns="91425">
            <a:noAutofit/>
          </a:bodyPr>
          <a:lstStyle/>
          <a:p>
            <a:pPr indent="0" lvl="0" marL="0" rtl="0" algn="ctr">
              <a:lnSpc>
                <a:spcPct val="90000"/>
              </a:lnSpc>
              <a:spcBef>
                <a:spcPts val="800"/>
              </a:spcBef>
              <a:spcAft>
                <a:spcPts val="0"/>
              </a:spcAft>
              <a:buNone/>
            </a:pPr>
            <a:r>
              <a:rPr lang="en" sz="3300">
                <a:solidFill>
                  <a:schemeClr val="dk1"/>
                </a:solidFill>
                <a:latin typeface="Georgia"/>
                <a:ea typeface="Georgia"/>
                <a:cs typeface="Georgia"/>
                <a:sym typeface="Georgia"/>
              </a:rPr>
              <a:t>Crust: Step 4</a:t>
            </a:r>
            <a:endParaRPr sz="3300">
              <a:solidFill>
                <a:schemeClr val="dk1"/>
              </a:solidFill>
              <a:latin typeface="Georgia"/>
              <a:ea typeface="Georgia"/>
              <a:cs typeface="Georgia"/>
              <a:sym typeface="Georgia"/>
            </a:endParaRPr>
          </a:p>
          <a:p>
            <a:pPr indent="0" lvl="0" marL="0" rtl="0" algn="l">
              <a:lnSpc>
                <a:spcPct val="115000"/>
              </a:lnSpc>
              <a:spcBef>
                <a:spcPts val="0"/>
              </a:spcBef>
              <a:spcAft>
                <a:spcPts val="0"/>
              </a:spcAft>
              <a:buNone/>
            </a:pPr>
            <a:r>
              <a:t/>
            </a:r>
            <a:endParaRPr sz="1800">
              <a:latin typeface="Georgia"/>
              <a:ea typeface="Georgia"/>
              <a:cs typeface="Georgia"/>
              <a:sym typeface="Georgia"/>
            </a:endParaRPr>
          </a:p>
          <a:p>
            <a:pPr indent="0" lvl="0" marL="0" rtl="0" algn="l">
              <a:lnSpc>
                <a:spcPct val="115000"/>
              </a:lnSpc>
              <a:spcBef>
                <a:spcPts val="0"/>
              </a:spcBef>
              <a:spcAft>
                <a:spcPts val="0"/>
              </a:spcAft>
              <a:buNone/>
            </a:pPr>
            <a:r>
              <a:rPr lang="en" sz="1800">
                <a:latin typeface="Georgia"/>
                <a:ea typeface="Georgia"/>
                <a:cs typeface="Georgia"/>
                <a:sym typeface="Georgia"/>
              </a:rPr>
              <a:t>Scoop half of the crumbly mixture and put it in ungreased 9x13" rectangular pan. Press it cover the bottom evenly.</a:t>
            </a:r>
            <a:endParaRPr sz="1800">
              <a:latin typeface="Georgia"/>
              <a:ea typeface="Georgia"/>
              <a:cs typeface="Georgia"/>
              <a:sym typeface="Georgia"/>
            </a:endParaRPr>
          </a:p>
          <a:p>
            <a:pPr indent="0" lvl="0" marL="0" rtl="0" algn="l">
              <a:lnSpc>
                <a:spcPct val="115000"/>
              </a:lnSpc>
              <a:spcBef>
                <a:spcPts val="0"/>
              </a:spcBef>
              <a:spcAft>
                <a:spcPts val="0"/>
              </a:spcAft>
              <a:buNone/>
            </a:pPr>
            <a:r>
              <a:rPr lang="en" sz="1800">
                <a:latin typeface="Georgia"/>
                <a:ea typeface="Georgia"/>
                <a:cs typeface="Georgia"/>
                <a:sym typeface="Georgia"/>
              </a:rPr>
              <a:t>Spread the cranberry filling over the bottom crust and then top with remaining crumbly mixture as evenly as you can; press lightly.</a:t>
            </a:r>
            <a:endParaRPr sz="1800">
              <a:latin typeface="Georgia"/>
              <a:ea typeface="Georgia"/>
              <a:cs typeface="Georgia"/>
              <a:sym typeface="Georgia"/>
            </a:endParaRPr>
          </a:p>
        </p:txBody>
      </p:sp>
      <p:pic>
        <p:nvPicPr>
          <p:cNvPr id="363" name="Google Shape;363;p48" title="Girl Scout Baking Cranberry Crumble Bars">
            <a:hlinkClick r:id="rId3"/>
          </p:cNvPr>
          <p:cNvPicPr preferRelativeResize="0"/>
          <p:nvPr/>
        </p:nvPicPr>
        <p:blipFill>
          <a:blip r:embed="rId4">
            <a:alphaModFix/>
          </a:blip>
          <a:stretch>
            <a:fillRect/>
          </a:stretch>
        </p:blipFill>
        <p:spPr>
          <a:xfrm>
            <a:off x="4188725" y="849313"/>
            <a:ext cx="4593300" cy="344497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49"/>
          <p:cNvSpPr/>
          <p:nvPr/>
        </p:nvSpPr>
        <p:spPr>
          <a:xfrm>
            <a:off x="4188725" y="355400"/>
            <a:ext cx="4593300" cy="4432800"/>
          </a:xfrm>
          <a:prstGeom prst="rect">
            <a:avLst/>
          </a:prstGeom>
          <a:solidFill>
            <a:srgbClr val="5C1F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49"/>
          <p:cNvSpPr txBox="1"/>
          <p:nvPr/>
        </p:nvSpPr>
        <p:spPr>
          <a:xfrm>
            <a:off x="426675" y="519200"/>
            <a:ext cx="3542400" cy="4105200"/>
          </a:xfrm>
          <a:prstGeom prst="rect">
            <a:avLst/>
          </a:prstGeom>
          <a:noFill/>
          <a:ln>
            <a:noFill/>
          </a:ln>
        </p:spPr>
        <p:txBody>
          <a:bodyPr anchorCtr="0" anchor="ctr" bIns="91425" lIns="91425" spcFirstLastPara="1" rIns="91425" wrap="square" tIns="91425">
            <a:noAutofit/>
          </a:bodyPr>
          <a:lstStyle/>
          <a:p>
            <a:pPr indent="0" lvl="0" marL="0" rtl="0" algn="ctr">
              <a:lnSpc>
                <a:spcPct val="90000"/>
              </a:lnSpc>
              <a:spcBef>
                <a:spcPts val="800"/>
              </a:spcBef>
              <a:spcAft>
                <a:spcPts val="0"/>
              </a:spcAft>
              <a:buNone/>
            </a:pPr>
            <a:r>
              <a:rPr lang="en" sz="3300">
                <a:solidFill>
                  <a:schemeClr val="dk1"/>
                </a:solidFill>
                <a:latin typeface="Georgia"/>
                <a:ea typeface="Georgia"/>
                <a:cs typeface="Georgia"/>
                <a:sym typeface="Georgia"/>
              </a:rPr>
              <a:t>Crust: Step 5</a:t>
            </a:r>
            <a:endParaRPr sz="3300">
              <a:solidFill>
                <a:schemeClr val="dk1"/>
              </a:solidFill>
              <a:latin typeface="Georgia"/>
              <a:ea typeface="Georgia"/>
              <a:cs typeface="Georgia"/>
              <a:sym typeface="Georgia"/>
            </a:endParaRPr>
          </a:p>
          <a:p>
            <a:pPr indent="0" lvl="0" marL="0" rtl="0" algn="l">
              <a:lnSpc>
                <a:spcPct val="115000"/>
              </a:lnSpc>
              <a:spcBef>
                <a:spcPts val="0"/>
              </a:spcBef>
              <a:spcAft>
                <a:spcPts val="0"/>
              </a:spcAft>
              <a:buNone/>
            </a:pPr>
            <a:r>
              <a:t/>
            </a:r>
            <a:endParaRPr sz="1800">
              <a:latin typeface="Georgia"/>
              <a:ea typeface="Georgia"/>
              <a:cs typeface="Georgia"/>
              <a:sym typeface="Georgia"/>
            </a:endParaRPr>
          </a:p>
          <a:p>
            <a:pPr indent="0" lvl="0" marL="0" rtl="0" algn="l">
              <a:lnSpc>
                <a:spcPct val="115000"/>
              </a:lnSpc>
              <a:spcBef>
                <a:spcPts val="0"/>
              </a:spcBef>
              <a:spcAft>
                <a:spcPts val="0"/>
              </a:spcAft>
              <a:buNone/>
            </a:pPr>
            <a:r>
              <a:rPr lang="en" sz="1800">
                <a:latin typeface="Georgia"/>
                <a:ea typeface="Georgia"/>
                <a:cs typeface="Georgia"/>
                <a:sym typeface="Georgia"/>
              </a:rPr>
              <a:t>Spread the cranberry filling            over the bottom crust and then top with remaining crumbly mixture as evenly as you can; press lightly.</a:t>
            </a:r>
            <a:endParaRPr sz="1800">
              <a:latin typeface="Georgia"/>
              <a:ea typeface="Georgia"/>
              <a:cs typeface="Georgia"/>
              <a:sym typeface="Georgia"/>
            </a:endParaRPr>
          </a:p>
        </p:txBody>
      </p:sp>
      <p:pic>
        <p:nvPicPr>
          <p:cNvPr id="370" name="Google Shape;370;p49" title="Girl Scout Baking Cranberry Crumble Bars">
            <a:hlinkClick r:id="rId3"/>
          </p:cNvPr>
          <p:cNvPicPr preferRelativeResize="0"/>
          <p:nvPr/>
        </p:nvPicPr>
        <p:blipFill>
          <a:blip r:embed="rId4">
            <a:alphaModFix/>
          </a:blip>
          <a:stretch>
            <a:fillRect/>
          </a:stretch>
        </p:blipFill>
        <p:spPr>
          <a:xfrm>
            <a:off x="4188725" y="849313"/>
            <a:ext cx="4593300" cy="344497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id="375" name="Google Shape;375;p50"/>
          <p:cNvSpPr/>
          <p:nvPr/>
        </p:nvSpPr>
        <p:spPr>
          <a:xfrm>
            <a:off x="4188725" y="355400"/>
            <a:ext cx="4593300" cy="4432800"/>
          </a:xfrm>
          <a:prstGeom prst="rect">
            <a:avLst/>
          </a:prstGeom>
          <a:solidFill>
            <a:srgbClr val="CCB3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50"/>
          <p:cNvSpPr txBox="1"/>
          <p:nvPr/>
        </p:nvSpPr>
        <p:spPr>
          <a:xfrm>
            <a:off x="426675" y="519200"/>
            <a:ext cx="3542400" cy="4105200"/>
          </a:xfrm>
          <a:prstGeom prst="rect">
            <a:avLst/>
          </a:prstGeom>
          <a:noFill/>
          <a:ln>
            <a:noFill/>
          </a:ln>
        </p:spPr>
        <p:txBody>
          <a:bodyPr anchorCtr="0" anchor="ctr" bIns="91425" lIns="91425" spcFirstLastPara="1" rIns="91425" wrap="square" tIns="91425">
            <a:noAutofit/>
          </a:bodyPr>
          <a:lstStyle/>
          <a:p>
            <a:pPr indent="0" lvl="0" marL="0" rtl="0" algn="ctr">
              <a:lnSpc>
                <a:spcPct val="90000"/>
              </a:lnSpc>
              <a:spcBef>
                <a:spcPts val="800"/>
              </a:spcBef>
              <a:spcAft>
                <a:spcPts val="0"/>
              </a:spcAft>
              <a:buNone/>
            </a:pPr>
            <a:r>
              <a:rPr lang="en" sz="3300">
                <a:solidFill>
                  <a:schemeClr val="dk1"/>
                </a:solidFill>
                <a:latin typeface="Georgia"/>
                <a:ea typeface="Georgia"/>
                <a:cs typeface="Georgia"/>
                <a:sym typeface="Georgia"/>
              </a:rPr>
              <a:t>Crust: Step 6</a:t>
            </a:r>
            <a:endParaRPr sz="3300">
              <a:solidFill>
                <a:schemeClr val="dk1"/>
              </a:solidFill>
              <a:latin typeface="Georgia"/>
              <a:ea typeface="Georgia"/>
              <a:cs typeface="Georgia"/>
              <a:sym typeface="Georgia"/>
            </a:endParaRPr>
          </a:p>
          <a:p>
            <a:pPr indent="0" lvl="0" marL="0" rtl="0" algn="l">
              <a:lnSpc>
                <a:spcPct val="115000"/>
              </a:lnSpc>
              <a:spcBef>
                <a:spcPts val="0"/>
              </a:spcBef>
              <a:spcAft>
                <a:spcPts val="0"/>
              </a:spcAft>
              <a:buNone/>
            </a:pPr>
            <a:r>
              <a:t/>
            </a:r>
            <a:endParaRPr sz="1800">
              <a:latin typeface="Georgia"/>
              <a:ea typeface="Georgia"/>
              <a:cs typeface="Georgia"/>
              <a:sym typeface="Georgia"/>
            </a:endParaRPr>
          </a:p>
          <a:p>
            <a:pPr indent="0" lvl="0" marL="0" rtl="0" algn="l">
              <a:lnSpc>
                <a:spcPct val="115000"/>
              </a:lnSpc>
              <a:spcBef>
                <a:spcPts val="0"/>
              </a:spcBef>
              <a:spcAft>
                <a:spcPts val="0"/>
              </a:spcAft>
              <a:buNone/>
            </a:pPr>
            <a:r>
              <a:rPr lang="en" sz="1800">
                <a:latin typeface="Georgia"/>
                <a:ea typeface="Georgia"/>
                <a:cs typeface="Georgia"/>
                <a:sym typeface="Georgia"/>
              </a:rPr>
              <a:t>Spread rest of crust mixture               on top of cranberry filling.</a:t>
            </a:r>
            <a:endParaRPr sz="1800">
              <a:latin typeface="Georgia"/>
              <a:ea typeface="Georgia"/>
              <a:cs typeface="Georgia"/>
              <a:sym typeface="Georgia"/>
            </a:endParaRPr>
          </a:p>
          <a:p>
            <a:pPr indent="0" lvl="0" marL="0" rtl="0" algn="l">
              <a:lnSpc>
                <a:spcPct val="115000"/>
              </a:lnSpc>
              <a:spcBef>
                <a:spcPts val="0"/>
              </a:spcBef>
              <a:spcAft>
                <a:spcPts val="0"/>
              </a:spcAft>
              <a:buNone/>
            </a:pPr>
            <a:r>
              <a:rPr lang="en" sz="1800">
                <a:latin typeface="Georgia"/>
                <a:ea typeface="Georgia"/>
                <a:cs typeface="Georgia"/>
                <a:sym typeface="Georgia"/>
              </a:rPr>
              <a:t>Make sure to cover the entire filling.</a:t>
            </a:r>
            <a:endParaRPr sz="1800">
              <a:latin typeface="Georgia"/>
              <a:ea typeface="Georgia"/>
              <a:cs typeface="Georgia"/>
              <a:sym typeface="Georgia"/>
            </a:endParaRPr>
          </a:p>
        </p:txBody>
      </p:sp>
      <p:pic>
        <p:nvPicPr>
          <p:cNvPr id="377" name="Google Shape;377;p50" title="Girl Scout Baking Cranberry Crumble Bars">
            <a:hlinkClick r:id="rId3"/>
          </p:cNvPr>
          <p:cNvPicPr preferRelativeResize="0"/>
          <p:nvPr/>
        </p:nvPicPr>
        <p:blipFill>
          <a:blip r:embed="rId4">
            <a:alphaModFix/>
          </a:blip>
          <a:stretch>
            <a:fillRect/>
          </a:stretch>
        </p:blipFill>
        <p:spPr>
          <a:xfrm>
            <a:off x="4188725" y="849313"/>
            <a:ext cx="4593300" cy="344497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 name="Shape 381"/>
        <p:cNvGrpSpPr/>
        <p:nvPr/>
      </p:nvGrpSpPr>
      <p:grpSpPr>
        <a:xfrm>
          <a:off x="0" y="0"/>
          <a:ext cx="0" cy="0"/>
          <a:chOff x="0" y="0"/>
          <a:chExt cx="0" cy="0"/>
        </a:xfrm>
      </p:grpSpPr>
      <p:sp>
        <p:nvSpPr>
          <p:cNvPr id="382" name="Google Shape;382;p51"/>
          <p:cNvSpPr/>
          <p:nvPr/>
        </p:nvSpPr>
        <p:spPr>
          <a:xfrm>
            <a:off x="3164475" y="2680300"/>
            <a:ext cx="1771800" cy="2107800"/>
          </a:xfrm>
          <a:prstGeom prst="rect">
            <a:avLst/>
          </a:prstGeom>
          <a:solidFill>
            <a:srgbClr val="9E5F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51"/>
          <p:cNvSpPr/>
          <p:nvPr/>
        </p:nvSpPr>
        <p:spPr>
          <a:xfrm>
            <a:off x="3164525" y="350475"/>
            <a:ext cx="1771800" cy="2192700"/>
          </a:xfrm>
          <a:prstGeom prst="rect">
            <a:avLst/>
          </a:prstGeom>
          <a:solidFill>
            <a:srgbClr val="5C1F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51"/>
          <p:cNvSpPr/>
          <p:nvPr/>
        </p:nvSpPr>
        <p:spPr>
          <a:xfrm>
            <a:off x="5078000" y="3262500"/>
            <a:ext cx="3727500" cy="1525500"/>
          </a:xfrm>
          <a:prstGeom prst="rect">
            <a:avLst/>
          </a:prstGeom>
          <a:solidFill>
            <a:srgbClr val="CCB3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51"/>
          <p:cNvSpPr/>
          <p:nvPr/>
        </p:nvSpPr>
        <p:spPr>
          <a:xfrm>
            <a:off x="448575" y="350475"/>
            <a:ext cx="2358000" cy="4437900"/>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lang="en" sz="3300">
                <a:latin typeface="Georgia"/>
                <a:ea typeface="Georgia"/>
                <a:cs typeface="Georgia"/>
                <a:sym typeface="Georgia"/>
              </a:rPr>
              <a:t>Baking</a:t>
            </a:r>
            <a:endParaRPr sz="3300">
              <a:latin typeface="Georgia"/>
              <a:ea typeface="Georgia"/>
              <a:cs typeface="Georgia"/>
              <a:sym typeface="Georgia"/>
            </a:endParaRPr>
          </a:p>
          <a:p>
            <a:pPr indent="0" lvl="0" marL="0" marR="0" rtl="0" algn="ctr">
              <a:spcBef>
                <a:spcPts val="0"/>
              </a:spcBef>
              <a:spcAft>
                <a:spcPts val="0"/>
              </a:spcAft>
              <a:buNone/>
            </a:pPr>
            <a:r>
              <a:t/>
            </a:r>
            <a:endParaRPr sz="1800">
              <a:latin typeface="Georgia"/>
              <a:ea typeface="Georgia"/>
              <a:cs typeface="Georgia"/>
              <a:sym typeface="Georgia"/>
            </a:endParaRPr>
          </a:p>
          <a:p>
            <a:pPr indent="-342900" lvl="0" marL="457200" rtl="0" algn="l">
              <a:lnSpc>
                <a:spcPct val="115000"/>
              </a:lnSpc>
              <a:spcBef>
                <a:spcPts val="0"/>
              </a:spcBef>
              <a:spcAft>
                <a:spcPts val="0"/>
              </a:spcAft>
              <a:buSzPts val="1800"/>
              <a:buFont typeface="Georgia"/>
              <a:buChar char="●"/>
            </a:pPr>
            <a:r>
              <a:rPr lang="en" sz="1800">
                <a:latin typeface="Georgia"/>
                <a:ea typeface="Georgia"/>
                <a:cs typeface="Georgia"/>
                <a:sym typeface="Georgia"/>
              </a:rPr>
              <a:t>Grab your oven mitts</a:t>
            </a:r>
            <a:endParaRPr sz="1800">
              <a:latin typeface="Georgia"/>
              <a:ea typeface="Georgia"/>
              <a:cs typeface="Georgia"/>
              <a:sym typeface="Georgia"/>
            </a:endParaRPr>
          </a:p>
          <a:p>
            <a:pPr indent="-342900" lvl="0" marL="457200" rtl="0" algn="l">
              <a:lnSpc>
                <a:spcPct val="115000"/>
              </a:lnSpc>
              <a:spcBef>
                <a:spcPts val="0"/>
              </a:spcBef>
              <a:spcAft>
                <a:spcPts val="0"/>
              </a:spcAft>
              <a:buSzPts val="1800"/>
              <a:buFont typeface="Georgia"/>
              <a:buChar char="●"/>
            </a:pPr>
            <a:r>
              <a:rPr lang="en" sz="1800">
                <a:latin typeface="Georgia"/>
                <a:ea typeface="Georgia"/>
                <a:cs typeface="Georgia"/>
                <a:sym typeface="Georgia"/>
              </a:rPr>
              <a:t>Put the dish in the oven</a:t>
            </a:r>
            <a:endParaRPr sz="1800">
              <a:latin typeface="Georgia"/>
              <a:ea typeface="Georgia"/>
              <a:cs typeface="Georgia"/>
              <a:sym typeface="Georgia"/>
            </a:endParaRPr>
          </a:p>
          <a:p>
            <a:pPr indent="-342900" lvl="0" marL="457200" rtl="0" algn="l">
              <a:lnSpc>
                <a:spcPct val="115000"/>
              </a:lnSpc>
              <a:spcBef>
                <a:spcPts val="0"/>
              </a:spcBef>
              <a:spcAft>
                <a:spcPts val="0"/>
              </a:spcAft>
              <a:buSzPts val="1800"/>
              <a:buFont typeface="Georgia"/>
              <a:buChar char="●"/>
            </a:pPr>
            <a:r>
              <a:rPr lang="en" sz="1800">
                <a:latin typeface="Georgia"/>
                <a:ea typeface="Georgia"/>
                <a:cs typeface="Georgia"/>
                <a:sym typeface="Georgia"/>
              </a:rPr>
              <a:t>Set timer for 20 minutes </a:t>
            </a:r>
            <a:endParaRPr sz="3300">
              <a:latin typeface="Georgia"/>
              <a:ea typeface="Georgia"/>
              <a:cs typeface="Georgia"/>
              <a:sym typeface="Georgia"/>
            </a:endParaRPr>
          </a:p>
        </p:txBody>
      </p:sp>
      <p:sp>
        <p:nvSpPr>
          <p:cNvPr id="386" name="Google Shape;386;p51"/>
          <p:cNvSpPr txBox="1"/>
          <p:nvPr/>
        </p:nvSpPr>
        <p:spPr>
          <a:xfrm>
            <a:off x="5324600" y="3668225"/>
            <a:ext cx="3234300" cy="6810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500">
                <a:solidFill>
                  <a:schemeClr val="dk1"/>
                </a:solidFill>
                <a:latin typeface="Georgia"/>
                <a:ea typeface="Georgia"/>
                <a:cs typeface="Georgia"/>
                <a:sym typeface="Georgia"/>
              </a:rPr>
              <a:t>Tip: </a:t>
            </a:r>
            <a:r>
              <a:rPr b="1" lang="en" sz="1500">
                <a:solidFill>
                  <a:schemeClr val="dk1"/>
                </a:solidFill>
                <a:latin typeface="Georgia"/>
                <a:ea typeface="Georgia"/>
                <a:cs typeface="Georgia"/>
                <a:sym typeface="Georgia"/>
              </a:rPr>
              <a:t>Wipe the sides of the dish before putting it in the oven. </a:t>
            </a:r>
            <a:endParaRPr b="1" sz="1500">
              <a:latin typeface="Georgia"/>
              <a:ea typeface="Georgia"/>
              <a:cs typeface="Georgia"/>
              <a:sym typeface="Georgia"/>
            </a:endParaRPr>
          </a:p>
        </p:txBody>
      </p:sp>
      <p:pic>
        <p:nvPicPr>
          <p:cNvPr id="387" name="Google Shape;387;p51"/>
          <p:cNvPicPr preferRelativeResize="0"/>
          <p:nvPr/>
        </p:nvPicPr>
        <p:blipFill rotWithShape="1">
          <a:blip r:embed="rId3">
            <a:alphaModFix/>
          </a:blip>
          <a:srcRect b="0" l="0" r="0" t="0"/>
          <a:stretch/>
        </p:blipFill>
        <p:spPr>
          <a:xfrm>
            <a:off x="3432937" y="869801"/>
            <a:ext cx="1234900" cy="1154028"/>
          </a:xfrm>
          <a:prstGeom prst="rect">
            <a:avLst/>
          </a:prstGeom>
          <a:noFill/>
          <a:ln>
            <a:noFill/>
          </a:ln>
        </p:spPr>
      </p:pic>
      <p:pic>
        <p:nvPicPr>
          <p:cNvPr id="388" name="Google Shape;388;p51"/>
          <p:cNvPicPr preferRelativeResize="0"/>
          <p:nvPr/>
        </p:nvPicPr>
        <p:blipFill rotWithShape="1">
          <a:blip r:embed="rId4">
            <a:alphaModFix/>
          </a:blip>
          <a:srcRect b="10575" l="15757" r="15613" t="12060"/>
          <a:stretch/>
        </p:blipFill>
        <p:spPr>
          <a:xfrm>
            <a:off x="3432950" y="3118988"/>
            <a:ext cx="1234929" cy="1230435"/>
          </a:xfrm>
          <a:prstGeom prst="rect">
            <a:avLst/>
          </a:prstGeom>
          <a:noFill/>
          <a:ln>
            <a:noFill/>
          </a:ln>
        </p:spPr>
      </p:pic>
      <p:pic>
        <p:nvPicPr>
          <p:cNvPr id="389" name="Google Shape;389;p51" title="Girl Scout Baking Cranberry Crumble Bars">
            <a:hlinkClick r:id="rId5"/>
          </p:cNvPr>
          <p:cNvPicPr preferRelativeResize="0"/>
          <p:nvPr/>
        </p:nvPicPr>
        <p:blipFill>
          <a:blip r:embed="rId6">
            <a:alphaModFix/>
          </a:blip>
          <a:stretch>
            <a:fillRect/>
          </a:stretch>
        </p:blipFill>
        <p:spPr>
          <a:xfrm>
            <a:off x="5078000" y="350475"/>
            <a:ext cx="3727500" cy="2795619"/>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C1F8B"/>
        </a:solidFill>
      </p:bgPr>
    </p:bg>
    <p:spTree>
      <p:nvGrpSpPr>
        <p:cNvPr id="393" name="Shape 393"/>
        <p:cNvGrpSpPr/>
        <p:nvPr/>
      </p:nvGrpSpPr>
      <p:grpSpPr>
        <a:xfrm>
          <a:off x="0" y="0"/>
          <a:ext cx="0" cy="0"/>
          <a:chOff x="0" y="0"/>
          <a:chExt cx="0" cy="0"/>
        </a:xfrm>
      </p:grpSpPr>
      <p:pic>
        <p:nvPicPr>
          <p:cNvPr id="394" name="Google Shape;394;p52"/>
          <p:cNvPicPr preferRelativeResize="0"/>
          <p:nvPr/>
        </p:nvPicPr>
        <p:blipFill rotWithShape="1">
          <a:blip r:embed="rId3">
            <a:alphaModFix/>
          </a:blip>
          <a:srcRect b="10575" l="15757" r="15613" t="12060"/>
          <a:stretch/>
        </p:blipFill>
        <p:spPr>
          <a:xfrm>
            <a:off x="3598690" y="1077712"/>
            <a:ext cx="2034297" cy="2026897"/>
          </a:xfrm>
          <a:prstGeom prst="rect">
            <a:avLst/>
          </a:prstGeom>
          <a:noFill/>
          <a:ln>
            <a:noFill/>
          </a:ln>
        </p:spPr>
      </p:pic>
      <p:sp>
        <p:nvSpPr>
          <p:cNvPr id="395" name="Google Shape;395;p52"/>
          <p:cNvSpPr txBox="1"/>
          <p:nvPr/>
        </p:nvSpPr>
        <p:spPr>
          <a:xfrm>
            <a:off x="449393" y="3242832"/>
            <a:ext cx="8245200" cy="1035900"/>
          </a:xfrm>
          <a:prstGeom prst="rect">
            <a:avLst/>
          </a:prstGeom>
          <a:noFill/>
          <a:ln>
            <a:noFill/>
          </a:ln>
        </p:spPr>
        <p:txBody>
          <a:bodyPr anchorCtr="0" anchor="ctr" bIns="34275" lIns="68575" spcFirstLastPara="1" rIns="68575" wrap="square" tIns="34275">
            <a:normAutofit/>
          </a:bodyPr>
          <a:lstStyle/>
          <a:p>
            <a:pPr indent="0" lvl="0" marL="0" marR="0" rtl="0" algn="ctr">
              <a:lnSpc>
                <a:spcPct val="90000"/>
              </a:lnSpc>
              <a:spcBef>
                <a:spcPts val="0"/>
              </a:spcBef>
              <a:spcAft>
                <a:spcPts val="0"/>
              </a:spcAft>
              <a:buClr>
                <a:schemeClr val="lt1"/>
              </a:buClr>
              <a:buSzPts val="3300"/>
              <a:buFont typeface="Geo"/>
              <a:buNone/>
            </a:pPr>
            <a:r>
              <a:rPr lang="en" sz="3300">
                <a:solidFill>
                  <a:srgbClr val="FFFFFF"/>
                </a:solidFill>
                <a:latin typeface="Georgia"/>
                <a:ea typeface="Georgia"/>
                <a:cs typeface="Georgia"/>
                <a:sym typeface="Georgia"/>
              </a:rPr>
              <a:t>While we wait, let’s play </a:t>
            </a:r>
            <a:endParaRPr sz="3300">
              <a:solidFill>
                <a:srgbClr val="FFFFFF"/>
              </a:solidFill>
              <a:latin typeface="Georgia"/>
              <a:ea typeface="Georgia"/>
              <a:cs typeface="Georgia"/>
              <a:sym typeface="Georgia"/>
            </a:endParaRPr>
          </a:p>
          <a:p>
            <a:pPr indent="0" lvl="0" marL="0" marR="0" rtl="0" algn="ctr">
              <a:lnSpc>
                <a:spcPct val="90000"/>
              </a:lnSpc>
              <a:spcBef>
                <a:spcPts val="0"/>
              </a:spcBef>
              <a:spcAft>
                <a:spcPts val="0"/>
              </a:spcAft>
              <a:buClr>
                <a:schemeClr val="lt1"/>
              </a:buClr>
              <a:buSzPts val="3300"/>
              <a:buFont typeface="Geo"/>
              <a:buNone/>
            </a:pPr>
            <a:r>
              <a:rPr lang="en" sz="3300">
                <a:solidFill>
                  <a:srgbClr val="FFFFFF"/>
                </a:solidFill>
                <a:latin typeface="Georgia"/>
                <a:ea typeface="Georgia"/>
                <a:cs typeface="Georgia"/>
                <a:sym typeface="Georgia"/>
              </a:rPr>
              <a:t>This or That</a:t>
            </a:r>
            <a:endParaRPr sz="3300">
              <a:solidFill>
                <a:srgbClr val="FFFFFF"/>
              </a:solidFill>
              <a:latin typeface="Georgia"/>
              <a:ea typeface="Georgia"/>
              <a:cs typeface="Georgia"/>
              <a:sym typeface="Georgia"/>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p53"/>
          <p:cNvSpPr/>
          <p:nvPr/>
        </p:nvSpPr>
        <p:spPr>
          <a:xfrm>
            <a:off x="361950" y="355400"/>
            <a:ext cx="4139100" cy="4432800"/>
          </a:xfrm>
          <a:prstGeom prst="rect">
            <a:avLst/>
          </a:prstGeom>
          <a:solidFill>
            <a:srgbClr val="9E5F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53"/>
          <p:cNvSpPr/>
          <p:nvPr/>
        </p:nvSpPr>
        <p:spPr>
          <a:xfrm>
            <a:off x="4642875" y="355350"/>
            <a:ext cx="4161300" cy="4432800"/>
          </a:xfrm>
          <a:prstGeom prst="rect">
            <a:avLst/>
          </a:prstGeom>
          <a:solidFill>
            <a:srgbClr val="CCB3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53"/>
          <p:cNvSpPr txBox="1"/>
          <p:nvPr/>
        </p:nvSpPr>
        <p:spPr>
          <a:xfrm>
            <a:off x="931500" y="3920825"/>
            <a:ext cx="3000000" cy="692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300">
                <a:solidFill>
                  <a:schemeClr val="dk1"/>
                </a:solidFill>
                <a:latin typeface="Georgia"/>
                <a:ea typeface="Georgia"/>
                <a:cs typeface="Georgia"/>
                <a:sym typeface="Georgia"/>
              </a:rPr>
              <a:t>This</a:t>
            </a:r>
            <a:endParaRPr/>
          </a:p>
        </p:txBody>
      </p:sp>
      <p:sp>
        <p:nvSpPr>
          <p:cNvPr id="403" name="Google Shape;403;p53"/>
          <p:cNvSpPr txBox="1"/>
          <p:nvPr/>
        </p:nvSpPr>
        <p:spPr>
          <a:xfrm>
            <a:off x="5223525" y="3920825"/>
            <a:ext cx="3000000" cy="692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300">
                <a:solidFill>
                  <a:schemeClr val="dk1"/>
                </a:solidFill>
                <a:latin typeface="Georgia"/>
                <a:ea typeface="Georgia"/>
                <a:cs typeface="Georgia"/>
                <a:sym typeface="Georgia"/>
              </a:rPr>
              <a:t>That</a:t>
            </a:r>
            <a:endParaRPr/>
          </a:p>
        </p:txBody>
      </p:sp>
      <p:pic>
        <p:nvPicPr>
          <p:cNvPr id="404" name="Google Shape;404;p53"/>
          <p:cNvPicPr preferRelativeResize="0"/>
          <p:nvPr/>
        </p:nvPicPr>
        <p:blipFill>
          <a:blip r:embed="rId3">
            <a:alphaModFix/>
          </a:blip>
          <a:stretch>
            <a:fillRect/>
          </a:stretch>
        </p:blipFill>
        <p:spPr>
          <a:xfrm>
            <a:off x="1222123" y="794800"/>
            <a:ext cx="2418750" cy="3047650"/>
          </a:xfrm>
          <a:prstGeom prst="rect">
            <a:avLst/>
          </a:prstGeom>
          <a:noFill/>
          <a:ln>
            <a:noFill/>
          </a:ln>
        </p:spPr>
      </p:pic>
      <p:pic>
        <p:nvPicPr>
          <p:cNvPr id="405" name="Google Shape;405;p53"/>
          <p:cNvPicPr preferRelativeResize="0"/>
          <p:nvPr/>
        </p:nvPicPr>
        <p:blipFill>
          <a:blip r:embed="rId4">
            <a:alphaModFix/>
          </a:blip>
          <a:stretch>
            <a:fillRect/>
          </a:stretch>
        </p:blipFill>
        <p:spPr>
          <a:xfrm>
            <a:off x="5948212" y="755613"/>
            <a:ext cx="1550615" cy="312602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p54"/>
          <p:cNvSpPr/>
          <p:nvPr/>
        </p:nvSpPr>
        <p:spPr>
          <a:xfrm>
            <a:off x="361950" y="355400"/>
            <a:ext cx="4139100" cy="4432800"/>
          </a:xfrm>
          <a:prstGeom prst="rect">
            <a:avLst/>
          </a:prstGeom>
          <a:solidFill>
            <a:srgbClr val="9E5F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54"/>
          <p:cNvSpPr/>
          <p:nvPr/>
        </p:nvSpPr>
        <p:spPr>
          <a:xfrm>
            <a:off x="4642875" y="355350"/>
            <a:ext cx="4161300" cy="4432800"/>
          </a:xfrm>
          <a:prstGeom prst="rect">
            <a:avLst/>
          </a:prstGeom>
          <a:solidFill>
            <a:srgbClr val="CCB3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54"/>
          <p:cNvSpPr txBox="1"/>
          <p:nvPr/>
        </p:nvSpPr>
        <p:spPr>
          <a:xfrm>
            <a:off x="931500" y="3768425"/>
            <a:ext cx="3000000" cy="692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300">
                <a:solidFill>
                  <a:schemeClr val="dk1"/>
                </a:solidFill>
                <a:latin typeface="Georgia"/>
                <a:ea typeface="Georgia"/>
                <a:cs typeface="Georgia"/>
                <a:sym typeface="Georgia"/>
              </a:rPr>
              <a:t>This</a:t>
            </a:r>
            <a:endParaRPr/>
          </a:p>
        </p:txBody>
      </p:sp>
      <p:sp>
        <p:nvSpPr>
          <p:cNvPr id="413" name="Google Shape;413;p54"/>
          <p:cNvSpPr txBox="1"/>
          <p:nvPr/>
        </p:nvSpPr>
        <p:spPr>
          <a:xfrm>
            <a:off x="5223525" y="3768425"/>
            <a:ext cx="3000000" cy="692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300">
                <a:solidFill>
                  <a:schemeClr val="dk1"/>
                </a:solidFill>
                <a:latin typeface="Georgia"/>
                <a:ea typeface="Georgia"/>
                <a:cs typeface="Georgia"/>
                <a:sym typeface="Georgia"/>
              </a:rPr>
              <a:t>That</a:t>
            </a:r>
            <a:endParaRPr/>
          </a:p>
        </p:txBody>
      </p:sp>
      <p:pic>
        <p:nvPicPr>
          <p:cNvPr id="414" name="Google Shape;414;p54"/>
          <p:cNvPicPr preferRelativeResize="0"/>
          <p:nvPr/>
        </p:nvPicPr>
        <p:blipFill rotWithShape="1">
          <a:blip r:embed="rId3">
            <a:alphaModFix/>
          </a:blip>
          <a:srcRect b="0" l="0" r="0" t="11039"/>
          <a:stretch/>
        </p:blipFill>
        <p:spPr>
          <a:xfrm>
            <a:off x="715300" y="1158225"/>
            <a:ext cx="3432375" cy="2288250"/>
          </a:xfrm>
          <a:prstGeom prst="rect">
            <a:avLst/>
          </a:prstGeom>
          <a:noFill/>
          <a:ln>
            <a:noFill/>
          </a:ln>
        </p:spPr>
      </p:pic>
      <p:pic>
        <p:nvPicPr>
          <p:cNvPr id="415" name="Google Shape;415;p54"/>
          <p:cNvPicPr preferRelativeResize="0"/>
          <p:nvPr/>
        </p:nvPicPr>
        <p:blipFill>
          <a:blip r:embed="rId4">
            <a:alphaModFix/>
          </a:blip>
          <a:stretch>
            <a:fillRect/>
          </a:stretch>
        </p:blipFill>
        <p:spPr>
          <a:xfrm>
            <a:off x="5007338" y="1158225"/>
            <a:ext cx="3432375" cy="2288259"/>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sp>
        <p:nvSpPr>
          <p:cNvPr id="420" name="Google Shape;420;p55"/>
          <p:cNvSpPr/>
          <p:nvPr/>
        </p:nvSpPr>
        <p:spPr>
          <a:xfrm>
            <a:off x="361950" y="355400"/>
            <a:ext cx="4139100" cy="4432800"/>
          </a:xfrm>
          <a:prstGeom prst="rect">
            <a:avLst/>
          </a:prstGeom>
          <a:solidFill>
            <a:srgbClr val="9E5F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55"/>
          <p:cNvSpPr/>
          <p:nvPr/>
        </p:nvSpPr>
        <p:spPr>
          <a:xfrm>
            <a:off x="4642875" y="355350"/>
            <a:ext cx="4161300" cy="4432800"/>
          </a:xfrm>
          <a:prstGeom prst="rect">
            <a:avLst/>
          </a:prstGeom>
          <a:solidFill>
            <a:srgbClr val="CCB3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55"/>
          <p:cNvSpPr txBox="1"/>
          <p:nvPr/>
        </p:nvSpPr>
        <p:spPr>
          <a:xfrm>
            <a:off x="931500" y="3768425"/>
            <a:ext cx="3000000" cy="692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300">
                <a:solidFill>
                  <a:schemeClr val="dk1"/>
                </a:solidFill>
                <a:latin typeface="Georgia"/>
                <a:ea typeface="Georgia"/>
                <a:cs typeface="Georgia"/>
                <a:sym typeface="Georgia"/>
              </a:rPr>
              <a:t>This</a:t>
            </a:r>
            <a:endParaRPr/>
          </a:p>
        </p:txBody>
      </p:sp>
      <p:sp>
        <p:nvSpPr>
          <p:cNvPr id="423" name="Google Shape;423;p55"/>
          <p:cNvSpPr txBox="1"/>
          <p:nvPr/>
        </p:nvSpPr>
        <p:spPr>
          <a:xfrm>
            <a:off x="5223525" y="3768425"/>
            <a:ext cx="3000000" cy="692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300">
                <a:solidFill>
                  <a:schemeClr val="dk1"/>
                </a:solidFill>
                <a:latin typeface="Georgia"/>
                <a:ea typeface="Georgia"/>
                <a:cs typeface="Georgia"/>
                <a:sym typeface="Georgia"/>
              </a:rPr>
              <a:t>That</a:t>
            </a:r>
            <a:endParaRPr/>
          </a:p>
        </p:txBody>
      </p:sp>
      <p:pic>
        <p:nvPicPr>
          <p:cNvPr id="424" name="Google Shape;424;p55"/>
          <p:cNvPicPr preferRelativeResize="0"/>
          <p:nvPr/>
        </p:nvPicPr>
        <p:blipFill>
          <a:blip r:embed="rId3">
            <a:alphaModFix/>
          </a:blip>
          <a:stretch>
            <a:fillRect/>
          </a:stretch>
        </p:blipFill>
        <p:spPr>
          <a:xfrm>
            <a:off x="715325" y="1158238"/>
            <a:ext cx="3432350" cy="2288224"/>
          </a:xfrm>
          <a:prstGeom prst="rect">
            <a:avLst/>
          </a:prstGeom>
          <a:noFill/>
          <a:ln>
            <a:noFill/>
          </a:ln>
        </p:spPr>
      </p:pic>
      <p:pic>
        <p:nvPicPr>
          <p:cNvPr id="425" name="Google Shape;425;p55"/>
          <p:cNvPicPr preferRelativeResize="0"/>
          <p:nvPr/>
        </p:nvPicPr>
        <p:blipFill>
          <a:blip r:embed="rId4">
            <a:alphaModFix/>
          </a:blip>
          <a:stretch>
            <a:fillRect/>
          </a:stretch>
        </p:blipFill>
        <p:spPr>
          <a:xfrm>
            <a:off x="5223525" y="1155938"/>
            <a:ext cx="3000000" cy="2292821"/>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sp>
        <p:nvSpPr>
          <p:cNvPr id="430" name="Google Shape;430;p56"/>
          <p:cNvSpPr/>
          <p:nvPr/>
        </p:nvSpPr>
        <p:spPr>
          <a:xfrm>
            <a:off x="361950" y="355400"/>
            <a:ext cx="4139100" cy="4432800"/>
          </a:xfrm>
          <a:prstGeom prst="rect">
            <a:avLst/>
          </a:prstGeom>
          <a:solidFill>
            <a:srgbClr val="9E5F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56"/>
          <p:cNvSpPr/>
          <p:nvPr/>
        </p:nvSpPr>
        <p:spPr>
          <a:xfrm>
            <a:off x="4642875" y="355350"/>
            <a:ext cx="4161300" cy="4432800"/>
          </a:xfrm>
          <a:prstGeom prst="rect">
            <a:avLst/>
          </a:prstGeom>
          <a:solidFill>
            <a:srgbClr val="CCB3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56"/>
          <p:cNvSpPr txBox="1"/>
          <p:nvPr/>
        </p:nvSpPr>
        <p:spPr>
          <a:xfrm>
            <a:off x="931500" y="3768425"/>
            <a:ext cx="3000000" cy="692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300">
                <a:solidFill>
                  <a:schemeClr val="dk1"/>
                </a:solidFill>
                <a:latin typeface="Georgia"/>
                <a:ea typeface="Georgia"/>
                <a:cs typeface="Georgia"/>
                <a:sym typeface="Georgia"/>
              </a:rPr>
              <a:t>This</a:t>
            </a:r>
            <a:endParaRPr/>
          </a:p>
        </p:txBody>
      </p:sp>
      <p:sp>
        <p:nvSpPr>
          <p:cNvPr id="433" name="Google Shape;433;p56"/>
          <p:cNvSpPr txBox="1"/>
          <p:nvPr/>
        </p:nvSpPr>
        <p:spPr>
          <a:xfrm>
            <a:off x="5223525" y="3768425"/>
            <a:ext cx="3000000" cy="692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300">
                <a:solidFill>
                  <a:schemeClr val="dk1"/>
                </a:solidFill>
                <a:latin typeface="Georgia"/>
                <a:ea typeface="Georgia"/>
                <a:cs typeface="Georgia"/>
                <a:sym typeface="Georgia"/>
              </a:rPr>
              <a:t>That</a:t>
            </a:r>
            <a:endParaRPr/>
          </a:p>
        </p:txBody>
      </p:sp>
      <p:pic>
        <p:nvPicPr>
          <p:cNvPr id="434" name="Google Shape;434;p56"/>
          <p:cNvPicPr preferRelativeResize="0"/>
          <p:nvPr/>
        </p:nvPicPr>
        <p:blipFill rotWithShape="1">
          <a:blip r:embed="rId3">
            <a:alphaModFix/>
          </a:blip>
          <a:srcRect b="5261" l="0" r="0" t="15499"/>
          <a:stretch/>
        </p:blipFill>
        <p:spPr>
          <a:xfrm>
            <a:off x="715325" y="1153650"/>
            <a:ext cx="3432350" cy="2292800"/>
          </a:xfrm>
          <a:prstGeom prst="rect">
            <a:avLst/>
          </a:prstGeom>
          <a:noFill/>
          <a:ln>
            <a:noFill/>
          </a:ln>
        </p:spPr>
      </p:pic>
      <p:pic>
        <p:nvPicPr>
          <p:cNvPr id="435" name="Google Shape;435;p56"/>
          <p:cNvPicPr preferRelativeResize="0"/>
          <p:nvPr/>
        </p:nvPicPr>
        <p:blipFill>
          <a:blip r:embed="rId4">
            <a:alphaModFix/>
          </a:blip>
          <a:stretch>
            <a:fillRect/>
          </a:stretch>
        </p:blipFill>
        <p:spPr>
          <a:xfrm>
            <a:off x="5007350" y="1158113"/>
            <a:ext cx="3432350" cy="2283882"/>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9" name="Shape 439"/>
        <p:cNvGrpSpPr/>
        <p:nvPr/>
      </p:nvGrpSpPr>
      <p:grpSpPr>
        <a:xfrm>
          <a:off x="0" y="0"/>
          <a:ext cx="0" cy="0"/>
          <a:chOff x="0" y="0"/>
          <a:chExt cx="0" cy="0"/>
        </a:xfrm>
      </p:grpSpPr>
      <p:sp>
        <p:nvSpPr>
          <p:cNvPr id="440" name="Google Shape;440;p57"/>
          <p:cNvSpPr/>
          <p:nvPr/>
        </p:nvSpPr>
        <p:spPr>
          <a:xfrm>
            <a:off x="361950" y="355400"/>
            <a:ext cx="4139100" cy="4432800"/>
          </a:xfrm>
          <a:prstGeom prst="rect">
            <a:avLst/>
          </a:prstGeom>
          <a:solidFill>
            <a:srgbClr val="9E5F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57"/>
          <p:cNvSpPr/>
          <p:nvPr/>
        </p:nvSpPr>
        <p:spPr>
          <a:xfrm>
            <a:off x="4642875" y="355350"/>
            <a:ext cx="4161300" cy="4432800"/>
          </a:xfrm>
          <a:prstGeom prst="rect">
            <a:avLst/>
          </a:prstGeom>
          <a:solidFill>
            <a:srgbClr val="CCB3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57"/>
          <p:cNvSpPr txBox="1"/>
          <p:nvPr/>
        </p:nvSpPr>
        <p:spPr>
          <a:xfrm>
            <a:off x="931500" y="3768425"/>
            <a:ext cx="3000000" cy="692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300">
                <a:solidFill>
                  <a:schemeClr val="dk1"/>
                </a:solidFill>
                <a:latin typeface="Georgia"/>
                <a:ea typeface="Georgia"/>
                <a:cs typeface="Georgia"/>
                <a:sym typeface="Georgia"/>
              </a:rPr>
              <a:t>This</a:t>
            </a:r>
            <a:endParaRPr/>
          </a:p>
        </p:txBody>
      </p:sp>
      <p:sp>
        <p:nvSpPr>
          <p:cNvPr id="443" name="Google Shape;443;p57"/>
          <p:cNvSpPr txBox="1"/>
          <p:nvPr/>
        </p:nvSpPr>
        <p:spPr>
          <a:xfrm>
            <a:off x="5223525" y="3768425"/>
            <a:ext cx="3000000" cy="692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300">
                <a:solidFill>
                  <a:schemeClr val="dk1"/>
                </a:solidFill>
                <a:latin typeface="Georgia"/>
                <a:ea typeface="Georgia"/>
                <a:cs typeface="Georgia"/>
                <a:sym typeface="Georgia"/>
              </a:rPr>
              <a:t>That</a:t>
            </a:r>
            <a:endParaRPr/>
          </a:p>
        </p:txBody>
      </p:sp>
      <p:pic>
        <p:nvPicPr>
          <p:cNvPr id="444" name="Google Shape;444;p57"/>
          <p:cNvPicPr preferRelativeResize="0"/>
          <p:nvPr/>
        </p:nvPicPr>
        <p:blipFill rotWithShape="1">
          <a:blip r:embed="rId3">
            <a:alphaModFix/>
          </a:blip>
          <a:srcRect b="0" l="0" r="0" t="-5775"/>
          <a:stretch/>
        </p:blipFill>
        <p:spPr>
          <a:xfrm>
            <a:off x="715325" y="1168046"/>
            <a:ext cx="3432350" cy="2264031"/>
          </a:xfrm>
          <a:prstGeom prst="rect">
            <a:avLst/>
          </a:prstGeom>
          <a:noFill/>
          <a:ln>
            <a:noFill/>
          </a:ln>
        </p:spPr>
      </p:pic>
      <p:pic>
        <p:nvPicPr>
          <p:cNvPr id="445" name="Google Shape;445;p57"/>
          <p:cNvPicPr preferRelativeResize="0"/>
          <p:nvPr/>
        </p:nvPicPr>
        <p:blipFill>
          <a:blip r:embed="rId4">
            <a:alphaModFix/>
          </a:blip>
          <a:stretch>
            <a:fillRect/>
          </a:stretch>
        </p:blipFill>
        <p:spPr>
          <a:xfrm>
            <a:off x="5007350" y="1291600"/>
            <a:ext cx="3432351" cy="2140475"/>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58"/>
          <p:cNvSpPr/>
          <p:nvPr/>
        </p:nvSpPr>
        <p:spPr>
          <a:xfrm>
            <a:off x="361950" y="355400"/>
            <a:ext cx="4139100" cy="4432800"/>
          </a:xfrm>
          <a:prstGeom prst="rect">
            <a:avLst/>
          </a:prstGeom>
          <a:solidFill>
            <a:srgbClr val="9E5F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58"/>
          <p:cNvSpPr/>
          <p:nvPr/>
        </p:nvSpPr>
        <p:spPr>
          <a:xfrm>
            <a:off x="4642875" y="355350"/>
            <a:ext cx="4161300" cy="4432800"/>
          </a:xfrm>
          <a:prstGeom prst="rect">
            <a:avLst/>
          </a:prstGeom>
          <a:solidFill>
            <a:srgbClr val="CCB3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58"/>
          <p:cNvSpPr txBox="1"/>
          <p:nvPr/>
        </p:nvSpPr>
        <p:spPr>
          <a:xfrm>
            <a:off x="931500" y="3768425"/>
            <a:ext cx="3000000" cy="692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300">
                <a:solidFill>
                  <a:schemeClr val="dk1"/>
                </a:solidFill>
                <a:latin typeface="Georgia"/>
                <a:ea typeface="Georgia"/>
                <a:cs typeface="Georgia"/>
                <a:sym typeface="Georgia"/>
              </a:rPr>
              <a:t>This</a:t>
            </a:r>
            <a:endParaRPr/>
          </a:p>
        </p:txBody>
      </p:sp>
      <p:sp>
        <p:nvSpPr>
          <p:cNvPr id="453" name="Google Shape;453;p58"/>
          <p:cNvSpPr txBox="1"/>
          <p:nvPr/>
        </p:nvSpPr>
        <p:spPr>
          <a:xfrm>
            <a:off x="5223525" y="3768425"/>
            <a:ext cx="3000000" cy="692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300">
                <a:solidFill>
                  <a:schemeClr val="dk1"/>
                </a:solidFill>
                <a:latin typeface="Georgia"/>
                <a:ea typeface="Georgia"/>
                <a:cs typeface="Georgia"/>
                <a:sym typeface="Georgia"/>
              </a:rPr>
              <a:t>That</a:t>
            </a:r>
            <a:endParaRPr/>
          </a:p>
        </p:txBody>
      </p:sp>
      <p:pic>
        <p:nvPicPr>
          <p:cNvPr id="454" name="Google Shape;454;p58"/>
          <p:cNvPicPr preferRelativeResize="0"/>
          <p:nvPr/>
        </p:nvPicPr>
        <p:blipFill>
          <a:blip r:embed="rId3">
            <a:alphaModFix/>
          </a:blip>
          <a:stretch>
            <a:fillRect/>
          </a:stretch>
        </p:blipFill>
        <p:spPr>
          <a:xfrm>
            <a:off x="826138" y="1291600"/>
            <a:ext cx="3210727" cy="2140475"/>
          </a:xfrm>
          <a:prstGeom prst="rect">
            <a:avLst/>
          </a:prstGeom>
          <a:noFill/>
          <a:ln>
            <a:noFill/>
          </a:ln>
        </p:spPr>
      </p:pic>
      <p:pic>
        <p:nvPicPr>
          <p:cNvPr id="455" name="Google Shape;455;p58"/>
          <p:cNvPicPr preferRelativeResize="0"/>
          <p:nvPr/>
        </p:nvPicPr>
        <p:blipFill rotWithShape="1">
          <a:blip r:embed="rId4">
            <a:alphaModFix/>
          </a:blip>
          <a:srcRect b="0" l="7935" r="7918" t="0"/>
          <a:stretch/>
        </p:blipFill>
        <p:spPr>
          <a:xfrm>
            <a:off x="5007350" y="1291600"/>
            <a:ext cx="3432350" cy="2140475"/>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9" name="Shape 459"/>
        <p:cNvGrpSpPr/>
        <p:nvPr/>
      </p:nvGrpSpPr>
      <p:grpSpPr>
        <a:xfrm>
          <a:off x="0" y="0"/>
          <a:ext cx="0" cy="0"/>
          <a:chOff x="0" y="0"/>
          <a:chExt cx="0" cy="0"/>
        </a:xfrm>
      </p:grpSpPr>
      <p:sp>
        <p:nvSpPr>
          <p:cNvPr id="460" name="Google Shape;460;p59"/>
          <p:cNvSpPr/>
          <p:nvPr/>
        </p:nvSpPr>
        <p:spPr>
          <a:xfrm>
            <a:off x="361950" y="355400"/>
            <a:ext cx="4139100" cy="4432800"/>
          </a:xfrm>
          <a:prstGeom prst="rect">
            <a:avLst/>
          </a:prstGeom>
          <a:solidFill>
            <a:srgbClr val="9E5F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59"/>
          <p:cNvSpPr/>
          <p:nvPr/>
        </p:nvSpPr>
        <p:spPr>
          <a:xfrm>
            <a:off x="4642875" y="355350"/>
            <a:ext cx="4161300" cy="4432800"/>
          </a:xfrm>
          <a:prstGeom prst="rect">
            <a:avLst/>
          </a:prstGeom>
          <a:solidFill>
            <a:srgbClr val="CCB3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59"/>
          <p:cNvSpPr txBox="1"/>
          <p:nvPr/>
        </p:nvSpPr>
        <p:spPr>
          <a:xfrm>
            <a:off x="931500" y="3768425"/>
            <a:ext cx="3000000" cy="692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300">
                <a:solidFill>
                  <a:schemeClr val="dk1"/>
                </a:solidFill>
                <a:latin typeface="Georgia"/>
                <a:ea typeface="Georgia"/>
                <a:cs typeface="Georgia"/>
                <a:sym typeface="Georgia"/>
              </a:rPr>
              <a:t>This</a:t>
            </a:r>
            <a:endParaRPr/>
          </a:p>
        </p:txBody>
      </p:sp>
      <p:sp>
        <p:nvSpPr>
          <p:cNvPr id="463" name="Google Shape;463;p59"/>
          <p:cNvSpPr txBox="1"/>
          <p:nvPr/>
        </p:nvSpPr>
        <p:spPr>
          <a:xfrm>
            <a:off x="5223525" y="3768425"/>
            <a:ext cx="3000000" cy="692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300">
                <a:solidFill>
                  <a:schemeClr val="dk1"/>
                </a:solidFill>
                <a:latin typeface="Georgia"/>
                <a:ea typeface="Georgia"/>
                <a:cs typeface="Georgia"/>
                <a:sym typeface="Georgia"/>
              </a:rPr>
              <a:t>That</a:t>
            </a:r>
            <a:endParaRPr/>
          </a:p>
        </p:txBody>
      </p:sp>
      <p:pic>
        <p:nvPicPr>
          <p:cNvPr id="464" name="Google Shape;464;p59"/>
          <p:cNvPicPr preferRelativeResize="0"/>
          <p:nvPr/>
        </p:nvPicPr>
        <p:blipFill>
          <a:blip r:embed="rId3">
            <a:alphaModFix/>
          </a:blip>
          <a:stretch>
            <a:fillRect/>
          </a:stretch>
        </p:blipFill>
        <p:spPr>
          <a:xfrm>
            <a:off x="826153" y="1213053"/>
            <a:ext cx="3210700" cy="2136575"/>
          </a:xfrm>
          <a:prstGeom prst="rect">
            <a:avLst/>
          </a:prstGeom>
          <a:noFill/>
          <a:ln>
            <a:noFill/>
          </a:ln>
        </p:spPr>
      </p:pic>
      <p:pic>
        <p:nvPicPr>
          <p:cNvPr id="465" name="Google Shape;465;p59"/>
          <p:cNvPicPr preferRelativeResize="0"/>
          <p:nvPr/>
        </p:nvPicPr>
        <p:blipFill>
          <a:blip r:embed="rId4">
            <a:alphaModFix/>
          </a:blip>
          <a:stretch>
            <a:fillRect/>
          </a:stretch>
        </p:blipFill>
        <p:spPr>
          <a:xfrm>
            <a:off x="5118175" y="1378325"/>
            <a:ext cx="3210700" cy="1806022"/>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pic>
        <p:nvPicPr>
          <p:cNvPr id="470" name="Google Shape;470;p60" title="Girl Scout Baking: Checking our Cranberry Crumble Bars">
            <a:hlinkClick r:id="rId3"/>
          </p:cNvPr>
          <p:cNvPicPr preferRelativeResize="0"/>
          <p:nvPr/>
        </p:nvPicPr>
        <p:blipFill>
          <a:blip r:embed="rId4">
            <a:alphaModFix/>
          </a:blip>
          <a:stretch>
            <a:fillRect/>
          </a:stretch>
        </p:blipFill>
        <p:spPr>
          <a:xfrm>
            <a:off x="2411200" y="1409575"/>
            <a:ext cx="4321600" cy="3241200"/>
          </a:xfrm>
          <a:prstGeom prst="rect">
            <a:avLst/>
          </a:prstGeom>
          <a:noFill/>
          <a:ln>
            <a:noFill/>
          </a:ln>
        </p:spPr>
      </p:pic>
      <p:sp>
        <p:nvSpPr>
          <p:cNvPr id="471" name="Google Shape;471;p60"/>
          <p:cNvSpPr/>
          <p:nvPr/>
        </p:nvSpPr>
        <p:spPr>
          <a:xfrm>
            <a:off x="361950" y="4650775"/>
            <a:ext cx="8420100" cy="124800"/>
          </a:xfrm>
          <a:prstGeom prst="rect">
            <a:avLst/>
          </a:prstGeom>
          <a:solidFill>
            <a:srgbClr val="5C1F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60"/>
          <p:cNvSpPr txBox="1"/>
          <p:nvPr>
            <p:ph type="title"/>
          </p:nvPr>
        </p:nvSpPr>
        <p:spPr>
          <a:xfrm>
            <a:off x="0" y="731576"/>
            <a:ext cx="9144000" cy="563700"/>
          </a:xfrm>
          <a:prstGeom prst="rect">
            <a:avLst/>
          </a:prstGeom>
          <a:noFill/>
          <a:ln>
            <a:noFill/>
          </a:ln>
        </p:spPr>
        <p:txBody>
          <a:bodyPr anchorCtr="0" anchor="b" bIns="34275" lIns="68575" spcFirstLastPara="1" rIns="68575" wrap="square" tIns="34275">
            <a:normAutofit fontScale="90000"/>
          </a:bodyPr>
          <a:lstStyle/>
          <a:p>
            <a:pPr indent="0" lvl="0" marL="0" rtl="0" algn="ctr">
              <a:lnSpc>
                <a:spcPct val="90000"/>
              </a:lnSpc>
              <a:spcBef>
                <a:spcPts val="0"/>
              </a:spcBef>
              <a:spcAft>
                <a:spcPts val="0"/>
              </a:spcAft>
              <a:buClr>
                <a:schemeClr val="dk1"/>
              </a:buClr>
              <a:buSzPct val="100000"/>
              <a:buFont typeface="Geo"/>
              <a:buNone/>
            </a:pPr>
            <a:r>
              <a:rPr lang="en"/>
              <a:t>Let’s check your Cranberry Crumble Bars!</a:t>
            </a:r>
            <a:endParaRPr/>
          </a:p>
          <a:p>
            <a:pPr indent="0" lvl="0" marL="0" rtl="0" algn="ctr">
              <a:lnSpc>
                <a:spcPct val="115000"/>
              </a:lnSpc>
              <a:spcBef>
                <a:spcPts val="0"/>
              </a:spcBef>
              <a:spcAft>
                <a:spcPts val="0"/>
              </a:spcAft>
              <a:buClr>
                <a:schemeClr val="dk1"/>
              </a:buClr>
              <a:buSzPct val="55000"/>
              <a:buFont typeface="Arial"/>
              <a:buNone/>
            </a:pPr>
            <a:r>
              <a:rPr lang="en" sz="2000">
                <a:solidFill>
                  <a:srgbClr val="000000"/>
                </a:solidFill>
              </a:rPr>
              <a:t>Remember to use oven mitts and to set the pan on a safe surface.</a:t>
            </a:r>
            <a:endParaRPr/>
          </a:p>
        </p:txBody>
      </p:sp>
      <p:pic>
        <p:nvPicPr>
          <p:cNvPr id="473" name="Google Shape;473;p60"/>
          <p:cNvPicPr preferRelativeResize="0"/>
          <p:nvPr/>
        </p:nvPicPr>
        <p:blipFill rotWithShape="1">
          <a:blip r:embed="rId5">
            <a:alphaModFix/>
          </a:blip>
          <a:srcRect b="0" l="0" r="0" t="0"/>
          <a:stretch/>
        </p:blipFill>
        <p:spPr>
          <a:xfrm>
            <a:off x="7927830" y="3738136"/>
            <a:ext cx="854220" cy="79826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0"/>
                                        </p:tgtEl>
                                        <p:attrNameLst>
                                          <p:attrName>style.visibility</p:attrName>
                                        </p:attrNameLst>
                                      </p:cBhvr>
                                      <p:to>
                                        <p:strVal val="visible"/>
                                      </p:to>
                                    </p:set>
                                    <p:animEffect filter="fade" transition="in">
                                      <p:cBhvr>
                                        <p:cTn dur="1000"/>
                                        <p:tgtEl>
                                          <p:spTgt spid="47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7" name="Shape 477"/>
        <p:cNvGrpSpPr/>
        <p:nvPr/>
      </p:nvGrpSpPr>
      <p:grpSpPr>
        <a:xfrm>
          <a:off x="0" y="0"/>
          <a:ext cx="0" cy="0"/>
          <a:chOff x="0" y="0"/>
          <a:chExt cx="0" cy="0"/>
        </a:xfrm>
      </p:grpSpPr>
      <p:sp>
        <p:nvSpPr>
          <p:cNvPr id="478" name="Google Shape;478;p61"/>
          <p:cNvSpPr/>
          <p:nvPr/>
        </p:nvSpPr>
        <p:spPr>
          <a:xfrm>
            <a:off x="361950" y="3582250"/>
            <a:ext cx="8420100" cy="1206000"/>
          </a:xfrm>
          <a:prstGeom prst="rect">
            <a:avLst/>
          </a:prstGeom>
          <a:solidFill>
            <a:srgbClr val="9E5F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61"/>
          <p:cNvSpPr txBox="1"/>
          <p:nvPr/>
        </p:nvSpPr>
        <p:spPr>
          <a:xfrm>
            <a:off x="435896" y="350575"/>
            <a:ext cx="3270000" cy="3231600"/>
          </a:xfrm>
          <a:prstGeom prst="rect">
            <a:avLst/>
          </a:prstGeom>
          <a:noFill/>
          <a:ln>
            <a:noFill/>
          </a:ln>
        </p:spPr>
        <p:txBody>
          <a:bodyPr anchorCtr="0" anchor="ctr" bIns="34275" lIns="68575" spcFirstLastPara="1" rIns="68575" wrap="square" tIns="34275">
            <a:normAutofit/>
          </a:bodyPr>
          <a:lstStyle/>
          <a:p>
            <a:pPr indent="0" lvl="0" marL="0" marR="0" rtl="0" algn="ctr">
              <a:lnSpc>
                <a:spcPct val="90000"/>
              </a:lnSpc>
              <a:spcBef>
                <a:spcPts val="0"/>
              </a:spcBef>
              <a:spcAft>
                <a:spcPts val="0"/>
              </a:spcAft>
              <a:buClr>
                <a:schemeClr val="dk1"/>
              </a:buClr>
              <a:buSzPts val="3300"/>
              <a:buFont typeface="Georgia"/>
              <a:buNone/>
            </a:pPr>
            <a:r>
              <a:rPr lang="en" sz="3300">
                <a:solidFill>
                  <a:schemeClr val="dk1"/>
                </a:solidFill>
                <a:latin typeface="Georgia"/>
                <a:ea typeface="Georgia"/>
                <a:cs typeface="Georgia"/>
                <a:sym typeface="Georgia"/>
              </a:rPr>
              <a:t>Serving </a:t>
            </a:r>
            <a:endParaRPr sz="3300">
              <a:solidFill>
                <a:schemeClr val="dk1"/>
              </a:solidFill>
              <a:latin typeface="Georgia"/>
              <a:ea typeface="Georgia"/>
              <a:cs typeface="Georgia"/>
              <a:sym typeface="Georgia"/>
            </a:endParaRPr>
          </a:p>
          <a:p>
            <a:pPr indent="0" lvl="0" marL="0" marR="0" rtl="0" algn="ctr">
              <a:lnSpc>
                <a:spcPct val="90000"/>
              </a:lnSpc>
              <a:spcBef>
                <a:spcPts val="0"/>
              </a:spcBef>
              <a:spcAft>
                <a:spcPts val="0"/>
              </a:spcAft>
              <a:buClr>
                <a:schemeClr val="dk1"/>
              </a:buClr>
              <a:buSzPts val="3300"/>
              <a:buFont typeface="Georgia"/>
              <a:buNone/>
            </a:pPr>
            <a:r>
              <a:rPr lang="en" sz="3300">
                <a:solidFill>
                  <a:schemeClr val="dk1"/>
                </a:solidFill>
                <a:latin typeface="Georgia"/>
                <a:ea typeface="Georgia"/>
                <a:cs typeface="Georgia"/>
                <a:sym typeface="Georgia"/>
              </a:rPr>
              <a:t>your bars</a:t>
            </a:r>
            <a:endParaRPr/>
          </a:p>
        </p:txBody>
      </p:sp>
      <p:sp>
        <p:nvSpPr>
          <p:cNvPr id="480" name="Google Shape;480;p61"/>
          <p:cNvSpPr txBox="1"/>
          <p:nvPr/>
        </p:nvSpPr>
        <p:spPr>
          <a:xfrm>
            <a:off x="1993598" y="3716036"/>
            <a:ext cx="5156805" cy="938291"/>
          </a:xfrm>
          <a:prstGeom prst="rect">
            <a:avLst/>
          </a:prstGeom>
          <a:noFill/>
          <a:ln>
            <a:noFill/>
          </a:ln>
        </p:spPr>
        <p:txBody>
          <a:bodyPr anchorCtr="0" anchor="ctr" bIns="34275" lIns="68575" spcFirstLastPara="1" rIns="68575" wrap="square" tIns="34275">
            <a:normAutofit/>
          </a:bodyPr>
          <a:lstStyle/>
          <a:p>
            <a:pPr indent="0" lvl="0" marL="0" rtl="0" algn="ctr">
              <a:lnSpc>
                <a:spcPct val="115000"/>
              </a:lnSpc>
              <a:spcBef>
                <a:spcPts val="0"/>
              </a:spcBef>
              <a:spcAft>
                <a:spcPts val="0"/>
              </a:spcAft>
              <a:buClr>
                <a:schemeClr val="dk1"/>
              </a:buClr>
              <a:buSzPts val="1100"/>
              <a:buFont typeface="Arial"/>
              <a:buNone/>
            </a:pPr>
            <a:r>
              <a:rPr lang="en" sz="1800">
                <a:solidFill>
                  <a:srgbClr val="FFFFFF"/>
                </a:solidFill>
                <a:latin typeface="Georgia"/>
                <a:ea typeface="Georgia"/>
                <a:cs typeface="Georgia"/>
                <a:sym typeface="Georgia"/>
              </a:rPr>
              <a:t>With an adult, cut into squares (like brownies)</a:t>
            </a:r>
            <a:endParaRPr sz="1800">
              <a:solidFill>
                <a:srgbClr val="FFFFFF"/>
              </a:solidFill>
              <a:latin typeface="Georgia"/>
              <a:ea typeface="Georgia"/>
              <a:cs typeface="Georgia"/>
              <a:sym typeface="Georgia"/>
            </a:endParaRPr>
          </a:p>
          <a:p>
            <a:pPr indent="0" lvl="0" marL="0" rtl="0" algn="ctr">
              <a:lnSpc>
                <a:spcPct val="115000"/>
              </a:lnSpc>
              <a:spcBef>
                <a:spcPts val="0"/>
              </a:spcBef>
              <a:spcAft>
                <a:spcPts val="0"/>
              </a:spcAft>
              <a:buClr>
                <a:schemeClr val="dk1"/>
              </a:buClr>
              <a:buSzPts val="1100"/>
              <a:buFont typeface="Arial"/>
              <a:buNone/>
            </a:pPr>
            <a:r>
              <a:rPr lang="en" sz="1800">
                <a:solidFill>
                  <a:srgbClr val="FFFFFF"/>
                </a:solidFill>
                <a:latin typeface="Georgia"/>
                <a:ea typeface="Georgia"/>
                <a:cs typeface="Georgia"/>
                <a:sym typeface="Georgia"/>
              </a:rPr>
              <a:t>Either eat them right away or freeze for later.</a:t>
            </a:r>
            <a:endParaRPr sz="1800">
              <a:solidFill>
                <a:schemeClr val="lt1"/>
              </a:solidFill>
              <a:latin typeface="Georgia"/>
              <a:ea typeface="Georgia"/>
              <a:cs typeface="Georgia"/>
              <a:sym typeface="Georgia"/>
            </a:endParaRPr>
          </a:p>
        </p:txBody>
      </p:sp>
      <p:pic>
        <p:nvPicPr>
          <p:cNvPr id="481" name="Google Shape;481;p61" title="Slide25">
            <a:hlinkClick r:id="rId3"/>
          </p:cNvPr>
          <p:cNvPicPr preferRelativeResize="0"/>
          <p:nvPr/>
        </p:nvPicPr>
        <p:blipFill>
          <a:blip r:embed="rId4">
            <a:alphaModFix/>
          </a:blip>
          <a:stretch>
            <a:fillRect/>
          </a:stretch>
        </p:blipFill>
        <p:spPr>
          <a:xfrm>
            <a:off x="4002350" y="350575"/>
            <a:ext cx="4308792" cy="3231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1"/>
                                        </p:tgtEl>
                                        <p:attrNameLst>
                                          <p:attrName>style.visibility</p:attrName>
                                        </p:attrNameLst>
                                      </p:cBhvr>
                                      <p:to>
                                        <p:strVal val="visible"/>
                                      </p:to>
                                    </p:set>
                                    <p:animEffect filter="fade" transition="in">
                                      <p:cBhvr>
                                        <p:cTn dur="1000"/>
                                        <p:tgtEl>
                                          <p:spTgt spid="48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C1F8B"/>
        </a:solidFill>
      </p:bgPr>
    </p:bg>
    <p:spTree>
      <p:nvGrpSpPr>
        <p:cNvPr id="485" name="Shape 485"/>
        <p:cNvGrpSpPr/>
        <p:nvPr/>
      </p:nvGrpSpPr>
      <p:grpSpPr>
        <a:xfrm>
          <a:off x="0" y="0"/>
          <a:ext cx="0" cy="0"/>
          <a:chOff x="0" y="0"/>
          <a:chExt cx="0" cy="0"/>
        </a:xfrm>
      </p:grpSpPr>
      <p:sp>
        <p:nvSpPr>
          <p:cNvPr id="486" name="Google Shape;486;p62"/>
          <p:cNvSpPr/>
          <p:nvPr/>
        </p:nvSpPr>
        <p:spPr>
          <a:xfrm>
            <a:off x="342675" y="355400"/>
            <a:ext cx="8461500" cy="4437600"/>
          </a:xfrm>
          <a:prstGeom prst="rect">
            <a:avLst/>
          </a:prstGeom>
          <a:solidFill>
            <a:srgbClr val="A0DE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87" name="Google Shape;487;p62"/>
          <p:cNvPicPr preferRelativeResize="0"/>
          <p:nvPr/>
        </p:nvPicPr>
        <p:blipFill rotWithShape="1">
          <a:blip r:embed="rId3">
            <a:alphaModFix/>
          </a:blip>
          <a:srcRect b="10575" l="15757" r="15613" t="12060"/>
          <a:stretch/>
        </p:blipFill>
        <p:spPr>
          <a:xfrm>
            <a:off x="3598690" y="772912"/>
            <a:ext cx="2034297" cy="2026897"/>
          </a:xfrm>
          <a:prstGeom prst="rect">
            <a:avLst/>
          </a:prstGeom>
          <a:noFill/>
          <a:ln>
            <a:noFill/>
          </a:ln>
        </p:spPr>
      </p:pic>
      <p:sp>
        <p:nvSpPr>
          <p:cNvPr id="488" name="Google Shape;488;p62"/>
          <p:cNvSpPr txBox="1"/>
          <p:nvPr/>
        </p:nvSpPr>
        <p:spPr>
          <a:xfrm>
            <a:off x="449400" y="2938025"/>
            <a:ext cx="8245200" cy="1445700"/>
          </a:xfrm>
          <a:prstGeom prst="rect">
            <a:avLst/>
          </a:prstGeom>
          <a:noFill/>
          <a:ln>
            <a:noFill/>
          </a:ln>
        </p:spPr>
        <p:txBody>
          <a:bodyPr anchorCtr="0" anchor="ctr" bIns="34275" lIns="68575" spcFirstLastPara="1" rIns="68575" wrap="square" tIns="34275">
            <a:normAutofit/>
          </a:bodyPr>
          <a:lstStyle/>
          <a:p>
            <a:pPr indent="0" lvl="0" marL="0" marR="0" rtl="0" algn="ctr">
              <a:lnSpc>
                <a:spcPct val="90000"/>
              </a:lnSpc>
              <a:spcBef>
                <a:spcPts val="0"/>
              </a:spcBef>
              <a:spcAft>
                <a:spcPts val="0"/>
              </a:spcAft>
              <a:buClr>
                <a:schemeClr val="lt1"/>
              </a:buClr>
              <a:buSzPts val="3300"/>
              <a:buFont typeface="Geo"/>
              <a:buNone/>
            </a:pPr>
            <a:r>
              <a:rPr i="1" lang="en" sz="3300">
                <a:latin typeface="Georgia"/>
                <a:ea typeface="Georgia"/>
                <a:cs typeface="Georgia"/>
                <a:sym typeface="Georgia"/>
              </a:rPr>
              <a:t>Homework</a:t>
            </a:r>
            <a:endParaRPr i="1" sz="3300">
              <a:latin typeface="Georgia"/>
              <a:ea typeface="Georgia"/>
              <a:cs typeface="Georgia"/>
              <a:sym typeface="Georgia"/>
            </a:endParaRPr>
          </a:p>
          <a:p>
            <a:pPr indent="0" lvl="0" marL="0" marR="0" rtl="0" algn="ctr">
              <a:lnSpc>
                <a:spcPct val="90000"/>
              </a:lnSpc>
              <a:spcBef>
                <a:spcPts val="0"/>
              </a:spcBef>
              <a:spcAft>
                <a:spcPts val="0"/>
              </a:spcAft>
              <a:buClr>
                <a:schemeClr val="lt1"/>
              </a:buClr>
              <a:buSzPts val="3300"/>
              <a:buFont typeface="Geo"/>
              <a:buNone/>
            </a:pPr>
            <a:r>
              <a:rPr lang="en" sz="3300">
                <a:latin typeface="Georgia"/>
                <a:ea typeface="Georgia"/>
                <a:cs typeface="Georgia"/>
                <a:sym typeface="Georgia"/>
              </a:rPr>
              <a:t>Complete badge steps 3 &amp; 5</a:t>
            </a:r>
            <a:endParaRPr sz="3300">
              <a:latin typeface="Georgia"/>
              <a:ea typeface="Georgia"/>
              <a:cs typeface="Georgia"/>
              <a:sym typeface="Georgia"/>
            </a:endParaRPr>
          </a:p>
          <a:p>
            <a:pPr indent="0" lvl="0" marL="0" marR="0" rtl="0" algn="ctr">
              <a:lnSpc>
                <a:spcPct val="90000"/>
              </a:lnSpc>
              <a:spcBef>
                <a:spcPts val="0"/>
              </a:spcBef>
              <a:spcAft>
                <a:spcPts val="0"/>
              </a:spcAft>
              <a:buClr>
                <a:schemeClr val="lt1"/>
              </a:buClr>
              <a:buSzPts val="3300"/>
              <a:buFont typeface="Geo"/>
              <a:buNone/>
            </a:pPr>
            <a:r>
              <a:rPr lang="en" sz="1800">
                <a:latin typeface="Georgia"/>
                <a:ea typeface="Georgia"/>
                <a:cs typeface="Georgia"/>
                <a:sym typeface="Georgia"/>
              </a:rPr>
              <a:t>Make a tasty lunch | Create your own meal</a:t>
            </a:r>
            <a:endParaRPr sz="1800">
              <a:latin typeface="Georgia"/>
              <a:ea typeface="Georgia"/>
              <a:cs typeface="Georgia"/>
              <a:sym typeface="Georgia"/>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0DEF1"/>
        </a:solidFill>
      </p:bgPr>
    </p:bg>
    <p:spTree>
      <p:nvGrpSpPr>
        <p:cNvPr id="492" name="Shape 492"/>
        <p:cNvGrpSpPr/>
        <p:nvPr/>
      </p:nvGrpSpPr>
      <p:grpSpPr>
        <a:xfrm>
          <a:off x="0" y="0"/>
          <a:ext cx="0" cy="0"/>
          <a:chOff x="0" y="0"/>
          <a:chExt cx="0" cy="0"/>
        </a:xfrm>
      </p:grpSpPr>
      <p:sp>
        <p:nvSpPr>
          <p:cNvPr id="493" name="Google Shape;493;p63"/>
          <p:cNvSpPr/>
          <p:nvPr/>
        </p:nvSpPr>
        <p:spPr>
          <a:xfrm>
            <a:off x="435775" y="355400"/>
            <a:ext cx="3291300" cy="4437600"/>
          </a:xfrm>
          <a:prstGeom prst="rect">
            <a:avLst/>
          </a:prstGeom>
          <a:solidFill>
            <a:srgbClr val="CCB3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63"/>
          <p:cNvSpPr/>
          <p:nvPr/>
        </p:nvSpPr>
        <p:spPr>
          <a:xfrm>
            <a:off x="3858325" y="2682838"/>
            <a:ext cx="1771800" cy="2107800"/>
          </a:xfrm>
          <a:prstGeom prst="rect">
            <a:avLst/>
          </a:prstGeom>
          <a:solidFill>
            <a:srgbClr val="9E5F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63"/>
          <p:cNvSpPr/>
          <p:nvPr/>
        </p:nvSpPr>
        <p:spPr>
          <a:xfrm>
            <a:off x="3858325" y="350525"/>
            <a:ext cx="1771800" cy="2192700"/>
          </a:xfrm>
          <a:prstGeom prst="rect">
            <a:avLst/>
          </a:prstGeom>
          <a:solidFill>
            <a:srgbClr val="5C1F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63"/>
          <p:cNvSpPr txBox="1"/>
          <p:nvPr/>
        </p:nvSpPr>
        <p:spPr>
          <a:xfrm>
            <a:off x="5838675" y="2887999"/>
            <a:ext cx="2869500" cy="1905000"/>
          </a:xfrm>
          <a:prstGeom prst="rect">
            <a:avLst/>
          </a:prstGeom>
          <a:noFill/>
          <a:ln>
            <a:noFill/>
          </a:ln>
        </p:spPr>
        <p:txBody>
          <a:bodyPr anchorCtr="0" anchor="ctr" bIns="34275" lIns="68575" spcFirstLastPara="1" rIns="68575" wrap="square" tIns="34275">
            <a:noAutofit/>
          </a:bodyPr>
          <a:lstStyle/>
          <a:p>
            <a:pPr indent="0" lvl="0" marL="0" marR="0" rtl="0" algn="ctr">
              <a:lnSpc>
                <a:spcPct val="90000"/>
              </a:lnSpc>
              <a:spcBef>
                <a:spcPts val="800"/>
              </a:spcBef>
              <a:spcAft>
                <a:spcPts val="0"/>
              </a:spcAft>
              <a:buClr>
                <a:schemeClr val="dk1"/>
              </a:buClr>
              <a:buSzPts val="1800"/>
              <a:buFont typeface="Arial"/>
              <a:buNone/>
            </a:pPr>
            <a:r>
              <a:rPr b="1" lang="en" sz="1800">
                <a:solidFill>
                  <a:schemeClr val="dk1"/>
                </a:solidFill>
                <a:latin typeface="Georgia"/>
                <a:ea typeface="Georgia"/>
                <a:cs typeface="Georgia"/>
                <a:sym typeface="Georgia"/>
              </a:rPr>
              <a:t>Classic Mexican Cheese Quesadilla</a:t>
            </a:r>
            <a:endParaRPr b="1" sz="1800">
              <a:latin typeface="Georgia"/>
              <a:ea typeface="Georgia"/>
              <a:cs typeface="Georgia"/>
              <a:sym typeface="Georgia"/>
            </a:endParaRPr>
          </a:p>
        </p:txBody>
      </p:sp>
      <p:pic>
        <p:nvPicPr>
          <p:cNvPr id="497" name="Google Shape;497;p63"/>
          <p:cNvPicPr preferRelativeResize="0"/>
          <p:nvPr/>
        </p:nvPicPr>
        <p:blipFill rotWithShape="1">
          <a:blip r:embed="rId3">
            <a:alphaModFix/>
          </a:blip>
          <a:srcRect b="0" l="0" r="0" t="0"/>
          <a:stretch/>
        </p:blipFill>
        <p:spPr>
          <a:xfrm>
            <a:off x="4138332" y="3192479"/>
            <a:ext cx="1234909" cy="1154023"/>
          </a:xfrm>
          <a:prstGeom prst="rect">
            <a:avLst/>
          </a:prstGeom>
          <a:noFill/>
          <a:ln>
            <a:noFill/>
          </a:ln>
        </p:spPr>
      </p:pic>
      <p:sp>
        <p:nvSpPr>
          <p:cNvPr id="498" name="Google Shape;498;p63"/>
          <p:cNvSpPr txBox="1"/>
          <p:nvPr/>
        </p:nvSpPr>
        <p:spPr>
          <a:xfrm>
            <a:off x="646663" y="350488"/>
            <a:ext cx="2869500" cy="4442400"/>
          </a:xfrm>
          <a:prstGeom prst="rect">
            <a:avLst/>
          </a:prstGeom>
          <a:noFill/>
          <a:ln>
            <a:noFill/>
          </a:ln>
        </p:spPr>
        <p:txBody>
          <a:bodyPr anchorCtr="0" anchor="ctr" bIns="34275" lIns="68575" spcFirstLastPara="1" rIns="68575" wrap="square" tIns="34275">
            <a:noAutofit/>
          </a:bodyPr>
          <a:lstStyle/>
          <a:p>
            <a:pPr indent="0" lvl="0" marL="0" marR="0" rtl="0" algn="ctr">
              <a:lnSpc>
                <a:spcPct val="90000"/>
              </a:lnSpc>
              <a:spcBef>
                <a:spcPts val="800"/>
              </a:spcBef>
              <a:spcAft>
                <a:spcPts val="0"/>
              </a:spcAft>
              <a:buClr>
                <a:schemeClr val="dk1"/>
              </a:buClr>
              <a:buSzPts val="1800"/>
              <a:buFont typeface="Arial"/>
              <a:buNone/>
            </a:pPr>
            <a:r>
              <a:rPr lang="en" sz="3300">
                <a:solidFill>
                  <a:schemeClr val="dk1"/>
                </a:solidFill>
                <a:latin typeface="Georgia"/>
                <a:ea typeface="Georgia"/>
                <a:cs typeface="Georgia"/>
                <a:sym typeface="Georgia"/>
              </a:rPr>
              <a:t>Step 3:</a:t>
            </a:r>
            <a:endParaRPr sz="3300">
              <a:solidFill>
                <a:schemeClr val="dk1"/>
              </a:solidFill>
              <a:latin typeface="Georgia"/>
              <a:ea typeface="Georgia"/>
              <a:cs typeface="Georgia"/>
              <a:sym typeface="Georgia"/>
            </a:endParaRPr>
          </a:p>
          <a:p>
            <a:pPr indent="0" lvl="0" marL="0" marR="0" rtl="0" algn="ctr">
              <a:lnSpc>
                <a:spcPct val="90000"/>
              </a:lnSpc>
              <a:spcBef>
                <a:spcPts val="800"/>
              </a:spcBef>
              <a:spcAft>
                <a:spcPts val="0"/>
              </a:spcAft>
              <a:buClr>
                <a:schemeClr val="dk1"/>
              </a:buClr>
              <a:buSzPts val="1800"/>
              <a:buFont typeface="Arial"/>
              <a:buNone/>
            </a:pPr>
            <a:r>
              <a:rPr lang="en" sz="3300">
                <a:solidFill>
                  <a:schemeClr val="dk1"/>
                </a:solidFill>
                <a:latin typeface="Georgia"/>
                <a:ea typeface="Georgia"/>
                <a:cs typeface="Georgia"/>
                <a:sym typeface="Georgia"/>
              </a:rPr>
              <a:t>Make a </a:t>
            </a:r>
            <a:endParaRPr sz="3300">
              <a:solidFill>
                <a:schemeClr val="dk1"/>
              </a:solidFill>
              <a:latin typeface="Georgia"/>
              <a:ea typeface="Georgia"/>
              <a:cs typeface="Georgia"/>
              <a:sym typeface="Georgia"/>
            </a:endParaRPr>
          </a:p>
          <a:p>
            <a:pPr indent="0" lvl="0" marL="0" marR="0" rtl="0" algn="ctr">
              <a:lnSpc>
                <a:spcPct val="90000"/>
              </a:lnSpc>
              <a:spcBef>
                <a:spcPts val="800"/>
              </a:spcBef>
              <a:spcAft>
                <a:spcPts val="0"/>
              </a:spcAft>
              <a:buClr>
                <a:schemeClr val="dk1"/>
              </a:buClr>
              <a:buSzPts val="1800"/>
              <a:buFont typeface="Arial"/>
              <a:buNone/>
            </a:pPr>
            <a:r>
              <a:rPr lang="en" sz="3300">
                <a:solidFill>
                  <a:schemeClr val="dk1"/>
                </a:solidFill>
                <a:latin typeface="Georgia"/>
                <a:ea typeface="Georgia"/>
                <a:cs typeface="Georgia"/>
                <a:sym typeface="Georgia"/>
              </a:rPr>
              <a:t>tasty lunch</a:t>
            </a:r>
            <a:endParaRPr sz="3300">
              <a:solidFill>
                <a:schemeClr val="dk1"/>
              </a:solidFill>
              <a:latin typeface="Georgia"/>
              <a:ea typeface="Georgia"/>
              <a:cs typeface="Georgia"/>
              <a:sym typeface="Georgia"/>
            </a:endParaRPr>
          </a:p>
        </p:txBody>
      </p:sp>
      <p:pic>
        <p:nvPicPr>
          <p:cNvPr id="499" name="Google Shape;499;p63"/>
          <p:cNvPicPr preferRelativeResize="0"/>
          <p:nvPr/>
        </p:nvPicPr>
        <p:blipFill>
          <a:blip r:embed="rId4">
            <a:alphaModFix/>
          </a:blip>
          <a:stretch>
            <a:fillRect/>
          </a:stretch>
        </p:blipFill>
        <p:spPr>
          <a:xfrm>
            <a:off x="5761375" y="355400"/>
            <a:ext cx="3044026" cy="2532600"/>
          </a:xfrm>
          <a:prstGeom prst="rect">
            <a:avLst/>
          </a:prstGeom>
          <a:noFill/>
          <a:ln>
            <a:noFill/>
          </a:ln>
        </p:spPr>
      </p:pic>
      <p:pic>
        <p:nvPicPr>
          <p:cNvPr id="500" name="Google Shape;500;p63"/>
          <p:cNvPicPr preferRelativeResize="0"/>
          <p:nvPr/>
        </p:nvPicPr>
        <p:blipFill rotWithShape="1">
          <a:blip r:embed="rId5">
            <a:alphaModFix/>
          </a:blip>
          <a:srcRect b="10575" l="15757" r="15613" t="12060"/>
          <a:stretch/>
        </p:blipFill>
        <p:spPr>
          <a:xfrm>
            <a:off x="4138325" y="831651"/>
            <a:ext cx="1234929" cy="1230435"/>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4" name="Shape 504"/>
        <p:cNvGrpSpPr/>
        <p:nvPr/>
      </p:nvGrpSpPr>
      <p:grpSpPr>
        <a:xfrm>
          <a:off x="0" y="0"/>
          <a:ext cx="0" cy="0"/>
          <a:chOff x="0" y="0"/>
          <a:chExt cx="0" cy="0"/>
        </a:xfrm>
      </p:grpSpPr>
      <p:sp>
        <p:nvSpPr>
          <p:cNvPr id="505" name="Google Shape;505;p64"/>
          <p:cNvSpPr/>
          <p:nvPr/>
        </p:nvSpPr>
        <p:spPr>
          <a:xfrm>
            <a:off x="361950" y="315100"/>
            <a:ext cx="3457500" cy="4461300"/>
          </a:xfrm>
          <a:prstGeom prst="rect">
            <a:avLst/>
          </a:prstGeom>
          <a:solidFill>
            <a:srgbClr val="9E5F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64"/>
          <p:cNvSpPr txBox="1"/>
          <p:nvPr/>
        </p:nvSpPr>
        <p:spPr>
          <a:xfrm>
            <a:off x="361825" y="315075"/>
            <a:ext cx="3457500" cy="4461300"/>
          </a:xfrm>
          <a:prstGeom prst="rect">
            <a:avLst/>
          </a:prstGeom>
          <a:noFill/>
          <a:ln>
            <a:noFill/>
          </a:ln>
        </p:spPr>
        <p:txBody>
          <a:bodyPr anchorCtr="0" anchor="ctr" bIns="34275" lIns="68575" spcFirstLastPara="1" rIns="68575" wrap="square" tIns="34275">
            <a:normAutofit/>
          </a:bodyPr>
          <a:lstStyle/>
          <a:p>
            <a:pPr indent="0" lvl="0" marL="0" marR="0" rtl="0" algn="ctr">
              <a:lnSpc>
                <a:spcPct val="90000"/>
              </a:lnSpc>
              <a:spcBef>
                <a:spcPts val="0"/>
              </a:spcBef>
              <a:spcAft>
                <a:spcPts val="0"/>
              </a:spcAft>
              <a:buClr>
                <a:schemeClr val="lt1"/>
              </a:buClr>
              <a:buSzPts val="3300"/>
              <a:buFont typeface="Georgia"/>
              <a:buNone/>
            </a:pPr>
            <a:r>
              <a:rPr lang="en" sz="3300">
                <a:solidFill>
                  <a:srgbClr val="FFFFFF"/>
                </a:solidFill>
                <a:latin typeface="Georgia"/>
                <a:ea typeface="Georgia"/>
                <a:cs typeface="Georgia"/>
                <a:sym typeface="Georgia"/>
              </a:rPr>
              <a:t>Classic </a:t>
            </a:r>
            <a:endParaRPr sz="3300">
              <a:solidFill>
                <a:srgbClr val="FFFFFF"/>
              </a:solidFill>
              <a:latin typeface="Georgia"/>
              <a:ea typeface="Georgia"/>
              <a:cs typeface="Georgia"/>
              <a:sym typeface="Georgia"/>
            </a:endParaRPr>
          </a:p>
          <a:p>
            <a:pPr indent="0" lvl="0" marL="0" marR="0" rtl="0" algn="ctr">
              <a:lnSpc>
                <a:spcPct val="90000"/>
              </a:lnSpc>
              <a:spcBef>
                <a:spcPts val="0"/>
              </a:spcBef>
              <a:spcAft>
                <a:spcPts val="0"/>
              </a:spcAft>
              <a:buClr>
                <a:schemeClr val="lt1"/>
              </a:buClr>
              <a:buSzPts val="3300"/>
              <a:buFont typeface="Georgia"/>
              <a:buNone/>
            </a:pPr>
            <a:r>
              <a:rPr lang="en" sz="3300">
                <a:solidFill>
                  <a:srgbClr val="FFFFFF"/>
                </a:solidFill>
                <a:latin typeface="Georgia"/>
                <a:ea typeface="Georgia"/>
                <a:cs typeface="Georgia"/>
                <a:sym typeface="Georgia"/>
              </a:rPr>
              <a:t>Mexican </a:t>
            </a:r>
            <a:endParaRPr sz="3300">
              <a:solidFill>
                <a:srgbClr val="FFFFFF"/>
              </a:solidFill>
              <a:latin typeface="Georgia"/>
              <a:ea typeface="Georgia"/>
              <a:cs typeface="Georgia"/>
              <a:sym typeface="Georgia"/>
            </a:endParaRPr>
          </a:p>
          <a:p>
            <a:pPr indent="0" lvl="0" marL="0" marR="0" rtl="0" algn="ctr">
              <a:lnSpc>
                <a:spcPct val="90000"/>
              </a:lnSpc>
              <a:spcBef>
                <a:spcPts val="0"/>
              </a:spcBef>
              <a:spcAft>
                <a:spcPts val="0"/>
              </a:spcAft>
              <a:buClr>
                <a:schemeClr val="lt1"/>
              </a:buClr>
              <a:buSzPts val="3300"/>
              <a:buFont typeface="Georgia"/>
              <a:buNone/>
            </a:pPr>
            <a:r>
              <a:rPr lang="en" sz="3300">
                <a:solidFill>
                  <a:srgbClr val="FFFFFF"/>
                </a:solidFill>
                <a:latin typeface="Georgia"/>
                <a:ea typeface="Georgia"/>
                <a:cs typeface="Georgia"/>
                <a:sym typeface="Georgia"/>
              </a:rPr>
              <a:t>Cheese </a:t>
            </a:r>
            <a:endParaRPr sz="3300">
              <a:solidFill>
                <a:srgbClr val="FFFFFF"/>
              </a:solidFill>
              <a:latin typeface="Georgia"/>
              <a:ea typeface="Georgia"/>
              <a:cs typeface="Georgia"/>
              <a:sym typeface="Georgia"/>
            </a:endParaRPr>
          </a:p>
          <a:p>
            <a:pPr indent="0" lvl="0" marL="0" marR="0" rtl="0" algn="ctr">
              <a:lnSpc>
                <a:spcPct val="90000"/>
              </a:lnSpc>
              <a:spcBef>
                <a:spcPts val="0"/>
              </a:spcBef>
              <a:spcAft>
                <a:spcPts val="0"/>
              </a:spcAft>
              <a:buClr>
                <a:schemeClr val="lt1"/>
              </a:buClr>
              <a:buSzPts val="3300"/>
              <a:buFont typeface="Georgia"/>
              <a:buNone/>
            </a:pPr>
            <a:r>
              <a:rPr lang="en" sz="3300">
                <a:solidFill>
                  <a:srgbClr val="FFFFFF"/>
                </a:solidFill>
                <a:latin typeface="Georgia"/>
                <a:ea typeface="Georgia"/>
                <a:cs typeface="Georgia"/>
                <a:sym typeface="Georgia"/>
              </a:rPr>
              <a:t>Quesadilla</a:t>
            </a:r>
            <a:endParaRPr sz="1100">
              <a:solidFill>
                <a:srgbClr val="FFFFFF"/>
              </a:solidFill>
            </a:endParaRPr>
          </a:p>
        </p:txBody>
      </p:sp>
      <p:sp>
        <p:nvSpPr>
          <p:cNvPr id="507" name="Google Shape;507;p64"/>
          <p:cNvSpPr txBox="1"/>
          <p:nvPr>
            <p:ph idx="1" type="body"/>
          </p:nvPr>
        </p:nvSpPr>
        <p:spPr>
          <a:xfrm>
            <a:off x="3990976" y="419100"/>
            <a:ext cx="4438800" cy="2603400"/>
          </a:xfrm>
          <a:prstGeom prst="rect">
            <a:avLst/>
          </a:prstGeom>
          <a:noFill/>
          <a:ln>
            <a:noFill/>
          </a:ln>
        </p:spPr>
        <p:txBody>
          <a:bodyPr anchorCtr="0" anchor="t" bIns="34275" lIns="68575" spcFirstLastPara="1" rIns="68575" wrap="square" tIns="34275">
            <a:noAutofit/>
          </a:bodyPr>
          <a:lstStyle/>
          <a:p>
            <a:pPr indent="-342900" lvl="0" marL="457200" rtl="0" algn="l">
              <a:spcBef>
                <a:spcPts val="500"/>
              </a:spcBef>
              <a:spcAft>
                <a:spcPts val="0"/>
              </a:spcAft>
              <a:buClr>
                <a:srgbClr val="000000"/>
              </a:buClr>
              <a:buSzPts val="1800"/>
              <a:buChar char="•"/>
            </a:pPr>
            <a:r>
              <a:rPr lang="en" sz="1800">
                <a:solidFill>
                  <a:srgbClr val="000000"/>
                </a:solidFill>
              </a:rPr>
              <a:t>Large flour tortillas</a:t>
            </a:r>
            <a:endParaRPr sz="1800">
              <a:solidFill>
                <a:srgbClr val="000000"/>
              </a:solidFill>
            </a:endParaRPr>
          </a:p>
          <a:p>
            <a:pPr indent="-342900" lvl="0" marL="457200" rtl="0" algn="l">
              <a:spcBef>
                <a:spcPts val="0"/>
              </a:spcBef>
              <a:spcAft>
                <a:spcPts val="0"/>
              </a:spcAft>
              <a:buClr>
                <a:srgbClr val="000000"/>
              </a:buClr>
              <a:buSzPts val="1800"/>
              <a:buChar char="•"/>
            </a:pPr>
            <a:r>
              <a:rPr lang="en" sz="1800">
                <a:solidFill>
                  <a:srgbClr val="000000"/>
                </a:solidFill>
              </a:rPr>
              <a:t>Grated cheese - either mild or sharp cheddar, or Monterey Jack</a:t>
            </a:r>
            <a:endParaRPr sz="1800">
              <a:solidFill>
                <a:srgbClr val="000000"/>
              </a:solidFill>
            </a:endParaRPr>
          </a:p>
          <a:p>
            <a:pPr indent="-342900" lvl="0" marL="457200" rtl="0" algn="l">
              <a:spcBef>
                <a:spcPts val="0"/>
              </a:spcBef>
              <a:spcAft>
                <a:spcPts val="0"/>
              </a:spcAft>
              <a:buClr>
                <a:srgbClr val="000000"/>
              </a:buClr>
              <a:buSzPts val="1800"/>
              <a:buChar char="•"/>
            </a:pPr>
            <a:r>
              <a:rPr lang="en" sz="1800">
                <a:solidFill>
                  <a:srgbClr val="000000"/>
                </a:solidFill>
              </a:rPr>
              <a:t>Olive oil or butter</a:t>
            </a:r>
            <a:endParaRPr sz="1800">
              <a:solidFill>
                <a:srgbClr val="000000"/>
              </a:solidFill>
            </a:endParaRPr>
          </a:p>
          <a:p>
            <a:pPr indent="0" lvl="0" marL="0" rtl="0" algn="l">
              <a:spcBef>
                <a:spcPts val="600"/>
              </a:spcBef>
              <a:spcAft>
                <a:spcPts val="0"/>
              </a:spcAft>
              <a:buNone/>
            </a:pPr>
            <a:r>
              <a:rPr i="1" lang="en" sz="1800">
                <a:solidFill>
                  <a:srgbClr val="000000"/>
                </a:solidFill>
              </a:rPr>
              <a:t>Optional:</a:t>
            </a:r>
            <a:endParaRPr i="1" sz="1800">
              <a:solidFill>
                <a:srgbClr val="000000"/>
              </a:solidFill>
            </a:endParaRPr>
          </a:p>
          <a:p>
            <a:pPr indent="-342900" lvl="0" marL="457200" rtl="0" algn="l">
              <a:spcBef>
                <a:spcPts val="600"/>
              </a:spcBef>
              <a:spcAft>
                <a:spcPts val="0"/>
              </a:spcAft>
              <a:buClr>
                <a:srgbClr val="000000"/>
              </a:buClr>
              <a:buSzPts val="1800"/>
              <a:buChar char="•"/>
            </a:pPr>
            <a:r>
              <a:rPr lang="en" sz="1800">
                <a:solidFill>
                  <a:srgbClr val="000000"/>
                </a:solidFill>
              </a:rPr>
              <a:t>Sliced mushrooms</a:t>
            </a:r>
            <a:endParaRPr sz="1800">
              <a:solidFill>
                <a:srgbClr val="000000"/>
              </a:solidFill>
            </a:endParaRPr>
          </a:p>
          <a:p>
            <a:pPr indent="-342900" lvl="0" marL="457200" rtl="0" algn="l">
              <a:spcBef>
                <a:spcPts val="0"/>
              </a:spcBef>
              <a:spcAft>
                <a:spcPts val="0"/>
              </a:spcAft>
              <a:buClr>
                <a:srgbClr val="000000"/>
              </a:buClr>
              <a:buSzPts val="1800"/>
              <a:buChar char="•"/>
            </a:pPr>
            <a:r>
              <a:rPr lang="en" sz="1800">
                <a:solidFill>
                  <a:srgbClr val="000000"/>
                </a:solidFill>
              </a:rPr>
              <a:t>Green onions</a:t>
            </a:r>
            <a:endParaRPr sz="1800">
              <a:solidFill>
                <a:srgbClr val="000000"/>
              </a:solidFill>
            </a:endParaRPr>
          </a:p>
          <a:p>
            <a:pPr indent="-342900" lvl="0" marL="457200" rtl="0" algn="l">
              <a:spcBef>
                <a:spcPts val="0"/>
              </a:spcBef>
              <a:spcAft>
                <a:spcPts val="0"/>
              </a:spcAft>
              <a:buClr>
                <a:srgbClr val="000000"/>
              </a:buClr>
              <a:buSzPts val="1800"/>
              <a:buChar char="•"/>
            </a:pPr>
            <a:r>
              <a:rPr lang="en" sz="1800">
                <a:solidFill>
                  <a:srgbClr val="000000"/>
                </a:solidFill>
              </a:rPr>
              <a:t>Black olives, sliced</a:t>
            </a:r>
            <a:endParaRPr sz="1800">
              <a:solidFill>
                <a:srgbClr val="000000"/>
              </a:solidFill>
            </a:endParaRPr>
          </a:p>
          <a:p>
            <a:pPr indent="-342900" lvl="0" marL="457200" rtl="0" algn="l">
              <a:spcBef>
                <a:spcPts val="0"/>
              </a:spcBef>
              <a:spcAft>
                <a:spcPts val="0"/>
              </a:spcAft>
              <a:buClr>
                <a:srgbClr val="000000"/>
              </a:buClr>
              <a:buSzPts val="1800"/>
              <a:buChar char="•"/>
            </a:pPr>
            <a:r>
              <a:rPr lang="en" sz="1800">
                <a:solidFill>
                  <a:srgbClr val="000000"/>
                </a:solidFill>
              </a:rPr>
              <a:t>Fresh tomatoes, diced</a:t>
            </a:r>
            <a:endParaRPr sz="1800">
              <a:solidFill>
                <a:srgbClr val="000000"/>
              </a:solidFill>
            </a:endParaRPr>
          </a:p>
          <a:p>
            <a:pPr indent="-342900" lvl="0" marL="457200" rtl="0" algn="l">
              <a:spcBef>
                <a:spcPts val="0"/>
              </a:spcBef>
              <a:spcAft>
                <a:spcPts val="0"/>
              </a:spcAft>
              <a:buClr>
                <a:srgbClr val="000000"/>
              </a:buClr>
              <a:buSzPts val="1800"/>
              <a:buChar char="•"/>
            </a:pPr>
            <a:r>
              <a:rPr lang="en" sz="1800">
                <a:solidFill>
                  <a:srgbClr val="000000"/>
                </a:solidFill>
              </a:rPr>
              <a:t>Chicken pieces</a:t>
            </a:r>
            <a:endParaRPr sz="1800">
              <a:solidFill>
                <a:srgbClr val="000000"/>
              </a:solidFill>
            </a:endParaRPr>
          </a:p>
          <a:p>
            <a:pPr indent="-342900" lvl="0" marL="457200" rtl="0" algn="l">
              <a:spcBef>
                <a:spcPts val="0"/>
              </a:spcBef>
              <a:spcAft>
                <a:spcPts val="0"/>
              </a:spcAft>
              <a:buClr>
                <a:srgbClr val="000000"/>
              </a:buClr>
              <a:buSzPts val="1800"/>
              <a:buChar char="•"/>
            </a:pPr>
            <a:r>
              <a:rPr lang="en" sz="1800">
                <a:solidFill>
                  <a:srgbClr val="000000"/>
                </a:solidFill>
              </a:rPr>
              <a:t>Avocado</a:t>
            </a:r>
            <a:endParaRPr sz="1800">
              <a:solidFill>
                <a:srgbClr val="000000"/>
              </a:solidFill>
            </a:endParaRPr>
          </a:p>
          <a:p>
            <a:pPr indent="-342900" lvl="0" marL="457200" rtl="0" algn="l">
              <a:spcBef>
                <a:spcPts val="0"/>
              </a:spcBef>
              <a:spcAft>
                <a:spcPts val="0"/>
              </a:spcAft>
              <a:buClr>
                <a:srgbClr val="000000"/>
              </a:buClr>
              <a:buSzPts val="1800"/>
              <a:buChar char="•"/>
            </a:pPr>
            <a:r>
              <a:rPr lang="en" sz="1800">
                <a:solidFill>
                  <a:srgbClr val="000000"/>
                </a:solidFill>
              </a:rPr>
              <a:t>Lettuce</a:t>
            </a:r>
            <a:endParaRPr sz="1800">
              <a:solidFill>
                <a:srgbClr val="000000"/>
              </a:solidFill>
            </a:endParaRPr>
          </a:p>
          <a:p>
            <a:pPr indent="-342900" lvl="0" marL="457200" rtl="0" algn="l">
              <a:spcBef>
                <a:spcPts val="0"/>
              </a:spcBef>
              <a:spcAft>
                <a:spcPts val="0"/>
              </a:spcAft>
              <a:buClr>
                <a:srgbClr val="000000"/>
              </a:buClr>
              <a:buSzPts val="1800"/>
              <a:buChar char="•"/>
            </a:pPr>
            <a:r>
              <a:rPr lang="en" sz="1800">
                <a:solidFill>
                  <a:srgbClr val="000000"/>
                </a:solidFill>
              </a:rPr>
              <a:t>Apple cider vinegar</a:t>
            </a:r>
            <a:endParaRPr sz="1800">
              <a:solidFill>
                <a:srgbClr val="000000"/>
              </a:solidFill>
            </a:endParaRPr>
          </a:p>
          <a:p>
            <a:pPr indent="-342900" lvl="0" marL="457200" rtl="0" algn="l">
              <a:spcBef>
                <a:spcPts val="0"/>
              </a:spcBef>
              <a:spcAft>
                <a:spcPts val="0"/>
              </a:spcAft>
              <a:buClr>
                <a:srgbClr val="000000"/>
              </a:buClr>
              <a:buSzPts val="1800"/>
              <a:buChar char="•"/>
            </a:pPr>
            <a:r>
              <a:rPr lang="en" sz="1800">
                <a:solidFill>
                  <a:srgbClr val="000000"/>
                </a:solidFill>
              </a:rPr>
              <a:t>Salt </a:t>
            </a:r>
            <a:endParaRPr sz="1800">
              <a:solidFill>
                <a:srgbClr val="000000"/>
              </a:solidFill>
            </a:endParaRPr>
          </a:p>
        </p:txBody>
      </p:sp>
      <p:sp>
        <p:nvSpPr>
          <p:cNvPr id="508" name="Google Shape;508;p64"/>
          <p:cNvSpPr/>
          <p:nvPr/>
        </p:nvSpPr>
        <p:spPr>
          <a:xfrm>
            <a:off x="3939900" y="4650775"/>
            <a:ext cx="4842300" cy="124800"/>
          </a:xfrm>
          <a:prstGeom prst="rect">
            <a:avLst/>
          </a:prstGeom>
          <a:solidFill>
            <a:srgbClr val="5C1F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09" name="Google Shape;509;p64"/>
          <p:cNvPicPr preferRelativeResize="0"/>
          <p:nvPr/>
        </p:nvPicPr>
        <p:blipFill rotWithShape="1">
          <a:blip r:embed="rId3">
            <a:alphaModFix/>
          </a:blip>
          <a:srcRect b="0" l="0" r="0" t="0"/>
          <a:stretch/>
        </p:blipFill>
        <p:spPr>
          <a:xfrm>
            <a:off x="7927830" y="3738136"/>
            <a:ext cx="854220" cy="798269"/>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3" name="Shape 513"/>
        <p:cNvGrpSpPr/>
        <p:nvPr/>
      </p:nvGrpSpPr>
      <p:grpSpPr>
        <a:xfrm>
          <a:off x="0" y="0"/>
          <a:ext cx="0" cy="0"/>
          <a:chOff x="0" y="0"/>
          <a:chExt cx="0" cy="0"/>
        </a:xfrm>
      </p:grpSpPr>
      <p:sp>
        <p:nvSpPr>
          <p:cNvPr id="514" name="Google Shape;514;p65"/>
          <p:cNvSpPr txBox="1"/>
          <p:nvPr/>
        </p:nvSpPr>
        <p:spPr>
          <a:xfrm>
            <a:off x="3263425" y="350475"/>
            <a:ext cx="5444700" cy="3853500"/>
          </a:xfrm>
          <a:prstGeom prst="rect">
            <a:avLst/>
          </a:prstGeom>
          <a:noFill/>
          <a:ln>
            <a:noFill/>
          </a:ln>
        </p:spPr>
        <p:txBody>
          <a:bodyPr anchorCtr="0" anchor="ctr" bIns="34275" lIns="68575" spcFirstLastPara="1" rIns="68575" wrap="square" tIns="34275">
            <a:noAutofit/>
          </a:bodyPr>
          <a:lstStyle/>
          <a:p>
            <a:pPr indent="0" lvl="0" marL="0" marR="0" rtl="0" algn="ctr">
              <a:lnSpc>
                <a:spcPct val="90000"/>
              </a:lnSpc>
              <a:spcBef>
                <a:spcPts val="0"/>
              </a:spcBef>
              <a:spcAft>
                <a:spcPts val="0"/>
              </a:spcAft>
              <a:buClr>
                <a:schemeClr val="dk1"/>
              </a:buClr>
              <a:buSzPts val="3000"/>
              <a:buFont typeface="Arial"/>
              <a:buNone/>
            </a:pPr>
            <a:r>
              <a:rPr lang="en" sz="3300">
                <a:solidFill>
                  <a:schemeClr val="dk1"/>
                </a:solidFill>
                <a:latin typeface="Georgia"/>
                <a:ea typeface="Georgia"/>
                <a:cs typeface="Georgia"/>
                <a:sym typeface="Georgia"/>
              </a:rPr>
              <a:t>Instructions Step 1:</a:t>
            </a:r>
            <a:endParaRPr>
              <a:latin typeface="Georgia"/>
              <a:ea typeface="Georgia"/>
              <a:cs typeface="Georgia"/>
              <a:sym typeface="Georgia"/>
            </a:endParaRPr>
          </a:p>
          <a:p>
            <a:pPr indent="0" lvl="0" marL="0" rtl="0" algn="l">
              <a:lnSpc>
                <a:spcPct val="115000"/>
              </a:lnSpc>
              <a:spcBef>
                <a:spcPts val="400"/>
              </a:spcBef>
              <a:spcAft>
                <a:spcPts val="0"/>
              </a:spcAft>
              <a:buNone/>
            </a:pPr>
            <a:r>
              <a:t/>
            </a:r>
            <a:endParaRPr sz="1800">
              <a:latin typeface="Georgia"/>
              <a:ea typeface="Georgia"/>
              <a:cs typeface="Georgia"/>
              <a:sym typeface="Georgia"/>
            </a:endParaRPr>
          </a:p>
          <a:p>
            <a:pPr indent="-342900" lvl="0" marL="457200" rtl="0" algn="l">
              <a:lnSpc>
                <a:spcPct val="115000"/>
              </a:lnSpc>
              <a:spcBef>
                <a:spcPts val="600"/>
              </a:spcBef>
              <a:spcAft>
                <a:spcPts val="0"/>
              </a:spcAft>
              <a:buSzPts val="1800"/>
              <a:buFont typeface="Georgia"/>
              <a:buChar char="●"/>
            </a:pPr>
            <a:r>
              <a:rPr lang="en" sz="1800">
                <a:latin typeface="Georgia"/>
                <a:ea typeface="Georgia"/>
                <a:cs typeface="Georgia"/>
                <a:sym typeface="Georgia"/>
              </a:rPr>
              <a:t>Heat a large skillet (cast iron works great) on medium high heat.</a:t>
            </a:r>
            <a:endParaRPr sz="1800">
              <a:latin typeface="Georgia"/>
              <a:ea typeface="Georgia"/>
              <a:cs typeface="Georgia"/>
              <a:sym typeface="Georgia"/>
            </a:endParaRPr>
          </a:p>
          <a:p>
            <a:pPr indent="-342900" lvl="0" marL="457200" rtl="0" algn="l">
              <a:lnSpc>
                <a:spcPct val="115000"/>
              </a:lnSpc>
              <a:spcBef>
                <a:spcPts val="0"/>
              </a:spcBef>
              <a:spcAft>
                <a:spcPts val="0"/>
              </a:spcAft>
              <a:buSzPts val="1800"/>
              <a:buFont typeface="Georgia"/>
              <a:buChar char="●"/>
            </a:pPr>
            <a:r>
              <a:rPr lang="en" sz="1800">
                <a:latin typeface="Georgia"/>
                <a:ea typeface="Georgia"/>
                <a:cs typeface="Georgia"/>
                <a:sym typeface="Georgia"/>
              </a:rPr>
              <a:t>Add a small amount of oil (about 1/2 teaspoon) or butter (1-2 teaspoons) and spread it around the bottom of the pan with a spatula.</a:t>
            </a:r>
            <a:endParaRPr sz="1800">
              <a:latin typeface="Georgia"/>
              <a:ea typeface="Georgia"/>
              <a:cs typeface="Georgia"/>
              <a:sym typeface="Georgia"/>
            </a:endParaRPr>
          </a:p>
        </p:txBody>
      </p:sp>
      <p:pic>
        <p:nvPicPr>
          <p:cNvPr id="515" name="Google Shape;515;p65"/>
          <p:cNvPicPr preferRelativeResize="0"/>
          <p:nvPr/>
        </p:nvPicPr>
        <p:blipFill>
          <a:blip r:embed="rId3">
            <a:alphaModFix/>
          </a:blip>
          <a:stretch>
            <a:fillRect/>
          </a:stretch>
        </p:blipFill>
        <p:spPr>
          <a:xfrm rot="5400000">
            <a:off x="-534423" y="1325601"/>
            <a:ext cx="4435174" cy="2494775"/>
          </a:xfrm>
          <a:prstGeom prst="rect">
            <a:avLst/>
          </a:prstGeom>
          <a:noFill/>
          <a:ln>
            <a:noFill/>
          </a:ln>
        </p:spPr>
      </p:pic>
      <p:sp>
        <p:nvSpPr>
          <p:cNvPr id="516" name="Google Shape;516;p65"/>
          <p:cNvSpPr/>
          <p:nvPr/>
        </p:nvSpPr>
        <p:spPr>
          <a:xfrm>
            <a:off x="3070125" y="4650775"/>
            <a:ext cx="5712000" cy="124800"/>
          </a:xfrm>
          <a:prstGeom prst="rect">
            <a:avLst/>
          </a:prstGeom>
          <a:solidFill>
            <a:srgbClr val="5C1F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17" name="Google Shape;517;p65"/>
          <p:cNvPicPr preferRelativeResize="0"/>
          <p:nvPr/>
        </p:nvPicPr>
        <p:blipFill rotWithShape="1">
          <a:blip r:embed="rId4">
            <a:alphaModFix/>
          </a:blip>
          <a:srcRect b="0" l="0" r="0" t="0"/>
          <a:stretch/>
        </p:blipFill>
        <p:spPr>
          <a:xfrm>
            <a:off x="7927830" y="3738136"/>
            <a:ext cx="854220" cy="798269"/>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1" name="Shape 521"/>
        <p:cNvGrpSpPr/>
        <p:nvPr/>
      </p:nvGrpSpPr>
      <p:grpSpPr>
        <a:xfrm>
          <a:off x="0" y="0"/>
          <a:ext cx="0" cy="0"/>
          <a:chOff x="0" y="0"/>
          <a:chExt cx="0" cy="0"/>
        </a:xfrm>
      </p:grpSpPr>
      <p:sp>
        <p:nvSpPr>
          <p:cNvPr id="522" name="Google Shape;522;p66"/>
          <p:cNvSpPr/>
          <p:nvPr/>
        </p:nvSpPr>
        <p:spPr>
          <a:xfrm>
            <a:off x="361950" y="315100"/>
            <a:ext cx="3457500" cy="4461300"/>
          </a:xfrm>
          <a:prstGeom prst="rect">
            <a:avLst/>
          </a:prstGeom>
          <a:solidFill>
            <a:srgbClr val="CCB3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66"/>
          <p:cNvSpPr txBox="1"/>
          <p:nvPr/>
        </p:nvSpPr>
        <p:spPr>
          <a:xfrm>
            <a:off x="361950" y="315075"/>
            <a:ext cx="3457500" cy="4461300"/>
          </a:xfrm>
          <a:prstGeom prst="rect">
            <a:avLst/>
          </a:prstGeom>
          <a:noFill/>
          <a:ln>
            <a:noFill/>
          </a:ln>
        </p:spPr>
        <p:txBody>
          <a:bodyPr anchorCtr="0" anchor="ctr" bIns="34275" lIns="68575" spcFirstLastPara="1" rIns="68575" wrap="square" tIns="34275">
            <a:normAutofit/>
          </a:bodyPr>
          <a:lstStyle/>
          <a:p>
            <a:pPr indent="0" lvl="0" marL="0" marR="0" rtl="0" algn="l">
              <a:lnSpc>
                <a:spcPct val="90000"/>
              </a:lnSpc>
              <a:spcBef>
                <a:spcPts val="0"/>
              </a:spcBef>
              <a:spcAft>
                <a:spcPts val="0"/>
              </a:spcAft>
              <a:buClr>
                <a:schemeClr val="lt1"/>
              </a:buClr>
              <a:buSzPts val="3300"/>
              <a:buFont typeface="Georgia"/>
              <a:buNone/>
            </a:pPr>
            <a:r>
              <a:t/>
            </a:r>
            <a:endParaRPr sz="1100"/>
          </a:p>
        </p:txBody>
      </p:sp>
      <p:sp>
        <p:nvSpPr>
          <p:cNvPr id="524" name="Google Shape;524;p66"/>
          <p:cNvSpPr txBox="1"/>
          <p:nvPr>
            <p:ph idx="1" type="body"/>
          </p:nvPr>
        </p:nvSpPr>
        <p:spPr>
          <a:xfrm>
            <a:off x="3990975" y="800100"/>
            <a:ext cx="4438800" cy="3634500"/>
          </a:xfrm>
          <a:prstGeom prst="rect">
            <a:avLst/>
          </a:prstGeom>
          <a:noFill/>
          <a:ln>
            <a:noFill/>
          </a:ln>
        </p:spPr>
        <p:txBody>
          <a:bodyPr anchorCtr="0" anchor="t" bIns="34275" lIns="68575" spcFirstLastPara="1" rIns="68575" wrap="square" tIns="34275">
            <a:noAutofit/>
          </a:bodyPr>
          <a:lstStyle/>
          <a:p>
            <a:pPr indent="0" lvl="0" marL="0" rtl="0" algn="ctr">
              <a:spcBef>
                <a:spcPts val="0"/>
              </a:spcBef>
              <a:spcAft>
                <a:spcPts val="0"/>
              </a:spcAft>
              <a:buNone/>
            </a:pPr>
            <a:r>
              <a:rPr lang="en" sz="3300"/>
              <a:t>Instructions Step 2:</a:t>
            </a:r>
            <a:endParaRPr sz="1400"/>
          </a:p>
          <a:p>
            <a:pPr indent="0" lvl="0" marL="0" rtl="0" algn="l">
              <a:lnSpc>
                <a:spcPct val="115000"/>
              </a:lnSpc>
              <a:spcBef>
                <a:spcPts val="400"/>
              </a:spcBef>
              <a:spcAft>
                <a:spcPts val="0"/>
              </a:spcAft>
              <a:buNone/>
            </a:pPr>
            <a:r>
              <a:t/>
            </a:r>
            <a:endParaRPr sz="1800">
              <a:solidFill>
                <a:srgbClr val="000000"/>
              </a:solidFill>
            </a:endParaRPr>
          </a:p>
          <a:p>
            <a:pPr indent="-342900" lvl="0" marL="457200" rtl="0" algn="l">
              <a:lnSpc>
                <a:spcPct val="115000"/>
              </a:lnSpc>
              <a:spcBef>
                <a:spcPts val="600"/>
              </a:spcBef>
              <a:spcAft>
                <a:spcPts val="0"/>
              </a:spcAft>
              <a:buClr>
                <a:srgbClr val="000000"/>
              </a:buClr>
              <a:buSzPts val="1800"/>
              <a:buFont typeface="Georgia"/>
              <a:buChar char="●"/>
            </a:pPr>
            <a:r>
              <a:rPr lang="en" sz="1800">
                <a:solidFill>
                  <a:srgbClr val="000000"/>
                </a:solidFill>
              </a:rPr>
              <a:t>Take one large flour tortilla and place it in the pan.</a:t>
            </a:r>
            <a:endParaRPr sz="1800">
              <a:solidFill>
                <a:srgbClr val="000000"/>
              </a:solidFill>
            </a:endParaRPr>
          </a:p>
          <a:p>
            <a:pPr indent="-342900" lvl="0" marL="457200" rtl="0" algn="l">
              <a:lnSpc>
                <a:spcPct val="115000"/>
              </a:lnSpc>
              <a:spcBef>
                <a:spcPts val="0"/>
              </a:spcBef>
              <a:spcAft>
                <a:spcPts val="0"/>
              </a:spcAft>
              <a:buClr>
                <a:srgbClr val="000000"/>
              </a:buClr>
              <a:buSzPts val="1800"/>
              <a:buFont typeface="Georgia"/>
              <a:buChar char="●"/>
            </a:pPr>
            <a:r>
              <a:rPr lang="en" sz="1800">
                <a:solidFill>
                  <a:srgbClr val="000000"/>
                </a:solidFill>
              </a:rPr>
              <a:t>Flip the tortilla over a few times, 10 seconds between flips.</a:t>
            </a:r>
            <a:endParaRPr sz="1800">
              <a:solidFill>
                <a:srgbClr val="000000"/>
              </a:solidFill>
            </a:endParaRPr>
          </a:p>
          <a:p>
            <a:pPr indent="-342900" lvl="0" marL="457200" rtl="0" algn="l">
              <a:lnSpc>
                <a:spcPct val="115000"/>
              </a:lnSpc>
              <a:spcBef>
                <a:spcPts val="0"/>
              </a:spcBef>
              <a:spcAft>
                <a:spcPts val="0"/>
              </a:spcAft>
              <a:buClr>
                <a:srgbClr val="000000"/>
              </a:buClr>
              <a:buSzPts val="1800"/>
              <a:buFont typeface="Georgia"/>
              <a:buChar char="●"/>
            </a:pPr>
            <a:r>
              <a:rPr lang="en" sz="1800">
                <a:solidFill>
                  <a:srgbClr val="000000"/>
                </a:solidFill>
              </a:rPr>
              <a:t>Air pockets should begin to form within the tortilla.</a:t>
            </a:r>
            <a:endParaRPr sz="1800">
              <a:solidFill>
                <a:srgbClr val="000000"/>
              </a:solidFill>
            </a:endParaRPr>
          </a:p>
        </p:txBody>
      </p:sp>
      <p:sp>
        <p:nvSpPr>
          <p:cNvPr id="525" name="Google Shape;525;p66"/>
          <p:cNvSpPr/>
          <p:nvPr/>
        </p:nvSpPr>
        <p:spPr>
          <a:xfrm>
            <a:off x="3939900" y="4650775"/>
            <a:ext cx="4842300" cy="124800"/>
          </a:xfrm>
          <a:prstGeom prst="rect">
            <a:avLst/>
          </a:prstGeom>
          <a:solidFill>
            <a:srgbClr val="5C1F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26" name="Google Shape;526;p66"/>
          <p:cNvPicPr preferRelativeResize="0"/>
          <p:nvPr/>
        </p:nvPicPr>
        <p:blipFill rotWithShape="1">
          <a:blip r:embed="rId3">
            <a:alphaModFix/>
          </a:blip>
          <a:srcRect b="0" l="0" r="0" t="0"/>
          <a:stretch/>
        </p:blipFill>
        <p:spPr>
          <a:xfrm>
            <a:off x="7927830" y="3738136"/>
            <a:ext cx="854220" cy="798269"/>
          </a:xfrm>
          <a:prstGeom prst="rect">
            <a:avLst/>
          </a:prstGeom>
          <a:noFill/>
          <a:ln>
            <a:noFill/>
          </a:ln>
        </p:spPr>
      </p:pic>
      <p:pic>
        <p:nvPicPr>
          <p:cNvPr id="527" name="Google Shape;527;p66"/>
          <p:cNvPicPr preferRelativeResize="0"/>
          <p:nvPr/>
        </p:nvPicPr>
        <p:blipFill>
          <a:blip r:embed="rId4">
            <a:alphaModFix/>
          </a:blip>
          <a:stretch>
            <a:fillRect/>
          </a:stretch>
        </p:blipFill>
        <p:spPr>
          <a:xfrm>
            <a:off x="855650" y="724362"/>
            <a:ext cx="2470110" cy="1887191"/>
          </a:xfrm>
          <a:prstGeom prst="rect">
            <a:avLst/>
          </a:prstGeom>
          <a:noFill/>
          <a:ln>
            <a:noFill/>
          </a:ln>
        </p:spPr>
      </p:pic>
      <p:pic>
        <p:nvPicPr>
          <p:cNvPr id="528" name="Google Shape;528;p66"/>
          <p:cNvPicPr preferRelativeResize="0"/>
          <p:nvPr/>
        </p:nvPicPr>
        <p:blipFill>
          <a:blip r:embed="rId5">
            <a:alphaModFix/>
          </a:blip>
          <a:stretch>
            <a:fillRect/>
          </a:stretch>
        </p:blipFill>
        <p:spPr>
          <a:xfrm>
            <a:off x="855650" y="2741351"/>
            <a:ext cx="2470110" cy="1625737"/>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2" name="Shape 532"/>
        <p:cNvGrpSpPr/>
        <p:nvPr/>
      </p:nvGrpSpPr>
      <p:grpSpPr>
        <a:xfrm>
          <a:off x="0" y="0"/>
          <a:ext cx="0" cy="0"/>
          <a:chOff x="0" y="0"/>
          <a:chExt cx="0" cy="0"/>
        </a:xfrm>
      </p:grpSpPr>
      <p:sp>
        <p:nvSpPr>
          <p:cNvPr id="533" name="Google Shape;533;p67"/>
          <p:cNvSpPr txBox="1"/>
          <p:nvPr>
            <p:ph idx="1" type="body"/>
          </p:nvPr>
        </p:nvSpPr>
        <p:spPr>
          <a:xfrm>
            <a:off x="482275" y="495300"/>
            <a:ext cx="7947600" cy="3634500"/>
          </a:xfrm>
          <a:prstGeom prst="rect">
            <a:avLst/>
          </a:prstGeom>
          <a:noFill/>
          <a:ln>
            <a:noFill/>
          </a:ln>
        </p:spPr>
        <p:txBody>
          <a:bodyPr anchorCtr="0" anchor="t" bIns="34275" lIns="68575" spcFirstLastPara="1" rIns="68575" wrap="square" tIns="34275">
            <a:noAutofit/>
          </a:bodyPr>
          <a:lstStyle/>
          <a:p>
            <a:pPr indent="0" lvl="0" marL="0" rtl="0" algn="ctr">
              <a:spcBef>
                <a:spcPts val="0"/>
              </a:spcBef>
              <a:spcAft>
                <a:spcPts val="0"/>
              </a:spcAft>
              <a:buNone/>
            </a:pPr>
            <a:r>
              <a:rPr lang="en" sz="3300"/>
              <a:t>Instructions Step 3:</a:t>
            </a:r>
            <a:endParaRPr sz="1400"/>
          </a:p>
          <a:p>
            <a:pPr indent="0" lvl="0" marL="0" rtl="0" algn="l">
              <a:lnSpc>
                <a:spcPct val="115000"/>
              </a:lnSpc>
              <a:spcBef>
                <a:spcPts val="400"/>
              </a:spcBef>
              <a:spcAft>
                <a:spcPts val="0"/>
              </a:spcAft>
              <a:buNone/>
            </a:pPr>
            <a:r>
              <a:t/>
            </a:r>
            <a:endParaRPr sz="1800">
              <a:solidFill>
                <a:srgbClr val="000000"/>
              </a:solidFill>
            </a:endParaRPr>
          </a:p>
          <a:p>
            <a:pPr indent="-342900" lvl="0" marL="457200" rtl="0" algn="l">
              <a:lnSpc>
                <a:spcPct val="115000"/>
              </a:lnSpc>
              <a:spcBef>
                <a:spcPts val="600"/>
              </a:spcBef>
              <a:spcAft>
                <a:spcPts val="0"/>
              </a:spcAft>
              <a:buClr>
                <a:srgbClr val="000000"/>
              </a:buClr>
              <a:buSzPts val="1800"/>
              <a:buFont typeface="Georgia"/>
              <a:buChar char="●"/>
            </a:pPr>
            <a:r>
              <a:rPr lang="en" sz="1800"/>
              <a:t>When pockets of air begin to form, take a handful of grated cheese, sprinkle over the top of the tortilla, making sure that the cheese does not land on the pan itself.</a:t>
            </a:r>
            <a:endParaRPr sz="1800"/>
          </a:p>
          <a:p>
            <a:pPr indent="-342900" lvl="0" marL="457200" rtl="0" algn="l">
              <a:lnSpc>
                <a:spcPct val="115000"/>
              </a:lnSpc>
              <a:spcBef>
                <a:spcPts val="0"/>
              </a:spcBef>
              <a:spcAft>
                <a:spcPts val="0"/>
              </a:spcAft>
              <a:buClr>
                <a:srgbClr val="000000"/>
              </a:buClr>
              <a:buSzPts val="1800"/>
              <a:buFont typeface="Georgia"/>
              <a:buChar char="●"/>
            </a:pPr>
            <a:r>
              <a:rPr lang="en" sz="1800"/>
              <a:t>Add whatever additional ingredients you choose - green onion, sliced mushrooms, olives, tomatoes, etc.</a:t>
            </a:r>
            <a:endParaRPr sz="1800"/>
          </a:p>
          <a:p>
            <a:pPr indent="-342900" lvl="0" marL="457200" rtl="0" algn="l">
              <a:lnSpc>
                <a:spcPct val="115000"/>
              </a:lnSpc>
              <a:spcBef>
                <a:spcPts val="0"/>
              </a:spcBef>
              <a:spcAft>
                <a:spcPts val="0"/>
              </a:spcAft>
              <a:buClr>
                <a:srgbClr val="000000"/>
              </a:buClr>
              <a:buSzPts val="1800"/>
              <a:buFont typeface="Georgia"/>
              <a:buChar char="●"/>
            </a:pPr>
            <a:r>
              <a:rPr lang="en" sz="1800"/>
              <a:t>If you would like your quesadilla to be a chicken quesadilla, add some diced cooked chicken.</a:t>
            </a:r>
            <a:endParaRPr sz="1800"/>
          </a:p>
          <a:p>
            <a:pPr indent="-342900" lvl="0" marL="457200" rtl="0" algn="l">
              <a:lnSpc>
                <a:spcPct val="115000"/>
              </a:lnSpc>
              <a:spcBef>
                <a:spcPts val="0"/>
              </a:spcBef>
              <a:spcAft>
                <a:spcPts val="0"/>
              </a:spcAft>
              <a:buClr>
                <a:srgbClr val="000000"/>
              </a:buClr>
              <a:buSzPts val="1800"/>
              <a:buFont typeface="Georgia"/>
              <a:buChar char="●"/>
            </a:pPr>
            <a:r>
              <a:rPr lang="en" sz="1800"/>
              <a:t>Make sure to add thin layers of ingredients so it doesn’t get too                     thick, and everything falls out of it.</a:t>
            </a:r>
            <a:endParaRPr sz="1800">
              <a:solidFill>
                <a:srgbClr val="000000"/>
              </a:solidFill>
            </a:endParaRPr>
          </a:p>
        </p:txBody>
      </p:sp>
      <p:sp>
        <p:nvSpPr>
          <p:cNvPr id="534" name="Google Shape;534;p67"/>
          <p:cNvSpPr/>
          <p:nvPr/>
        </p:nvSpPr>
        <p:spPr>
          <a:xfrm>
            <a:off x="361950" y="4650775"/>
            <a:ext cx="8420100" cy="124800"/>
          </a:xfrm>
          <a:prstGeom prst="rect">
            <a:avLst/>
          </a:prstGeom>
          <a:solidFill>
            <a:srgbClr val="5C1F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35" name="Google Shape;535;p67"/>
          <p:cNvPicPr preferRelativeResize="0"/>
          <p:nvPr/>
        </p:nvPicPr>
        <p:blipFill rotWithShape="1">
          <a:blip r:embed="rId3">
            <a:alphaModFix/>
          </a:blip>
          <a:srcRect b="0" l="0" r="0" t="0"/>
          <a:stretch/>
        </p:blipFill>
        <p:spPr>
          <a:xfrm>
            <a:off x="7927830" y="3738136"/>
            <a:ext cx="854220" cy="798269"/>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pic>
        <p:nvPicPr>
          <p:cNvPr id="540" name="Google Shape;540;p68"/>
          <p:cNvPicPr preferRelativeResize="0"/>
          <p:nvPr/>
        </p:nvPicPr>
        <p:blipFill>
          <a:blip r:embed="rId3">
            <a:alphaModFix/>
          </a:blip>
          <a:stretch>
            <a:fillRect/>
          </a:stretch>
        </p:blipFill>
        <p:spPr>
          <a:xfrm>
            <a:off x="5761375" y="355400"/>
            <a:ext cx="3044025" cy="3720463"/>
          </a:xfrm>
          <a:prstGeom prst="rect">
            <a:avLst/>
          </a:prstGeom>
          <a:noFill/>
          <a:ln>
            <a:noFill/>
          </a:ln>
        </p:spPr>
      </p:pic>
      <p:sp>
        <p:nvSpPr>
          <p:cNvPr id="541" name="Google Shape;541;p68"/>
          <p:cNvSpPr/>
          <p:nvPr/>
        </p:nvSpPr>
        <p:spPr>
          <a:xfrm>
            <a:off x="435775" y="355400"/>
            <a:ext cx="5194500" cy="1154100"/>
          </a:xfrm>
          <a:prstGeom prst="rect">
            <a:avLst/>
          </a:prstGeom>
          <a:solidFill>
            <a:srgbClr val="9E5F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68"/>
          <p:cNvSpPr txBox="1"/>
          <p:nvPr/>
        </p:nvSpPr>
        <p:spPr>
          <a:xfrm>
            <a:off x="435775" y="1695450"/>
            <a:ext cx="4792800" cy="1905000"/>
          </a:xfrm>
          <a:prstGeom prst="rect">
            <a:avLst/>
          </a:prstGeom>
          <a:noFill/>
          <a:ln>
            <a:noFill/>
          </a:ln>
        </p:spPr>
        <p:txBody>
          <a:bodyPr anchorCtr="0" anchor="t" bIns="34275" lIns="68575" spcFirstLastPara="1" rIns="68575" wrap="square" tIns="34275">
            <a:noAutofit/>
          </a:bodyPr>
          <a:lstStyle/>
          <a:p>
            <a:pPr indent="-342900" lvl="0" marL="457200" rtl="0" algn="l">
              <a:lnSpc>
                <a:spcPct val="115000"/>
              </a:lnSpc>
              <a:spcBef>
                <a:spcPts val="400"/>
              </a:spcBef>
              <a:spcAft>
                <a:spcPts val="0"/>
              </a:spcAft>
              <a:buClr>
                <a:schemeClr val="dk1"/>
              </a:buClr>
              <a:buSzPts val="1800"/>
              <a:buFont typeface="Georgia"/>
              <a:buChar char="●"/>
            </a:pPr>
            <a:r>
              <a:rPr lang="en" sz="1800">
                <a:solidFill>
                  <a:schemeClr val="dk1"/>
                </a:solidFill>
                <a:latin typeface="Georgia"/>
                <a:ea typeface="Georgia"/>
                <a:cs typeface="Georgia"/>
                <a:sym typeface="Georgia"/>
              </a:rPr>
              <a:t>When the cheese is melted, use a spatula to lift one side of the tortilla over and fold it on top of the other side (as if you were making an omelette).</a:t>
            </a:r>
            <a:endParaRPr sz="1800">
              <a:solidFill>
                <a:schemeClr val="dk1"/>
              </a:solidFill>
              <a:latin typeface="Georgia"/>
              <a:ea typeface="Georgia"/>
              <a:cs typeface="Georgia"/>
              <a:sym typeface="Georgia"/>
            </a:endParaRPr>
          </a:p>
          <a:p>
            <a:pPr indent="-342900" lvl="0" marL="457200" rtl="0" algn="l">
              <a:lnSpc>
                <a:spcPct val="115000"/>
              </a:lnSpc>
              <a:spcBef>
                <a:spcPts val="0"/>
              </a:spcBef>
              <a:spcAft>
                <a:spcPts val="0"/>
              </a:spcAft>
              <a:buClr>
                <a:schemeClr val="dk1"/>
              </a:buClr>
              <a:buSzPts val="1800"/>
              <a:buFont typeface="Georgia"/>
              <a:buChar char="●"/>
            </a:pPr>
            <a:r>
              <a:rPr lang="en" sz="1800">
                <a:solidFill>
                  <a:schemeClr val="dk1"/>
                </a:solidFill>
                <a:latin typeface="Georgia"/>
                <a:ea typeface="Georgia"/>
                <a:cs typeface="Georgia"/>
                <a:sym typeface="Georgia"/>
              </a:rPr>
              <a:t>The tortilla should now be slightly brown. If it’s not, turn the heat up a little and keep flipping it every 10 seconds until it’s brown.</a:t>
            </a:r>
            <a:endParaRPr sz="1800">
              <a:solidFill>
                <a:schemeClr val="dk1"/>
              </a:solidFill>
              <a:latin typeface="Georgia"/>
              <a:ea typeface="Georgia"/>
              <a:cs typeface="Georgia"/>
              <a:sym typeface="Georgia"/>
            </a:endParaRPr>
          </a:p>
        </p:txBody>
      </p:sp>
      <p:sp>
        <p:nvSpPr>
          <p:cNvPr id="543" name="Google Shape;543;p68"/>
          <p:cNvSpPr txBox="1"/>
          <p:nvPr/>
        </p:nvSpPr>
        <p:spPr>
          <a:xfrm>
            <a:off x="646675" y="350500"/>
            <a:ext cx="4726500" cy="1154100"/>
          </a:xfrm>
          <a:prstGeom prst="rect">
            <a:avLst/>
          </a:prstGeom>
          <a:noFill/>
          <a:ln>
            <a:noFill/>
          </a:ln>
        </p:spPr>
        <p:txBody>
          <a:bodyPr anchorCtr="0" anchor="ctr" bIns="34275" lIns="68575" spcFirstLastPara="1" rIns="68575" wrap="square" tIns="34275">
            <a:noAutofit/>
          </a:bodyPr>
          <a:lstStyle/>
          <a:p>
            <a:pPr indent="0" lvl="0" marL="0" marR="0" rtl="0" algn="ctr">
              <a:lnSpc>
                <a:spcPct val="90000"/>
              </a:lnSpc>
              <a:spcBef>
                <a:spcPts val="800"/>
              </a:spcBef>
              <a:spcAft>
                <a:spcPts val="0"/>
              </a:spcAft>
              <a:buClr>
                <a:schemeClr val="dk1"/>
              </a:buClr>
              <a:buSzPts val="1800"/>
              <a:buFont typeface="Arial"/>
              <a:buNone/>
            </a:pPr>
            <a:r>
              <a:rPr lang="en" sz="3300">
                <a:solidFill>
                  <a:srgbClr val="FFFFFF"/>
                </a:solidFill>
                <a:latin typeface="Georgia"/>
                <a:ea typeface="Georgia"/>
                <a:cs typeface="Georgia"/>
                <a:sym typeface="Georgia"/>
              </a:rPr>
              <a:t>Instructions </a:t>
            </a:r>
            <a:r>
              <a:rPr lang="en" sz="3300">
                <a:solidFill>
                  <a:srgbClr val="FFFFFF"/>
                </a:solidFill>
                <a:latin typeface="Georgia"/>
                <a:ea typeface="Georgia"/>
                <a:cs typeface="Georgia"/>
                <a:sym typeface="Georgia"/>
              </a:rPr>
              <a:t>Step 4:</a:t>
            </a:r>
            <a:endParaRPr sz="3300">
              <a:solidFill>
                <a:srgbClr val="FFFFFF"/>
              </a:solidFill>
              <a:latin typeface="Georgia"/>
              <a:ea typeface="Georgia"/>
              <a:cs typeface="Georgia"/>
              <a:sym typeface="Georgia"/>
            </a:endParaRPr>
          </a:p>
        </p:txBody>
      </p:sp>
      <p:sp>
        <p:nvSpPr>
          <p:cNvPr id="544" name="Google Shape;544;p68"/>
          <p:cNvSpPr/>
          <p:nvPr/>
        </p:nvSpPr>
        <p:spPr>
          <a:xfrm>
            <a:off x="361950" y="4650775"/>
            <a:ext cx="8420100" cy="124800"/>
          </a:xfrm>
          <a:prstGeom prst="rect">
            <a:avLst/>
          </a:prstGeom>
          <a:solidFill>
            <a:srgbClr val="5C1F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8" name="Shape 548"/>
        <p:cNvGrpSpPr/>
        <p:nvPr/>
      </p:nvGrpSpPr>
      <p:grpSpPr>
        <a:xfrm>
          <a:off x="0" y="0"/>
          <a:ext cx="0" cy="0"/>
          <a:chOff x="0" y="0"/>
          <a:chExt cx="0" cy="0"/>
        </a:xfrm>
      </p:grpSpPr>
      <p:sp>
        <p:nvSpPr>
          <p:cNvPr id="549" name="Google Shape;549;p69"/>
          <p:cNvSpPr/>
          <p:nvPr/>
        </p:nvSpPr>
        <p:spPr>
          <a:xfrm>
            <a:off x="361950" y="315100"/>
            <a:ext cx="3457500" cy="2168100"/>
          </a:xfrm>
          <a:prstGeom prst="rect">
            <a:avLst/>
          </a:prstGeom>
          <a:solidFill>
            <a:srgbClr val="CCB3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69"/>
          <p:cNvSpPr txBox="1"/>
          <p:nvPr>
            <p:ph idx="1" type="body"/>
          </p:nvPr>
        </p:nvSpPr>
        <p:spPr>
          <a:xfrm>
            <a:off x="3990975" y="723900"/>
            <a:ext cx="4438800" cy="3634500"/>
          </a:xfrm>
          <a:prstGeom prst="rect">
            <a:avLst/>
          </a:prstGeom>
          <a:noFill/>
          <a:ln>
            <a:noFill/>
          </a:ln>
        </p:spPr>
        <p:txBody>
          <a:bodyPr anchorCtr="0" anchor="t" bIns="34275" lIns="68575" spcFirstLastPara="1" rIns="68575" wrap="square" tIns="34275">
            <a:noAutofit/>
          </a:bodyPr>
          <a:lstStyle/>
          <a:p>
            <a:pPr indent="0" lvl="0" marL="0" rtl="0" algn="ctr">
              <a:spcBef>
                <a:spcPts val="0"/>
              </a:spcBef>
              <a:spcAft>
                <a:spcPts val="0"/>
              </a:spcAft>
              <a:buNone/>
            </a:pPr>
            <a:r>
              <a:rPr lang="en" sz="3300"/>
              <a:t>Instructions Step 5:</a:t>
            </a:r>
            <a:endParaRPr sz="1400"/>
          </a:p>
          <a:p>
            <a:pPr indent="0" lvl="0" marL="0" rtl="0" algn="l">
              <a:lnSpc>
                <a:spcPct val="115000"/>
              </a:lnSpc>
              <a:spcBef>
                <a:spcPts val="400"/>
              </a:spcBef>
              <a:spcAft>
                <a:spcPts val="0"/>
              </a:spcAft>
              <a:buNone/>
            </a:pPr>
            <a:r>
              <a:t/>
            </a:r>
            <a:endParaRPr sz="1400">
              <a:solidFill>
                <a:srgbClr val="000000"/>
              </a:solidFill>
            </a:endParaRPr>
          </a:p>
          <a:p>
            <a:pPr indent="-342900" lvl="0" marL="457200" rtl="0" algn="l">
              <a:lnSpc>
                <a:spcPct val="115000"/>
              </a:lnSpc>
              <a:spcBef>
                <a:spcPts val="600"/>
              </a:spcBef>
              <a:spcAft>
                <a:spcPts val="0"/>
              </a:spcAft>
              <a:buClr>
                <a:srgbClr val="000000"/>
              </a:buClr>
              <a:buSzPts val="1800"/>
              <a:buFont typeface="Georgia"/>
              <a:buChar char="●"/>
            </a:pPr>
            <a:r>
              <a:rPr lang="en" sz="1800"/>
              <a:t>Use a spatula to remove the quesadilla from the pan</a:t>
            </a:r>
            <a:endParaRPr sz="1800"/>
          </a:p>
          <a:p>
            <a:pPr indent="-342900" lvl="0" marL="457200" rtl="0" algn="l">
              <a:lnSpc>
                <a:spcPct val="115000"/>
              </a:lnSpc>
              <a:spcBef>
                <a:spcPts val="0"/>
              </a:spcBef>
              <a:spcAft>
                <a:spcPts val="0"/>
              </a:spcAft>
              <a:buClr>
                <a:srgbClr val="000000"/>
              </a:buClr>
              <a:buSzPts val="1800"/>
              <a:buFont typeface="Georgia"/>
              <a:buChar char="●"/>
            </a:pPr>
            <a:r>
              <a:rPr lang="en" sz="1800"/>
              <a:t>Put it onto a plate</a:t>
            </a:r>
            <a:endParaRPr sz="1800"/>
          </a:p>
          <a:p>
            <a:pPr indent="-342900" lvl="0" marL="457200" rtl="0" algn="l">
              <a:lnSpc>
                <a:spcPct val="115000"/>
              </a:lnSpc>
              <a:spcBef>
                <a:spcPts val="0"/>
              </a:spcBef>
              <a:spcAft>
                <a:spcPts val="0"/>
              </a:spcAft>
              <a:buClr>
                <a:srgbClr val="000000"/>
              </a:buClr>
              <a:buSzPts val="1800"/>
              <a:buFont typeface="Georgia"/>
              <a:buChar char="●"/>
            </a:pPr>
            <a:r>
              <a:rPr lang="en" sz="1800"/>
              <a:t>Have an adult help you to use a knife and cut it into wedges</a:t>
            </a:r>
            <a:endParaRPr sz="1800"/>
          </a:p>
          <a:p>
            <a:pPr indent="-342900" lvl="0" marL="457200" rtl="0" algn="l">
              <a:lnSpc>
                <a:spcPct val="115000"/>
              </a:lnSpc>
              <a:spcBef>
                <a:spcPts val="0"/>
              </a:spcBef>
              <a:spcAft>
                <a:spcPts val="0"/>
              </a:spcAft>
              <a:buClr>
                <a:srgbClr val="000000"/>
              </a:buClr>
              <a:buSzPts val="1800"/>
              <a:buFont typeface="Georgia"/>
              <a:buChar char="●"/>
            </a:pPr>
            <a:r>
              <a:rPr lang="en" sz="1800"/>
              <a:t>You can eat it on its own or serve   with lettuce, salsa, sour cream                     or guacamole</a:t>
            </a:r>
            <a:endParaRPr sz="1800">
              <a:solidFill>
                <a:srgbClr val="000000"/>
              </a:solidFill>
            </a:endParaRPr>
          </a:p>
        </p:txBody>
      </p:sp>
      <p:sp>
        <p:nvSpPr>
          <p:cNvPr id="551" name="Google Shape;551;p69"/>
          <p:cNvSpPr/>
          <p:nvPr/>
        </p:nvSpPr>
        <p:spPr>
          <a:xfrm>
            <a:off x="3939900" y="4650775"/>
            <a:ext cx="4842300" cy="124800"/>
          </a:xfrm>
          <a:prstGeom prst="rect">
            <a:avLst/>
          </a:prstGeom>
          <a:solidFill>
            <a:srgbClr val="5C1F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52" name="Google Shape;552;p69"/>
          <p:cNvPicPr preferRelativeResize="0"/>
          <p:nvPr/>
        </p:nvPicPr>
        <p:blipFill rotWithShape="1">
          <a:blip r:embed="rId3">
            <a:alphaModFix/>
          </a:blip>
          <a:srcRect b="0" l="0" r="0" t="0"/>
          <a:stretch/>
        </p:blipFill>
        <p:spPr>
          <a:xfrm>
            <a:off x="7927830" y="3738136"/>
            <a:ext cx="854220" cy="798269"/>
          </a:xfrm>
          <a:prstGeom prst="rect">
            <a:avLst/>
          </a:prstGeom>
          <a:noFill/>
          <a:ln>
            <a:noFill/>
          </a:ln>
        </p:spPr>
      </p:pic>
      <p:pic>
        <p:nvPicPr>
          <p:cNvPr id="553" name="Google Shape;553;p69"/>
          <p:cNvPicPr preferRelativeResize="0"/>
          <p:nvPr/>
        </p:nvPicPr>
        <p:blipFill rotWithShape="1">
          <a:blip r:embed="rId4">
            <a:alphaModFix/>
          </a:blip>
          <a:srcRect b="5473" l="0" r="0" t="9005"/>
          <a:stretch/>
        </p:blipFill>
        <p:spPr>
          <a:xfrm>
            <a:off x="361950" y="2608250"/>
            <a:ext cx="3448726" cy="2168100"/>
          </a:xfrm>
          <a:prstGeom prst="rect">
            <a:avLst/>
          </a:prstGeom>
          <a:noFill/>
          <a:ln>
            <a:noFill/>
          </a:ln>
        </p:spPr>
      </p:pic>
      <p:pic>
        <p:nvPicPr>
          <p:cNvPr id="554" name="Google Shape;554;p69"/>
          <p:cNvPicPr preferRelativeResize="0"/>
          <p:nvPr/>
        </p:nvPicPr>
        <p:blipFill rotWithShape="1">
          <a:blip r:embed="rId5">
            <a:alphaModFix/>
          </a:blip>
          <a:srcRect b="10575" l="15757" r="15613" t="12060"/>
          <a:stretch/>
        </p:blipFill>
        <p:spPr>
          <a:xfrm>
            <a:off x="1295425" y="606775"/>
            <a:ext cx="1590546" cy="1584746"/>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0DEF1"/>
        </a:solidFill>
      </p:bgPr>
    </p:bg>
    <p:spTree>
      <p:nvGrpSpPr>
        <p:cNvPr id="558" name="Shape 558"/>
        <p:cNvGrpSpPr/>
        <p:nvPr/>
      </p:nvGrpSpPr>
      <p:grpSpPr>
        <a:xfrm>
          <a:off x="0" y="0"/>
          <a:ext cx="0" cy="0"/>
          <a:chOff x="0" y="0"/>
          <a:chExt cx="0" cy="0"/>
        </a:xfrm>
      </p:grpSpPr>
      <p:sp>
        <p:nvSpPr>
          <p:cNvPr id="559" name="Google Shape;559;p70"/>
          <p:cNvSpPr/>
          <p:nvPr/>
        </p:nvSpPr>
        <p:spPr>
          <a:xfrm>
            <a:off x="435775" y="355400"/>
            <a:ext cx="3291300" cy="4437600"/>
          </a:xfrm>
          <a:prstGeom prst="rect">
            <a:avLst/>
          </a:prstGeom>
          <a:solidFill>
            <a:srgbClr val="CCB3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70"/>
          <p:cNvSpPr/>
          <p:nvPr/>
        </p:nvSpPr>
        <p:spPr>
          <a:xfrm>
            <a:off x="3858325" y="2682838"/>
            <a:ext cx="1771800" cy="2107800"/>
          </a:xfrm>
          <a:prstGeom prst="rect">
            <a:avLst/>
          </a:prstGeom>
          <a:solidFill>
            <a:srgbClr val="9E5F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70"/>
          <p:cNvSpPr/>
          <p:nvPr/>
        </p:nvSpPr>
        <p:spPr>
          <a:xfrm>
            <a:off x="3858325" y="350525"/>
            <a:ext cx="1771800" cy="2192700"/>
          </a:xfrm>
          <a:prstGeom prst="rect">
            <a:avLst/>
          </a:prstGeom>
          <a:solidFill>
            <a:srgbClr val="5C1F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70"/>
          <p:cNvSpPr txBox="1"/>
          <p:nvPr/>
        </p:nvSpPr>
        <p:spPr>
          <a:xfrm>
            <a:off x="5838675" y="2685200"/>
            <a:ext cx="2869500" cy="2107800"/>
          </a:xfrm>
          <a:prstGeom prst="rect">
            <a:avLst/>
          </a:prstGeom>
          <a:noFill/>
          <a:ln>
            <a:noFill/>
          </a:ln>
        </p:spPr>
        <p:txBody>
          <a:bodyPr anchorCtr="0" anchor="ctr" bIns="34275" lIns="68575" spcFirstLastPara="1" rIns="68575" wrap="square" tIns="34275">
            <a:noAutofit/>
          </a:bodyPr>
          <a:lstStyle/>
          <a:p>
            <a:pPr indent="0" lvl="0" marL="0" marR="0" rtl="0" algn="ctr">
              <a:lnSpc>
                <a:spcPct val="90000"/>
              </a:lnSpc>
              <a:spcBef>
                <a:spcPts val="800"/>
              </a:spcBef>
              <a:spcAft>
                <a:spcPts val="0"/>
              </a:spcAft>
              <a:buClr>
                <a:schemeClr val="dk1"/>
              </a:buClr>
              <a:buSzPts val="1800"/>
              <a:buFont typeface="Arial"/>
              <a:buNone/>
            </a:pPr>
            <a:r>
              <a:rPr b="1" lang="en" sz="1800">
                <a:solidFill>
                  <a:schemeClr val="dk1"/>
                </a:solidFill>
                <a:latin typeface="Georgia"/>
                <a:ea typeface="Georgia"/>
                <a:cs typeface="Georgia"/>
                <a:sym typeface="Georgia"/>
              </a:rPr>
              <a:t>Grilled Pizza Rollups</a:t>
            </a:r>
            <a:endParaRPr b="1" sz="1800">
              <a:latin typeface="Georgia"/>
              <a:ea typeface="Georgia"/>
              <a:cs typeface="Georgia"/>
              <a:sym typeface="Georgia"/>
            </a:endParaRPr>
          </a:p>
        </p:txBody>
      </p:sp>
      <p:pic>
        <p:nvPicPr>
          <p:cNvPr id="563" name="Google Shape;563;p70"/>
          <p:cNvPicPr preferRelativeResize="0"/>
          <p:nvPr/>
        </p:nvPicPr>
        <p:blipFill rotWithShape="1">
          <a:blip r:embed="rId3">
            <a:alphaModFix/>
          </a:blip>
          <a:srcRect b="0" l="0" r="0" t="0"/>
          <a:stretch/>
        </p:blipFill>
        <p:spPr>
          <a:xfrm>
            <a:off x="4138332" y="3192479"/>
            <a:ext cx="1234910" cy="1154023"/>
          </a:xfrm>
          <a:prstGeom prst="rect">
            <a:avLst/>
          </a:prstGeom>
          <a:noFill/>
          <a:ln>
            <a:noFill/>
          </a:ln>
        </p:spPr>
      </p:pic>
      <p:sp>
        <p:nvSpPr>
          <p:cNvPr id="564" name="Google Shape;564;p70"/>
          <p:cNvSpPr txBox="1"/>
          <p:nvPr/>
        </p:nvSpPr>
        <p:spPr>
          <a:xfrm>
            <a:off x="646663" y="350488"/>
            <a:ext cx="2869500" cy="4442400"/>
          </a:xfrm>
          <a:prstGeom prst="rect">
            <a:avLst/>
          </a:prstGeom>
          <a:noFill/>
          <a:ln>
            <a:noFill/>
          </a:ln>
        </p:spPr>
        <p:txBody>
          <a:bodyPr anchorCtr="0" anchor="ctr" bIns="34275" lIns="68575" spcFirstLastPara="1" rIns="68575" wrap="square" tIns="34275">
            <a:noAutofit/>
          </a:bodyPr>
          <a:lstStyle/>
          <a:p>
            <a:pPr indent="0" lvl="0" marL="0" marR="0" rtl="0" algn="ctr">
              <a:lnSpc>
                <a:spcPct val="90000"/>
              </a:lnSpc>
              <a:spcBef>
                <a:spcPts val="800"/>
              </a:spcBef>
              <a:spcAft>
                <a:spcPts val="0"/>
              </a:spcAft>
              <a:buClr>
                <a:schemeClr val="dk1"/>
              </a:buClr>
              <a:buSzPts val="1800"/>
              <a:buFont typeface="Arial"/>
              <a:buNone/>
            </a:pPr>
            <a:r>
              <a:rPr lang="en" sz="3300">
                <a:solidFill>
                  <a:schemeClr val="dk1"/>
                </a:solidFill>
                <a:latin typeface="Georgia"/>
                <a:ea typeface="Georgia"/>
                <a:cs typeface="Georgia"/>
                <a:sym typeface="Georgia"/>
              </a:rPr>
              <a:t>Or try...</a:t>
            </a:r>
            <a:endParaRPr sz="3300">
              <a:solidFill>
                <a:schemeClr val="dk1"/>
              </a:solidFill>
              <a:latin typeface="Georgia"/>
              <a:ea typeface="Georgia"/>
              <a:cs typeface="Georgia"/>
              <a:sym typeface="Georgia"/>
            </a:endParaRPr>
          </a:p>
        </p:txBody>
      </p:sp>
      <p:pic>
        <p:nvPicPr>
          <p:cNvPr id="565" name="Google Shape;565;p70"/>
          <p:cNvPicPr preferRelativeResize="0"/>
          <p:nvPr/>
        </p:nvPicPr>
        <p:blipFill rotWithShape="1">
          <a:blip r:embed="rId4">
            <a:alphaModFix/>
          </a:blip>
          <a:srcRect b="10575" l="15757" r="15613" t="12060"/>
          <a:stretch/>
        </p:blipFill>
        <p:spPr>
          <a:xfrm>
            <a:off x="4138325" y="831651"/>
            <a:ext cx="1234929" cy="1230435"/>
          </a:xfrm>
          <a:prstGeom prst="rect">
            <a:avLst/>
          </a:prstGeom>
          <a:noFill/>
          <a:ln>
            <a:noFill/>
          </a:ln>
        </p:spPr>
      </p:pic>
      <p:pic>
        <p:nvPicPr>
          <p:cNvPr descr="Subscribe to Weelicious: http://bit.ly/_Weelicious5&#10;&#10;Get the Weelicious cookbooks for 300 recipes like this! http://weeliciousbook.com/&#10;&#10;How did you like this video? Post a comment below and thanks for watching Weelicious!&#10;&#10;Grilled Pizza Roll Ups written recipe: &#10; http://weelicious.com/2017/02/28/grilled-pizza-roll-ups-recipe/&#10; &#10;Ingredients&#10;4 slices sandwich bread&#10;4 mozzarella cheese sticks or 1/2 cup grated mozzarella&#10;4 pepperoni, diced optional&#10;1/2 cup marinara sauce, warmed&#10;1 tablespoon butter&#10;Preparation&#10;1. Cut the crusts off the bread.&#10;2. Using a rolling pin, roll out the pieces of bread until flat.&#10;3. Place a cheese stick or 2 tablespoons of cheese on the edge of the bread closest to you and add the diced pepperoni if desired.&#10;4 Tightly roll up the bread pressing the seam/end down to adhere.&#10;5. Heat butter in a sauté pan over medium heat and cook the roll ups seam side down for 1-2 minutes or until golden.&#10;6. Continue sautéing the rollups on each side until golden all over.&#10;7. Cut each roll up into 4 “sushi rolls” and serve with marinara sauce.&#10;&#10;Facebook:&#10;http://www.facebook.com/weelicious&#10;&#10;Follow on Pinterest:&#10;http://pinterest.com/weelicious/&#10;&#10;Follow on Twitter:&#10;http://twitter.com/weelicious&#10;&#10;Check out our Website:&#10;http://weelicious.com/&#10;&#10;And check out the Channel!&#10;http://www.youtube.com/user/jgswife&#10;&#10;Video by Mike Ervin&#10;Music by Bethany Weber" id="566" name="Google Shape;566;p70" title="Grilled Pizza Roll Ups - Pizza Night - Weelicious">
            <a:hlinkClick r:id="rId5"/>
          </p:cNvPr>
          <p:cNvPicPr preferRelativeResize="0"/>
          <p:nvPr/>
        </p:nvPicPr>
        <p:blipFill>
          <a:blip r:embed="rId6">
            <a:alphaModFix/>
          </a:blip>
          <a:stretch>
            <a:fillRect/>
          </a:stretch>
        </p:blipFill>
        <p:spPr>
          <a:xfrm>
            <a:off x="5784500" y="355406"/>
            <a:ext cx="3044024" cy="228301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66"/>
                                        </p:tgtEl>
                                        <p:attrNameLst>
                                          <p:attrName>style.visibility</p:attrName>
                                        </p:attrNameLst>
                                      </p:cBhvr>
                                      <p:to>
                                        <p:strVal val="visible"/>
                                      </p:to>
                                    </p:set>
                                    <p:animEffect filter="fade" transition="in">
                                      <p:cBhvr>
                                        <p:cTn dur="1000"/>
                                        <p:tgtEl>
                                          <p:spTgt spid="56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0" name="Shape 570"/>
        <p:cNvGrpSpPr/>
        <p:nvPr/>
      </p:nvGrpSpPr>
      <p:grpSpPr>
        <a:xfrm>
          <a:off x="0" y="0"/>
          <a:ext cx="0" cy="0"/>
          <a:chOff x="0" y="0"/>
          <a:chExt cx="0" cy="0"/>
        </a:xfrm>
      </p:grpSpPr>
      <p:sp>
        <p:nvSpPr>
          <p:cNvPr id="571" name="Google Shape;571;p71"/>
          <p:cNvSpPr/>
          <p:nvPr/>
        </p:nvSpPr>
        <p:spPr>
          <a:xfrm>
            <a:off x="361950" y="315100"/>
            <a:ext cx="3457500" cy="4461300"/>
          </a:xfrm>
          <a:prstGeom prst="rect">
            <a:avLst/>
          </a:prstGeom>
          <a:solidFill>
            <a:srgbClr val="9E5F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71"/>
          <p:cNvSpPr txBox="1"/>
          <p:nvPr/>
        </p:nvSpPr>
        <p:spPr>
          <a:xfrm>
            <a:off x="361825" y="315075"/>
            <a:ext cx="3457500" cy="4461300"/>
          </a:xfrm>
          <a:prstGeom prst="rect">
            <a:avLst/>
          </a:prstGeom>
          <a:noFill/>
          <a:ln>
            <a:noFill/>
          </a:ln>
        </p:spPr>
        <p:txBody>
          <a:bodyPr anchorCtr="0" anchor="ctr" bIns="34275" lIns="68575" spcFirstLastPara="1" rIns="68575" wrap="square" tIns="34275">
            <a:normAutofit/>
          </a:bodyPr>
          <a:lstStyle/>
          <a:p>
            <a:pPr indent="0" lvl="0" marL="0" marR="0" rtl="0" algn="ctr">
              <a:lnSpc>
                <a:spcPct val="90000"/>
              </a:lnSpc>
              <a:spcBef>
                <a:spcPts val="0"/>
              </a:spcBef>
              <a:spcAft>
                <a:spcPts val="0"/>
              </a:spcAft>
              <a:buClr>
                <a:schemeClr val="lt1"/>
              </a:buClr>
              <a:buSzPts val="3300"/>
              <a:buFont typeface="Georgia"/>
              <a:buNone/>
            </a:pPr>
            <a:r>
              <a:rPr lang="en" sz="3300">
                <a:solidFill>
                  <a:srgbClr val="FFFFFF"/>
                </a:solidFill>
                <a:latin typeface="Georgia"/>
                <a:ea typeface="Georgia"/>
                <a:cs typeface="Georgia"/>
                <a:sym typeface="Georgia"/>
              </a:rPr>
              <a:t>Grilled Pizza</a:t>
            </a:r>
            <a:endParaRPr sz="3300">
              <a:solidFill>
                <a:srgbClr val="FFFFFF"/>
              </a:solidFill>
              <a:latin typeface="Georgia"/>
              <a:ea typeface="Georgia"/>
              <a:cs typeface="Georgia"/>
              <a:sym typeface="Georgia"/>
            </a:endParaRPr>
          </a:p>
          <a:p>
            <a:pPr indent="0" lvl="0" marL="0" marR="0" rtl="0" algn="ctr">
              <a:lnSpc>
                <a:spcPct val="90000"/>
              </a:lnSpc>
              <a:spcBef>
                <a:spcPts val="0"/>
              </a:spcBef>
              <a:spcAft>
                <a:spcPts val="0"/>
              </a:spcAft>
              <a:buClr>
                <a:schemeClr val="lt1"/>
              </a:buClr>
              <a:buSzPts val="3300"/>
              <a:buFont typeface="Georgia"/>
              <a:buNone/>
            </a:pPr>
            <a:r>
              <a:rPr lang="en" sz="3300">
                <a:solidFill>
                  <a:srgbClr val="FFFFFF"/>
                </a:solidFill>
                <a:latin typeface="Georgia"/>
                <a:ea typeface="Georgia"/>
                <a:cs typeface="Georgia"/>
                <a:sym typeface="Georgia"/>
              </a:rPr>
              <a:t>Rollups</a:t>
            </a:r>
            <a:endParaRPr sz="3300">
              <a:solidFill>
                <a:srgbClr val="FFFFFF"/>
              </a:solidFill>
              <a:latin typeface="Georgia"/>
              <a:ea typeface="Georgia"/>
              <a:cs typeface="Georgia"/>
              <a:sym typeface="Georgia"/>
            </a:endParaRPr>
          </a:p>
        </p:txBody>
      </p:sp>
      <p:sp>
        <p:nvSpPr>
          <p:cNvPr id="573" name="Google Shape;573;p71"/>
          <p:cNvSpPr txBox="1"/>
          <p:nvPr>
            <p:ph idx="1" type="body"/>
          </p:nvPr>
        </p:nvSpPr>
        <p:spPr>
          <a:xfrm>
            <a:off x="3990975" y="419100"/>
            <a:ext cx="4438800" cy="4117200"/>
          </a:xfrm>
          <a:prstGeom prst="rect">
            <a:avLst/>
          </a:prstGeom>
          <a:noFill/>
          <a:ln>
            <a:noFill/>
          </a:ln>
        </p:spPr>
        <p:txBody>
          <a:bodyPr anchorCtr="0" anchor="ctr" bIns="34275" lIns="68575" spcFirstLastPara="1" rIns="68575" wrap="square" tIns="34275">
            <a:noAutofit/>
          </a:bodyPr>
          <a:lstStyle/>
          <a:p>
            <a:pPr indent="-342900" lvl="0" marL="457200" rtl="0" algn="l">
              <a:lnSpc>
                <a:spcPct val="115000"/>
              </a:lnSpc>
              <a:spcBef>
                <a:spcPts val="400"/>
              </a:spcBef>
              <a:spcAft>
                <a:spcPts val="0"/>
              </a:spcAft>
              <a:buClr>
                <a:srgbClr val="000000"/>
              </a:buClr>
              <a:buSzPts val="1800"/>
              <a:buFont typeface="Georgia"/>
              <a:buChar char="•"/>
            </a:pPr>
            <a:r>
              <a:rPr lang="en" sz="1800"/>
              <a:t>4 slices sandwich bread</a:t>
            </a:r>
            <a:endParaRPr sz="1800"/>
          </a:p>
          <a:p>
            <a:pPr indent="-342900" lvl="0" marL="457200" rtl="0" algn="l">
              <a:lnSpc>
                <a:spcPct val="115000"/>
              </a:lnSpc>
              <a:spcBef>
                <a:spcPts val="0"/>
              </a:spcBef>
              <a:spcAft>
                <a:spcPts val="0"/>
              </a:spcAft>
              <a:buClr>
                <a:srgbClr val="000000"/>
              </a:buClr>
              <a:buSzPts val="1800"/>
              <a:buFont typeface="Georgia"/>
              <a:buChar char="•"/>
            </a:pPr>
            <a:r>
              <a:rPr lang="en" sz="1800"/>
              <a:t>4 mozzarella cheese sticks or 1/2 cup grated mozzarella</a:t>
            </a:r>
            <a:endParaRPr sz="1800"/>
          </a:p>
          <a:p>
            <a:pPr indent="-342900" lvl="0" marL="457200" rtl="0" algn="l">
              <a:lnSpc>
                <a:spcPct val="115000"/>
              </a:lnSpc>
              <a:spcBef>
                <a:spcPts val="0"/>
              </a:spcBef>
              <a:spcAft>
                <a:spcPts val="0"/>
              </a:spcAft>
              <a:buClr>
                <a:srgbClr val="000000"/>
              </a:buClr>
              <a:buSzPts val="1800"/>
              <a:buFont typeface="Georgia"/>
              <a:buChar char="•"/>
            </a:pPr>
            <a:r>
              <a:rPr lang="en" sz="1800"/>
              <a:t>4 pepperoni, diced optional</a:t>
            </a:r>
            <a:endParaRPr sz="1800"/>
          </a:p>
          <a:p>
            <a:pPr indent="-342900" lvl="0" marL="457200" rtl="0" algn="l">
              <a:lnSpc>
                <a:spcPct val="115000"/>
              </a:lnSpc>
              <a:spcBef>
                <a:spcPts val="0"/>
              </a:spcBef>
              <a:spcAft>
                <a:spcPts val="0"/>
              </a:spcAft>
              <a:buClr>
                <a:srgbClr val="000000"/>
              </a:buClr>
              <a:buSzPts val="1800"/>
              <a:buFont typeface="Georgia"/>
              <a:buChar char="•"/>
            </a:pPr>
            <a:r>
              <a:rPr lang="en" sz="1800"/>
              <a:t>1/2 cup marinara sauce, warmed</a:t>
            </a:r>
            <a:endParaRPr sz="1800"/>
          </a:p>
          <a:p>
            <a:pPr indent="-342900" lvl="0" marL="457200" rtl="0" algn="l">
              <a:lnSpc>
                <a:spcPct val="115000"/>
              </a:lnSpc>
              <a:spcBef>
                <a:spcPts val="0"/>
              </a:spcBef>
              <a:spcAft>
                <a:spcPts val="0"/>
              </a:spcAft>
              <a:buClr>
                <a:srgbClr val="000000"/>
              </a:buClr>
              <a:buSzPts val="1800"/>
              <a:buFont typeface="Georgia"/>
              <a:buChar char="•"/>
            </a:pPr>
            <a:r>
              <a:rPr lang="en" sz="1800"/>
              <a:t>1 tablespoon butter</a:t>
            </a:r>
            <a:endParaRPr sz="1800">
              <a:solidFill>
                <a:srgbClr val="000000"/>
              </a:solidFill>
            </a:endParaRPr>
          </a:p>
        </p:txBody>
      </p:sp>
      <p:sp>
        <p:nvSpPr>
          <p:cNvPr id="574" name="Google Shape;574;p71"/>
          <p:cNvSpPr/>
          <p:nvPr/>
        </p:nvSpPr>
        <p:spPr>
          <a:xfrm>
            <a:off x="3939900" y="4650775"/>
            <a:ext cx="4842300" cy="124800"/>
          </a:xfrm>
          <a:prstGeom prst="rect">
            <a:avLst/>
          </a:prstGeom>
          <a:solidFill>
            <a:srgbClr val="5C1F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75" name="Google Shape;575;p71"/>
          <p:cNvPicPr preferRelativeResize="0"/>
          <p:nvPr/>
        </p:nvPicPr>
        <p:blipFill rotWithShape="1">
          <a:blip r:embed="rId3">
            <a:alphaModFix/>
          </a:blip>
          <a:srcRect b="0" l="0" r="0" t="0"/>
          <a:stretch/>
        </p:blipFill>
        <p:spPr>
          <a:xfrm>
            <a:off x="7927830" y="3738136"/>
            <a:ext cx="854220" cy="798269"/>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9" name="Shape 579"/>
        <p:cNvGrpSpPr/>
        <p:nvPr/>
      </p:nvGrpSpPr>
      <p:grpSpPr>
        <a:xfrm>
          <a:off x="0" y="0"/>
          <a:ext cx="0" cy="0"/>
          <a:chOff x="0" y="0"/>
          <a:chExt cx="0" cy="0"/>
        </a:xfrm>
      </p:grpSpPr>
      <p:sp>
        <p:nvSpPr>
          <p:cNvPr id="580" name="Google Shape;580;p72"/>
          <p:cNvSpPr txBox="1"/>
          <p:nvPr>
            <p:ph idx="1" type="body"/>
          </p:nvPr>
        </p:nvSpPr>
        <p:spPr>
          <a:xfrm>
            <a:off x="482275" y="495300"/>
            <a:ext cx="7947600" cy="3634500"/>
          </a:xfrm>
          <a:prstGeom prst="rect">
            <a:avLst/>
          </a:prstGeom>
          <a:noFill/>
          <a:ln>
            <a:noFill/>
          </a:ln>
        </p:spPr>
        <p:txBody>
          <a:bodyPr anchorCtr="0" anchor="t" bIns="34275" lIns="68575" spcFirstLastPara="1" rIns="68575" wrap="square" tIns="34275">
            <a:noAutofit/>
          </a:bodyPr>
          <a:lstStyle/>
          <a:p>
            <a:pPr indent="0" lvl="0" marL="0" rtl="0" algn="ctr">
              <a:spcBef>
                <a:spcPts val="0"/>
              </a:spcBef>
              <a:spcAft>
                <a:spcPts val="0"/>
              </a:spcAft>
              <a:buNone/>
            </a:pPr>
            <a:r>
              <a:rPr lang="en" sz="3300"/>
              <a:t>Instructions:</a:t>
            </a:r>
            <a:endParaRPr sz="1400"/>
          </a:p>
          <a:p>
            <a:pPr indent="0" lvl="0" marL="0" rtl="0" algn="l">
              <a:lnSpc>
                <a:spcPct val="115000"/>
              </a:lnSpc>
              <a:spcBef>
                <a:spcPts val="400"/>
              </a:spcBef>
              <a:spcAft>
                <a:spcPts val="0"/>
              </a:spcAft>
              <a:buNone/>
            </a:pPr>
            <a:r>
              <a:t/>
            </a:r>
            <a:endParaRPr sz="1800">
              <a:solidFill>
                <a:srgbClr val="000000"/>
              </a:solidFill>
            </a:endParaRPr>
          </a:p>
          <a:p>
            <a:pPr indent="-342900" lvl="0" marL="457200" rtl="0" algn="l">
              <a:lnSpc>
                <a:spcPct val="115000"/>
              </a:lnSpc>
              <a:spcBef>
                <a:spcPts val="600"/>
              </a:spcBef>
              <a:spcAft>
                <a:spcPts val="0"/>
              </a:spcAft>
              <a:buClr>
                <a:srgbClr val="000000"/>
              </a:buClr>
              <a:buSzPts val="1800"/>
              <a:buFont typeface="Georgia"/>
              <a:buAutoNum type="arabicPeriod"/>
            </a:pPr>
            <a:r>
              <a:rPr lang="en" sz="1800"/>
              <a:t>Cut the crusts off the bread.</a:t>
            </a:r>
            <a:endParaRPr sz="1800"/>
          </a:p>
          <a:p>
            <a:pPr indent="-342900" lvl="0" marL="457200" rtl="0" algn="l">
              <a:lnSpc>
                <a:spcPct val="115000"/>
              </a:lnSpc>
              <a:spcBef>
                <a:spcPts val="0"/>
              </a:spcBef>
              <a:spcAft>
                <a:spcPts val="0"/>
              </a:spcAft>
              <a:buClr>
                <a:srgbClr val="000000"/>
              </a:buClr>
              <a:buSzPts val="1800"/>
              <a:buFont typeface="Georgia"/>
              <a:buAutoNum type="arabicPeriod"/>
            </a:pPr>
            <a:r>
              <a:rPr lang="en" sz="1800"/>
              <a:t>Using a rolling pin, roll out the pieces of bread until flat.</a:t>
            </a:r>
            <a:endParaRPr sz="1800"/>
          </a:p>
          <a:p>
            <a:pPr indent="-342900" lvl="0" marL="457200" rtl="0" algn="l">
              <a:lnSpc>
                <a:spcPct val="115000"/>
              </a:lnSpc>
              <a:spcBef>
                <a:spcPts val="0"/>
              </a:spcBef>
              <a:spcAft>
                <a:spcPts val="0"/>
              </a:spcAft>
              <a:buClr>
                <a:srgbClr val="000000"/>
              </a:buClr>
              <a:buSzPts val="1800"/>
              <a:buFont typeface="Georgia"/>
              <a:buAutoNum type="arabicPeriod"/>
            </a:pPr>
            <a:r>
              <a:rPr lang="en" sz="1800"/>
              <a:t>Place a cheese stick or 2 tablespoons of cheese on the edge of the bread closest to you and add the diced pepperoni if desired.</a:t>
            </a:r>
            <a:endParaRPr sz="1800"/>
          </a:p>
          <a:p>
            <a:pPr indent="-342900" lvl="0" marL="457200" rtl="0" algn="l">
              <a:lnSpc>
                <a:spcPct val="115000"/>
              </a:lnSpc>
              <a:spcBef>
                <a:spcPts val="0"/>
              </a:spcBef>
              <a:spcAft>
                <a:spcPts val="0"/>
              </a:spcAft>
              <a:buClr>
                <a:srgbClr val="000000"/>
              </a:buClr>
              <a:buSzPts val="1800"/>
              <a:buFont typeface="Georgia"/>
              <a:buAutoNum type="arabicPeriod"/>
            </a:pPr>
            <a:r>
              <a:rPr lang="en" sz="1800"/>
              <a:t>Tightly roll up the bread pressing the seam/end down to adhere.</a:t>
            </a:r>
            <a:endParaRPr sz="1800"/>
          </a:p>
          <a:p>
            <a:pPr indent="-342900" lvl="0" marL="457200" rtl="0" algn="l">
              <a:lnSpc>
                <a:spcPct val="115000"/>
              </a:lnSpc>
              <a:spcBef>
                <a:spcPts val="0"/>
              </a:spcBef>
              <a:spcAft>
                <a:spcPts val="0"/>
              </a:spcAft>
              <a:buClr>
                <a:srgbClr val="000000"/>
              </a:buClr>
              <a:buSzPts val="1800"/>
              <a:buFont typeface="Georgia"/>
              <a:buAutoNum type="arabicPeriod"/>
            </a:pPr>
            <a:r>
              <a:rPr lang="en" sz="1800"/>
              <a:t>Heat butter in a sauté pan over medium heat and cook the roll ups seam side down for 1-2 minutes or until golden.</a:t>
            </a:r>
            <a:endParaRPr sz="1800"/>
          </a:p>
          <a:p>
            <a:pPr indent="-342900" lvl="0" marL="457200" rtl="0" algn="l">
              <a:lnSpc>
                <a:spcPct val="115000"/>
              </a:lnSpc>
              <a:spcBef>
                <a:spcPts val="0"/>
              </a:spcBef>
              <a:spcAft>
                <a:spcPts val="0"/>
              </a:spcAft>
              <a:buClr>
                <a:srgbClr val="000000"/>
              </a:buClr>
              <a:buSzPts val="1800"/>
              <a:buFont typeface="Georgia"/>
              <a:buAutoNum type="arabicPeriod"/>
            </a:pPr>
            <a:r>
              <a:rPr lang="en" sz="1800"/>
              <a:t>Continue sautéing the rollups on each side until golden all over.</a:t>
            </a:r>
            <a:endParaRPr sz="1800"/>
          </a:p>
          <a:p>
            <a:pPr indent="-342900" lvl="0" marL="457200" rtl="0" algn="l">
              <a:lnSpc>
                <a:spcPct val="115000"/>
              </a:lnSpc>
              <a:spcBef>
                <a:spcPts val="0"/>
              </a:spcBef>
              <a:spcAft>
                <a:spcPts val="0"/>
              </a:spcAft>
              <a:buClr>
                <a:srgbClr val="000000"/>
              </a:buClr>
              <a:buSzPts val="1800"/>
              <a:buFont typeface="Georgia"/>
              <a:buAutoNum type="arabicPeriod"/>
            </a:pPr>
            <a:r>
              <a:rPr lang="en" sz="1800"/>
              <a:t>Cut each roll up into 4 “sushi rolls” and serve with marinara sauce.</a:t>
            </a:r>
            <a:endParaRPr sz="1800"/>
          </a:p>
        </p:txBody>
      </p:sp>
      <p:sp>
        <p:nvSpPr>
          <p:cNvPr id="581" name="Google Shape;581;p72"/>
          <p:cNvSpPr/>
          <p:nvPr/>
        </p:nvSpPr>
        <p:spPr>
          <a:xfrm>
            <a:off x="361950" y="4650775"/>
            <a:ext cx="8420100" cy="124800"/>
          </a:xfrm>
          <a:prstGeom prst="rect">
            <a:avLst/>
          </a:prstGeom>
          <a:solidFill>
            <a:srgbClr val="5C1F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82" name="Google Shape;582;p72"/>
          <p:cNvPicPr preferRelativeResize="0"/>
          <p:nvPr/>
        </p:nvPicPr>
        <p:blipFill rotWithShape="1">
          <a:blip r:embed="rId3">
            <a:alphaModFix/>
          </a:blip>
          <a:srcRect b="0" l="0" r="0" t="0"/>
          <a:stretch/>
        </p:blipFill>
        <p:spPr>
          <a:xfrm>
            <a:off x="7927830" y="3738136"/>
            <a:ext cx="854220" cy="798269"/>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0DEF1"/>
        </a:solidFill>
      </p:bgPr>
    </p:bg>
    <p:spTree>
      <p:nvGrpSpPr>
        <p:cNvPr id="586" name="Shape 586"/>
        <p:cNvGrpSpPr/>
        <p:nvPr/>
      </p:nvGrpSpPr>
      <p:grpSpPr>
        <a:xfrm>
          <a:off x="0" y="0"/>
          <a:ext cx="0" cy="0"/>
          <a:chOff x="0" y="0"/>
          <a:chExt cx="0" cy="0"/>
        </a:xfrm>
      </p:grpSpPr>
      <p:sp>
        <p:nvSpPr>
          <p:cNvPr id="587" name="Google Shape;587;p73"/>
          <p:cNvSpPr/>
          <p:nvPr/>
        </p:nvSpPr>
        <p:spPr>
          <a:xfrm>
            <a:off x="435775" y="355400"/>
            <a:ext cx="3291300" cy="4437600"/>
          </a:xfrm>
          <a:prstGeom prst="rect">
            <a:avLst/>
          </a:prstGeom>
          <a:solidFill>
            <a:srgbClr val="5C1F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73"/>
          <p:cNvSpPr/>
          <p:nvPr/>
        </p:nvSpPr>
        <p:spPr>
          <a:xfrm>
            <a:off x="3858325" y="350525"/>
            <a:ext cx="1771800" cy="2192700"/>
          </a:xfrm>
          <a:prstGeom prst="rect">
            <a:avLst/>
          </a:prstGeom>
          <a:solidFill>
            <a:srgbClr val="CCB3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73"/>
          <p:cNvSpPr txBox="1"/>
          <p:nvPr/>
        </p:nvSpPr>
        <p:spPr>
          <a:xfrm>
            <a:off x="3858325" y="2685200"/>
            <a:ext cx="4849800" cy="2107800"/>
          </a:xfrm>
          <a:prstGeom prst="rect">
            <a:avLst/>
          </a:prstGeom>
          <a:noFill/>
          <a:ln>
            <a:noFill/>
          </a:ln>
        </p:spPr>
        <p:txBody>
          <a:bodyPr anchorCtr="0" anchor="ctr" bIns="34275" lIns="68575" spcFirstLastPara="1" rIns="68575" wrap="square" tIns="34275">
            <a:noAutofit/>
          </a:bodyPr>
          <a:lstStyle/>
          <a:p>
            <a:pPr indent="-330200" lvl="0" marL="457200" rtl="0" algn="l">
              <a:lnSpc>
                <a:spcPct val="115000"/>
              </a:lnSpc>
              <a:spcBef>
                <a:spcPts val="400"/>
              </a:spcBef>
              <a:spcAft>
                <a:spcPts val="0"/>
              </a:spcAft>
              <a:buSzPts val="1600"/>
              <a:buFont typeface="Georgia"/>
              <a:buChar char="●"/>
            </a:pPr>
            <a:r>
              <a:rPr lang="en" sz="1600">
                <a:latin typeface="Georgia"/>
                <a:ea typeface="Georgia"/>
                <a:cs typeface="Georgia"/>
                <a:sym typeface="Georgia"/>
              </a:rPr>
              <a:t>Now that you’ve followed other people’s recipes, come up with your own healthy recipe</a:t>
            </a:r>
            <a:endParaRPr sz="1600">
              <a:latin typeface="Georgia"/>
              <a:ea typeface="Georgia"/>
              <a:cs typeface="Georgia"/>
              <a:sym typeface="Georgia"/>
            </a:endParaRPr>
          </a:p>
          <a:p>
            <a:pPr indent="-330200" lvl="0" marL="457200" rtl="0" algn="l">
              <a:lnSpc>
                <a:spcPct val="115000"/>
              </a:lnSpc>
              <a:spcBef>
                <a:spcPts val="0"/>
              </a:spcBef>
              <a:spcAft>
                <a:spcPts val="0"/>
              </a:spcAft>
              <a:buSzPts val="1600"/>
              <a:buFont typeface="Georgia"/>
              <a:buChar char="●"/>
            </a:pPr>
            <a:r>
              <a:rPr lang="en" sz="1600">
                <a:latin typeface="Georgia"/>
                <a:ea typeface="Georgia"/>
                <a:cs typeface="Georgia"/>
                <a:sym typeface="Georgia"/>
              </a:rPr>
              <a:t>What will you put in it? Meat? Vegetables? Salad?</a:t>
            </a:r>
            <a:endParaRPr sz="1600">
              <a:latin typeface="Georgia"/>
              <a:ea typeface="Georgia"/>
              <a:cs typeface="Georgia"/>
              <a:sym typeface="Georgia"/>
            </a:endParaRPr>
          </a:p>
          <a:p>
            <a:pPr indent="-330200" lvl="0" marL="457200" rtl="0" algn="l">
              <a:lnSpc>
                <a:spcPct val="115000"/>
              </a:lnSpc>
              <a:spcBef>
                <a:spcPts val="0"/>
              </a:spcBef>
              <a:spcAft>
                <a:spcPts val="0"/>
              </a:spcAft>
              <a:buSzPts val="1600"/>
              <a:buFont typeface="Georgia"/>
              <a:buChar char="●"/>
            </a:pPr>
            <a:r>
              <a:rPr lang="en" sz="1600">
                <a:latin typeface="Georgia"/>
                <a:ea typeface="Georgia"/>
                <a:cs typeface="Georgia"/>
                <a:sym typeface="Georgia"/>
              </a:rPr>
              <a:t>Will it be a healthy sandwich? Pasta? Soup?</a:t>
            </a:r>
            <a:endParaRPr sz="1600">
              <a:latin typeface="Georgia"/>
              <a:ea typeface="Georgia"/>
              <a:cs typeface="Georgia"/>
              <a:sym typeface="Georgia"/>
            </a:endParaRPr>
          </a:p>
          <a:p>
            <a:pPr indent="-330200" lvl="0" marL="457200" rtl="0" algn="l">
              <a:lnSpc>
                <a:spcPct val="115000"/>
              </a:lnSpc>
              <a:spcBef>
                <a:spcPts val="0"/>
              </a:spcBef>
              <a:spcAft>
                <a:spcPts val="0"/>
              </a:spcAft>
              <a:buSzPts val="1600"/>
              <a:buFont typeface="Georgia"/>
              <a:buChar char="●"/>
            </a:pPr>
            <a:r>
              <a:rPr lang="en" sz="1600">
                <a:latin typeface="Georgia"/>
                <a:ea typeface="Georgia"/>
                <a:cs typeface="Georgia"/>
                <a:sym typeface="Georgia"/>
              </a:rPr>
              <a:t>Get an adult to help you think of a healthy recipe and cook it!</a:t>
            </a:r>
            <a:endParaRPr b="1" sz="1600">
              <a:latin typeface="Georgia"/>
              <a:ea typeface="Georgia"/>
              <a:cs typeface="Georgia"/>
              <a:sym typeface="Georgia"/>
            </a:endParaRPr>
          </a:p>
        </p:txBody>
      </p:sp>
      <p:sp>
        <p:nvSpPr>
          <p:cNvPr id="590" name="Google Shape;590;p73"/>
          <p:cNvSpPr txBox="1"/>
          <p:nvPr/>
        </p:nvSpPr>
        <p:spPr>
          <a:xfrm>
            <a:off x="646663" y="350488"/>
            <a:ext cx="2869500" cy="4442400"/>
          </a:xfrm>
          <a:prstGeom prst="rect">
            <a:avLst/>
          </a:prstGeom>
          <a:noFill/>
          <a:ln>
            <a:noFill/>
          </a:ln>
        </p:spPr>
        <p:txBody>
          <a:bodyPr anchorCtr="0" anchor="ctr" bIns="34275" lIns="68575" spcFirstLastPara="1" rIns="68575" wrap="square" tIns="34275">
            <a:noAutofit/>
          </a:bodyPr>
          <a:lstStyle/>
          <a:p>
            <a:pPr indent="0" lvl="0" marL="0" marR="0" rtl="0" algn="ctr">
              <a:lnSpc>
                <a:spcPct val="90000"/>
              </a:lnSpc>
              <a:spcBef>
                <a:spcPts val="800"/>
              </a:spcBef>
              <a:spcAft>
                <a:spcPts val="0"/>
              </a:spcAft>
              <a:buClr>
                <a:schemeClr val="dk1"/>
              </a:buClr>
              <a:buSzPts val="1800"/>
              <a:buFont typeface="Arial"/>
              <a:buNone/>
            </a:pPr>
            <a:r>
              <a:rPr lang="en" sz="3300">
                <a:solidFill>
                  <a:srgbClr val="FFFFFF"/>
                </a:solidFill>
                <a:latin typeface="Georgia"/>
                <a:ea typeface="Georgia"/>
                <a:cs typeface="Georgia"/>
                <a:sym typeface="Georgia"/>
              </a:rPr>
              <a:t>Step 5: </a:t>
            </a:r>
            <a:endParaRPr sz="3300">
              <a:solidFill>
                <a:srgbClr val="FFFFFF"/>
              </a:solidFill>
              <a:latin typeface="Georgia"/>
              <a:ea typeface="Georgia"/>
              <a:cs typeface="Georgia"/>
              <a:sym typeface="Georgia"/>
            </a:endParaRPr>
          </a:p>
          <a:p>
            <a:pPr indent="0" lvl="0" marL="0" marR="0" rtl="0" algn="ctr">
              <a:lnSpc>
                <a:spcPct val="90000"/>
              </a:lnSpc>
              <a:spcBef>
                <a:spcPts val="800"/>
              </a:spcBef>
              <a:spcAft>
                <a:spcPts val="0"/>
              </a:spcAft>
              <a:buClr>
                <a:schemeClr val="dk1"/>
              </a:buClr>
              <a:buSzPts val="1800"/>
              <a:buFont typeface="Arial"/>
              <a:buNone/>
            </a:pPr>
            <a:r>
              <a:rPr lang="en" sz="3300">
                <a:solidFill>
                  <a:srgbClr val="FFFFFF"/>
                </a:solidFill>
                <a:latin typeface="Georgia"/>
                <a:ea typeface="Georgia"/>
                <a:cs typeface="Georgia"/>
                <a:sym typeface="Georgia"/>
              </a:rPr>
              <a:t>Create your own meal!</a:t>
            </a:r>
            <a:endParaRPr sz="3300">
              <a:solidFill>
                <a:srgbClr val="FFFFFF"/>
              </a:solidFill>
              <a:latin typeface="Georgia"/>
              <a:ea typeface="Georgia"/>
              <a:cs typeface="Georgia"/>
              <a:sym typeface="Georgia"/>
            </a:endParaRPr>
          </a:p>
        </p:txBody>
      </p:sp>
      <p:pic>
        <p:nvPicPr>
          <p:cNvPr id="591" name="Google Shape;591;p73"/>
          <p:cNvPicPr preferRelativeResize="0"/>
          <p:nvPr/>
        </p:nvPicPr>
        <p:blipFill rotWithShape="1">
          <a:blip r:embed="rId3">
            <a:alphaModFix/>
          </a:blip>
          <a:srcRect b="10575" l="15757" r="15613" t="12060"/>
          <a:stretch/>
        </p:blipFill>
        <p:spPr>
          <a:xfrm>
            <a:off x="4138325" y="831651"/>
            <a:ext cx="1234929" cy="1230435"/>
          </a:xfrm>
          <a:prstGeom prst="rect">
            <a:avLst/>
          </a:prstGeom>
          <a:noFill/>
          <a:ln>
            <a:noFill/>
          </a:ln>
        </p:spPr>
      </p:pic>
      <p:pic>
        <p:nvPicPr>
          <p:cNvPr id="592" name="Google Shape;592;p73"/>
          <p:cNvPicPr preferRelativeResize="0"/>
          <p:nvPr/>
        </p:nvPicPr>
        <p:blipFill>
          <a:blip r:embed="rId4">
            <a:alphaModFix/>
          </a:blip>
          <a:stretch>
            <a:fillRect/>
          </a:stretch>
        </p:blipFill>
        <p:spPr>
          <a:xfrm>
            <a:off x="5761375" y="350500"/>
            <a:ext cx="2946749" cy="2192701"/>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6" name="Shape 596"/>
        <p:cNvGrpSpPr/>
        <p:nvPr/>
      </p:nvGrpSpPr>
      <p:grpSpPr>
        <a:xfrm>
          <a:off x="0" y="0"/>
          <a:ext cx="0" cy="0"/>
          <a:chOff x="0" y="0"/>
          <a:chExt cx="0" cy="0"/>
        </a:xfrm>
      </p:grpSpPr>
      <p:sp>
        <p:nvSpPr>
          <p:cNvPr id="597" name="Google Shape;597;p74"/>
          <p:cNvSpPr/>
          <p:nvPr/>
        </p:nvSpPr>
        <p:spPr>
          <a:xfrm>
            <a:off x="3218675" y="350550"/>
            <a:ext cx="2706600" cy="3130200"/>
          </a:xfrm>
          <a:prstGeom prst="rect">
            <a:avLst/>
          </a:prstGeom>
          <a:solidFill>
            <a:srgbClr val="5C1F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74"/>
          <p:cNvSpPr/>
          <p:nvPr/>
        </p:nvSpPr>
        <p:spPr>
          <a:xfrm>
            <a:off x="6058825" y="355375"/>
            <a:ext cx="2706600" cy="3130200"/>
          </a:xfrm>
          <a:prstGeom prst="rect">
            <a:avLst/>
          </a:prstGeom>
          <a:solidFill>
            <a:srgbClr val="CCB3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74"/>
          <p:cNvSpPr/>
          <p:nvPr/>
        </p:nvSpPr>
        <p:spPr>
          <a:xfrm>
            <a:off x="378525" y="345750"/>
            <a:ext cx="2706600" cy="3130200"/>
          </a:xfrm>
          <a:prstGeom prst="rect">
            <a:avLst/>
          </a:prstGeom>
          <a:solidFill>
            <a:srgbClr val="9E5F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74"/>
          <p:cNvSpPr txBox="1"/>
          <p:nvPr/>
        </p:nvSpPr>
        <p:spPr>
          <a:xfrm>
            <a:off x="378550" y="3499998"/>
            <a:ext cx="8386800" cy="1305300"/>
          </a:xfrm>
          <a:prstGeom prst="rect">
            <a:avLst/>
          </a:prstGeom>
          <a:noFill/>
          <a:ln>
            <a:noFill/>
          </a:ln>
        </p:spPr>
        <p:txBody>
          <a:bodyPr anchorCtr="0" anchor="b" bIns="34275" lIns="68575" spcFirstLastPara="1" rIns="68575" wrap="square" tIns="34275">
            <a:normAutofit/>
          </a:bodyPr>
          <a:lstStyle/>
          <a:p>
            <a:pPr indent="0" lvl="0" marL="0" marR="0" rtl="0" algn="ctr">
              <a:lnSpc>
                <a:spcPct val="90000"/>
              </a:lnSpc>
              <a:spcBef>
                <a:spcPts val="0"/>
              </a:spcBef>
              <a:spcAft>
                <a:spcPts val="0"/>
              </a:spcAft>
              <a:buClr>
                <a:schemeClr val="dk1"/>
              </a:buClr>
              <a:buSzPts val="3600"/>
              <a:buFont typeface="Geo"/>
              <a:buNone/>
            </a:pPr>
            <a:r>
              <a:rPr lang="en" sz="3600">
                <a:solidFill>
                  <a:schemeClr val="dk1"/>
                </a:solidFill>
                <a:latin typeface="Georgia"/>
                <a:ea typeface="Georgia"/>
                <a:cs typeface="Georgia"/>
                <a:sym typeface="Georgia"/>
              </a:rPr>
              <a:t>Congrats! You </a:t>
            </a:r>
            <a:r>
              <a:rPr lang="en" sz="3600">
                <a:solidFill>
                  <a:schemeClr val="dk1"/>
                </a:solidFill>
                <a:latin typeface="Georgia"/>
                <a:ea typeface="Georgia"/>
                <a:cs typeface="Georgia"/>
                <a:sym typeface="Georgia"/>
              </a:rPr>
              <a:t>have</a:t>
            </a:r>
            <a:r>
              <a:rPr lang="en" sz="3600">
                <a:solidFill>
                  <a:schemeClr val="dk1"/>
                </a:solidFill>
                <a:latin typeface="Georgia"/>
                <a:ea typeface="Georgia"/>
                <a:cs typeface="Georgia"/>
                <a:sym typeface="Georgia"/>
              </a:rPr>
              <a:t> earned your </a:t>
            </a:r>
            <a:endParaRPr sz="3600">
              <a:solidFill>
                <a:schemeClr val="dk1"/>
              </a:solidFill>
              <a:latin typeface="Georgia"/>
              <a:ea typeface="Georgia"/>
              <a:cs typeface="Georgia"/>
              <a:sym typeface="Georgia"/>
            </a:endParaRPr>
          </a:p>
          <a:p>
            <a:pPr indent="0" lvl="0" marL="0" marR="0" rtl="0" algn="ctr">
              <a:lnSpc>
                <a:spcPct val="90000"/>
              </a:lnSpc>
              <a:spcBef>
                <a:spcPts val="0"/>
              </a:spcBef>
              <a:spcAft>
                <a:spcPts val="0"/>
              </a:spcAft>
              <a:buClr>
                <a:schemeClr val="dk1"/>
              </a:buClr>
              <a:buSzPts val="3600"/>
              <a:buFont typeface="Geo"/>
              <a:buNone/>
            </a:pPr>
            <a:r>
              <a:rPr lang="en" sz="3600">
                <a:solidFill>
                  <a:schemeClr val="dk1"/>
                </a:solidFill>
                <a:latin typeface="Georgia"/>
                <a:ea typeface="Georgia"/>
                <a:cs typeface="Georgia"/>
                <a:sym typeface="Georgia"/>
              </a:rPr>
              <a:t>Junior Simple Meals Badge!</a:t>
            </a:r>
            <a:endParaRPr sz="1100">
              <a:latin typeface="Georgia"/>
              <a:ea typeface="Georgia"/>
              <a:cs typeface="Georgia"/>
              <a:sym typeface="Georgia"/>
            </a:endParaRPr>
          </a:p>
        </p:txBody>
      </p:sp>
      <p:pic>
        <p:nvPicPr>
          <p:cNvPr id="601" name="Google Shape;601;p74"/>
          <p:cNvPicPr preferRelativeResize="0"/>
          <p:nvPr/>
        </p:nvPicPr>
        <p:blipFill rotWithShape="1">
          <a:blip r:embed="rId3">
            <a:alphaModFix/>
          </a:blip>
          <a:srcRect b="0" l="0" r="0" t="0"/>
          <a:stretch/>
        </p:blipFill>
        <p:spPr>
          <a:xfrm>
            <a:off x="3483616" y="903377"/>
            <a:ext cx="2176770" cy="2034187"/>
          </a:xfrm>
          <a:prstGeom prst="rect">
            <a:avLst/>
          </a:prstGeom>
          <a:noFill/>
          <a:ln>
            <a:noFill/>
          </a:ln>
        </p:spPr>
      </p:pic>
      <p:sp>
        <p:nvSpPr>
          <p:cNvPr id="602" name="Google Shape;602;p74"/>
          <p:cNvSpPr/>
          <p:nvPr/>
        </p:nvSpPr>
        <p:spPr>
          <a:xfrm>
            <a:off x="714764" y="893688"/>
            <a:ext cx="2034300" cy="2034300"/>
          </a:xfrm>
          <a:prstGeom prst="ellipse">
            <a:avLst/>
          </a:prstGeom>
          <a:solidFill>
            <a:srgbClr val="A0DE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03" name="Google Shape;603;p74"/>
          <p:cNvPicPr preferRelativeResize="0"/>
          <p:nvPr/>
        </p:nvPicPr>
        <p:blipFill rotWithShape="1">
          <a:blip r:embed="rId4">
            <a:alphaModFix/>
          </a:blip>
          <a:srcRect b="10575" l="15757" r="15613" t="12060"/>
          <a:stretch/>
        </p:blipFill>
        <p:spPr>
          <a:xfrm>
            <a:off x="6394865" y="907024"/>
            <a:ext cx="2034297" cy="2026897"/>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607" name="Shape 607"/>
        <p:cNvGrpSpPr/>
        <p:nvPr/>
      </p:nvGrpSpPr>
      <p:grpSpPr>
        <a:xfrm>
          <a:off x="0" y="0"/>
          <a:ext cx="0" cy="0"/>
          <a:chOff x="0" y="0"/>
          <a:chExt cx="0" cy="0"/>
        </a:xfrm>
      </p:grpSpPr>
      <p:sp>
        <p:nvSpPr>
          <p:cNvPr id="608" name="Google Shape;608;p75"/>
          <p:cNvSpPr/>
          <p:nvPr/>
        </p:nvSpPr>
        <p:spPr>
          <a:xfrm>
            <a:off x="361950" y="355400"/>
            <a:ext cx="8420100" cy="4442700"/>
          </a:xfrm>
          <a:prstGeom prst="rect">
            <a:avLst/>
          </a:prstGeom>
          <a:solidFill>
            <a:srgbClr val="9E5F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75"/>
          <p:cNvSpPr txBox="1"/>
          <p:nvPr/>
        </p:nvSpPr>
        <p:spPr>
          <a:xfrm>
            <a:off x="643350" y="1659750"/>
            <a:ext cx="7770600" cy="2128800"/>
          </a:xfrm>
          <a:prstGeom prst="rect">
            <a:avLst/>
          </a:prstGeom>
          <a:noFill/>
          <a:ln>
            <a:noFill/>
          </a:ln>
        </p:spPr>
        <p:txBody>
          <a:bodyPr anchorCtr="0" anchor="ctr" bIns="34275" lIns="68575" spcFirstLastPara="1" rIns="68575" wrap="square" tIns="34275">
            <a:noAutofit/>
          </a:bodyPr>
          <a:lstStyle/>
          <a:p>
            <a:pPr indent="0" lvl="0" marL="0" rtl="0" algn="ctr">
              <a:lnSpc>
                <a:spcPct val="115000"/>
              </a:lnSpc>
              <a:spcBef>
                <a:spcPts val="400"/>
              </a:spcBef>
              <a:spcAft>
                <a:spcPts val="0"/>
              </a:spcAft>
              <a:buClr>
                <a:schemeClr val="dk1"/>
              </a:buClr>
              <a:buSzPts val="1100"/>
              <a:buFont typeface="Arial"/>
              <a:buNone/>
            </a:pPr>
            <a:r>
              <a:rPr lang="en" sz="3300">
                <a:solidFill>
                  <a:srgbClr val="FFFFFF"/>
                </a:solidFill>
                <a:latin typeface="Georgia"/>
                <a:ea typeface="Georgia"/>
                <a:cs typeface="Georgia"/>
                <a:sym typeface="Georgia"/>
              </a:rPr>
              <a:t>Now that I’ve earned this badge,                            I can give service by:</a:t>
            </a:r>
            <a:endParaRPr sz="3300">
              <a:solidFill>
                <a:srgbClr val="FFFFFF"/>
              </a:solidFill>
              <a:latin typeface="Georgia"/>
              <a:ea typeface="Georgia"/>
              <a:cs typeface="Georgia"/>
              <a:sym typeface="Georgia"/>
            </a:endParaRPr>
          </a:p>
          <a:p>
            <a:pPr indent="0" lvl="0" marL="0" rtl="0" algn="ctr">
              <a:lnSpc>
                <a:spcPct val="115000"/>
              </a:lnSpc>
              <a:spcBef>
                <a:spcPts val="600"/>
              </a:spcBef>
              <a:spcAft>
                <a:spcPts val="0"/>
              </a:spcAft>
              <a:buClr>
                <a:schemeClr val="dk1"/>
              </a:buClr>
              <a:buSzPts val="1100"/>
              <a:buFont typeface="Arial"/>
              <a:buNone/>
            </a:pPr>
            <a:r>
              <a:t/>
            </a:r>
            <a:endParaRPr>
              <a:solidFill>
                <a:srgbClr val="FFFFFF"/>
              </a:solidFill>
              <a:latin typeface="Georgia"/>
              <a:ea typeface="Georgia"/>
              <a:cs typeface="Georgia"/>
              <a:sym typeface="Georgia"/>
            </a:endParaRPr>
          </a:p>
          <a:p>
            <a:pPr indent="-342900" lvl="0" marL="2743200" rtl="0" algn="l">
              <a:lnSpc>
                <a:spcPct val="115000"/>
              </a:lnSpc>
              <a:spcBef>
                <a:spcPts val="600"/>
              </a:spcBef>
              <a:spcAft>
                <a:spcPts val="0"/>
              </a:spcAft>
              <a:buClr>
                <a:schemeClr val="dk1"/>
              </a:buClr>
              <a:buSzPts val="1800"/>
              <a:buFont typeface="Georgia"/>
              <a:buChar char="●"/>
            </a:pPr>
            <a:r>
              <a:rPr lang="en" sz="1800">
                <a:solidFill>
                  <a:schemeClr val="dk1"/>
                </a:solidFill>
                <a:latin typeface="Georgia"/>
                <a:ea typeface="Georgia"/>
                <a:cs typeface="Georgia"/>
                <a:sym typeface="Georgia"/>
              </a:rPr>
              <a:t>Making my family breakfast in bed</a:t>
            </a:r>
            <a:endParaRPr sz="1800">
              <a:solidFill>
                <a:schemeClr val="dk1"/>
              </a:solidFill>
              <a:latin typeface="Georgia"/>
              <a:ea typeface="Georgia"/>
              <a:cs typeface="Georgia"/>
              <a:sym typeface="Georgia"/>
            </a:endParaRPr>
          </a:p>
          <a:p>
            <a:pPr indent="-342900" lvl="0" marL="2743200" rtl="0" algn="l">
              <a:lnSpc>
                <a:spcPct val="115000"/>
              </a:lnSpc>
              <a:spcBef>
                <a:spcPts val="0"/>
              </a:spcBef>
              <a:spcAft>
                <a:spcPts val="0"/>
              </a:spcAft>
              <a:buClr>
                <a:schemeClr val="dk1"/>
              </a:buClr>
              <a:buSzPts val="1800"/>
              <a:buFont typeface="Georgia"/>
              <a:buChar char="●"/>
            </a:pPr>
            <a:r>
              <a:rPr lang="en" sz="1800">
                <a:solidFill>
                  <a:schemeClr val="dk1"/>
                </a:solidFill>
                <a:latin typeface="Georgia"/>
                <a:ea typeface="Georgia"/>
                <a:cs typeface="Georgia"/>
                <a:sym typeface="Georgia"/>
              </a:rPr>
              <a:t>Cooking a delicious dish for a holiday or a celebration</a:t>
            </a:r>
            <a:endParaRPr sz="1800">
              <a:solidFill>
                <a:schemeClr val="dk1"/>
              </a:solidFill>
              <a:latin typeface="Georgia"/>
              <a:ea typeface="Georgia"/>
              <a:cs typeface="Georgia"/>
              <a:sym typeface="Georgia"/>
            </a:endParaRPr>
          </a:p>
          <a:p>
            <a:pPr indent="-342900" lvl="0" marL="2743200" rtl="0" algn="l">
              <a:lnSpc>
                <a:spcPct val="115000"/>
              </a:lnSpc>
              <a:spcBef>
                <a:spcPts val="0"/>
              </a:spcBef>
              <a:spcAft>
                <a:spcPts val="0"/>
              </a:spcAft>
              <a:buClr>
                <a:schemeClr val="dk1"/>
              </a:buClr>
              <a:buSzPts val="1800"/>
              <a:buFont typeface="Georgia"/>
              <a:buChar char="●"/>
            </a:pPr>
            <a:r>
              <a:rPr lang="en" sz="1800">
                <a:solidFill>
                  <a:schemeClr val="dk1"/>
                </a:solidFill>
                <a:latin typeface="Georgia"/>
                <a:ea typeface="Georgia"/>
                <a:cs typeface="Georgia"/>
                <a:sym typeface="Georgia"/>
              </a:rPr>
              <a:t>Baking a cake for a friend’s birthday</a:t>
            </a:r>
            <a:endParaRPr sz="1800">
              <a:solidFill>
                <a:schemeClr val="dk1"/>
              </a:solidFill>
              <a:latin typeface="Georgia"/>
              <a:ea typeface="Georgia"/>
              <a:cs typeface="Georgia"/>
              <a:sym typeface="Georgia"/>
            </a:endParaRPr>
          </a:p>
          <a:p>
            <a:pPr indent="-342900" lvl="0" marL="2743200" rtl="0" algn="l">
              <a:lnSpc>
                <a:spcPct val="115000"/>
              </a:lnSpc>
              <a:spcBef>
                <a:spcPts val="0"/>
              </a:spcBef>
              <a:spcAft>
                <a:spcPts val="0"/>
              </a:spcAft>
              <a:buClr>
                <a:schemeClr val="dk1"/>
              </a:buClr>
              <a:buSzPts val="1800"/>
              <a:buFont typeface="Georgia"/>
              <a:buChar char="●"/>
            </a:pPr>
            <a:r>
              <a:rPr lang="en" sz="1800">
                <a:solidFill>
                  <a:schemeClr val="dk1"/>
                </a:solidFill>
                <a:latin typeface="Georgia"/>
                <a:ea typeface="Georgia"/>
                <a:cs typeface="Georgia"/>
                <a:sym typeface="Georgia"/>
              </a:rPr>
              <a:t>Helping out in the kitchen </a:t>
            </a:r>
            <a:endParaRPr sz="1800">
              <a:solidFill>
                <a:schemeClr val="dk1"/>
              </a:solidFill>
              <a:latin typeface="Georgia"/>
              <a:ea typeface="Georgia"/>
              <a:cs typeface="Georgia"/>
              <a:sym typeface="Georgia"/>
            </a:endParaRPr>
          </a:p>
          <a:p>
            <a:pPr indent="0" lvl="0" marL="0" marR="0" rtl="0" algn="ctr">
              <a:lnSpc>
                <a:spcPct val="90000"/>
              </a:lnSpc>
              <a:spcBef>
                <a:spcPts val="600"/>
              </a:spcBef>
              <a:spcAft>
                <a:spcPts val="0"/>
              </a:spcAft>
              <a:buClr>
                <a:schemeClr val="lt1"/>
              </a:buClr>
              <a:buSzPts val="3300"/>
              <a:buFont typeface="Geo"/>
              <a:buNone/>
            </a:pPr>
            <a:r>
              <a:t/>
            </a:r>
            <a:endParaRPr sz="1800">
              <a:solidFill>
                <a:srgbClr val="FFFFFF"/>
              </a:solidFill>
              <a:latin typeface="Georgia"/>
              <a:ea typeface="Georgia"/>
              <a:cs typeface="Georgia"/>
              <a:sym typeface="Georgia"/>
            </a:endParaRPr>
          </a:p>
        </p:txBody>
      </p:sp>
      <p:pic>
        <p:nvPicPr>
          <p:cNvPr id="610" name="Google Shape;610;p75"/>
          <p:cNvPicPr preferRelativeResize="0"/>
          <p:nvPr/>
        </p:nvPicPr>
        <p:blipFill rotWithShape="1">
          <a:blip r:embed="rId3">
            <a:alphaModFix/>
          </a:blip>
          <a:srcRect b="10575" l="15757" r="15613" t="12060"/>
          <a:stretch/>
        </p:blipFill>
        <p:spPr>
          <a:xfrm>
            <a:off x="865840" y="2271074"/>
            <a:ext cx="2034297" cy="2026897"/>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Custom 30">
      <a:dk1>
        <a:srgbClr val="000000"/>
      </a:dk1>
      <a:lt1>
        <a:srgbClr val="FFFFFF"/>
      </a:lt1>
      <a:dk2>
        <a:srgbClr val="000000"/>
      </a:dk2>
      <a:lt2>
        <a:srgbClr val="000000"/>
      </a:lt2>
      <a:accent1>
        <a:srgbClr val="004987"/>
      </a:accent1>
      <a:accent2>
        <a:srgbClr val="1496D4"/>
      </a:accent2>
      <a:accent3>
        <a:srgbClr val="A0DEF1"/>
      </a:accent3>
      <a:accent4>
        <a:srgbClr val="00B451"/>
      </a:accent4>
      <a:accent5>
        <a:srgbClr val="005640"/>
      </a:accent5>
      <a:accent6>
        <a:srgbClr val="D5F267"/>
      </a:accent6>
      <a:hlink>
        <a:srgbClr val="5C1F8B"/>
      </a:hlink>
      <a:folHlink>
        <a:srgbClr val="EE312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