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schemas.openxmlformats.org/officeDocument/2006/relationships/slide" Target="slides/slide19.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c6f90357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c6f9035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c6f90357f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c6f90357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c6f90357f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c6f90357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c6f90357f_0_1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c6f90357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c6f90357f_0_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c6f90357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735904d45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735904d45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83351158ce_0_18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3351158ce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735904d45f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735904d45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735904d45f_0_2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735904d45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735904d45f_0_3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735904d45f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735904d45f_0_4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735904d45f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735904d45f_0_3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735904d45f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735904d45f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735904d45f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735904d45f_0_5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735904d45f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735904d45f_0_5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735904d45f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735904d45f_0_7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735904d45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735904d45f_0_8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735904d45f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735904d45f_0_9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735904d45f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735904d45f_0_10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735904d45f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s://www.youtube.com/watch?v=d4S3yXtAC9Y" TargetMode="External"/><Relationship Id="rId4" Type="http://schemas.openxmlformats.org/officeDocument/2006/relationships/hyperlink" Target="https://www.youtube.com/watch?v=NAF5ZFROz2k" TargetMode="External"/><Relationship Id="rId11" Type="http://schemas.openxmlformats.org/officeDocument/2006/relationships/image" Target="../media/image14.png"/><Relationship Id="rId10" Type="http://schemas.openxmlformats.org/officeDocument/2006/relationships/image" Target="../media/image5.png"/><Relationship Id="rId9" Type="http://schemas.openxmlformats.org/officeDocument/2006/relationships/image" Target="../media/image7.png"/><Relationship Id="rId5" Type="http://schemas.openxmlformats.org/officeDocument/2006/relationships/hyperlink" Target="https://www.youtube.com/watch?v=CCTeSjpDsIs" TargetMode="External"/><Relationship Id="rId6" Type="http://schemas.openxmlformats.org/officeDocument/2006/relationships/image" Target="../media/image3.jpg"/><Relationship Id="rId7" Type="http://schemas.openxmlformats.org/officeDocument/2006/relationships/image" Target="../media/image1.jpg"/><Relationship Id="rId8"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s://www.youtube.com/watch?v=_rQ8vq150rQ" TargetMode="External"/><Relationship Id="rId4" Type="http://schemas.openxmlformats.org/officeDocument/2006/relationships/hyperlink" Target="https://www.youtube.com/watch?v=ToO7OXDiV04" TargetMode="External"/><Relationship Id="rId5" Type="http://schemas.openxmlformats.org/officeDocument/2006/relationships/hyperlink" Target="https://www.youtube.com/watch?v=MtilzfdVz3g" TargetMode="External"/><Relationship Id="rId6" Type="http://schemas.openxmlformats.org/officeDocument/2006/relationships/image" Target="../media/image4.jpg"/><Relationship Id="rId7"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www.youtube.com/watch?v=g3GhDWMb_3E" TargetMode="External"/><Relationship Id="rId4" Type="http://schemas.openxmlformats.org/officeDocument/2006/relationships/hyperlink" Target="https://www.youtube.com/watch?v=A_ZatuoalP0" TargetMode="External"/><Relationship Id="rId11" Type="http://schemas.openxmlformats.org/officeDocument/2006/relationships/image" Target="../media/image13.png"/><Relationship Id="rId10" Type="http://schemas.openxmlformats.org/officeDocument/2006/relationships/hyperlink" Target="https://www.youtube.com/watch?v=i8HePfa7WYs" TargetMode="External"/><Relationship Id="rId9" Type="http://schemas.openxmlformats.org/officeDocument/2006/relationships/hyperlink" Target="https://www.youtube.com/watch?v=hUbdGKNxck4" TargetMode="External"/><Relationship Id="rId5" Type="http://schemas.openxmlformats.org/officeDocument/2006/relationships/hyperlink" Target="https://www.youtube.com/watch?v=mgtNrcyNTOs" TargetMode="External"/><Relationship Id="rId6" Type="http://schemas.openxmlformats.org/officeDocument/2006/relationships/hyperlink" Target="https://www.youtube.com/watch?v=l5GADck21qc" TargetMode="External"/><Relationship Id="rId7" Type="http://schemas.openxmlformats.org/officeDocument/2006/relationships/hyperlink" Target="https://www.youtube.com/watch?v=hUbdGKNxck4" TargetMode="External"/><Relationship Id="rId8" Type="http://schemas.openxmlformats.org/officeDocument/2006/relationships/hyperlink" Target="https://www.youtube.com/watch?v=hUbdGKNxck4"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s://www.youtube.com/watch?v=7sUNXA4NYKI" TargetMode="External"/><Relationship Id="rId4" Type="http://schemas.openxmlformats.org/officeDocument/2006/relationships/hyperlink" Target="https://www.youtube.com/watch?v=IsyU73YvGcw" TargetMode="External"/><Relationship Id="rId5" Type="http://schemas.openxmlformats.org/officeDocument/2006/relationships/hyperlink" Target="https://www.youtube.com/watch?v=uswiZoHvr2s" TargetMode="External"/><Relationship Id="rId6" Type="http://schemas.openxmlformats.org/officeDocument/2006/relationships/hyperlink" Target="https://www.youtube.com/watch?v=xPtKXcuWbdM" TargetMode="External"/><Relationship Id="rId7" Type="http://schemas.openxmlformats.org/officeDocument/2006/relationships/hyperlink" Target="https://www.youtube.com/watch?time_continue=5&amp;v=8ik2TZ-N8OQ&amp;feature=emb_title" TargetMode="External"/><Relationship Id="rId8"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155850" y="1178950"/>
            <a:ext cx="8832300" cy="139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00FFFF"/>
                </a:solidFill>
              </a:rPr>
              <a:t>Junior Musician Badge</a:t>
            </a:r>
            <a:endParaRPr sz="6000">
              <a:solidFill>
                <a:srgbClr val="00FFFF"/>
              </a:solidFill>
            </a:endParaRPr>
          </a:p>
          <a:p>
            <a:pPr indent="0" lvl="0" marL="0" rtl="0" algn="l">
              <a:spcBef>
                <a:spcPts val="0"/>
              </a:spcBef>
              <a:spcAft>
                <a:spcPts val="0"/>
              </a:spcAft>
              <a:buNone/>
            </a:pPr>
            <a:r>
              <a:rPr lang="en" sz="3600">
                <a:solidFill>
                  <a:srgbClr val="00FFFF"/>
                </a:solidFill>
              </a:rPr>
              <a:t>Home Edition 2020</a:t>
            </a:r>
            <a:endParaRPr sz="3600">
              <a:solidFill>
                <a:srgbClr val="00FFFF"/>
              </a:solidFill>
            </a:endParaRPr>
          </a:p>
        </p:txBody>
      </p:sp>
      <p:sp>
        <p:nvSpPr>
          <p:cNvPr id="55" name="Google Shape;55;p13"/>
          <p:cNvSpPr txBox="1"/>
          <p:nvPr>
            <p:ph idx="1" type="subTitle"/>
          </p:nvPr>
        </p:nvSpPr>
        <p:spPr>
          <a:xfrm>
            <a:off x="155850" y="4572600"/>
            <a:ext cx="8832300" cy="57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rPr>
              <a:t>Girl Scouts of Central Illinois                                                         Getyourgirlpower.org  </a:t>
            </a:r>
            <a:r>
              <a:rPr lang="en">
                <a:solidFill>
                  <a:schemeClr val="lt1"/>
                </a:solidFill>
              </a:rPr>
              <a:t>        </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9" name="Shape 59"/>
        <p:cNvGrpSpPr/>
        <p:nvPr/>
      </p:nvGrpSpPr>
      <p:grpSpPr>
        <a:xfrm>
          <a:off x="0" y="0"/>
          <a:ext cx="0" cy="0"/>
          <a:chOff x="0" y="0"/>
          <a:chExt cx="0" cy="0"/>
        </a:xfrm>
      </p:grpSpPr>
      <p:sp>
        <p:nvSpPr>
          <p:cNvPr id="60" name="Google Shape;60;p14"/>
          <p:cNvSpPr txBox="1"/>
          <p:nvPr>
            <p:ph type="title"/>
          </p:nvPr>
        </p:nvSpPr>
        <p:spPr>
          <a:xfrm>
            <a:off x="490250" y="791475"/>
            <a:ext cx="4613400" cy="366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00FFFF"/>
                </a:solidFill>
              </a:rPr>
              <a:t>Just about everyone loves music.  And making it is as fun as listening to it.  Whether  you’re already a musician, or you just want to see what it’s like to make sounds on an instrument, there’s something for you in this badge.  </a:t>
            </a:r>
            <a:endParaRPr sz="2400">
              <a:solidFill>
                <a:srgbClr val="00FFFF"/>
              </a:solidFill>
            </a:endParaRPr>
          </a:p>
        </p:txBody>
      </p:sp>
      <p:pic>
        <p:nvPicPr>
          <p:cNvPr id="61" name="Google Shape;61;p14"/>
          <p:cNvPicPr preferRelativeResize="0"/>
          <p:nvPr/>
        </p:nvPicPr>
        <p:blipFill>
          <a:blip r:embed="rId3">
            <a:alphaModFix/>
          </a:blip>
          <a:stretch>
            <a:fillRect/>
          </a:stretch>
        </p:blipFill>
        <p:spPr>
          <a:xfrm>
            <a:off x="5103650" y="791475"/>
            <a:ext cx="3735550" cy="36627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2">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additive="base">
                                        <p:cTn dur="1000"/>
                                        <p:tgtEl>
                                          <p:spTgt spid="6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 name="Shape 65"/>
        <p:cNvGrpSpPr/>
        <p:nvPr/>
      </p:nvGrpSpPr>
      <p:grpSpPr>
        <a:xfrm>
          <a:off x="0" y="0"/>
          <a:ext cx="0" cy="0"/>
          <a:chOff x="0" y="0"/>
          <a:chExt cx="0" cy="0"/>
        </a:xfrm>
      </p:grpSpPr>
      <p:sp>
        <p:nvSpPr>
          <p:cNvPr id="66" name="Google Shape;66;p15"/>
          <p:cNvSpPr txBox="1"/>
          <p:nvPr>
            <p:ph type="title"/>
          </p:nvPr>
        </p:nvSpPr>
        <p:spPr>
          <a:xfrm>
            <a:off x="311700" y="1948700"/>
            <a:ext cx="8520600" cy="115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00FFFF"/>
                </a:solidFill>
              </a:rPr>
              <a:t>Step 1 - Explore How Music is Made</a:t>
            </a:r>
            <a:r>
              <a:rPr lang="en" sz="3600"/>
              <a:t>sic </a:t>
            </a:r>
            <a:endParaRPr sz="3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0" name="Shape 70"/>
        <p:cNvGrpSpPr/>
        <p:nvPr/>
      </p:nvGrpSpPr>
      <p:grpSpPr>
        <a:xfrm>
          <a:off x="0" y="0"/>
          <a:ext cx="0" cy="0"/>
          <a:chOff x="0" y="0"/>
          <a:chExt cx="0" cy="0"/>
        </a:xfrm>
      </p:grpSpPr>
      <p:sp>
        <p:nvSpPr>
          <p:cNvPr id="71" name="Google Shape;71;p16"/>
          <p:cNvSpPr txBox="1"/>
          <p:nvPr>
            <p:ph type="title"/>
          </p:nvPr>
        </p:nvSpPr>
        <p:spPr>
          <a:xfrm>
            <a:off x="265500" y="927950"/>
            <a:ext cx="4045200" cy="230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3600">
                <a:solidFill>
                  <a:srgbClr val="00FFFF"/>
                </a:solidFill>
              </a:rPr>
              <a:t>Choose one  </a:t>
            </a:r>
            <a:endParaRPr b="1" sz="3600">
              <a:solidFill>
                <a:srgbClr val="00FFFF"/>
              </a:solidFill>
            </a:endParaRPr>
          </a:p>
          <a:p>
            <a:pPr indent="0" lvl="0" marL="0" rtl="0" algn="ctr">
              <a:spcBef>
                <a:spcPts val="0"/>
              </a:spcBef>
              <a:spcAft>
                <a:spcPts val="0"/>
              </a:spcAft>
              <a:buNone/>
            </a:pPr>
            <a:r>
              <a:rPr b="1" lang="en" sz="3600">
                <a:solidFill>
                  <a:srgbClr val="00FFFF"/>
                </a:solidFill>
              </a:rPr>
              <a:t>of these </a:t>
            </a:r>
            <a:endParaRPr b="1" sz="3600">
              <a:solidFill>
                <a:srgbClr val="00FFFF"/>
              </a:solidFill>
            </a:endParaRPr>
          </a:p>
          <a:p>
            <a:pPr indent="0" lvl="0" marL="0" rtl="0" algn="ctr">
              <a:spcBef>
                <a:spcPts val="0"/>
              </a:spcBef>
              <a:spcAft>
                <a:spcPts val="0"/>
              </a:spcAft>
              <a:buNone/>
            </a:pPr>
            <a:r>
              <a:rPr b="1" lang="en" sz="3600">
                <a:solidFill>
                  <a:srgbClr val="00FFFF"/>
                </a:solidFill>
              </a:rPr>
              <a:t>three  </a:t>
            </a:r>
            <a:endParaRPr b="1" sz="3600">
              <a:solidFill>
                <a:srgbClr val="00FFFF"/>
              </a:solidFill>
            </a:endParaRPr>
          </a:p>
          <a:p>
            <a:pPr indent="0" lvl="0" marL="0" rtl="0" algn="ctr">
              <a:spcBef>
                <a:spcPts val="0"/>
              </a:spcBef>
              <a:spcAft>
                <a:spcPts val="0"/>
              </a:spcAft>
              <a:buNone/>
            </a:pPr>
            <a:r>
              <a:rPr b="1" lang="en" sz="3600">
                <a:solidFill>
                  <a:srgbClr val="00FFFF"/>
                </a:solidFill>
              </a:rPr>
              <a:t>options:</a:t>
            </a:r>
            <a:r>
              <a:rPr lang="en" sz="3600">
                <a:solidFill>
                  <a:srgbClr val="00FFFF"/>
                </a:solidFill>
              </a:rPr>
              <a:t> </a:t>
            </a:r>
            <a:endParaRPr sz="3600">
              <a:solidFill>
                <a:srgbClr val="00FFFF"/>
              </a:solidFill>
            </a:endParaRPr>
          </a:p>
        </p:txBody>
      </p:sp>
      <p:sp>
        <p:nvSpPr>
          <p:cNvPr id="72" name="Google Shape;72;p16"/>
          <p:cNvSpPr txBox="1"/>
          <p:nvPr>
            <p:ph idx="2" type="body"/>
          </p:nvPr>
        </p:nvSpPr>
        <p:spPr>
          <a:xfrm>
            <a:off x="4812100" y="437475"/>
            <a:ext cx="3964500" cy="45735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Clr>
                <a:srgbClr val="000000"/>
              </a:buClr>
              <a:buSzPts val="1800"/>
              <a:buChar char="●"/>
            </a:pPr>
            <a:r>
              <a:rPr lang="en">
                <a:solidFill>
                  <a:srgbClr val="000000"/>
                </a:solidFill>
              </a:rPr>
              <a:t>Find out about three different musical instruments. </a:t>
            </a:r>
            <a:endParaRPr>
              <a:solidFill>
                <a:srgbClr val="000000"/>
              </a:solidFill>
            </a:endParaRPr>
          </a:p>
          <a:p>
            <a:pPr indent="-342900" lvl="0" marL="457200" rtl="0" algn="l">
              <a:spcBef>
                <a:spcPts val="1600"/>
              </a:spcBef>
              <a:spcAft>
                <a:spcPts val="0"/>
              </a:spcAft>
              <a:buClr>
                <a:srgbClr val="000000"/>
              </a:buClr>
              <a:buSzPts val="1800"/>
              <a:buChar char="●"/>
            </a:pPr>
            <a:r>
              <a:rPr lang="en">
                <a:solidFill>
                  <a:srgbClr val="000000"/>
                </a:solidFill>
              </a:rPr>
              <a:t>Be a conductor. A conductor guides musicians through the music by keeping count &amp; telling various instruments to start, stop and play loudly or softly.  </a:t>
            </a:r>
            <a:endParaRPr>
              <a:solidFill>
                <a:srgbClr val="000000"/>
              </a:solidFill>
            </a:endParaRPr>
          </a:p>
          <a:p>
            <a:pPr indent="-342900" lvl="0" marL="457200" rtl="0" algn="l">
              <a:spcBef>
                <a:spcPts val="1600"/>
              </a:spcBef>
              <a:spcAft>
                <a:spcPts val="1600"/>
              </a:spcAft>
              <a:buClr>
                <a:srgbClr val="000000"/>
              </a:buClr>
              <a:buSzPts val="1800"/>
              <a:buChar char="●"/>
            </a:pPr>
            <a:r>
              <a:rPr lang="en">
                <a:solidFill>
                  <a:srgbClr val="000000"/>
                </a:solidFill>
              </a:rPr>
              <a:t>Get in the musical mood.  Find songs from orchestra, choir, opera, pop, jazz, blue grass,  marching band and etc.  Move to the music of as you listen.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6" name="Shape 76"/>
        <p:cNvGrpSpPr/>
        <p:nvPr/>
      </p:nvGrpSpPr>
      <p:grpSpPr>
        <a:xfrm>
          <a:off x="0" y="0"/>
          <a:ext cx="0" cy="0"/>
          <a:chOff x="0" y="0"/>
          <a:chExt cx="0" cy="0"/>
        </a:xfrm>
      </p:grpSpPr>
      <p:sp>
        <p:nvSpPr>
          <p:cNvPr id="77" name="Google Shape;77;p17"/>
          <p:cNvSpPr txBox="1"/>
          <p:nvPr>
            <p:ph type="title"/>
          </p:nvPr>
        </p:nvSpPr>
        <p:spPr>
          <a:xfrm>
            <a:off x="122700" y="445025"/>
            <a:ext cx="3850800" cy="99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rgbClr val="00FFFF"/>
                </a:solidFill>
              </a:rPr>
              <a:t>Step 1 Tips:  </a:t>
            </a:r>
            <a:endParaRPr b="1" sz="2400">
              <a:solidFill>
                <a:srgbClr val="00FFFF"/>
              </a:solidFill>
            </a:endParaRPr>
          </a:p>
          <a:p>
            <a:pPr indent="0" lvl="0" marL="0" rtl="0" algn="ctr">
              <a:spcBef>
                <a:spcPts val="0"/>
              </a:spcBef>
              <a:spcAft>
                <a:spcPts val="0"/>
              </a:spcAft>
              <a:buNone/>
            </a:pPr>
            <a:r>
              <a:rPr b="1" lang="en" sz="1800" u="sng">
                <a:solidFill>
                  <a:srgbClr val="00FFFF"/>
                </a:solidFill>
              </a:rPr>
              <a:t>Get familiar with instruments </a:t>
            </a:r>
            <a:endParaRPr b="1" sz="1800" u="sng">
              <a:solidFill>
                <a:srgbClr val="00FFFF"/>
              </a:solidFill>
            </a:endParaRPr>
          </a:p>
        </p:txBody>
      </p:sp>
      <p:sp>
        <p:nvSpPr>
          <p:cNvPr id="78" name="Google Shape;78;p17"/>
          <p:cNvSpPr txBox="1"/>
          <p:nvPr>
            <p:ph idx="1" type="body"/>
          </p:nvPr>
        </p:nvSpPr>
        <p:spPr>
          <a:xfrm>
            <a:off x="0" y="1444925"/>
            <a:ext cx="4096200" cy="3123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600">
                <a:solidFill>
                  <a:schemeClr val="lt2"/>
                </a:solidFill>
              </a:rPr>
              <a:t>T</a:t>
            </a:r>
            <a:r>
              <a:rPr lang="en" sz="1600">
                <a:solidFill>
                  <a:schemeClr val="lt2"/>
                </a:solidFill>
              </a:rPr>
              <a:t>est your knowledge of musical instruments with an fun</a:t>
            </a:r>
            <a:r>
              <a:rPr lang="en" sz="1600">
                <a:solidFill>
                  <a:srgbClr val="00FFFF"/>
                </a:solidFill>
              </a:rPr>
              <a:t> </a:t>
            </a:r>
            <a:r>
              <a:rPr b="1" lang="en" sz="1600" u="sng">
                <a:solidFill>
                  <a:schemeClr val="accent5"/>
                </a:solidFill>
                <a:hlinkClick r:id="rId3">
                  <a:extLst>
                    <a:ext uri="{A12FA001-AC4F-418D-AE19-62706E023703}">
                      <ahyp:hlinkClr val="tx"/>
                    </a:ext>
                  </a:extLst>
                </a:hlinkClick>
              </a:rPr>
              <a:t>quiz</a:t>
            </a:r>
            <a:r>
              <a:rPr b="1" lang="en" sz="1600">
                <a:solidFill>
                  <a:schemeClr val="accent5"/>
                </a:solidFill>
              </a:rPr>
              <a:t> </a:t>
            </a:r>
            <a:r>
              <a:rPr lang="en" sz="1600">
                <a:solidFill>
                  <a:schemeClr val="lt2"/>
                </a:solidFill>
              </a:rPr>
              <a:t>.  For the answers, scroll down to the comment section.  </a:t>
            </a:r>
            <a:endParaRPr sz="1600">
              <a:solidFill>
                <a:schemeClr val="lt2"/>
              </a:solidFill>
            </a:endParaRPr>
          </a:p>
          <a:p>
            <a:pPr indent="0" lvl="0" marL="457200" rtl="0" algn="l">
              <a:spcBef>
                <a:spcPts val="1600"/>
              </a:spcBef>
              <a:spcAft>
                <a:spcPts val="0"/>
              </a:spcAft>
              <a:buNone/>
            </a:pPr>
            <a:r>
              <a:rPr lang="en" sz="1600">
                <a:solidFill>
                  <a:schemeClr val="lt2"/>
                </a:solidFill>
              </a:rPr>
              <a:t>Play Orchestra Instrument </a:t>
            </a:r>
            <a:r>
              <a:rPr b="1" lang="en" sz="1600" u="sng">
                <a:solidFill>
                  <a:schemeClr val="accent5"/>
                </a:solidFill>
                <a:hlinkClick r:id="rId4">
                  <a:extLst>
                    <a:ext uri="{A12FA001-AC4F-418D-AE19-62706E023703}">
                      <ahyp:hlinkClr val="tx"/>
                    </a:ext>
                  </a:extLst>
                </a:hlinkClick>
              </a:rPr>
              <a:t>Bingo</a:t>
            </a:r>
            <a:r>
              <a:rPr b="1" lang="en" sz="1600">
                <a:solidFill>
                  <a:schemeClr val="accent5"/>
                </a:solidFill>
              </a:rPr>
              <a:t> </a:t>
            </a:r>
            <a:r>
              <a:rPr lang="en" sz="1600">
                <a:solidFill>
                  <a:schemeClr val="lt2"/>
                </a:solidFill>
              </a:rPr>
              <a:t>. Learn the distinctive sound of each instrument.</a:t>
            </a:r>
            <a:r>
              <a:rPr lang="en" sz="1600">
                <a:solidFill>
                  <a:srgbClr val="000000"/>
                </a:solidFill>
              </a:rPr>
              <a:t>  </a:t>
            </a:r>
            <a:endParaRPr sz="1600">
              <a:solidFill>
                <a:srgbClr val="000000"/>
              </a:solidFill>
            </a:endParaRPr>
          </a:p>
          <a:p>
            <a:pPr indent="0" lvl="0" marL="457200" rtl="0" algn="l">
              <a:spcBef>
                <a:spcPts val="1600"/>
              </a:spcBef>
              <a:spcAft>
                <a:spcPts val="1600"/>
              </a:spcAft>
              <a:buNone/>
            </a:pPr>
            <a:r>
              <a:rPr lang="en" sz="1600">
                <a:solidFill>
                  <a:schemeClr val="lt2"/>
                </a:solidFill>
              </a:rPr>
              <a:t>Watch a Concert</a:t>
            </a:r>
            <a:r>
              <a:rPr lang="en" sz="1600">
                <a:solidFill>
                  <a:srgbClr val="000000"/>
                </a:solidFill>
              </a:rPr>
              <a:t> </a:t>
            </a:r>
            <a:r>
              <a:rPr b="1" lang="en" sz="1600" u="sng">
                <a:solidFill>
                  <a:schemeClr val="accent5"/>
                </a:solidFill>
                <a:hlinkClick r:id="rId5">
                  <a:extLst>
                    <a:ext uri="{A12FA001-AC4F-418D-AE19-62706E023703}">
                      <ahyp:hlinkClr val="tx"/>
                    </a:ext>
                  </a:extLst>
                </a:hlinkClick>
              </a:rPr>
              <a:t>Band</a:t>
            </a:r>
            <a:r>
              <a:rPr b="1" lang="en" sz="1600">
                <a:solidFill>
                  <a:schemeClr val="lt2"/>
                </a:solidFill>
              </a:rPr>
              <a:t>  . </a:t>
            </a:r>
            <a:r>
              <a:rPr lang="en" sz="1600">
                <a:solidFill>
                  <a:srgbClr val="000000"/>
                </a:solidFill>
              </a:rPr>
              <a:t>.  </a:t>
            </a:r>
            <a:endParaRPr sz="1600">
              <a:solidFill>
                <a:srgbClr val="000000"/>
              </a:solidFill>
            </a:endParaRPr>
          </a:p>
        </p:txBody>
      </p:sp>
      <p:pic>
        <p:nvPicPr>
          <p:cNvPr descr="Overhead shot of hand holding cup of light-colored tea with lemon slices floating in it" id="79" name="Google Shape;79;p17"/>
          <p:cNvPicPr preferRelativeResize="0"/>
          <p:nvPr/>
        </p:nvPicPr>
        <p:blipFill rotWithShape="1">
          <a:blip r:embed="rId6">
            <a:alphaModFix/>
          </a:blip>
          <a:srcRect b="4067" l="17813" r="16061" t="0"/>
          <a:stretch/>
        </p:blipFill>
        <p:spPr>
          <a:xfrm>
            <a:off x="4705150" y="342525"/>
            <a:ext cx="2035799" cy="1955427"/>
          </a:xfrm>
          <a:prstGeom prst="rect">
            <a:avLst/>
          </a:prstGeom>
          <a:noFill/>
          <a:ln>
            <a:noFill/>
          </a:ln>
        </p:spPr>
      </p:pic>
      <p:pic>
        <p:nvPicPr>
          <p:cNvPr descr="Modern, round computer speaker" id="80" name="Google Shape;80;p17"/>
          <p:cNvPicPr preferRelativeResize="0"/>
          <p:nvPr/>
        </p:nvPicPr>
        <p:blipFill rotWithShape="1">
          <a:blip r:embed="rId7">
            <a:alphaModFix/>
          </a:blip>
          <a:srcRect b="15127" l="6179" r="35687" t="10754"/>
          <a:stretch/>
        </p:blipFill>
        <p:spPr>
          <a:xfrm>
            <a:off x="6796425" y="342525"/>
            <a:ext cx="2035799" cy="1946700"/>
          </a:xfrm>
          <a:prstGeom prst="rect">
            <a:avLst/>
          </a:prstGeom>
          <a:noFill/>
          <a:ln>
            <a:noFill/>
          </a:ln>
        </p:spPr>
      </p:pic>
      <p:pic>
        <p:nvPicPr>
          <p:cNvPr descr="Empty upside down mason jars resting on picket fence posts" id="81" name="Google Shape;81;p17"/>
          <p:cNvPicPr preferRelativeResize="0"/>
          <p:nvPr/>
        </p:nvPicPr>
        <p:blipFill rotWithShape="1">
          <a:blip r:embed="rId8">
            <a:alphaModFix/>
          </a:blip>
          <a:srcRect b="9949" l="9164" r="3636" t="13038"/>
          <a:stretch/>
        </p:blipFill>
        <p:spPr>
          <a:xfrm>
            <a:off x="4705200" y="2336175"/>
            <a:ext cx="4127099" cy="2420351"/>
          </a:xfrm>
          <a:prstGeom prst="rect">
            <a:avLst/>
          </a:prstGeom>
          <a:noFill/>
          <a:ln>
            <a:noFill/>
          </a:ln>
        </p:spPr>
      </p:pic>
      <p:pic>
        <p:nvPicPr>
          <p:cNvPr id="82" name="Google Shape;82;p17"/>
          <p:cNvPicPr preferRelativeResize="0"/>
          <p:nvPr/>
        </p:nvPicPr>
        <p:blipFill>
          <a:blip r:embed="rId9">
            <a:alphaModFix/>
          </a:blip>
          <a:stretch>
            <a:fillRect/>
          </a:stretch>
        </p:blipFill>
        <p:spPr>
          <a:xfrm>
            <a:off x="4242050" y="2336175"/>
            <a:ext cx="4590175" cy="2420350"/>
          </a:xfrm>
          <a:prstGeom prst="rect">
            <a:avLst/>
          </a:prstGeom>
          <a:noFill/>
          <a:ln>
            <a:noFill/>
          </a:ln>
        </p:spPr>
      </p:pic>
      <p:pic>
        <p:nvPicPr>
          <p:cNvPr id="83" name="Google Shape;83;p17"/>
          <p:cNvPicPr preferRelativeResize="0"/>
          <p:nvPr/>
        </p:nvPicPr>
        <p:blipFill>
          <a:blip r:embed="rId10">
            <a:alphaModFix/>
          </a:blip>
          <a:stretch>
            <a:fillRect/>
          </a:stretch>
        </p:blipFill>
        <p:spPr>
          <a:xfrm>
            <a:off x="4311600" y="342525"/>
            <a:ext cx="2401625" cy="2002325"/>
          </a:xfrm>
          <a:prstGeom prst="rect">
            <a:avLst/>
          </a:prstGeom>
          <a:noFill/>
          <a:ln>
            <a:noFill/>
          </a:ln>
        </p:spPr>
      </p:pic>
      <p:pic>
        <p:nvPicPr>
          <p:cNvPr id="84" name="Google Shape;84;p17"/>
          <p:cNvPicPr preferRelativeResize="0"/>
          <p:nvPr/>
        </p:nvPicPr>
        <p:blipFill>
          <a:blip r:embed="rId11">
            <a:alphaModFix/>
          </a:blip>
          <a:stretch>
            <a:fillRect/>
          </a:stretch>
        </p:blipFill>
        <p:spPr>
          <a:xfrm>
            <a:off x="6575200" y="342525"/>
            <a:ext cx="2333125" cy="2002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8" name="Shape 88"/>
        <p:cNvGrpSpPr/>
        <p:nvPr/>
      </p:nvGrpSpPr>
      <p:grpSpPr>
        <a:xfrm>
          <a:off x="0" y="0"/>
          <a:ext cx="0" cy="0"/>
          <a:chOff x="0" y="0"/>
          <a:chExt cx="0" cy="0"/>
        </a:xfrm>
      </p:grpSpPr>
      <p:sp>
        <p:nvSpPr>
          <p:cNvPr id="89" name="Google Shape;89;p18"/>
          <p:cNvSpPr txBox="1"/>
          <p:nvPr>
            <p:ph type="title"/>
          </p:nvPr>
        </p:nvSpPr>
        <p:spPr>
          <a:xfrm>
            <a:off x="454300" y="299800"/>
            <a:ext cx="8499900" cy="58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u="sng">
                <a:solidFill>
                  <a:srgbClr val="00FFFF"/>
                </a:solidFill>
              </a:rPr>
              <a:t>Musical Terms</a:t>
            </a:r>
            <a:endParaRPr b="1" sz="2400" u="sng">
              <a:solidFill>
                <a:srgbClr val="00FFFF"/>
              </a:solidFill>
            </a:endParaRPr>
          </a:p>
        </p:txBody>
      </p:sp>
      <p:sp>
        <p:nvSpPr>
          <p:cNvPr id="90" name="Google Shape;90;p18"/>
          <p:cNvSpPr txBox="1"/>
          <p:nvPr/>
        </p:nvSpPr>
        <p:spPr>
          <a:xfrm>
            <a:off x="332500" y="833825"/>
            <a:ext cx="8499900" cy="4066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500"/>
              </a:spcBef>
              <a:spcAft>
                <a:spcPts val="0"/>
              </a:spcAft>
              <a:buClr>
                <a:schemeClr val="dk1"/>
              </a:buClr>
              <a:buSzPts val="1100"/>
              <a:buFont typeface="Arial"/>
              <a:buNone/>
            </a:pPr>
            <a:r>
              <a:rPr lang="en" sz="1200">
                <a:solidFill>
                  <a:schemeClr val="lt1"/>
                </a:solidFill>
              </a:rPr>
              <a:t>Musical symbols are placed on a set of five lines and four spaces called </a:t>
            </a:r>
            <a:r>
              <a:rPr b="1" lang="en" sz="1200">
                <a:solidFill>
                  <a:schemeClr val="lt1"/>
                </a:solidFill>
              </a:rPr>
              <a:t>STAFF</a:t>
            </a:r>
            <a:r>
              <a:rPr lang="en" sz="1200">
                <a:solidFill>
                  <a:schemeClr val="lt1"/>
                </a:solidFill>
              </a:rPr>
              <a:t>.  (That’s why paper on which music is written is called “</a:t>
            </a:r>
            <a:r>
              <a:rPr b="1" lang="en" sz="1200">
                <a:solidFill>
                  <a:schemeClr val="lt1"/>
                </a:solidFill>
              </a:rPr>
              <a:t>staff paper</a:t>
            </a:r>
            <a:r>
              <a:rPr lang="en" sz="1200">
                <a:solidFill>
                  <a:schemeClr val="lt1"/>
                </a:solidFill>
              </a:rPr>
              <a:t>.”)</a:t>
            </a:r>
            <a:endParaRPr sz="1200">
              <a:solidFill>
                <a:schemeClr val="lt1"/>
              </a:solidFill>
            </a:endParaRPr>
          </a:p>
          <a:p>
            <a:pPr indent="0" lvl="0" marL="0" rtl="0" algn="l">
              <a:lnSpc>
                <a:spcPct val="100000"/>
              </a:lnSpc>
              <a:spcBef>
                <a:spcPts val="1200"/>
              </a:spcBef>
              <a:spcAft>
                <a:spcPts val="0"/>
              </a:spcAft>
              <a:buNone/>
            </a:pPr>
            <a:r>
              <a:rPr lang="en" sz="1200">
                <a:solidFill>
                  <a:schemeClr val="lt1"/>
                </a:solidFill>
              </a:rPr>
              <a:t>A</a:t>
            </a:r>
            <a:r>
              <a:rPr lang="en" sz="1200">
                <a:solidFill>
                  <a:schemeClr val="lt1"/>
                </a:solidFill>
              </a:rPr>
              <a:t> </a:t>
            </a:r>
            <a:r>
              <a:rPr b="1" lang="en" sz="1200">
                <a:solidFill>
                  <a:schemeClr val="lt1"/>
                </a:solidFill>
              </a:rPr>
              <a:t>clef </a:t>
            </a:r>
            <a:r>
              <a:rPr lang="en" sz="1200">
                <a:solidFill>
                  <a:schemeClr val="lt1"/>
                </a:solidFill>
              </a:rPr>
              <a:t>defines the pitch range of a piece of music.  The most common are </a:t>
            </a:r>
            <a:r>
              <a:rPr b="1" lang="en" sz="1200">
                <a:solidFill>
                  <a:schemeClr val="lt1"/>
                </a:solidFill>
              </a:rPr>
              <a:t>bass clef </a:t>
            </a:r>
            <a:r>
              <a:rPr lang="en" sz="1200">
                <a:solidFill>
                  <a:schemeClr val="lt1"/>
                </a:solidFill>
              </a:rPr>
              <a:t>and </a:t>
            </a:r>
            <a:r>
              <a:rPr b="1" lang="en" sz="1200">
                <a:solidFill>
                  <a:schemeClr val="lt1"/>
                </a:solidFill>
              </a:rPr>
              <a:t>treble clef.</a:t>
            </a:r>
            <a:endParaRPr b="1" sz="1200">
              <a:solidFill>
                <a:schemeClr val="lt1"/>
              </a:solidFill>
            </a:endParaRPr>
          </a:p>
          <a:p>
            <a:pPr indent="0" lvl="0" marL="0" rtl="0" algn="l">
              <a:lnSpc>
                <a:spcPct val="100000"/>
              </a:lnSpc>
              <a:spcBef>
                <a:spcPts val="1200"/>
              </a:spcBef>
              <a:spcAft>
                <a:spcPts val="0"/>
              </a:spcAft>
              <a:buNone/>
            </a:pPr>
            <a:r>
              <a:rPr lang="en" sz="1200">
                <a:solidFill>
                  <a:schemeClr val="lt1"/>
                </a:solidFill>
              </a:rPr>
              <a:t>A </a:t>
            </a:r>
            <a:r>
              <a:rPr b="1" lang="en" sz="1200">
                <a:solidFill>
                  <a:schemeClr val="lt1"/>
                </a:solidFill>
              </a:rPr>
              <a:t>tie </a:t>
            </a:r>
            <a:r>
              <a:rPr lang="en" sz="1200">
                <a:solidFill>
                  <a:schemeClr val="lt1"/>
                </a:solidFill>
              </a:rPr>
              <a:t>shows that two or more notes should be played together as one note.</a:t>
            </a:r>
            <a:endParaRPr sz="1200">
              <a:solidFill>
                <a:schemeClr val="lt1"/>
              </a:solidFill>
            </a:endParaRPr>
          </a:p>
          <a:p>
            <a:pPr indent="0" lvl="0" marL="0" rtl="0" algn="l">
              <a:lnSpc>
                <a:spcPct val="100000"/>
              </a:lnSpc>
              <a:spcBef>
                <a:spcPts val="1200"/>
              </a:spcBef>
              <a:spcAft>
                <a:spcPts val="0"/>
              </a:spcAft>
              <a:buNone/>
            </a:pPr>
            <a:r>
              <a:rPr b="1" lang="en" sz="1200">
                <a:solidFill>
                  <a:schemeClr val="lt1"/>
                </a:solidFill>
              </a:rPr>
              <a:t>Symbols</a:t>
            </a:r>
            <a:r>
              <a:rPr lang="en" sz="1200">
                <a:solidFill>
                  <a:schemeClr val="lt1"/>
                </a:solidFill>
              </a:rPr>
              <a:t> placed next to the note tell you if it should be </a:t>
            </a:r>
            <a:r>
              <a:rPr b="1" lang="en" sz="1200">
                <a:solidFill>
                  <a:schemeClr val="lt1"/>
                </a:solidFill>
              </a:rPr>
              <a:t>flat </a:t>
            </a:r>
            <a:r>
              <a:rPr lang="en" sz="1200">
                <a:solidFill>
                  <a:schemeClr val="lt1"/>
                </a:solidFill>
              </a:rPr>
              <a:t>or</a:t>
            </a:r>
            <a:r>
              <a:rPr b="1" lang="en" sz="1200">
                <a:solidFill>
                  <a:schemeClr val="lt1"/>
                </a:solidFill>
              </a:rPr>
              <a:t> sharp.</a:t>
            </a:r>
            <a:endParaRPr b="1" sz="1200">
              <a:solidFill>
                <a:schemeClr val="lt1"/>
              </a:solidFill>
            </a:endParaRPr>
          </a:p>
          <a:p>
            <a:pPr indent="0" lvl="0" marL="0" rtl="0" algn="l">
              <a:lnSpc>
                <a:spcPct val="100000"/>
              </a:lnSpc>
              <a:spcBef>
                <a:spcPts val="1200"/>
              </a:spcBef>
              <a:spcAft>
                <a:spcPts val="0"/>
              </a:spcAft>
              <a:buNone/>
            </a:pPr>
            <a:r>
              <a:rPr lang="en" sz="1200">
                <a:solidFill>
                  <a:schemeClr val="lt1"/>
                </a:solidFill>
              </a:rPr>
              <a:t>A </a:t>
            </a:r>
            <a:r>
              <a:rPr b="1" lang="en" sz="1200">
                <a:solidFill>
                  <a:schemeClr val="lt1"/>
                </a:solidFill>
              </a:rPr>
              <a:t>measure</a:t>
            </a:r>
            <a:r>
              <a:rPr lang="en" sz="1200">
                <a:solidFill>
                  <a:schemeClr val="lt1"/>
                </a:solidFill>
              </a:rPr>
              <a:t> is the section of the staff that comes between </a:t>
            </a:r>
            <a:r>
              <a:rPr b="1" lang="en" sz="1200">
                <a:solidFill>
                  <a:schemeClr val="lt1"/>
                </a:solidFill>
              </a:rPr>
              <a:t>two bar lines</a:t>
            </a:r>
            <a:r>
              <a:rPr lang="en" sz="1200">
                <a:solidFill>
                  <a:schemeClr val="lt1"/>
                </a:solidFill>
              </a:rPr>
              <a:t>.  </a:t>
            </a:r>
            <a:endParaRPr sz="1200">
              <a:solidFill>
                <a:schemeClr val="lt1"/>
              </a:solidFill>
            </a:endParaRPr>
          </a:p>
          <a:p>
            <a:pPr indent="0" lvl="0" marL="0" rtl="0" algn="l">
              <a:lnSpc>
                <a:spcPct val="100000"/>
              </a:lnSpc>
              <a:spcBef>
                <a:spcPts val="1200"/>
              </a:spcBef>
              <a:spcAft>
                <a:spcPts val="0"/>
              </a:spcAft>
              <a:buNone/>
            </a:pPr>
            <a:r>
              <a:rPr lang="en" sz="1200">
                <a:solidFill>
                  <a:schemeClr val="lt1"/>
                </a:solidFill>
              </a:rPr>
              <a:t>A </a:t>
            </a:r>
            <a:r>
              <a:rPr b="1" lang="en" sz="1200">
                <a:solidFill>
                  <a:schemeClr val="lt1"/>
                </a:solidFill>
              </a:rPr>
              <a:t>note symbol </a:t>
            </a:r>
            <a:r>
              <a:rPr lang="en" sz="1200">
                <a:solidFill>
                  <a:schemeClr val="lt1"/>
                </a:solidFill>
              </a:rPr>
              <a:t>shows its length – how many beats it covers in a </a:t>
            </a:r>
            <a:r>
              <a:rPr b="1" lang="en" sz="1200">
                <a:solidFill>
                  <a:schemeClr val="lt1"/>
                </a:solidFill>
              </a:rPr>
              <a:t>measure</a:t>
            </a:r>
            <a:r>
              <a:rPr lang="en" sz="1200">
                <a:solidFill>
                  <a:schemeClr val="lt1"/>
                </a:solidFill>
              </a:rPr>
              <a:t>.</a:t>
            </a:r>
            <a:endParaRPr sz="1200">
              <a:solidFill>
                <a:schemeClr val="lt1"/>
              </a:solidFill>
            </a:endParaRPr>
          </a:p>
          <a:p>
            <a:pPr indent="0" lvl="0" marL="0" rtl="0" algn="l">
              <a:lnSpc>
                <a:spcPct val="100000"/>
              </a:lnSpc>
              <a:spcBef>
                <a:spcPts val="1200"/>
              </a:spcBef>
              <a:spcAft>
                <a:spcPts val="0"/>
              </a:spcAft>
              <a:buNone/>
            </a:pPr>
            <a:r>
              <a:rPr lang="en" sz="1200">
                <a:solidFill>
                  <a:schemeClr val="lt1"/>
                </a:solidFill>
              </a:rPr>
              <a:t>Some symbols indicate how a note should be played: </a:t>
            </a:r>
            <a:endParaRPr sz="1200">
              <a:solidFill>
                <a:schemeClr val="lt1"/>
              </a:solidFill>
            </a:endParaRPr>
          </a:p>
          <a:p>
            <a:pPr indent="0" lvl="0" marL="0" rtl="0" algn="l">
              <a:lnSpc>
                <a:spcPct val="100000"/>
              </a:lnSpc>
              <a:spcBef>
                <a:spcPts val="1200"/>
              </a:spcBef>
              <a:spcAft>
                <a:spcPts val="0"/>
              </a:spcAft>
              <a:buNone/>
            </a:pPr>
            <a:r>
              <a:rPr lang="en" sz="1200">
                <a:solidFill>
                  <a:schemeClr val="lt1"/>
                </a:solidFill>
              </a:rPr>
              <a:t>A </a:t>
            </a:r>
            <a:r>
              <a:rPr b="1" lang="en" sz="1200">
                <a:solidFill>
                  <a:schemeClr val="lt1"/>
                </a:solidFill>
              </a:rPr>
              <a:t>lower case f </a:t>
            </a:r>
            <a:r>
              <a:rPr lang="en" sz="1200">
                <a:solidFill>
                  <a:schemeClr val="lt1"/>
                </a:solidFill>
              </a:rPr>
              <a:t>stands for </a:t>
            </a:r>
            <a:r>
              <a:rPr b="1" lang="en" sz="1200">
                <a:solidFill>
                  <a:schemeClr val="lt1"/>
                </a:solidFill>
              </a:rPr>
              <a:t>forte</a:t>
            </a:r>
            <a:r>
              <a:rPr lang="en" sz="1200">
                <a:solidFill>
                  <a:schemeClr val="lt1"/>
                </a:solidFill>
              </a:rPr>
              <a:t>, which means the note should be loud.  Three fs?  Extremely loud!</a:t>
            </a:r>
            <a:endParaRPr sz="1200">
              <a:solidFill>
                <a:schemeClr val="lt1"/>
              </a:solidFill>
            </a:endParaRPr>
          </a:p>
          <a:p>
            <a:pPr indent="0" lvl="0" marL="0" rtl="0" algn="l">
              <a:lnSpc>
                <a:spcPct val="100000"/>
              </a:lnSpc>
              <a:spcBef>
                <a:spcPts val="1200"/>
              </a:spcBef>
              <a:spcAft>
                <a:spcPts val="0"/>
              </a:spcAft>
              <a:buNone/>
            </a:pPr>
            <a:r>
              <a:rPr lang="en" sz="1200">
                <a:solidFill>
                  <a:schemeClr val="lt1"/>
                </a:solidFill>
              </a:rPr>
              <a:t>The </a:t>
            </a:r>
            <a:r>
              <a:rPr b="1" lang="en" sz="1200">
                <a:solidFill>
                  <a:schemeClr val="lt1"/>
                </a:solidFill>
              </a:rPr>
              <a:t>symbol for crescendo</a:t>
            </a:r>
            <a:r>
              <a:rPr lang="en" sz="1200">
                <a:solidFill>
                  <a:schemeClr val="lt1"/>
                </a:solidFill>
              </a:rPr>
              <a:t> shows that the volume of a note should slowly get louder.</a:t>
            </a:r>
            <a:endParaRPr sz="1200">
              <a:solidFill>
                <a:schemeClr val="lt1"/>
              </a:solidFill>
            </a:endParaRPr>
          </a:p>
          <a:p>
            <a:pPr indent="0" lvl="0" marL="0" rtl="0" algn="l">
              <a:lnSpc>
                <a:spcPct val="100000"/>
              </a:lnSpc>
              <a:spcBef>
                <a:spcPts val="1200"/>
              </a:spcBef>
              <a:spcAft>
                <a:spcPts val="0"/>
              </a:spcAft>
              <a:buNone/>
            </a:pPr>
            <a:r>
              <a:rPr lang="en" sz="1200">
                <a:solidFill>
                  <a:schemeClr val="lt1"/>
                </a:solidFill>
              </a:rPr>
              <a:t>A </a:t>
            </a:r>
            <a:r>
              <a:rPr b="1" lang="en" sz="1200">
                <a:solidFill>
                  <a:schemeClr val="lt1"/>
                </a:solidFill>
              </a:rPr>
              <a:t>rest</a:t>
            </a:r>
            <a:r>
              <a:rPr lang="en" sz="1200">
                <a:solidFill>
                  <a:schemeClr val="lt1"/>
                </a:solidFill>
              </a:rPr>
              <a:t> shows a pause in the music.</a:t>
            </a:r>
            <a:endParaRPr sz="1200">
              <a:solidFill>
                <a:schemeClr val="lt1"/>
              </a:solidFill>
            </a:endParaRPr>
          </a:p>
          <a:p>
            <a:pPr indent="0" lvl="0" marL="0" rtl="0" algn="l">
              <a:lnSpc>
                <a:spcPct val="100000"/>
              </a:lnSpc>
              <a:spcBef>
                <a:spcPts val="1200"/>
              </a:spcBef>
              <a:spcAft>
                <a:spcPts val="0"/>
              </a:spcAft>
              <a:buClr>
                <a:schemeClr val="dk1"/>
              </a:buClr>
              <a:buSzPts val="1100"/>
              <a:buFont typeface="Arial"/>
              <a:buNone/>
            </a:pPr>
            <a:r>
              <a:rPr lang="en" sz="1200">
                <a:solidFill>
                  <a:schemeClr val="lt1"/>
                </a:solidFill>
              </a:rPr>
              <a:t>A </a:t>
            </a:r>
            <a:r>
              <a:rPr b="1" lang="en" sz="1200">
                <a:solidFill>
                  <a:schemeClr val="lt1"/>
                </a:solidFill>
              </a:rPr>
              <a:t>staccato dot </a:t>
            </a:r>
            <a:r>
              <a:rPr lang="en" sz="1200">
                <a:solidFill>
                  <a:schemeClr val="lt1"/>
                </a:solidFill>
              </a:rPr>
              <a:t>means that the note should be played short and quick.</a:t>
            </a:r>
            <a:endParaRPr sz="1200">
              <a:solidFill>
                <a:schemeClr val="lt1"/>
              </a:solidFill>
            </a:endParaRPr>
          </a:p>
          <a:p>
            <a:pPr indent="0" lvl="0" marL="0" rtl="0" algn="l">
              <a:spcBef>
                <a:spcPts val="1200"/>
              </a:spcBef>
              <a:spcAft>
                <a:spcPts val="0"/>
              </a:spcAft>
              <a:buNone/>
            </a:pPr>
            <a:r>
              <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4" name="Shape 94"/>
        <p:cNvGrpSpPr/>
        <p:nvPr/>
      </p:nvGrpSpPr>
      <p:grpSpPr>
        <a:xfrm>
          <a:off x="0" y="0"/>
          <a:ext cx="0" cy="0"/>
          <a:chOff x="0" y="0"/>
          <a:chExt cx="0" cy="0"/>
        </a:xfrm>
      </p:grpSpPr>
      <p:sp>
        <p:nvSpPr>
          <p:cNvPr id="95" name="Google Shape;95;p19"/>
          <p:cNvSpPr txBox="1"/>
          <p:nvPr>
            <p:ph type="title"/>
          </p:nvPr>
        </p:nvSpPr>
        <p:spPr>
          <a:xfrm>
            <a:off x="224850" y="1948700"/>
            <a:ext cx="8844000" cy="115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00FFFF"/>
                </a:solidFill>
              </a:rPr>
              <a:t>Step 2 - </a:t>
            </a:r>
            <a:r>
              <a:rPr lang="en" sz="3000">
                <a:solidFill>
                  <a:srgbClr val="00FFFF"/>
                </a:solidFill>
              </a:rPr>
              <a:t>Travel Around the World of Music</a:t>
            </a:r>
            <a:r>
              <a:rPr lang="en" sz="3600"/>
              <a:t>sic </a:t>
            </a:r>
            <a:endParaRPr sz="3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9" name="Shape 99"/>
        <p:cNvGrpSpPr/>
        <p:nvPr/>
      </p:nvGrpSpPr>
      <p:grpSpPr>
        <a:xfrm>
          <a:off x="0" y="0"/>
          <a:ext cx="0" cy="0"/>
          <a:chOff x="0" y="0"/>
          <a:chExt cx="0" cy="0"/>
        </a:xfrm>
      </p:grpSpPr>
      <p:sp>
        <p:nvSpPr>
          <p:cNvPr id="100" name="Google Shape;100;p20"/>
          <p:cNvSpPr txBox="1"/>
          <p:nvPr>
            <p:ph type="title"/>
          </p:nvPr>
        </p:nvSpPr>
        <p:spPr>
          <a:xfrm>
            <a:off x="265500" y="927950"/>
            <a:ext cx="4045200" cy="230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3600">
                <a:solidFill>
                  <a:srgbClr val="00FFFF"/>
                </a:solidFill>
              </a:rPr>
              <a:t>Choose one  </a:t>
            </a:r>
            <a:endParaRPr b="1" sz="3600">
              <a:solidFill>
                <a:srgbClr val="00FFFF"/>
              </a:solidFill>
            </a:endParaRPr>
          </a:p>
          <a:p>
            <a:pPr indent="0" lvl="0" marL="0" rtl="0" algn="ctr">
              <a:spcBef>
                <a:spcPts val="0"/>
              </a:spcBef>
              <a:spcAft>
                <a:spcPts val="0"/>
              </a:spcAft>
              <a:buNone/>
            </a:pPr>
            <a:r>
              <a:rPr b="1" lang="en" sz="3600">
                <a:solidFill>
                  <a:srgbClr val="00FFFF"/>
                </a:solidFill>
              </a:rPr>
              <a:t>of these </a:t>
            </a:r>
            <a:endParaRPr b="1" sz="3600">
              <a:solidFill>
                <a:srgbClr val="00FFFF"/>
              </a:solidFill>
            </a:endParaRPr>
          </a:p>
          <a:p>
            <a:pPr indent="0" lvl="0" marL="0" rtl="0" algn="ctr">
              <a:spcBef>
                <a:spcPts val="0"/>
              </a:spcBef>
              <a:spcAft>
                <a:spcPts val="0"/>
              </a:spcAft>
              <a:buNone/>
            </a:pPr>
            <a:r>
              <a:rPr b="1" lang="en" sz="3600">
                <a:solidFill>
                  <a:srgbClr val="00FFFF"/>
                </a:solidFill>
              </a:rPr>
              <a:t>three  </a:t>
            </a:r>
            <a:endParaRPr b="1" sz="3600">
              <a:solidFill>
                <a:srgbClr val="00FFFF"/>
              </a:solidFill>
            </a:endParaRPr>
          </a:p>
          <a:p>
            <a:pPr indent="0" lvl="0" marL="0" rtl="0" algn="ctr">
              <a:spcBef>
                <a:spcPts val="0"/>
              </a:spcBef>
              <a:spcAft>
                <a:spcPts val="0"/>
              </a:spcAft>
              <a:buNone/>
            </a:pPr>
            <a:r>
              <a:rPr b="1" lang="en" sz="3600">
                <a:solidFill>
                  <a:srgbClr val="00FFFF"/>
                </a:solidFill>
              </a:rPr>
              <a:t>options:</a:t>
            </a:r>
            <a:r>
              <a:rPr lang="en" sz="3600">
                <a:solidFill>
                  <a:srgbClr val="00FFFF"/>
                </a:solidFill>
              </a:rPr>
              <a:t> </a:t>
            </a:r>
            <a:endParaRPr sz="3600">
              <a:solidFill>
                <a:srgbClr val="00FFFF"/>
              </a:solidFill>
            </a:endParaRPr>
          </a:p>
        </p:txBody>
      </p:sp>
      <p:sp>
        <p:nvSpPr>
          <p:cNvPr id="101" name="Google Shape;101;p20"/>
          <p:cNvSpPr txBox="1"/>
          <p:nvPr>
            <p:ph idx="2" type="body"/>
          </p:nvPr>
        </p:nvSpPr>
        <p:spPr>
          <a:xfrm>
            <a:off x="4812100" y="337275"/>
            <a:ext cx="3964500" cy="44877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Clr>
                <a:srgbClr val="000000"/>
              </a:buClr>
              <a:buSzPts val="1400"/>
              <a:buChar char="●"/>
            </a:pPr>
            <a:r>
              <a:rPr lang="en" sz="1400">
                <a:solidFill>
                  <a:srgbClr val="3A3A3A"/>
                </a:solidFill>
              </a:rPr>
              <a:t>Listen to one pop song from three different countries.  Talk about what you think of the songs and how they’re similar or different to other music you’ve heard.</a:t>
            </a:r>
            <a:r>
              <a:rPr lang="en" sz="1400">
                <a:solidFill>
                  <a:srgbClr val="000000"/>
                </a:solidFill>
              </a:rPr>
              <a:t> </a:t>
            </a:r>
            <a:endParaRPr sz="1400">
              <a:solidFill>
                <a:srgbClr val="000000"/>
              </a:solidFill>
            </a:endParaRPr>
          </a:p>
          <a:p>
            <a:pPr indent="-317500" lvl="0" marL="457200" rtl="0" algn="l">
              <a:spcBef>
                <a:spcPts val="1600"/>
              </a:spcBef>
              <a:spcAft>
                <a:spcPts val="0"/>
              </a:spcAft>
              <a:buClr>
                <a:srgbClr val="000000"/>
              </a:buClr>
              <a:buSzPts val="1400"/>
              <a:buChar char="●"/>
            </a:pPr>
            <a:r>
              <a:rPr lang="en" sz="1400">
                <a:solidFill>
                  <a:srgbClr val="3A3A3A"/>
                </a:solidFill>
              </a:rPr>
              <a:t>Find out more about three composers and their music. As part of your three, choose one modern and one historic composer.  Listen to one piece from each. </a:t>
            </a:r>
            <a:endParaRPr sz="1400">
              <a:solidFill>
                <a:srgbClr val="3A3A3A"/>
              </a:solidFill>
            </a:endParaRPr>
          </a:p>
          <a:p>
            <a:pPr indent="-317500" lvl="0" marL="457200" rtl="0" algn="l">
              <a:spcBef>
                <a:spcPts val="1600"/>
              </a:spcBef>
              <a:spcAft>
                <a:spcPts val="1600"/>
              </a:spcAft>
              <a:buClr>
                <a:srgbClr val="3A3A3A"/>
              </a:buClr>
              <a:buSzPts val="1400"/>
              <a:buChar char="●"/>
            </a:pPr>
            <a:r>
              <a:rPr lang="en" sz="1400">
                <a:solidFill>
                  <a:srgbClr val="3A3A3A"/>
                </a:solidFill>
              </a:rPr>
              <a:t>Oh say, can you see? The anthem for the United States is “The Star-Spangled Banner.”  Listen to and compare the U.S. anthem with anthems from three other countries.  When and why are the anthems played?  What do they have in common?  And, how do they make you feel?</a:t>
            </a:r>
            <a:endParaRPr sz="1400">
              <a:solidFill>
                <a:srgbClr val="3A3A3A"/>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05" name="Shape 105"/>
        <p:cNvGrpSpPr/>
        <p:nvPr/>
      </p:nvGrpSpPr>
      <p:grpSpPr>
        <a:xfrm>
          <a:off x="0" y="0"/>
          <a:ext cx="0" cy="0"/>
          <a:chOff x="0" y="0"/>
          <a:chExt cx="0" cy="0"/>
        </a:xfrm>
      </p:grpSpPr>
      <p:sp>
        <p:nvSpPr>
          <p:cNvPr id="106" name="Google Shape;106;p21"/>
          <p:cNvSpPr txBox="1"/>
          <p:nvPr>
            <p:ph type="title"/>
          </p:nvPr>
        </p:nvSpPr>
        <p:spPr>
          <a:xfrm>
            <a:off x="122700" y="342525"/>
            <a:ext cx="8693400" cy="60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400" u="sng">
                <a:solidFill>
                  <a:srgbClr val="00FFFF"/>
                </a:solidFill>
              </a:rPr>
              <a:t>Step 2 Tips: </a:t>
            </a:r>
            <a:r>
              <a:rPr b="1" lang="en" sz="1800" u="sng">
                <a:solidFill>
                  <a:srgbClr val="00FFFF"/>
                </a:solidFill>
              </a:rPr>
              <a:t>Find music you might recognize from other countries</a:t>
            </a:r>
            <a:r>
              <a:rPr b="1" lang="en" sz="1800" u="sng">
                <a:solidFill>
                  <a:srgbClr val="00FFFF"/>
                </a:solidFill>
              </a:rPr>
              <a:t> </a:t>
            </a:r>
            <a:endParaRPr b="1" sz="1800" u="sng">
              <a:solidFill>
                <a:srgbClr val="00FFFF"/>
              </a:solidFill>
            </a:endParaRPr>
          </a:p>
        </p:txBody>
      </p:sp>
      <p:sp>
        <p:nvSpPr>
          <p:cNvPr id="107" name="Google Shape;107;p21"/>
          <p:cNvSpPr txBox="1"/>
          <p:nvPr>
            <p:ph idx="1" type="body"/>
          </p:nvPr>
        </p:nvSpPr>
        <p:spPr>
          <a:xfrm>
            <a:off x="122700" y="1021200"/>
            <a:ext cx="3849600" cy="3735600"/>
          </a:xfrm>
          <a:prstGeom prst="rect">
            <a:avLst/>
          </a:prstGeom>
        </p:spPr>
        <p:txBody>
          <a:bodyPr anchorCtr="0" anchor="t" bIns="91425" lIns="91425" spcFirstLastPara="1" rIns="91425" wrap="square" tIns="91425">
            <a:noAutofit/>
          </a:bodyPr>
          <a:lstStyle/>
          <a:p>
            <a:pPr indent="-342900" lvl="0" marL="457200" rtl="0" algn="l">
              <a:spcBef>
                <a:spcPts val="1000"/>
              </a:spcBef>
              <a:spcAft>
                <a:spcPts val="0"/>
              </a:spcAft>
              <a:buSzPts val="1800"/>
              <a:buChar char="●"/>
            </a:pPr>
            <a:r>
              <a:rPr lang="en" sz="1800">
                <a:solidFill>
                  <a:schemeClr val="lt2"/>
                </a:solidFill>
              </a:rPr>
              <a:t>Listen to</a:t>
            </a:r>
            <a:r>
              <a:rPr lang="en" sz="1800">
                <a:solidFill>
                  <a:schemeClr val="lt1"/>
                </a:solidFill>
              </a:rPr>
              <a:t> stereotypical music from around the World </a:t>
            </a:r>
            <a:r>
              <a:rPr lang="en" sz="1800" u="sng">
                <a:solidFill>
                  <a:schemeClr val="hlink"/>
                </a:solidFill>
                <a:hlinkClick r:id="rId3"/>
              </a:rPr>
              <a:t>here</a:t>
            </a:r>
            <a:r>
              <a:rPr lang="en" sz="1800">
                <a:solidFill>
                  <a:schemeClr val="lt1"/>
                </a:solidFill>
              </a:rPr>
              <a:t> .</a:t>
            </a:r>
            <a:endParaRPr sz="1800">
              <a:solidFill>
                <a:schemeClr val="lt1"/>
              </a:solidFill>
            </a:endParaRPr>
          </a:p>
          <a:p>
            <a:pPr indent="-342900" lvl="0" marL="457200" rtl="0" algn="l">
              <a:spcBef>
                <a:spcPts val="1600"/>
              </a:spcBef>
              <a:spcAft>
                <a:spcPts val="0"/>
              </a:spcAft>
              <a:buSzPts val="1800"/>
              <a:buChar char="●"/>
            </a:pPr>
            <a:r>
              <a:rPr lang="en" sz="1800">
                <a:solidFill>
                  <a:schemeClr val="lt1"/>
                </a:solidFill>
              </a:rPr>
              <a:t>A songs that everyone knows is </a:t>
            </a:r>
            <a:r>
              <a:rPr b="1" i="1" lang="en" sz="1800">
                <a:solidFill>
                  <a:schemeClr val="lt1"/>
                </a:solidFill>
              </a:rPr>
              <a:t>Happy Birthday</a:t>
            </a:r>
            <a:r>
              <a:rPr lang="en" sz="1800">
                <a:solidFill>
                  <a:schemeClr val="lt1"/>
                </a:solidFill>
              </a:rPr>
              <a:t>.  Listen to </a:t>
            </a:r>
            <a:r>
              <a:rPr b="1" i="1" lang="en" sz="1800">
                <a:solidFill>
                  <a:schemeClr val="lt1"/>
                </a:solidFill>
              </a:rPr>
              <a:t>Happy Birthday</a:t>
            </a:r>
            <a:r>
              <a:rPr lang="en" sz="1800">
                <a:solidFill>
                  <a:schemeClr val="lt1"/>
                </a:solidFill>
              </a:rPr>
              <a:t> in the Styles of 10 Classical Composers </a:t>
            </a:r>
            <a:r>
              <a:rPr lang="en" sz="1800" u="sng">
                <a:solidFill>
                  <a:schemeClr val="hlink"/>
                </a:solidFill>
                <a:hlinkClick r:id="rId4"/>
              </a:rPr>
              <a:t>here</a:t>
            </a:r>
            <a:r>
              <a:rPr lang="en" sz="1800">
                <a:solidFill>
                  <a:schemeClr val="lt1"/>
                </a:solidFill>
              </a:rPr>
              <a:t> . </a:t>
            </a:r>
            <a:endParaRPr sz="1800">
              <a:solidFill>
                <a:schemeClr val="lt1"/>
              </a:solidFill>
            </a:endParaRPr>
          </a:p>
          <a:p>
            <a:pPr indent="-342900" lvl="0" marL="457200" rtl="0" algn="l">
              <a:spcBef>
                <a:spcPts val="1000"/>
              </a:spcBef>
              <a:spcAft>
                <a:spcPts val="0"/>
              </a:spcAft>
              <a:buSzPts val="1800"/>
              <a:buChar char="●"/>
            </a:pPr>
            <a:r>
              <a:rPr lang="en" sz="1800">
                <a:solidFill>
                  <a:schemeClr val="lt1"/>
                </a:solidFill>
              </a:rPr>
              <a:t>Listen to the top 10 National Anthems from around the World </a:t>
            </a:r>
            <a:r>
              <a:rPr lang="en" sz="1800" u="sng">
                <a:solidFill>
                  <a:schemeClr val="hlink"/>
                </a:solidFill>
                <a:hlinkClick r:id="rId5"/>
              </a:rPr>
              <a:t>here</a:t>
            </a:r>
            <a:r>
              <a:rPr lang="en" sz="1800">
                <a:solidFill>
                  <a:schemeClr val="lt1"/>
                </a:solidFill>
              </a:rPr>
              <a:t> . </a:t>
            </a:r>
            <a:endParaRPr sz="1800">
              <a:solidFill>
                <a:schemeClr val="lt1"/>
              </a:solidFill>
            </a:endParaRPr>
          </a:p>
          <a:p>
            <a:pPr indent="0" lvl="0" marL="0" rtl="0" algn="l">
              <a:spcBef>
                <a:spcPts val="1600"/>
              </a:spcBef>
              <a:spcAft>
                <a:spcPts val="0"/>
              </a:spcAft>
              <a:buNone/>
            </a:pPr>
            <a:r>
              <a:t/>
            </a:r>
            <a:endParaRPr sz="1800">
              <a:solidFill>
                <a:schemeClr val="lt1"/>
              </a:solidFill>
            </a:endParaRPr>
          </a:p>
          <a:p>
            <a:pPr indent="0" lvl="0" marL="914400" rtl="0" algn="l">
              <a:spcBef>
                <a:spcPts val="1600"/>
              </a:spcBef>
              <a:spcAft>
                <a:spcPts val="0"/>
              </a:spcAft>
              <a:buNone/>
            </a:pPr>
            <a:r>
              <a:t/>
            </a:r>
            <a:endParaRPr sz="1800">
              <a:solidFill>
                <a:schemeClr val="lt1"/>
              </a:solidFill>
            </a:endParaRPr>
          </a:p>
          <a:p>
            <a:pPr indent="0" lvl="0" marL="914400" rtl="0" algn="l">
              <a:spcBef>
                <a:spcPts val="1600"/>
              </a:spcBef>
              <a:spcAft>
                <a:spcPts val="1600"/>
              </a:spcAft>
              <a:buNone/>
            </a:pPr>
            <a:r>
              <a:rPr lang="en" sz="1600">
                <a:solidFill>
                  <a:srgbClr val="000000"/>
                </a:solidFill>
              </a:rPr>
              <a:t>.  </a:t>
            </a:r>
            <a:endParaRPr sz="1600">
              <a:solidFill>
                <a:srgbClr val="000000"/>
              </a:solidFill>
            </a:endParaRPr>
          </a:p>
        </p:txBody>
      </p:sp>
      <p:pic>
        <p:nvPicPr>
          <p:cNvPr descr="Empty upside down mason jars resting on picket fence posts" id="108" name="Google Shape;108;p21"/>
          <p:cNvPicPr preferRelativeResize="0"/>
          <p:nvPr/>
        </p:nvPicPr>
        <p:blipFill rotWithShape="1">
          <a:blip r:embed="rId6">
            <a:alphaModFix/>
          </a:blip>
          <a:srcRect b="9949" l="9164" r="3636" t="13038"/>
          <a:stretch/>
        </p:blipFill>
        <p:spPr>
          <a:xfrm>
            <a:off x="6052275" y="1783225"/>
            <a:ext cx="2464000" cy="2635299"/>
          </a:xfrm>
          <a:prstGeom prst="rect">
            <a:avLst/>
          </a:prstGeom>
          <a:noFill/>
          <a:ln>
            <a:noFill/>
          </a:ln>
        </p:spPr>
      </p:pic>
      <p:pic>
        <p:nvPicPr>
          <p:cNvPr id="109" name="Google Shape;109;p21"/>
          <p:cNvPicPr preferRelativeResize="0"/>
          <p:nvPr/>
        </p:nvPicPr>
        <p:blipFill>
          <a:blip r:embed="rId7">
            <a:alphaModFix/>
          </a:blip>
          <a:stretch>
            <a:fillRect/>
          </a:stretch>
        </p:blipFill>
        <p:spPr>
          <a:xfrm>
            <a:off x="3972300" y="1021200"/>
            <a:ext cx="4843799" cy="3668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sp>
        <p:nvSpPr>
          <p:cNvPr id="114" name="Google Shape;114;p22"/>
          <p:cNvSpPr txBox="1"/>
          <p:nvPr>
            <p:ph type="title"/>
          </p:nvPr>
        </p:nvSpPr>
        <p:spPr>
          <a:xfrm>
            <a:off x="224850" y="1948700"/>
            <a:ext cx="8844000" cy="115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00FFFF"/>
                </a:solidFill>
              </a:rPr>
              <a:t>Step 3 - </a:t>
            </a:r>
            <a:r>
              <a:rPr lang="en" sz="3000">
                <a:solidFill>
                  <a:srgbClr val="00FFFF"/>
                </a:solidFill>
              </a:rPr>
              <a:t>Check out the music in your life</a:t>
            </a:r>
            <a:r>
              <a:rPr lang="en" sz="3600"/>
              <a:t>sic </a:t>
            </a:r>
            <a:endParaRPr sz="3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18" name="Shape 118"/>
        <p:cNvGrpSpPr/>
        <p:nvPr/>
      </p:nvGrpSpPr>
      <p:grpSpPr>
        <a:xfrm>
          <a:off x="0" y="0"/>
          <a:ext cx="0" cy="0"/>
          <a:chOff x="0" y="0"/>
          <a:chExt cx="0" cy="0"/>
        </a:xfrm>
      </p:grpSpPr>
      <p:sp>
        <p:nvSpPr>
          <p:cNvPr id="119" name="Google Shape;119;p23"/>
          <p:cNvSpPr txBox="1"/>
          <p:nvPr>
            <p:ph type="title"/>
          </p:nvPr>
        </p:nvSpPr>
        <p:spPr>
          <a:xfrm>
            <a:off x="265500" y="927950"/>
            <a:ext cx="4045200" cy="230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3600">
                <a:solidFill>
                  <a:srgbClr val="00FFFF"/>
                </a:solidFill>
              </a:rPr>
              <a:t>Choose one  </a:t>
            </a:r>
            <a:endParaRPr b="1" sz="3600">
              <a:solidFill>
                <a:srgbClr val="00FFFF"/>
              </a:solidFill>
            </a:endParaRPr>
          </a:p>
          <a:p>
            <a:pPr indent="0" lvl="0" marL="0" rtl="0" algn="ctr">
              <a:spcBef>
                <a:spcPts val="0"/>
              </a:spcBef>
              <a:spcAft>
                <a:spcPts val="0"/>
              </a:spcAft>
              <a:buNone/>
            </a:pPr>
            <a:r>
              <a:rPr b="1" lang="en" sz="3600">
                <a:solidFill>
                  <a:srgbClr val="00FFFF"/>
                </a:solidFill>
              </a:rPr>
              <a:t>of these </a:t>
            </a:r>
            <a:endParaRPr b="1" sz="3600">
              <a:solidFill>
                <a:srgbClr val="00FFFF"/>
              </a:solidFill>
            </a:endParaRPr>
          </a:p>
          <a:p>
            <a:pPr indent="0" lvl="0" marL="0" rtl="0" algn="ctr">
              <a:spcBef>
                <a:spcPts val="0"/>
              </a:spcBef>
              <a:spcAft>
                <a:spcPts val="0"/>
              </a:spcAft>
              <a:buNone/>
            </a:pPr>
            <a:r>
              <a:rPr b="1" lang="en" sz="3600">
                <a:solidFill>
                  <a:srgbClr val="00FFFF"/>
                </a:solidFill>
              </a:rPr>
              <a:t>three  </a:t>
            </a:r>
            <a:endParaRPr b="1" sz="3600">
              <a:solidFill>
                <a:srgbClr val="00FFFF"/>
              </a:solidFill>
            </a:endParaRPr>
          </a:p>
          <a:p>
            <a:pPr indent="0" lvl="0" marL="0" rtl="0" algn="ctr">
              <a:spcBef>
                <a:spcPts val="0"/>
              </a:spcBef>
              <a:spcAft>
                <a:spcPts val="0"/>
              </a:spcAft>
              <a:buNone/>
            </a:pPr>
            <a:r>
              <a:rPr b="1" lang="en" sz="3600">
                <a:solidFill>
                  <a:srgbClr val="00FFFF"/>
                </a:solidFill>
              </a:rPr>
              <a:t>options:</a:t>
            </a:r>
            <a:r>
              <a:rPr lang="en" sz="3600">
                <a:solidFill>
                  <a:srgbClr val="00FFFF"/>
                </a:solidFill>
              </a:rPr>
              <a:t> </a:t>
            </a:r>
            <a:endParaRPr sz="3600">
              <a:solidFill>
                <a:srgbClr val="00FFFF"/>
              </a:solidFill>
            </a:endParaRPr>
          </a:p>
        </p:txBody>
      </p:sp>
      <p:sp>
        <p:nvSpPr>
          <p:cNvPr id="120" name="Google Shape;120;p23"/>
          <p:cNvSpPr txBox="1"/>
          <p:nvPr>
            <p:ph idx="2" type="body"/>
          </p:nvPr>
        </p:nvSpPr>
        <p:spPr>
          <a:xfrm>
            <a:off x="4812100" y="337275"/>
            <a:ext cx="3964500" cy="44877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Clr>
                <a:srgbClr val="434343"/>
              </a:buClr>
              <a:buSzPts val="1400"/>
              <a:buChar char="●"/>
            </a:pPr>
            <a:r>
              <a:rPr lang="en" sz="1400">
                <a:solidFill>
                  <a:srgbClr val="434343"/>
                </a:solidFill>
              </a:rPr>
              <a:t>Take a music poll.  Ask five members of your family or friends what their favorite type of music is and why. Also, ask them to play (or sing) you their favorite song and tell you why they like it.</a:t>
            </a:r>
            <a:endParaRPr sz="1400">
              <a:solidFill>
                <a:srgbClr val="434343"/>
              </a:solidFill>
            </a:endParaRPr>
          </a:p>
          <a:p>
            <a:pPr indent="-317500" lvl="0" marL="457200" rtl="0" algn="l">
              <a:spcBef>
                <a:spcPts val="1600"/>
              </a:spcBef>
              <a:spcAft>
                <a:spcPts val="0"/>
              </a:spcAft>
              <a:buClr>
                <a:srgbClr val="434343"/>
              </a:buClr>
              <a:buSzPts val="1400"/>
              <a:buChar char="●"/>
            </a:pPr>
            <a:r>
              <a:rPr lang="en" sz="1400">
                <a:solidFill>
                  <a:srgbClr val="434343"/>
                </a:solidFill>
              </a:rPr>
              <a:t>Go to a live musical performance. Team up with an adult and your friends to attend a local music event.  If you can’t go in person, find your favorite artist on Youtube or their website.  </a:t>
            </a:r>
            <a:endParaRPr sz="1400">
              <a:solidFill>
                <a:srgbClr val="434343"/>
              </a:solidFill>
            </a:endParaRPr>
          </a:p>
          <a:p>
            <a:pPr indent="-317500" lvl="0" marL="457200" rtl="0" algn="l">
              <a:spcBef>
                <a:spcPts val="1600"/>
              </a:spcBef>
              <a:spcAft>
                <a:spcPts val="1600"/>
              </a:spcAft>
              <a:buClr>
                <a:srgbClr val="434343"/>
              </a:buClr>
              <a:buSzPts val="1400"/>
              <a:buChar char="●"/>
            </a:pPr>
            <a:r>
              <a:rPr lang="en" sz="1400">
                <a:solidFill>
                  <a:srgbClr val="434343"/>
                </a:solidFill>
              </a:rPr>
              <a:t>Interview someone with a job in music. It might be a performer, a sound engineer, a music critic, or a music teacher.  Find out why they became interested in music, and why they like their job.  Again, find virtual sources if you can’t meet.  </a:t>
            </a:r>
            <a:endParaRPr sz="1400">
              <a:solidFill>
                <a:srgbClr val="434343"/>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24" name="Shape 124"/>
        <p:cNvGrpSpPr/>
        <p:nvPr/>
      </p:nvGrpSpPr>
      <p:grpSpPr>
        <a:xfrm>
          <a:off x="0" y="0"/>
          <a:ext cx="0" cy="0"/>
          <a:chOff x="0" y="0"/>
          <a:chExt cx="0" cy="0"/>
        </a:xfrm>
      </p:grpSpPr>
      <p:sp>
        <p:nvSpPr>
          <p:cNvPr id="125" name="Google Shape;125;p24"/>
          <p:cNvSpPr txBox="1"/>
          <p:nvPr>
            <p:ph type="title"/>
          </p:nvPr>
        </p:nvSpPr>
        <p:spPr>
          <a:xfrm>
            <a:off x="390350" y="299800"/>
            <a:ext cx="8022900" cy="78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400" u="sng">
                <a:solidFill>
                  <a:srgbClr val="00FFFF"/>
                </a:solidFill>
              </a:rPr>
              <a:t>Step 3 Tips:  </a:t>
            </a:r>
            <a:r>
              <a:rPr b="1" lang="en" sz="2400" u="sng">
                <a:solidFill>
                  <a:srgbClr val="00FFFF"/>
                </a:solidFill>
              </a:rPr>
              <a:t>Find out how music sets a mood </a:t>
            </a:r>
            <a:endParaRPr b="1" sz="2400" u="sng">
              <a:solidFill>
                <a:srgbClr val="00FFFF"/>
              </a:solidFill>
            </a:endParaRPr>
          </a:p>
        </p:txBody>
      </p:sp>
      <p:sp>
        <p:nvSpPr>
          <p:cNvPr id="126" name="Google Shape;126;p24"/>
          <p:cNvSpPr txBox="1"/>
          <p:nvPr>
            <p:ph idx="1" type="body"/>
          </p:nvPr>
        </p:nvSpPr>
        <p:spPr>
          <a:xfrm>
            <a:off x="351975" y="1002475"/>
            <a:ext cx="3988500" cy="3354300"/>
          </a:xfrm>
          <a:prstGeom prst="rect">
            <a:avLst/>
          </a:prstGeom>
        </p:spPr>
        <p:txBody>
          <a:bodyPr anchorCtr="0" anchor="t" bIns="91425" lIns="91425" spcFirstLastPara="1" rIns="91425" wrap="square" tIns="91425">
            <a:noAutofit/>
          </a:bodyPr>
          <a:lstStyle/>
          <a:p>
            <a:pPr indent="-330200" lvl="0" marL="457200" rtl="0" algn="l">
              <a:spcBef>
                <a:spcPts val="1000"/>
              </a:spcBef>
              <a:spcAft>
                <a:spcPts val="0"/>
              </a:spcAft>
              <a:buSzPts val="1600"/>
              <a:buChar char="●"/>
            </a:pPr>
            <a:r>
              <a:rPr lang="en" sz="1600">
                <a:solidFill>
                  <a:schemeClr val="lt2"/>
                </a:solidFill>
              </a:rPr>
              <a:t>Get to know different </a:t>
            </a:r>
            <a:r>
              <a:rPr lang="en" sz="1600">
                <a:solidFill>
                  <a:schemeClr val="lt2"/>
                </a:solidFill>
              </a:rPr>
              <a:t>genres</a:t>
            </a:r>
            <a:r>
              <a:rPr lang="en" sz="1600">
                <a:solidFill>
                  <a:schemeClr val="lt2"/>
                </a:solidFill>
              </a:rPr>
              <a:t> </a:t>
            </a:r>
            <a:r>
              <a:rPr lang="en" sz="1600">
                <a:solidFill>
                  <a:schemeClr val="lt2"/>
                </a:solidFill>
              </a:rPr>
              <a:t>of</a:t>
            </a:r>
            <a:r>
              <a:rPr lang="en" sz="1600">
                <a:solidFill>
                  <a:schemeClr val="lt2"/>
                </a:solidFill>
              </a:rPr>
              <a:t> music </a:t>
            </a:r>
            <a:r>
              <a:rPr lang="en" sz="1600" u="sng">
                <a:solidFill>
                  <a:schemeClr val="hlink"/>
                </a:solidFill>
                <a:hlinkClick r:id="rId3"/>
              </a:rPr>
              <a:t>here </a:t>
            </a:r>
            <a:r>
              <a:rPr lang="en" sz="1600">
                <a:solidFill>
                  <a:schemeClr val="lt2"/>
                </a:solidFill>
              </a:rPr>
              <a:t>and </a:t>
            </a:r>
            <a:r>
              <a:rPr lang="en" sz="1600" u="sng">
                <a:solidFill>
                  <a:schemeClr val="hlink"/>
                </a:solidFill>
                <a:hlinkClick r:id="rId4"/>
              </a:rPr>
              <a:t>here</a:t>
            </a:r>
            <a:r>
              <a:rPr lang="en" sz="1600">
                <a:solidFill>
                  <a:schemeClr val="lt2"/>
                </a:solidFill>
              </a:rPr>
              <a:t> . </a:t>
            </a:r>
            <a:r>
              <a:rPr lang="en" sz="1600">
                <a:solidFill>
                  <a:schemeClr val="lt2"/>
                </a:solidFill>
              </a:rPr>
              <a:t> </a:t>
            </a:r>
            <a:endParaRPr sz="1600">
              <a:solidFill>
                <a:schemeClr val="lt2"/>
              </a:solidFill>
            </a:endParaRPr>
          </a:p>
          <a:p>
            <a:pPr indent="-330200" lvl="0" marL="457200" rtl="0" algn="l">
              <a:spcBef>
                <a:spcPts val="1600"/>
              </a:spcBef>
              <a:spcAft>
                <a:spcPts val="0"/>
              </a:spcAft>
              <a:buSzPts val="1600"/>
              <a:buChar char="●"/>
            </a:pPr>
            <a:r>
              <a:rPr lang="en" sz="1600">
                <a:solidFill>
                  <a:schemeClr val="lt2"/>
                </a:solidFill>
              </a:rPr>
              <a:t>Watch an interview with a music producer </a:t>
            </a:r>
            <a:r>
              <a:rPr lang="en" sz="1600" u="sng">
                <a:solidFill>
                  <a:schemeClr val="hlink"/>
                </a:solidFill>
                <a:hlinkClick r:id="rId5"/>
              </a:rPr>
              <a:t>here</a:t>
            </a:r>
            <a:r>
              <a:rPr lang="en" sz="1600">
                <a:solidFill>
                  <a:schemeClr val="lt2"/>
                </a:solidFill>
              </a:rPr>
              <a:t> . Watch an interview with a music video director </a:t>
            </a:r>
            <a:r>
              <a:rPr lang="en" sz="1600" u="sng">
                <a:solidFill>
                  <a:schemeClr val="hlink"/>
                </a:solidFill>
                <a:hlinkClick r:id="rId6"/>
              </a:rPr>
              <a:t>here</a:t>
            </a:r>
            <a:r>
              <a:rPr lang="en" sz="1600">
                <a:solidFill>
                  <a:schemeClr val="lt2"/>
                </a:solidFill>
              </a:rPr>
              <a:t> . Watch an interview with a film scoring composer </a:t>
            </a:r>
            <a:r>
              <a:rPr lang="en" sz="1600" u="sng">
                <a:solidFill>
                  <a:schemeClr val="hlink"/>
                </a:solidFill>
                <a:hlinkClick r:id="rId7"/>
              </a:rPr>
              <a:t>here</a:t>
            </a:r>
            <a:r>
              <a:rPr lang="en" sz="1600">
                <a:solidFill>
                  <a:schemeClr val="lt1"/>
                </a:solidFill>
                <a:uFill>
                  <a:noFill/>
                </a:uFill>
                <a:hlinkClick r:id="rId8">
                  <a:extLst>
                    <a:ext uri="{A12FA001-AC4F-418D-AE19-62706E023703}">
                      <ahyp:hlinkClr val="tx"/>
                    </a:ext>
                  </a:extLst>
                </a:hlinkClick>
              </a:rPr>
              <a:t> .</a:t>
            </a:r>
            <a:r>
              <a:rPr lang="en" sz="1600" u="sng">
                <a:solidFill>
                  <a:schemeClr val="hlink"/>
                </a:solidFill>
                <a:hlinkClick r:id="rId9"/>
              </a:rPr>
              <a:t> </a:t>
            </a:r>
            <a:r>
              <a:rPr lang="en" sz="1600">
                <a:solidFill>
                  <a:schemeClr val="lt2"/>
                </a:solidFill>
              </a:rPr>
              <a:t> </a:t>
            </a:r>
            <a:r>
              <a:rPr lang="en" sz="1600">
                <a:solidFill>
                  <a:srgbClr val="000000"/>
                </a:solidFill>
              </a:rPr>
              <a:t> </a:t>
            </a:r>
            <a:endParaRPr sz="1600">
              <a:solidFill>
                <a:srgbClr val="000000"/>
              </a:solidFill>
            </a:endParaRPr>
          </a:p>
          <a:p>
            <a:pPr indent="-330200" lvl="0" marL="457200" rtl="0" algn="l">
              <a:spcBef>
                <a:spcPts val="1000"/>
              </a:spcBef>
              <a:spcAft>
                <a:spcPts val="1600"/>
              </a:spcAft>
              <a:buSzPts val="1600"/>
              <a:buChar char="●"/>
            </a:pPr>
            <a:r>
              <a:rPr lang="en" sz="1600">
                <a:solidFill>
                  <a:schemeClr val="lt2"/>
                </a:solidFill>
              </a:rPr>
              <a:t>Watch how movies make you “feel” with music </a:t>
            </a:r>
            <a:r>
              <a:rPr lang="en" sz="1600" u="sng">
                <a:solidFill>
                  <a:schemeClr val="hlink"/>
                </a:solidFill>
                <a:hlinkClick r:id="rId10"/>
              </a:rPr>
              <a:t>here</a:t>
            </a:r>
            <a:r>
              <a:rPr lang="en" sz="1600">
                <a:solidFill>
                  <a:srgbClr val="000000"/>
                </a:solidFill>
              </a:rPr>
              <a:t>.</a:t>
            </a:r>
            <a:r>
              <a:rPr lang="en" sz="1600">
                <a:solidFill>
                  <a:schemeClr val="lt2"/>
                </a:solidFill>
              </a:rPr>
              <a:t>. </a:t>
            </a:r>
            <a:endParaRPr sz="1600">
              <a:solidFill>
                <a:schemeClr val="lt2"/>
              </a:solidFill>
            </a:endParaRPr>
          </a:p>
        </p:txBody>
      </p:sp>
      <p:pic>
        <p:nvPicPr>
          <p:cNvPr id="127" name="Google Shape;127;p24"/>
          <p:cNvPicPr preferRelativeResize="0"/>
          <p:nvPr/>
        </p:nvPicPr>
        <p:blipFill>
          <a:blip r:embed="rId11">
            <a:alphaModFix/>
          </a:blip>
          <a:stretch>
            <a:fillRect/>
          </a:stretch>
        </p:blipFill>
        <p:spPr>
          <a:xfrm>
            <a:off x="4492875" y="1239100"/>
            <a:ext cx="4498724" cy="281170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31" name="Shape 131"/>
        <p:cNvGrpSpPr/>
        <p:nvPr/>
      </p:nvGrpSpPr>
      <p:grpSpPr>
        <a:xfrm>
          <a:off x="0" y="0"/>
          <a:ext cx="0" cy="0"/>
          <a:chOff x="0" y="0"/>
          <a:chExt cx="0" cy="0"/>
        </a:xfrm>
      </p:grpSpPr>
      <p:sp>
        <p:nvSpPr>
          <p:cNvPr id="132" name="Google Shape;132;p25"/>
          <p:cNvSpPr txBox="1"/>
          <p:nvPr>
            <p:ph type="title"/>
          </p:nvPr>
        </p:nvSpPr>
        <p:spPr>
          <a:xfrm>
            <a:off x="705200" y="252950"/>
            <a:ext cx="7558200" cy="689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u="sng">
                <a:solidFill>
                  <a:srgbClr val="00FFFF"/>
                </a:solidFill>
              </a:rPr>
              <a:t>Famous Female Musicians</a:t>
            </a:r>
            <a:r>
              <a:rPr lang="en">
                <a:solidFill>
                  <a:srgbClr val="00FFFF"/>
                </a:solidFill>
              </a:rPr>
              <a:t> </a:t>
            </a:r>
            <a:endParaRPr>
              <a:solidFill>
                <a:srgbClr val="00FFFF"/>
              </a:solidFill>
            </a:endParaRPr>
          </a:p>
        </p:txBody>
      </p:sp>
      <p:sp>
        <p:nvSpPr>
          <p:cNvPr id="133" name="Google Shape;133;p25"/>
          <p:cNvSpPr txBox="1"/>
          <p:nvPr>
            <p:ph idx="1" type="body"/>
          </p:nvPr>
        </p:nvSpPr>
        <p:spPr>
          <a:xfrm>
            <a:off x="311700" y="1152475"/>
            <a:ext cx="3999900" cy="363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solidFill>
                  <a:schemeClr val="lt1"/>
                </a:solidFill>
              </a:rPr>
              <a:t>Alison Krauss was born in Decatur, Illinois, in 1971.  She began classical violin lessons at age five, and then switched to bluegrass when she got a little older.  When Alison was 13, the Society for the Preservation of Bluegrass Music of America called her the “Most Promising Fiddler in the Midwest.” Today, she holds the record for the female artist with the most Grammy awards in history.</a:t>
            </a:r>
            <a:endParaRPr>
              <a:solidFill>
                <a:schemeClr val="lt1"/>
              </a:solidFill>
            </a:endParaRPr>
          </a:p>
        </p:txBody>
      </p:sp>
      <p:sp>
        <p:nvSpPr>
          <p:cNvPr id="134" name="Google Shape;134;p25"/>
          <p:cNvSpPr txBox="1"/>
          <p:nvPr>
            <p:ph idx="2" type="body"/>
          </p:nvPr>
        </p:nvSpPr>
        <p:spPr>
          <a:xfrm>
            <a:off x="4832400" y="1152475"/>
            <a:ext cx="3999900" cy="363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solidFill>
                  <a:schemeClr val="lt1"/>
                </a:solidFill>
              </a:rPr>
              <a:t>Ella Fitzgerald was born in Newport News, Virginia, in 1917.  She lived in an orphanage after her mother died in 1932, but she always loved to dance and sing.  When Ella was 17, she sang at the Apollo Theater in Harlem, New York.  The audience loved her.  She won 14 Grammy awards in her career, earning the nickname “The First Lady of Song.” She died in 1996 at the age of 79, but her legacy lives on.</a:t>
            </a:r>
            <a:endParaRPr>
              <a:solidFill>
                <a:schemeClr val="lt1"/>
              </a:solidFill>
            </a:endParaRPr>
          </a:p>
        </p:txBody>
      </p:sp>
      <p:pic>
        <p:nvPicPr>
          <p:cNvPr id="135" name="Google Shape;135;p25"/>
          <p:cNvPicPr preferRelativeResize="0"/>
          <p:nvPr/>
        </p:nvPicPr>
        <p:blipFill>
          <a:blip r:embed="rId3">
            <a:alphaModFix/>
          </a:blip>
          <a:stretch>
            <a:fillRect/>
          </a:stretch>
        </p:blipFill>
        <p:spPr>
          <a:xfrm>
            <a:off x="899400" y="942750"/>
            <a:ext cx="2595177" cy="1460380"/>
          </a:xfrm>
          <a:prstGeom prst="rect">
            <a:avLst/>
          </a:prstGeom>
          <a:noFill/>
          <a:ln>
            <a:noFill/>
          </a:ln>
        </p:spPr>
      </p:pic>
      <p:pic>
        <p:nvPicPr>
          <p:cNvPr id="136" name="Google Shape;136;p25"/>
          <p:cNvPicPr preferRelativeResize="0"/>
          <p:nvPr/>
        </p:nvPicPr>
        <p:blipFill>
          <a:blip r:embed="rId4">
            <a:alphaModFix/>
          </a:blip>
          <a:stretch>
            <a:fillRect/>
          </a:stretch>
        </p:blipFill>
        <p:spPr>
          <a:xfrm>
            <a:off x="5190326" y="942750"/>
            <a:ext cx="2868751" cy="1457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0" name="Shape 140"/>
        <p:cNvGrpSpPr/>
        <p:nvPr/>
      </p:nvGrpSpPr>
      <p:grpSpPr>
        <a:xfrm>
          <a:off x="0" y="0"/>
          <a:ext cx="0" cy="0"/>
          <a:chOff x="0" y="0"/>
          <a:chExt cx="0" cy="0"/>
        </a:xfrm>
      </p:grpSpPr>
      <p:sp>
        <p:nvSpPr>
          <p:cNvPr id="141" name="Google Shape;141;p26"/>
          <p:cNvSpPr txBox="1"/>
          <p:nvPr>
            <p:ph type="title"/>
          </p:nvPr>
        </p:nvSpPr>
        <p:spPr>
          <a:xfrm>
            <a:off x="224850" y="1948700"/>
            <a:ext cx="8844000" cy="115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00FFFF"/>
                </a:solidFill>
              </a:rPr>
              <a:t>Step 4 - </a:t>
            </a:r>
            <a:r>
              <a:rPr lang="en" sz="4800">
                <a:solidFill>
                  <a:srgbClr val="00FFFF"/>
                </a:solidFill>
              </a:rPr>
              <a:t>Make your own music</a:t>
            </a:r>
            <a:endParaRPr sz="3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45" name="Shape 145"/>
        <p:cNvGrpSpPr/>
        <p:nvPr/>
      </p:nvGrpSpPr>
      <p:grpSpPr>
        <a:xfrm>
          <a:off x="0" y="0"/>
          <a:ext cx="0" cy="0"/>
          <a:chOff x="0" y="0"/>
          <a:chExt cx="0" cy="0"/>
        </a:xfrm>
      </p:grpSpPr>
      <p:sp>
        <p:nvSpPr>
          <p:cNvPr id="146" name="Google Shape;146;p27"/>
          <p:cNvSpPr txBox="1"/>
          <p:nvPr>
            <p:ph type="title"/>
          </p:nvPr>
        </p:nvSpPr>
        <p:spPr>
          <a:xfrm>
            <a:off x="265500" y="927950"/>
            <a:ext cx="4045200" cy="230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3600">
                <a:solidFill>
                  <a:srgbClr val="00FFFF"/>
                </a:solidFill>
              </a:rPr>
              <a:t>Choose one  </a:t>
            </a:r>
            <a:endParaRPr b="1" sz="3600">
              <a:solidFill>
                <a:srgbClr val="00FFFF"/>
              </a:solidFill>
            </a:endParaRPr>
          </a:p>
          <a:p>
            <a:pPr indent="0" lvl="0" marL="0" rtl="0" algn="ctr">
              <a:spcBef>
                <a:spcPts val="0"/>
              </a:spcBef>
              <a:spcAft>
                <a:spcPts val="0"/>
              </a:spcAft>
              <a:buNone/>
            </a:pPr>
            <a:r>
              <a:rPr b="1" lang="en" sz="3600">
                <a:solidFill>
                  <a:srgbClr val="00FFFF"/>
                </a:solidFill>
              </a:rPr>
              <a:t>of these </a:t>
            </a:r>
            <a:endParaRPr b="1" sz="3600">
              <a:solidFill>
                <a:srgbClr val="00FFFF"/>
              </a:solidFill>
            </a:endParaRPr>
          </a:p>
          <a:p>
            <a:pPr indent="0" lvl="0" marL="0" rtl="0" algn="ctr">
              <a:spcBef>
                <a:spcPts val="0"/>
              </a:spcBef>
              <a:spcAft>
                <a:spcPts val="0"/>
              </a:spcAft>
              <a:buNone/>
            </a:pPr>
            <a:r>
              <a:rPr b="1" lang="en" sz="3600">
                <a:solidFill>
                  <a:srgbClr val="00FFFF"/>
                </a:solidFill>
              </a:rPr>
              <a:t>three  </a:t>
            </a:r>
            <a:endParaRPr b="1" sz="3600">
              <a:solidFill>
                <a:srgbClr val="00FFFF"/>
              </a:solidFill>
            </a:endParaRPr>
          </a:p>
          <a:p>
            <a:pPr indent="0" lvl="0" marL="0" rtl="0" algn="ctr">
              <a:spcBef>
                <a:spcPts val="0"/>
              </a:spcBef>
              <a:spcAft>
                <a:spcPts val="0"/>
              </a:spcAft>
              <a:buNone/>
            </a:pPr>
            <a:r>
              <a:rPr b="1" lang="en" sz="3600">
                <a:solidFill>
                  <a:srgbClr val="00FFFF"/>
                </a:solidFill>
              </a:rPr>
              <a:t>options:</a:t>
            </a:r>
            <a:r>
              <a:rPr lang="en" sz="3600">
                <a:solidFill>
                  <a:srgbClr val="00FFFF"/>
                </a:solidFill>
              </a:rPr>
              <a:t> </a:t>
            </a:r>
            <a:endParaRPr sz="3600">
              <a:solidFill>
                <a:srgbClr val="00FFFF"/>
              </a:solidFill>
            </a:endParaRPr>
          </a:p>
        </p:txBody>
      </p:sp>
      <p:sp>
        <p:nvSpPr>
          <p:cNvPr id="147" name="Google Shape;147;p27"/>
          <p:cNvSpPr txBox="1"/>
          <p:nvPr>
            <p:ph idx="2" type="body"/>
          </p:nvPr>
        </p:nvSpPr>
        <p:spPr>
          <a:xfrm>
            <a:off x="4812100" y="131175"/>
            <a:ext cx="3964500" cy="48249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Clr>
                <a:srgbClr val="434343"/>
              </a:buClr>
              <a:buSzPts val="1400"/>
              <a:buChar char="●"/>
            </a:pPr>
            <a:r>
              <a:rPr lang="en" sz="1400">
                <a:solidFill>
                  <a:srgbClr val="434343"/>
                </a:solidFill>
              </a:rPr>
              <a:t>Make a simple instrument.  You might make musical glasses, maracas, or a drum.  Play a simple song or keep a basic rhythm on your instrument.</a:t>
            </a:r>
            <a:endParaRPr sz="1400">
              <a:solidFill>
                <a:srgbClr val="434343"/>
              </a:solidFill>
            </a:endParaRPr>
          </a:p>
          <a:p>
            <a:pPr indent="-317500" lvl="0" marL="457200" rtl="0" algn="l">
              <a:spcBef>
                <a:spcPts val="1600"/>
              </a:spcBef>
              <a:spcAft>
                <a:spcPts val="0"/>
              </a:spcAft>
              <a:buClr>
                <a:srgbClr val="434343"/>
              </a:buClr>
              <a:buSzPts val="1400"/>
              <a:buChar char="●"/>
            </a:pPr>
            <a:r>
              <a:rPr lang="en" sz="1400">
                <a:solidFill>
                  <a:srgbClr val="434343"/>
                </a:solidFill>
              </a:rPr>
              <a:t>Compose your own song. Writing music takes a lot of training, but you can start in a simple way.  If you play an instrument, write a melody of at least eight measures.  Show notes, key, tempo, and dynamics.  Try to teach someone to play your piece – or make it a duet and practice the song together! </a:t>
            </a:r>
            <a:endParaRPr sz="1400">
              <a:solidFill>
                <a:srgbClr val="434343"/>
              </a:solidFill>
            </a:endParaRPr>
          </a:p>
          <a:p>
            <a:pPr indent="-317500" lvl="0" marL="457200" rtl="0" algn="l">
              <a:spcBef>
                <a:spcPts val="1600"/>
              </a:spcBef>
              <a:spcAft>
                <a:spcPts val="1600"/>
              </a:spcAft>
              <a:buClr>
                <a:srgbClr val="434343"/>
              </a:buClr>
              <a:buSzPts val="1400"/>
              <a:buChar char="●"/>
            </a:pPr>
            <a:r>
              <a:rPr lang="en" sz="1400">
                <a:solidFill>
                  <a:srgbClr val="434343"/>
                </a:solidFill>
              </a:rPr>
              <a:t>Make up lyrics to a song.  The words in a song are called lyrics.  Using the tune of a song you know, make up new words and write them down.  Most lyrics rhyme, so see if yours can, too!</a:t>
            </a:r>
            <a:endParaRPr sz="1400">
              <a:solidFill>
                <a:srgbClr val="434343"/>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1" name="Shape 151"/>
        <p:cNvGrpSpPr/>
        <p:nvPr/>
      </p:nvGrpSpPr>
      <p:grpSpPr>
        <a:xfrm>
          <a:off x="0" y="0"/>
          <a:ext cx="0" cy="0"/>
          <a:chOff x="0" y="0"/>
          <a:chExt cx="0" cy="0"/>
        </a:xfrm>
      </p:grpSpPr>
      <p:sp>
        <p:nvSpPr>
          <p:cNvPr id="152" name="Google Shape;152;p28"/>
          <p:cNvSpPr txBox="1"/>
          <p:nvPr>
            <p:ph type="title"/>
          </p:nvPr>
        </p:nvSpPr>
        <p:spPr>
          <a:xfrm>
            <a:off x="852550" y="103050"/>
            <a:ext cx="7579500" cy="78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400" u="sng">
                <a:solidFill>
                  <a:srgbClr val="00FFFF"/>
                </a:solidFill>
              </a:rPr>
              <a:t>Step 4 Tips:  Get creative with DIY music making</a:t>
            </a:r>
            <a:endParaRPr b="1" sz="2400" u="sng">
              <a:solidFill>
                <a:srgbClr val="00FFFF"/>
              </a:solidFill>
            </a:endParaRPr>
          </a:p>
        </p:txBody>
      </p:sp>
      <p:sp>
        <p:nvSpPr>
          <p:cNvPr id="153" name="Google Shape;153;p28"/>
          <p:cNvSpPr txBox="1"/>
          <p:nvPr>
            <p:ph idx="1" type="body"/>
          </p:nvPr>
        </p:nvSpPr>
        <p:spPr>
          <a:xfrm>
            <a:off x="402850" y="689200"/>
            <a:ext cx="3531900" cy="4056600"/>
          </a:xfrm>
          <a:prstGeom prst="rect">
            <a:avLst/>
          </a:prstGeom>
        </p:spPr>
        <p:txBody>
          <a:bodyPr anchorCtr="0" anchor="t" bIns="91425" lIns="91425" spcFirstLastPara="1" rIns="91425" wrap="square" tIns="91425">
            <a:noAutofit/>
          </a:bodyPr>
          <a:lstStyle/>
          <a:p>
            <a:pPr indent="-330200" lvl="0" marL="457200" rtl="0" algn="l">
              <a:spcBef>
                <a:spcPts val="1000"/>
              </a:spcBef>
              <a:spcAft>
                <a:spcPts val="0"/>
              </a:spcAft>
              <a:buSzPts val="1600"/>
              <a:buChar char="●"/>
            </a:pPr>
            <a:r>
              <a:rPr lang="en" sz="1600">
                <a:solidFill>
                  <a:schemeClr val="lt2"/>
                </a:solidFill>
              </a:rPr>
              <a:t>Learn how to make</a:t>
            </a:r>
            <a:r>
              <a:rPr lang="en" sz="1600">
                <a:solidFill>
                  <a:schemeClr val="lt2"/>
                </a:solidFill>
              </a:rPr>
              <a:t> several musical instrument crafts at home </a:t>
            </a:r>
            <a:r>
              <a:rPr lang="en" sz="1600" u="sng">
                <a:solidFill>
                  <a:schemeClr val="hlink"/>
                </a:solidFill>
                <a:hlinkClick r:id="rId3"/>
              </a:rPr>
              <a:t>here</a:t>
            </a:r>
            <a:r>
              <a:rPr lang="en" sz="1600">
                <a:solidFill>
                  <a:schemeClr val="lt2"/>
                </a:solidFill>
              </a:rPr>
              <a:t> .  Learn how to make an acoustic guitar from cardboard </a:t>
            </a:r>
            <a:r>
              <a:rPr lang="en" sz="1600" u="sng">
                <a:solidFill>
                  <a:schemeClr val="hlink"/>
                </a:solidFill>
                <a:hlinkClick r:id="rId4"/>
              </a:rPr>
              <a:t>here</a:t>
            </a:r>
            <a:r>
              <a:rPr lang="en" sz="1600">
                <a:solidFill>
                  <a:schemeClr val="lt2"/>
                </a:solidFill>
              </a:rPr>
              <a:t> . </a:t>
            </a:r>
            <a:endParaRPr sz="1600">
              <a:solidFill>
                <a:schemeClr val="lt2"/>
              </a:solidFill>
            </a:endParaRPr>
          </a:p>
          <a:p>
            <a:pPr indent="-330200" lvl="0" marL="457200" rtl="0" algn="l">
              <a:spcBef>
                <a:spcPts val="1600"/>
              </a:spcBef>
              <a:spcAft>
                <a:spcPts val="0"/>
              </a:spcAft>
              <a:buSzPts val="1600"/>
              <a:buChar char="●"/>
            </a:pPr>
            <a:r>
              <a:rPr lang="en" sz="1600">
                <a:solidFill>
                  <a:schemeClr val="lt2"/>
                </a:solidFill>
              </a:rPr>
              <a:t>Write your own Girl Scout song - perhaps an energetic summer camp song or jazzy song about your troop.  Listen to examples of Girl Scout troops remaking their favorite pop songs into cookie selling masterpieces </a:t>
            </a:r>
            <a:r>
              <a:rPr lang="en" sz="1600" u="sng">
                <a:solidFill>
                  <a:schemeClr val="hlink"/>
                </a:solidFill>
                <a:hlinkClick r:id="rId5"/>
              </a:rPr>
              <a:t>here</a:t>
            </a:r>
            <a:r>
              <a:rPr lang="en" sz="1600">
                <a:solidFill>
                  <a:schemeClr val="lt2"/>
                </a:solidFill>
              </a:rPr>
              <a:t> and </a:t>
            </a:r>
            <a:r>
              <a:rPr lang="en" sz="1600" u="sng">
                <a:solidFill>
                  <a:schemeClr val="hlink"/>
                </a:solidFill>
                <a:hlinkClick r:id="rId6"/>
              </a:rPr>
              <a:t>here</a:t>
            </a:r>
            <a:r>
              <a:rPr lang="en" sz="1600">
                <a:solidFill>
                  <a:schemeClr val="lt2"/>
                </a:solidFill>
              </a:rPr>
              <a:t> and </a:t>
            </a:r>
            <a:r>
              <a:rPr lang="en" sz="1600" u="sng">
                <a:solidFill>
                  <a:schemeClr val="hlink"/>
                </a:solidFill>
                <a:hlinkClick r:id="rId7"/>
              </a:rPr>
              <a:t>here</a:t>
            </a:r>
            <a:r>
              <a:rPr lang="en" sz="1600">
                <a:solidFill>
                  <a:schemeClr val="lt2"/>
                </a:solidFill>
              </a:rPr>
              <a:t> </a:t>
            </a:r>
            <a:r>
              <a:rPr lang="en" sz="1600">
                <a:solidFill>
                  <a:schemeClr val="lt2"/>
                </a:solidFill>
              </a:rPr>
              <a:t>. </a:t>
            </a:r>
            <a:endParaRPr sz="1600">
              <a:solidFill>
                <a:schemeClr val="lt2"/>
              </a:solidFill>
            </a:endParaRPr>
          </a:p>
        </p:txBody>
      </p:sp>
      <p:pic>
        <p:nvPicPr>
          <p:cNvPr id="154" name="Google Shape;154;p28"/>
          <p:cNvPicPr preferRelativeResize="0"/>
          <p:nvPr/>
        </p:nvPicPr>
        <p:blipFill>
          <a:blip r:embed="rId8">
            <a:alphaModFix/>
          </a:blip>
          <a:stretch>
            <a:fillRect/>
          </a:stretch>
        </p:blipFill>
        <p:spPr>
          <a:xfrm>
            <a:off x="4000500" y="889950"/>
            <a:ext cx="4703176" cy="38558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29"/>
          <p:cNvSpPr txBox="1"/>
          <p:nvPr>
            <p:ph type="title"/>
          </p:nvPr>
        </p:nvSpPr>
        <p:spPr>
          <a:xfrm>
            <a:off x="112425" y="1948700"/>
            <a:ext cx="8956500" cy="115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00FFFF"/>
                </a:solidFill>
              </a:rPr>
              <a:t>Step 5 - Perform Your Own Music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3" name="Shape 163"/>
        <p:cNvGrpSpPr/>
        <p:nvPr/>
      </p:nvGrpSpPr>
      <p:grpSpPr>
        <a:xfrm>
          <a:off x="0" y="0"/>
          <a:ext cx="0" cy="0"/>
          <a:chOff x="0" y="0"/>
          <a:chExt cx="0" cy="0"/>
        </a:xfrm>
      </p:grpSpPr>
      <p:sp>
        <p:nvSpPr>
          <p:cNvPr id="164" name="Google Shape;164;p30"/>
          <p:cNvSpPr txBox="1"/>
          <p:nvPr>
            <p:ph type="title"/>
          </p:nvPr>
        </p:nvSpPr>
        <p:spPr>
          <a:xfrm>
            <a:off x="265500" y="927950"/>
            <a:ext cx="4045200" cy="230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3600">
                <a:solidFill>
                  <a:srgbClr val="00FFFF"/>
                </a:solidFill>
              </a:rPr>
              <a:t>Choose one  </a:t>
            </a:r>
            <a:endParaRPr b="1" sz="3600">
              <a:solidFill>
                <a:srgbClr val="00FFFF"/>
              </a:solidFill>
            </a:endParaRPr>
          </a:p>
          <a:p>
            <a:pPr indent="0" lvl="0" marL="0" rtl="0" algn="ctr">
              <a:spcBef>
                <a:spcPts val="0"/>
              </a:spcBef>
              <a:spcAft>
                <a:spcPts val="0"/>
              </a:spcAft>
              <a:buNone/>
            </a:pPr>
            <a:r>
              <a:rPr b="1" lang="en" sz="3600">
                <a:solidFill>
                  <a:srgbClr val="00FFFF"/>
                </a:solidFill>
              </a:rPr>
              <a:t>of these </a:t>
            </a:r>
            <a:endParaRPr b="1" sz="3600">
              <a:solidFill>
                <a:srgbClr val="00FFFF"/>
              </a:solidFill>
            </a:endParaRPr>
          </a:p>
          <a:p>
            <a:pPr indent="0" lvl="0" marL="0" rtl="0" algn="ctr">
              <a:spcBef>
                <a:spcPts val="0"/>
              </a:spcBef>
              <a:spcAft>
                <a:spcPts val="0"/>
              </a:spcAft>
              <a:buNone/>
            </a:pPr>
            <a:r>
              <a:rPr b="1" lang="en" sz="3600">
                <a:solidFill>
                  <a:srgbClr val="00FFFF"/>
                </a:solidFill>
              </a:rPr>
              <a:t>three  </a:t>
            </a:r>
            <a:endParaRPr b="1" sz="3600">
              <a:solidFill>
                <a:srgbClr val="00FFFF"/>
              </a:solidFill>
            </a:endParaRPr>
          </a:p>
          <a:p>
            <a:pPr indent="0" lvl="0" marL="0" rtl="0" algn="ctr">
              <a:spcBef>
                <a:spcPts val="0"/>
              </a:spcBef>
              <a:spcAft>
                <a:spcPts val="0"/>
              </a:spcAft>
              <a:buNone/>
            </a:pPr>
            <a:r>
              <a:rPr b="1" lang="en" sz="3600">
                <a:solidFill>
                  <a:srgbClr val="00FFFF"/>
                </a:solidFill>
              </a:rPr>
              <a:t>options:</a:t>
            </a:r>
            <a:r>
              <a:rPr lang="en" sz="3600">
                <a:solidFill>
                  <a:srgbClr val="00FFFF"/>
                </a:solidFill>
              </a:rPr>
              <a:t> </a:t>
            </a:r>
            <a:endParaRPr sz="3600">
              <a:solidFill>
                <a:srgbClr val="00FFFF"/>
              </a:solidFill>
            </a:endParaRPr>
          </a:p>
        </p:txBody>
      </p:sp>
      <p:sp>
        <p:nvSpPr>
          <p:cNvPr id="165" name="Google Shape;165;p30"/>
          <p:cNvSpPr txBox="1"/>
          <p:nvPr>
            <p:ph idx="2" type="body"/>
          </p:nvPr>
        </p:nvSpPr>
        <p:spPr>
          <a:xfrm>
            <a:off x="4812100" y="131175"/>
            <a:ext cx="3964500" cy="48249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Clr>
                <a:srgbClr val="434343"/>
              </a:buClr>
              <a:buSzPts val="1400"/>
              <a:buChar char="●"/>
            </a:pPr>
            <a:r>
              <a:rPr lang="en" sz="1400">
                <a:solidFill>
                  <a:srgbClr val="434343"/>
                </a:solidFill>
              </a:rPr>
              <a:t>Create a performance.  Use your new instrument, new composition, or reworded song from the previous step. Video your performance until you can play in a group and use everyone’s musical talent together.</a:t>
            </a:r>
            <a:endParaRPr sz="1400">
              <a:solidFill>
                <a:srgbClr val="434343"/>
              </a:solidFill>
            </a:endParaRPr>
          </a:p>
          <a:p>
            <a:pPr indent="-317500" lvl="0" marL="457200" rtl="0" algn="l">
              <a:spcBef>
                <a:spcPts val="1600"/>
              </a:spcBef>
              <a:spcAft>
                <a:spcPts val="0"/>
              </a:spcAft>
              <a:buClr>
                <a:srgbClr val="434343"/>
              </a:buClr>
              <a:buSzPts val="1400"/>
              <a:buChar char="●"/>
            </a:pPr>
            <a:r>
              <a:rPr lang="en" sz="1400">
                <a:solidFill>
                  <a:srgbClr val="434343"/>
                </a:solidFill>
              </a:rPr>
              <a:t>Perform in a musical event. It could be a school play, recital, band concert, or a church choir.  Invite your Girl Scout friends to come and watch your perform or make a video to share.</a:t>
            </a:r>
            <a:endParaRPr sz="1400">
              <a:solidFill>
                <a:srgbClr val="434343"/>
              </a:solidFill>
            </a:endParaRPr>
          </a:p>
          <a:p>
            <a:pPr indent="-317500" lvl="0" marL="457200" rtl="0" algn="l">
              <a:spcBef>
                <a:spcPts val="1600"/>
              </a:spcBef>
              <a:spcAft>
                <a:spcPts val="1600"/>
              </a:spcAft>
              <a:buClr>
                <a:srgbClr val="434343"/>
              </a:buClr>
              <a:buSzPts val="1400"/>
              <a:buChar char="●"/>
            </a:pPr>
            <a:r>
              <a:rPr lang="en" sz="1400">
                <a:solidFill>
                  <a:srgbClr val="434343"/>
                </a:solidFill>
              </a:rPr>
              <a:t>Add to your skills. It you’re a seasoned musical performer, try to take a solo in a concert, conduct a group, help others in the band practice their parts, or record background sounds or a soundtrack for a play.</a:t>
            </a:r>
            <a:endParaRPr sz="1400">
              <a:solidFill>
                <a:srgbClr val="434343"/>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9" name="Shape 169"/>
        <p:cNvGrpSpPr/>
        <p:nvPr/>
      </p:nvGrpSpPr>
      <p:grpSpPr>
        <a:xfrm>
          <a:off x="0" y="0"/>
          <a:ext cx="0" cy="0"/>
          <a:chOff x="0" y="0"/>
          <a:chExt cx="0" cy="0"/>
        </a:xfrm>
      </p:grpSpPr>
      <p:sp>
        <p:nvSpPr>
          <p:cNvPr id="170" name="Google Shape;170;p31"/>
          <p:cNvSpPr txBox="1"/>
          <p:nvPr>
            <p:ph type="title"/>
          </p:nvPr>
        </p:nvSpPr>
        <p:spPr>
          <a:xfrm>
            <a:off x="265500" y="927950"/>
            <a:ext cx="4045200" cy="230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3600">
                <a:solidFill>
                  <a:srgbClr val="00FFFF"/>
                </a:solidFill>
              </a:rPr>
              <a:t>Share your progress and final performance:  </a:t>
            </a:r>
            <a:endParaRPr sz="3600">
              <a:solidFill>
                <a:srgbClr val="00FFFF"/>
              </a:solidFill>
            </a:endParaRPr>
          </a:p>
        </p:txBody>
      </p:sp>
      <p:pic>
        <p:nvPicPr>
          <p:cNvPr id="171" name="Google Shape;171;p31"/>
          <p:cNvPicPr preferRelativeResize="0"/>
          <p:nvPr/>
        </p:nvPicPr>
        <p:blipFill>
          <a:blip r:embed="rId3">
            <a:alphaModFix/>
          </a:blip>
          <a:stretch>
            <a:fillRect/>
          </a:stretch>
        </p:blipFill>
        <p:spPr>
          <a:xfrm>
            <a:off x="4778125" y="93700"/>
            <a:ext cx="4225349" cy="4909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