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Nuni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Nunito-bold.fntdata"/><Relationship Id="rId16" Type="http://schemas.openxmlformats.org/officeDocument/2006/relationships/font" Target="fonts/Nunito-regular.fntdata"/><Relationship Id="rId5" Type="http://schemas.openxmlformats.org/officeDocument/2006/relationships/notesMaster" Target="notesMasters/notesMaster1.xml"/><Relationship Id="rId19" Type="http://schemas.openxmlformats.org/officeDocument/2006/relationships/font" Target="fonts/Nunito-boldItalic.fntdata"/><Relationship Id="rId6" Type="http://schemas.openxmlformats.org/officeDocument/2006/relationships/slide" Target="slides/slide1.xml"/><Relationship Id="rId18" Type="http://schemas.openxmlformats.org/officeDocument/2006/relationships/font" Target="fonts/Nunit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4796fac74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4796fac7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84796fac74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84796fac74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84796fac74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84796fac74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84796fac74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84796fac74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84796fac74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84796fac74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84796fac74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84796fac74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84796fac74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84796fac74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84796fac74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84796fac74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84796fac74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84796fac74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Rpq01rO9ZR0" TargetMode="Externa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lnt.org/" TargetMode="Externa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blog.girlscouts.org/2019/06/10-essential-knots-for-girl-scouts.html" TargetMode="Externa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pinterest.com/pin/579838520757100383/" TargetMode="External"/><Relationship Id="rId4" Type="http://schemas.openxmlformats.org/officeDocument/2006/relationships/hyperlink" Target="https://youtu.be/WhRpW0cVmds" TargetMode="External"/><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forms.gle/u9VrwrReBgzcLrpi6" TargetMode="Externa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0" y="1267925"/>
            <a:ext cx="5677200" cy="2002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4900"/>
              <a:t>Junior Eco Camper Badge</a:t>
            </a:r>
            <a:endParaRPr b="1" sz="4900"/>
          </a:p>
        </p:txBody>
      </p:sp>
      <p:sp>
        <p:nvSpPr>
          <p:cNvPr id="129" name="Google Shape;129;p13"/>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t>Girl Scouts of Central Illinois</a:t>
            </a:r>
            <a:endParaRPr sz="2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300">
                <a:latin typeface="Nunito"/>
                <a:ea typeface="Nunito"/>
                <a:cs typeface="Nunito"/>
                <a:sym typeface="Nunito"/>
              </a:rPr>
              <a:t>Whenever you step outdoors, you are a guest in nature’s home. This is especially true when it comes to camping. Whether or not you’ve been camping before, you will earn this badge by learning how to protect the environment on your trip. It will shape the way you camp forever! </a:t>
            </a:r>
            <a:endParaRPr sz="2300">
              <a:latin typeface="Nunito"/>
              <a:ea typeface="Nunito"/>
              <a:cs typeface="Nunito"/>
              <a:sym typeface="Nunito"/>
            </a:endParaRPr>
          </a:p>
        </p:txBody>
      </p:sp>
      <p:pic>
        <p:nvPicPr>
          <p:cNvPr id="135" name="Google Shape;135;p14"/>
          <p:cNvPicPr preferRelativeResize="0"/>
          <p:nvPr/>
        </p:nvPicPr>
        <p:blipFill>
          <a:blip r:embed="rId3">
            <a:alphaModFix/>
          </a:blip>
          <a:stretch>
            <a:fillRect/>
          </a:stretch>
        </p:blipFill>
        <p:spPr>
          <a:xfrm>
            <a:off x="2236824" y="305150"/>
            <a:ext cx="4533450" cy="1590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type="title"/>
          </p:nvPr>
        </p:nvSpPr>
        <p:spPr>
          <a:xfrm>
            <a:off x="819150" y="633975"/>
            <a:ext cx="7505700" cy="909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dk2"/>
                </a:solidFill>
                <a:highlight>
                  <a:schemeClr val="accent3"/>
                </a:highlight>
              </a:rPr>
              <a:t>Purpose: When I’ve earned this badge, I’ll have learned skills for minimal impact camping and know how to protect the environment when I go outdoors.</a:t>
            </a:r>
            <a:endParaRPr b="1" sz="1600">
              <a:solidFill>
                <a:schemeClr val="dk2"/>
              </a:solidFill>
              <a:highlight>
                <a:schemeClr val="accent3"/>
              </a:highlight>
            </a:endParaRPr>
          </a:p>
          <a:p>
            <a:pPr indent="0" lvl="0" marL="0" rtl="0" algn="l">
              <a:spcBef>
                <a:spcPts val="1600"/>
              </a:spcBef>
              <a:spcAft>
                <a:spcPts val="0"/>
              </a:spcAft>
              <a:buNone/>
            </a:pPr>
            <a:r>
              <a:t/>
            </a:r>
            <a:endParaRPr/>
          </a:p>
        </p:txBody>
      </p:sp>
      <p:sp>
        <p:nvSpPr>
          <p:cNvPr id="141" name="Google Shape;141;p15"/>
          <p:cNvSpPr txBox="1"/>
          <p:nvPr>
            <p:ph idx="1" type="body"/>
          </p:nvPr>
        </p:nvSpPr>
        <p:spPr>
          <a:xfrm>
            <a:off x="819150" y="1483250"/>
            <a:ext cx="7505700" cy="29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u="sng">
                <a:latin typeface="Nunito"/>
                <a:ea typeface="Nunito"/>
                <a:cs typeface="Nunito"/>
                <a:sym typeface="Nunito"/>
              </a:rPr>
              <a:t>Steps </a:t>
            </a:r>
            <a:endParaRPr b="1" sz="1900" u="sng">
              <a:latin typeface="Nunito"/>
              <a:ea typeface="Nunito"/>
              <a:cs typeface="Nunito"/>
              <a:sym typeface="Nunito"/>
            </a:endParaRPr>
          </a:p>
          <a:p>
            <a:pPr indent="0" lvl="0" marL="0" rtl="0" algn="l">
              <a:spcBef>
                <a:spcPts val="1600"/>
              </a:spcBef>
              <a:spcAft>
                <a:spcPts val="0"/>
              </a:spcAft>
              <a:buNone/>
            </a:pPr>
            <a:r>
              <a:rPr b="1" lang="en" sz="1700">
                <a:latin typeface="Nunito"/>
                <a:ea typeface="Nunito"/>
                <a:cs typeface="Nunito"/>
                <a:sym typeface="Nunito"/>
              </a:rPr>
              <a:t>1. Learn the Leave No Trace Seven Principles </a:t>
            </a:r>
            <a:endParaRPr b="1" sz="1700">
              <a:latin typeface="Nunito"/>
              <a:ea typeface="Nunito"/>
              <a:cs typeface="Nunito"/>
              <a:sym typeface="Nunito"/>
            </a:endParaRPr>
          </a:p>
          <a:p>
            <a:pPr indent="0" lvl="0" marL="0" rtl="0" algn="l">
              <a:spcBef>
                <a:spcPts val="1600"/>
              </a:spcBef>
              <a:spcAft>
                <a:spcPts val="0"/>
              </a:spcAft>
              <a:buNone/>
            </a:pPr>
            <a:r>
              <a:rPr b="1" lang="en" sz="1700">
                <a:latin typeface="Nunito"/>
                <a:ea typeface="Nunito"/>
                <a:cs typeface="Nunito"/>
                <a:sym typeface="Nunito"/>
              </a:rPr>
              <a:t>2. Plan meals with the environment in mind </a:t>
            </a:r>
            <a:endParaRPr b="1" sz="1700">
              <a:latin typeface="Nunito"/>
              <a:ea typeface="Nunito"/>
              <a:cs typeface="Nunito"/>
              <a:sym typeface="Nunito"/>
            </a:endParaRPr>
          </a:p>
          <a:p>
            <a:pPr indent="0" lvl="0" marL="0" rtl="0" algn="l">
              <a:spcBef>
                <a:spcPts val="1600"/>
              </a:spcBef>
              <a:spcAft>
                <a:spcPts val="0"/>
              </a:spcAft>
              <a:buNone/>
            </a:pPr>
            <a:r>
              <a:rPr b="1" lang="en" sz="1700">
                <a:latin typeface="Nunito"/>
                <a:ea typeface="Nunito"/>
                <a:cs typeface="Nunito"/>
                <a:sym typeface="Nunito"/>
              </a:rPr>
              <a:t>3. Prepare a minimal impact campsite </a:t>
            </a:r>
            <a:endParaRPr b="1" sz="1700">
              <a:latin typeface="Nunito"/>
              <a:ea typeface="Nunito"/>
              <a:cs typeface="Nunito"/>
              <a:sym typeface="Nunito"/>
            </a:endParaRPr>
          </a:p>
          <a:p>
            <a:pPr indent="0" lvl="0" marL="0" rtl="0" algn="l">
              <a:spcBef>
                <a:spcPts val="1600"/>
              </a:spcBef>
              <a:spcAft>
                <a:spcPts val="0"/>
              </a:spcAft>
              <a:buNone/>
            </a:pPr>
            <a:r>
              <a:rPr b="1" lang="en" sz="1700">
                <a:latin typeface="Nunito"/>
                <a:ea typeface="Nunito"/>
                <a:cs typeface="Nunito"/>
                <a:sym typeface="Nunito"/>
              </a:rPr>
              <a:t>4. Have fun with Leave No Trace </a:t>
            </a:r>
            <a:endParaRPr b="1" sz="1700">
              <a:latin typeface="Nunito"/>
              <a:ea typeface="Nunito"/>
              <a:cs typeface="Nunito"/>
              <a:sym typeface="Nunito"/>
            </a:endParaRPr>
          </a:p>
          <a:p>
            <a:pPr indent="0" lvl="0" marL="0" rtl="0" algn="l">
              <a:spcBef>
                <a:spcPts val="1600"/>
              </a:spcBef>
              <a:spcAft>
                <a:spcPts val="1600"/>
              </a:spcAft>
              <a:buNone/>
            </a:pPr>
            <a:r>
              <a:rPr b="1" lang="en" sz="1700">
                <a:latin typeface="Nunito"/>
                <a:ea typeface="Nunito"/>
                <a:cs typeface="Nunito"/>
                <a:sym typeface="Nunito"/>
              </a:rPr>
              <a:t>5. Take a conservation hike </a:t>
            </a:r>
            <a:endParaRPr b="1" sz="1700">
              <a:latin typeface="Nunito"/>
              <a:ea typeface="Nunito"/>
              <a:cs typeface="Nunito"/>
              <a:sym typeface="Nunito"/>
            </a:endParaRPr>
          </a:p>
        </p:txBody>
      </p:sp>
      <p:pic>
        <p:nvPicPr>
          <p:cNvPr id="142" name="Google Shape;142;p15"/>
          <p:cNvPicPr preferRelativeResize="0"/>
          <p:nvPr/>
        </p:nvPicPr>
        <p:blipFill>
          <a:blip r:embed="rId3">
            <a:alphaModFix/>
          </a:blip>
          <a:stretch>
            <a:fillRect/>
          </a:stretch>
        </p:blipFill>
        <p:spPr>
          <a:xfrm>
            <a:off x="5559230" y="2344475"/>
            <a:ext cx="2980374" cy="2236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 the Leave No Trace Seven Principles</a:t>
            </a:r>
            <a:endParaRPr/>
          </a:p>
        </p:txBody>
      </p:sp>
      <p:sp>
        <p:nvSpPr>
          <p:cNvPr id="148" name="Google Shape;148;p16"/>
          <p:cNvSpPr txBox="1"/>
          <p:nvPr>
            <p:ph idx="1" type="body"/>
          </p:nvPr>
        </p:nvSpPr>
        <p:spPr>
          <a:xfrm>
            <a:off x="819150" y="1555000"/>
            <a:ext cx="7505700" cy="31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Learn and be prepared to use the Leave No Trace Seven Principles to help protect the environment on your trip:</a:t>
            </a:r>
            <a:endParaRPr b="1" sz="1400"/>
          </a:p>
          <a:p>
            <a:pPr indent="0" lvl="0" marL="0" rtl="0" algn="l">
              <a:spcBef>
                <a:spcPts val="1600"/>
              </a:spcBef>
              <a:spcAft>
                <a:spcPts val="1600"/>
              </a:spcAft>
              <a:buNone/>
            </a:pPr>
            <a:r>
              <a:rPr b="1" lang="en" sz="1400"/>
              <a:t>Plan ahead</a:t>
            </a:r>
            <a:r>
              <a:rPr lang="en" sz="1400"/>
              <a:t> so you leave nothing behind. Get to know the area you’ll visit. Repackage and store food in reusable containers. </a:t>
            </a:r>
            <a:r>
              <a:rPr b="1" lang="en" sz="1400"/>
              <a:t>Travel and camp on durable surfaces.</a:t>
            </a:r>
            <a:r>
              <a:rPr lang="en" sz="1400"/>
              <a:t> Walk only on existing trails and camp on surfaces that are already impacted or are durable enough to withstand repeated trampling. </a:t>
            </a:r>
            <a:r>
              <a:rPr b="1" lang="en" sz="1400"/>
              <a:t>Dispose of waste properly:</a:t>
            </a:r>
            <a:r>
              <a:rPr lang="en" sz="1400"/>
              <a:t> Carry out what you carry in—never dump anything on a campsite or into a water source. </a:t>
            </a:r>
            <a:r>
              <a:rPr b="1" lang="en" sz="1400"/>
              <a:t>Leave nature as you find it</a:t>
            </a:r>
            <a:r>
              <a:rPr lang="en" sz="1400"/>
              <a:t>—don’t collect or take anything from the outdoors. </a:t>
            </a:r>
            <a:r>
              <a:rPr b="1" lang="en" sz="1400"/>
              <a:t>Minimize campfire impacts:</a:t>
            </a:r>
            <a:r>
              <a:rPr lang="en" sz="1400"/>
              <a:t> Instead of using firewood and building campfires, pack a lightweight cooking stove and lantern. </a:t>
            </a:r>
            <a:r>
              <a:rPr b="1" lang="en" sz="1400"/>
              <a:t>Respect wildlife</a:t>
            </a:r>
            <a:r>
              <a:rPr lang="en" sz="1400"/>
              <a:t> by checking them out at a distance. Never approach, feed, or follow them. </a:t>
            </a:r>
            <a:r>
              <a:rPr b="1" lang="en" sz="1400"/>
              <a:t>Be considerate of other visitors.</a:t>
            </a:r>
            <a:r>
              <a:rPr lang="en" sz="1400"/>
              <a:t> Remember you’re not alone in the wilderness. Keep your voices down and let nature be the loudest sounds you hear. </a:t>
            </a:r>
            <a:endParaRPr sz="1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7"/>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Use Your Knowledge		</a:t>
            </a:r>
            <a:endParaRPr/>
          </a:p>
        </p:txBody>
      </p:sp>
      <p:sp>
        <p:nvSpPr>
          <p:cNvPr id="154" name="Google Shape;154;p17"/>
          <p:cNvSpPr txBox="1"/>
          <p:nvPr>
            <p:ph idx="1" type="body"/>
          </p:nvPr>
        </p:nvSpPr>
        <p:spPr>
          <a:xfrm>
            <a:off x="819150" y="1990725"/>
            <a:ext cx="33174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Use what you just learned about the Leave No Trace Seven Principles and conduct an interview!  You may call an experienced camper, park ranger or camp director and ask how they use these principles.  Then plan to take their advice on your next adventure!  Enjoy this video to learn more!</a:t>
            </a:r>
            <a:endParaRPr sz="1500"/>
          </a:p>
          <a:p>
            <a:pPr indent="0" lvl="0" marL="0" rtl="0" algn="l">
              <a:spcBef>
                <a:spcPts val="1600"/>
              </a:spcBef>
              <a:spcAft>
                <a:spcPts val="1600"/>
              </a:spcAft>
              <a:buNone/>
            </a:pPr>
            <a:r>
              <a:t/>
            </a:r>
            <a:endParaRPr/>
          </a:p>
        </p:txBody>
      </p:sp>
      <p:pic>
        <p:nvPicPr>
          <p:cNvPr descr="Leave No Trace, or LNT, principles are a group of best practices for enjoying our wild spaces. In this video, Miranda talks about the seven principles of Leave No Trace and how you can follow them to leave the wilderness as beautiful as you found it. &#10;&#10;Check out or videos on how to poop in the woods: https://youtu.be/ZaOKKzpCjgA&#10;How to build a campfire: https://youtu.be/0O3Bj8JFcTc&#10;And food storage for backpackers: https://youtu.be/TlF0JlwVYHo&#10;&#10;To learn more about LNT, read our article: https://www.rei.com/learn/expert-advice/leave-no-trace.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155" name="Google Shape;155;p17" title="What is Leave No Trace? || REI">
            <a:hlinkClick r:id="rId3"/>
          </p:cNvPr>
          <p:cNvPicPr preferRelativeResize="0"/>
          <p:nvPr/>
        </p:nvPicPr>
        <p:blipFill>
          <a:blip r:embed="rId4">
            <a:alphaModFix/>
          </a:blip>
          <a:stretch>
            <a:fillRect/>
          </a:stretch>
        </p:blipFill>
        <p:spPr>
          <a:xfrm>
            <a:off x="4233975" y="1500225"/>
            <a:ext cx="4572000" cy="342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8"/>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Plan meals with the environment in mind</a:t>
            </a:r>
            <a:endParaRPr/>
          </a:p>
        </p:txBody>
      </p:sp>
      <p:sp>
        <p:nvSpPr>
          <p:cNvPr id="161" name="Google Shape;161;p18"/>
          <p:cNvSpPr txBox="1"/>
          <p:nvPr>
            <p:ph idx="1" type="body"/>
          </p:nvPr>
        </p:nvSpPr>
        <p:spPr>
          <a:xfrm>
            <a:off x="819150" y="1684425"/>
            <a:ext cx="7505700" cy="275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sz="1700"/>
              <a:t>Your next challenge is to pack and prepare food that will leave the least amount of waste on a campground.  Choose one of the following examples to make and enjoy:</a:t>
            </a:r>
            <a:endParaRPr sz="1700"/>
          </a:p>
          <a:p>
            <a:pPr indent="-336550" lvl="0" marL="457200" rtl="0" algn="l">
              <a:spcBef>
                <a:spcPts val="1600"/>
              </a:spcBef>
              <a:spcAft>
                <a:spcPts val="0"/>
              </a:spcAft>
              <a:buSzPts val="1700"/>
              <a:buAutoNum type="arabicPeriod"/>
            </a:pPr>
            <a:r>
              <a:rPr lang="en" sz="1700"/>
              <a:t> Trail mix-use your favorite items!</a:t>
            </a:r>
            <a:endParaRPr sz="1700"/>
          </a:p>
          <a:p>
            <a:pPr indent="-336550" lvl="0" marL="457200" rtl="0" algn="l">
              <a:spcBef>
                <a:spcPts val="0"/>
              </a:spcBef>
              <a:spcAft>
                <a:spcPts val="0"/>
              </a:spcAft>
              <a:buSzPts val="1700"/>
              <a:buAutoNum type="arabicPeriod"/>
            </a:pPr>
            <a:r>
              <a:rPr lang="en" sz="1700"/>
              <a:t>Cream cheese roll ups with veggies</a:t>
            </a:r>
            <a:endParaRPr sz="1700"/>
          </a:p>
          <a:p>
            <a:pPr indent="-336550" lvl="0" marL="457200" rtl="0" algn="l">
              <a:spcBef>
                <a:spcPts val="0"/>
              </a:spcBef>
              <a:spcAft>
                <a:spcPts val="0"/>
              </a:spcAft>
              <a:buSzPts val="1700"/>
              <a:buAutoNum type="arabicPeriod"/>
            </a:pPr>
            <a:r>
              <a:rPr lang="en" sz="1700"/>
              <a:t>Fresh fruit and yogurt parfait</a:t>
            </a:r>
            <a:endParaRPr sz="1700"/>
          </a:p>
        </p:txBody>
      </p:sp>
      <p:pic>
        <p:nvPicPr>
          <p:cNvPr id="162" name="Google Shape;162;p18"/>
          <p:cNvPicPr preferRelativeResize="0"/>
          <p:nvPr/>
        </p:nvPicPr>
        <p:blipFill>
          <a:blip r:embed="rId3">
            <a:alphaModFix/>
          </a:blip>
          <a:stretch>
            <a:fillRect/>
          </a:stretch>
        </p:blipFill>
        <p:spPr>
          <a:xfrm>
            <a:off x="4812625" y="2416350"/>
            <a:ext cx="3368825" cy="2245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9"/>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Prepare a minimal impact campsite</a:t>
            </a:r>
            <a:endParaRPr/>
          </a:p>
        </p:txBody>
      </p:sp>
      <p:sp>
        <p:nvSpPr>
          <p:cNvPr id="168" name="Google Shape;168;p19"/>
          <p:cNvSpPr txBox="1"/>
          <p:nvPr>
            <p:ph idx="1" type="body"/>
          </p:nvPr>
        </p:nvSpPr>
        <p:spPr>
          <a:xfrm>
            <a:off x="300675" y="1514050"/>
            <a:ext cx="5723400" cy="309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Browse the Leave No Trace website for blogs, videos and fun activities!</a:t>
            </a:r>
            <a:endParaRPr sz="1500"/>
          </a:p>
          <a:p>
            <a:pPr indent="0" lvl="0" marL="0" rtl="0" algn="l">
              <a:spcBef>
                <a:spcPts val="1600"/>
              </a:spcBef>
              <a:spcAft>
                <a:spcPts val="0"/>
              </a:spcAft>
              <a:buNone/>
            </a:pPr>
            <a:r>
              <a:rPr lang="en"/>
              <a:t>                                         </a:t>
            </a:r>
            <a:r>
              <a:rPr lang="en" sz="2200" u="sng">
                <a:solidFill>
                  <a:schemeClr val="hlink"/>
                </a:solidFill>
                <a:hlinkClick r:id="rId3"/>
              </a:rPr>
              <a:t>Leave No Trace Website</a:t>
            </a:r>
            <a:endParaRPr sz="2200"/>
          </a:p>
          <a:p>
            <a:pPr indent="0" lvl="0" marL="0" rtl="0" algn="l">
              <a:spcBef>
                <a:spcPts val="1600"/>
              </a:spcBef>
              <a:spcAft>
                <a:spcPts val="1600"/>
              </a:spcAft>
              <a:buNone/>
            </a:pPr>
            <a:r>
              <a:rPr lang="en" sz="1800"/>
              <a:t>Then, pretend you are going camping this weekend!  Check the weather forecast and make a list of items you will need, depending on the weather.  For example, if rain is in the forecast, you will need to pack ponchos and tarps.  If it will be extra warm, you should pack sunscreen and hats!  Use the above website to find more items to pack!</a:t>
            </a:r>
            <a:endParaRPr sz="2200"/>
          </a:p>
        </p:txBody>
      </p:sp>
      <p:pic>
        <p:nvPicPr>
          <p:cNvPr id="169" name="Google Shape;169;p19"/>
          <p:cNvPicPr preferRelativeResize="0"/>
          <p:nvPr/>
        </p:nvPicPr>
        <p:blipFill>
          <a:blip r:embed="rId4">
            <a:alphaModFix/>
          </a:blip>
          <a:stretch>
            <a:fillRect/>
          </a:stretch>
        </p:blipFill>
        <p:spPr>
          <a:xfrm>
            <a:off x="6146875" y="1514050"/>
            <a:ext cx="2628950" cy="197170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0"/>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fun with Leave No Trace</a:t>
            </a:r>
            <a:endParaRPr/>
          </a:p>
        </p:txBody>
      </p:sp>
      <p:sp>
        <p:nvSpPr>
          <p:cNvPr id="175" name="Google Shape;175;p20"/>
          <p:cNvSpPr txBox="1"/>
          <p:nvPr>
            <p:ph idx="1" type="body"/>
          </p:nvPr>
        </p:nvSpPr>
        <p:spPr>
          <a:xfrm>
            <a:off x="819150" y="1535525"/>
            <a:ext cx="7505700" cy="290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Time to practice your knot-tying skills!  There are 10 examples on this link to Girlscouts.org.  Please choose at least 5 to try, or try them all!  </a:t>
            </a:r>
            <a:endParaRPr sz="1500"/>
          </a:p>
          <a:p>
            <a:pPr indent="0" lvl="0" marL="0" rtl="0" algn="l">
              <a:spcBef>
                <a:spcPts val="1600"/>
              </a:spcBef>
              <a:spcAft>
                <a:spcPts val="0"/>
              </a:spcAft>
              <a:buNone/>
            </a:pPr>
            <a:r>
              <a:t/>
            </a:r>
            <a:endParaRPr sz="1500"/>
          </a:p>
          <a:p>
            <a:pPr indent="0" lvl="0" marL="0" rtl="0" algn="l">
              <a:spcBef>
                <a:spcPts val="1600"/>
              </a:spcBef>
              <a:spcAft>
                <a:spcPts val="1600"/>
              </a:spcAft>
              <a:buNone/>
            </a:pPr>
            <a:r>
              <a:rPr lang="en" sz="1500"/>
              <a:t>            </a:t>
            </a:r>
            <a:r>
              <a:rPr lang="en" sz="2300" u="sng">
                <a:solidFill>
                  <a:schemeClr val="hlink"/>
                </a:solidFill>
                <a:hlinkClick r:id="rId3"/>
              </a:rPr>
              <a:t>10 Essential Knots</a:t>
            </a:r>
            <a:endParaRPr sz="2300"/>
          </a:p>
        </p:txBody>
      </p:sp>
      <p:pic>
        <p:nvPicPr>
          <p:cNvPr id="176" name="Google Shape;176;p20"/>
          <p:cNvPicPr preferRelativeResize="0"/>
          <p:nvPr/>
        </p:nvPicPr>
        <p:blipFill>
          <a:blip r:embed="rId4">
            <a:alphaModFix/>
          </a:blip>
          <a:stretch>
            <a:fillRect/>
          </a:stretch>
        </p:blipFill>
        <p:spPr>
          <a:xfrm>
            <a:off x="4388050" y="2269075"/>
            <a:ext cx="3611776" cy="2401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1"/>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a conservation hike</a:t>
            </a:r>
            <a:endParaRPr/>
          </a:p>
        </p:txBody>
      </p:sp>
      <p:sp>
        <p:nvSpPr>
          <p:cNvPr id="182" name="Google Shape;182;p21"/>
          <p:cNvSpPr txBox="1"/>
          <p:nvPr>
            <p:ph idx="1" type="body"/>
          </p:nvPr>
        </p:nvSpPr>
        <p:spPr>
          <a:xfrm>
            <a:off x="819150" y="1546275"/>
            <a:ext cx="7505700" cy="289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Take a walk with your family and r</a:t>
            </a:r>
            <a:r>
              <a:rPr lang="en" sz="1400"/>
              <a:t>ecord wildlife! Record sounds you hear, and photograph, film or sketch what you see in a journal. Look for animal tracks. Do you see a nest where an animal has rested? Be sure to keep your distance. At the end of your walk, share your recordings, images or journal sketches with your friends or family!</a:t>
            </a:r>
            <a:endParaRPr sz="1400"/>
          </a:p>
          <a:p>
            <a:pPr indent="0" lvl="0" marL="0" rtl="0" algn="l">
              <a:spcBef>
                <a:spcPts val="1600"/>
              </a:spcBef>
              <a:spcAft>
                <a:spcPts val="0"/>
              </a:spcAft>
              <a:buNone/>
            </a:pPr>
            <a:r>
              <a:rPr lang="en"/>
              <a:t>Here are 2 websites to review animal tracks, as well as, birds and their sounds!  Have fun!</a:t>
            </a:r>
            <a:endParaRPr/>
          </a:p>
          <a:p>
            <a:pPr indent="0" lvl="0" marL="0" rtl="0" algn="l">
              <a:spcBef>
                <a:spcPts val="1600"/>
              </a:spcBef>
              <a:spcAft>
                <a:spcPts val="0"/>
              </a:spcAft>
              <a:buNone/>
            </a:pPr>
            <a:r>
              <a:rPr lang="en" sz="1600" u="sng">
                <a:solidFill>
                  <a:schemeClr val="hlink"/>
                </a:solidFill>
                <a:hlinkClick r:id="rId3"/>
              </a:rPr>
              <a:t>Animal Tracks</a:t>
            </a:r>
            <a:endParaRPr sz="1600"/>
          </a:p>
          <a:p>
            <a:pPr indent="0" lvl="0" marL="0" rtl="0" algn="l">
              <a:spcBef>
                <a:spcPts val="1600"/>
              </a:spcBef>
              <a:spcAft>
                <a:spcPts val="1600"/>
              </a:spcAft>
              <a:buNone/>
            </a:pPr>
            <a:r>
              <a:rPr lang="en" sz="1600" u="sng">
                <a:solidFill>
                  <a:schemeClr val="hlink"/>
                </a:solidFill>
                <a:hlinkClick r:id="rId4"/>
              </a:rPr>
              <a:t>Birds and Sounds</a:t>
            </a:r>
            <a:endParaRPr sz="1600"/>
          </a:p>
        </p:txBody>
      </p:sp>
      <p:pic>
        <p:nvPicPr>
          <p:cNvPr id="183" name="Google Shape;183;p21"/>
          <p:cNvPicPr preferRelativeResize="0"/>
          <p:nvPr/>
        </p:nvPicPr>
        <p:blipFill>
          <a:blip r:embed="rId5">
            <a:alphaModFix/>
          </a:blip>
          <a:stretch>
            <a:fillRect/>
          </a:stretch>
        </p:blipFill>
        <p:spPr>
          <a:xfrm flipH="1" rot="5400000">
            <a:off x="5546838" y="2059463"/>
            <a:ext cx="1695275" cy="3769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2"/>
          <p:cNvSpPr txBox="1"/>
          <p:nvPr>
            <p:ph type="title"/>
          </p:nvPr>
        </p:nvSpPr>
        <p:spPr>
          <a:xfrm>
            <a:off x="722525" y="44827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You have earned the </a:t>
            </a:r>
            <a:endParaRPr/>
          </a:p>
          <a:p>
            <a:pPr indent="0" lvl="0" marL="0" rtl="0" algn="l">
              <a:spcBef>
                <a:spcPts val="0"/>
              </a:spcBef>
              <a:spcAft>
                <a:spcPts val="0"/>
              </a:spcAft>
              <a:buNone/>
            </a:pPr>
            <a:r>
              <a:rPr lang="en"/>
              <a:t>               Junior Eco Camper Badge!</a:t>
            </a:r>
            <a:endParaRPr/>
          </a:p>
        </p:txBody>
      </p:sp>
      <p:sp>
        <p:nvSpPr>
          <p:cNvPr id="189" name="Google Shape;189;p22"/>
          <p:cNvSpPr txBox="1"/>
          <p:nvPr>
            <p:ph idx="1" type="body"/>
          </p:nvPr>
        </p:nvSpPr>
        <p:spPr>
          <a:xfrm>
            <a:off x="819150" y="1990725"/>
            <a:ext cx="42384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t>Please take a moment to complete the following survey!</a:t>
            </a:r>
            <a:endParaRPr sz="2300"/>
          </a:p>
          <a:p>
            <a:pPr indent="0" lvl="0" marL="0" rtl="0" algn="l">
              <a:spcBef>
                <a:spcPts val="1600"/>
              </a:spcBef>
              <a:spcAft>
                <a:spcPts val="0"/>
              </a:spcAft>
              <a:buNone/>
            </a:pPr>
            <a:r>
              <a:rPr lang="en" sz="2300" u="sng">
                <a:solidFill>
                  <a:schemeClr val="hlink"/>
                </a:solidFill>
                <a:hlinkClick r:id="rId3"/>
              </a:rPr>
              <a:t>Survey Link</a:t>
            </a:r>
            <a:endParaRPr sz="2300"/>
          </a:p>
          <a:p>
            <a:pPr indent="0" lvl="0" marL="0" rtl="0" algn="l">
              <a:spcBef>
                <a:spcPts val="1600"/>
              </a:spcBef>
              <a:spcAft>
                <a:spcPts val="1600"/>
              </a:spcAft>
              <a:buNone/>
            </a:pPr>
            <a:r>
              <a:rPr lang="en" sz="2300"/>
              <a:t>Thank you!</a:t>
            </a:r>
            <a:endParaRPr sz="2300"/>
          </a:p>
        </p:txBody>
      </p:sp>
      <p:pic>
        <p:nvPicPr>
          <p:cNvPr id="190" name="Google Shape;190;p22"/>
          <p:cNvPicPr preferRelativeResize="0"/>
          <p:nvPr/>
        </p:nvPicPr>
        <p:blipFill>
          <a:blip r:embed="rId4">
            <a:alphaModFix/>
          </a:blip>
          <a:stretch>
            <a:fillRect/>
          </a:stretch>
        </p:blipFill>
        <p:spPr>
          <a:xfrm>
            <a:off x="5390500" y="1511100"/>
            <a:ext cx="3202899" cy="32028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