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5143500" cx="9144000"/>
  <p:notesSz cx="6858000" cy="9144000"/>
  <p:embeddedFontLst>
    <p:embeddedFont>
      <p:font typeface="Raleway"/>
      <p:regular r:id="rId41"/>
      <p:bold r:id="rId42"/>
      <p:italic r:id="rId43"/>
      <p:boldItalic r:id="rId44"/>
    </p:embeddedFont>
    <p:embeddedFont>
      <p:font typeface="Economica"/>
      <p:regular r:id="rId45"/>
      <p:bold r:id="rId46"/>
      <p:italic r:id="rId47"/>
      <p:boldItalic r:id="rId48"/>
    </p:embeddedFont>
    <p:embeddedFont>
      <p:font typeface="Roboto"/>
      <p:regular r:id="rId49"/>
      <p:bold r:id="rId50"/>
      <p:italic r:id="rId51"/>
      <p:boldItalic r:id="rId52"/>
    </p:embeddedFont>
    <p:embeddedFont>
      <p:font typeface="Pacifico"/>
      <p:regular r:id="rId53"/>
    </p:embeddedFont>
    <p:embeddedFont>
      <p:font typeface="Open Sans"/>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Raleway-bold.fntdata"/><Relationship Id="rId41" Type="http://schemas.openxmlformats.org/officeDocument/2006/relationships/font" Target="fonts/Raleway-regular.fntdata"/><Relationship Id="rId44" Type="http://schemas.openxmlformats.org/officeDocument/2006/relationships/font" Target="fonts/Raleway-boldItalic.fntdata"/><Relationship Id="rId43" Type="http://schemas.openxmlformats.org/officeDocument/2006/relationships/font" Target="fonts/Raleway-italic.fntdata"/><Relationship Id="rId46" Type="http://schemas.openxmlformats.org/officeDocument/2006/relationships/font" Target="fonts/Economica-bold.fntdata"/><Relationship Id="rId45" Type="http://schemas.openxmlformats.org/officeDocument/2006/relationships/font" Target="fonts/Economica-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Economica-boldItalic.fntdata"/><Relationship Id="rId47" Type="http://schemas.openxmlformats.org/officeDocument/2006/relationships/font" Target="fonts/Economica-italic.fntdata"/><Relationship Id="rId49" Type="http://schemas.openxmlformats.org/officeDocument/2006/relationships/font" Target="fonts/Robot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oboto-italic.fntdata"/><Relationship Id="rId50" Type="http://schemas.openxmlformats.org/officeDocument/2006/relationships/font" Target="fonts/Roboto-bold.fntdata"/><Relationship Id="rId53" Type="http://schemas.openxmlformats.org/officeDocument/2006/relationships/font" Target="fonts/Pacifico-regular.fntdata"/><Relationship Id="rId52" Type="http://schemas.openxmlformats.org/officeDocument/2006/relationships/font" Target="fonts/Roboto-boldItalic.fntdata"/><Relationship Id="rId11" Type="http://schemas.openxmlformats.org/officeDocument/2006/relationships/slide" Target="slides/slide6.xml"/><Relationship Id="rId55" Type="http://schemas.openxmlformats.org/officeDocument/2006/relationships/font" Target="fonts/OpenSans-bold.fntdata"/><Relationship Id="rId10" Type="http://schemas.openxmlformats.org/officeDocument/2006/relationships/slide" Target="slides/slide5.xml"/><Relationship Id="rId54" Type="http://schemas.openxmlformats.org/officeDocument/2006/relationships/font" Target="fonts/OpenSans-regular.fntdata"/><Relationship Id="rId13" Type="http://schemas.openxmlformats.org/officeDocument/2006/relationships/slide" Target="slides/slide8.xml"/><Relationship Id="rId57" Type="http://schemas.openxmlformats.org/officeDocument/2006/relationships/font" Target="fonts/OpenSans-boldItalic.fntdata"/><Relationship Id="rId12" Type="http://schemas.openxmlformats.org/officeDocument/2006/relationships/slide" Target="slides/slide7.xml"/><Relationship Id="rId56" Type="http://schemas.openxmlformats.org/officeDocument/2006/relationships/font" Target="fonts/OpenSans-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ratch.mit.edu/projects/editor/?tutorial=getStarted"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9d7ddc0c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9d7ddc0c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83a4106283_0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g83a4106283_0_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b1f1e68b1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b1f1e68b1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In Girl Scouts, everything we do is either about STEM, Outdoors, Entrepreneurship, or Life Skills. This month we are going to focus STEM – Science, Technology, Engineering, and Math</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b1f1e68b1a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b1f1e68b1a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The whole point of Girl Scouts is to build 5 outcomes.  The one we are going to work on today is Challenge Seeking, which means we want you to feel comfortable taking risks even if you are afraid of making a mistake.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83a4106283_0_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83a4106283_0_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83a4106283_0_6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83a4106283_0_6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83a4106283_0_6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83a4106283_0_6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In order to annotate, go to the top of your screen (might have to click more) then ANNOTATE, you should be able to see all the different ways to write or stamp on the powerpoint.</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tell us what you would rather do… you can stamp/write your name/draw</a:t>
            </a:r>
            <a:endParaRPr sz="12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b1f1e68b1a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b1f1e68b1a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Using annotation, tell us what you would rather do…</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b1f1e68b1a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b1f1e68b1a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Using annotation, tell us what you would rather do…</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83a4106283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83a4106283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Leader: Make polls for the highlighted words, they have to guess the correct answer…</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83a4106283_0_6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83a4106283_0_6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b1f1e68b1a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b1f1e68b1a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b1f1e68b1a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b1f1e68b1a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b1f1e68b1a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b1f1e68b1a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Presenter</a:t>
            </a:r>
            <a:r>
              <a:rPr lang="en" sz="1200">
                <a:solidFill>
                  <a:schemeClr val="dk1"/>
                </a:solidFill>
              </a:rPr>
              <a:t>: Make polls for highlighted words, they have to guess the correct answer…</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b1f1e68b1a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b1f1e68b1a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b1f1e68b1a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b1f1e68b1a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b1f1e68b1a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b1f1e68b1a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b1f1e68b1a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b1f1e68b1a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b1f1e68b1a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b1f1e68b1a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b1f1e68b1a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b1f1e68b1a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0"/>
              </a:spcBef>
              <a:spcAft>
                <a:spcPts val="0"/>
              </a:spcAft>
              <a:buClr>
                <a:srgbClr val="202124"/>
              </a:buClr>
              <a:buSzPts val="1000"/>
              <a:buFont typeface="Roboto"/>
              <a:buChar char="●"/>
            </a:pPr>
            <a:r>
              <a:rPr lang="en" sz="1000">
                <a:solidFill>
                  <a:srgbClr val="202124"/>
                </a:solidFill>
                <a:highlight>
                  <a:srgbClr val="FFFFFF"/>
                </a:highlight>
                <a:latin typeface="Roboto"/>
                <a:ea typeface="Roboto"/>
                <a:cs typeface="Roboto"/>
                <a:sym typeface="Roboto"/>
              </a:rPr>
              <a:t>A </a:t>
            </a:r>
            <a:r>
              <a:rPr b="1" lang="en" sz="1000">
                <a:solidFill>
                  <a:srgbClr val="202124"/>
                </a:solidFill>
                <a:highlight>
                  <a:srgbClr val="FFFFFF"/>
                </a:highlight>
                <a:latin typeface="Roboto"/>
                <a:ea typeface="Roboto"/>
                <a:cs typeface="Roboto"/>
                <a:sym typeface="Roboto"/>
              </a:rPr>
              <a:t>car's computer</a:t>
            </a:r>
            <a:r>
              <a:rPr lang="en" sz="1000">
                <a:solidFill>
                  <a:srgbClr val="202124"/>
                </a:solidFill>
                <a:highlight>
                  <a:srgbClr val="FFFFFF"/>
                </a:highlight>
                <a:latin typeface="Roboto"/>
                <a:ea typeface="Roboto"/>
                <a:cs typeface="Roboto"/>
                <a:sym typeface="Roboto"/>
              </a:rPr>
              <a:t> and electrical system operates everything from air conditioning, radios, the braking systems, air bags, alarm systems, engine controls and so much more!</a:t>
            </a:r>
            <a:endParaRPr sz="1000">
              <a:solidFill>
                <a:srgbClr val="202124"/>
              </a:solidFill>
              <a:highlight>
                <a:srgbClr val="FFFFFF"/>
              </a:highlight>
              <a:latin typeface="Roboto"/>
              <a:ea typeface="Roboto"/>
              <a:cs typeface="Roboto"/>
              <a:sym typeface="Roboto"/>
            </a:endParaRPr>
          </a:p>
          <a:p>
            <a:pPr indent="-292100" lvl="0" marL="457200" rtl="0" algn="l">
              <a:lnSpc>
                <a:spcPct val="115000"/>
              </a:lnSpc>
              <a:spcBef>
                <a:spcPts val="0"/>
              </a:spcBef>
              <a:spcAft>
                <a:spcPts val="0"/>
              </a:spcAft>
              <a:buClr>
                <a:srgbClr val="202124"/>
              </a:buClr>
              <a:buSzPts val="1000"/>
              <a:buFont typeface="Roboto"/>
              <a:buChar char="●"/>
            </a:pPr>
            <a:r>
              <a:rPr lang="en" sz="1200">
                <a:solidFill>
                  <a:srgbClr val="202124"/>
                </a:solidFill>
                <a:highlight>
                  <a:srgbClr val="FFFFFF"/>
                </a:highlight>
                <a:latin typeface="Roboto"/>
                <a:ea typeface="Roboto"/>
                <a:cs typeface="Roboto"/>
                <a:sym typeface="Roboto"/>
              </a:rPr>
              <a:t>A microprocessor chip, a basic version of a </a:t>
            </a:r>
            <a:r>
              <a:rPr b="1" lang="en" sz="1200">
                <a:solidFill>
                  <a:srgbClr val="202124"/>
                </a:solidFill>
                <a:highlight>
                  <a:srgbClr val="FFFFFF"/>
                </a:highlight>
                <a:latin typeface="Roboto"/>
                <a:ea typeface="Roboto"/>
                <a:cs typeface="Roboto"/>
                <a:sym typeface="Roboto"/>
              </a:rPr>
              <a:t>computer</a:t>
            </a:r>
            <a:r>
              <a:rPr lang="en" sz="1200">
                <a:solidFill>
                  <a:srgbClr val="202124"/>
                </a:solidFill>
                <a:highlight>
                  <a:srgbClr val="FFFFFF"/>
                </a:highlight>
                <a:latin typeface="Roboto"/>
                <a:ea typeface="Roboto"/>
                <a:cs typeface="Roboto"/>
                <a:sym typeface="Roboto"/>
              </a:rPr>
              <a:t>, controls the heating and timing functions of </a:t>
            </a:r>
            <a:r>
              <a:rPr lang="en" sz="1000">
                <a:solidFill>
                  <a:srgbClr val="202124"/>
                </a:solidFill>
                <a:highlight>
                  <a:srgbClr val="FFFFFF"/>
                </a:highlight>
                <a:latin typeface="Roboto"/>
                <a:ea typeface="Roboto"/>
                <a:cs typeface="Roboto"/>
                <a:sym typeface="Roboto"/>
              </a:rPr>
              <a:t>the </a:t>
            </a:r>
            <a:r>
              <a:rPr b="1" lang="en" sz="1000">
                <a:solidFill>
                  <a:srgbClr val="202124"/>
                </a:solidFill>
                <a:highlight>
                  <a:srgbClr val="FFFFFF"/>
                </a:highlight>
                <a:latin typeface="Roboto"/>
                <a:ea typeface="Roboto"/>
                <a:cs typeface="Roboto"/>
                <a:sym typeface="Roboto"/>
              </a:rPr>
              <a:t>microwave</a:t>
            </a:r>
            <a:r>
              <a:rPr lang="en" sz="1000">
                <a:solidFill>
                  <a:srgbClr val="202124"/>
                </a:solidFill>
                <a:highlight>
                  <a:srgbClr val="FFFFFF"/>
                </a:highlight>
                <a:latin typeface="Roboto"/>
                <a:ea typeface="Roboto"/>
                <a:cs typeface="Roboto"/>
                <a:sym typeface="Roboto"/>
              </a:rPr>
              <a:t> while taking input from the control panel and various sensors.</a:t>
            </a:r>
            <a:endParaRPr sz="1000">
              <a:solidFill>
                <a:srgbClr val="202124"/>
              </a:solidFill>
              <a:highlight>
                <a:srgbClr val="FFFFFF"/>
              </a:highlight>
              <a:latin typeface="Roboto"/>
              <a:ea typeface="Roboto"/>
              <a:cs typeface="Roboto"/>
              <a:sym typeface="Roboto"/>
            </a:endParaRPr>
          </a:p>
          <a:p>
            <a:pPr indent="-292100" lvl="0" marL="457200" rtl="0" algn="l">
              <a:lnSpc>
                <a:spcPct val="115000"/>
              </a:lnSpc>
              <a:spcBef>
                <a:spcPts val="0"/>
              </a:spcBef>
              <a:spcAft>
                <a:spcPts val="0"/>
              </a:spcAft>
              <a:buClr>
                <a:srgbClr val="202124"/>
              </a:buClr>
              <a:buSzPts val="1000"/>
              <a:buFont typeface="Roboto"/>
              <a:buChar char="●"/>
            </a:pPr>
            <a:r>
              <a:rPr lang="en" sz="1000">
                <a:solidFill>
                  <a:srgbClr val="202124"/>
                </a:solidFill>
                <a:highlight>
                  <a:srgbClr val="FFFFFF"/>
                </a:highlight>
                <a:latin typeface="Roboto"/>
                <a:ea typeface="Roboto"/>
                <a:cs typeface="Roboto"/>
                <a:sym typeface="Roboto"/>
              </a:rPr>
              <a:t>A </a:t>
            </a:r>
            <a:r>
              <a:rPr b="1" lang="en" sz="1000">
                <a:solidFill>
                  <a:srgbClr val="202124"/>
                </a:solidFill>
                <a:highlight>
                  <a:srgbClr val="FFFFFF"/>
                </a:highlight>
                <a:latin typeface="Roboto"/>
                <a:ea typeface="Roboto"/>
                <a:cs typeface="Roboto"/>
                <a:sym typeface="Roboto"/>
              </a:rPr>
              <a:t>computer</a:t>
            </a:r>
            <a:r>
              <a:rPr lang="en" sz="1000">
                <a:solidFill>
                  <a:srgbClr val="202124"/>
                </a:solidFill>
                <a:highlight>
                  <a:srgbClr val="FFFFFF"/>
                </a:highlight>
                <a:latin typeface="Roboto"/>
                <a:ea typeface="Roboto"/>
                <a:cs typeface="Roboto"/>
                <a:sym typeface="Roboto"/>
              </a:rPr>
              <a:t> is a machine composed of hardware and software components. A </a:t>
            </a:r>
            <a:r>
              <a:rPr b="1" lang="en" sz="1000">
                <a:solidFill>
                  <a:srgbClr val="202124"/>
                </a:solidFill>
                <a:highlight>
                  <a:srgbClr val="FFFFFF"/>
                </a:highlight>
                <a:latin typeface="Roboto"/>
                <a:ea typeface="Roboto"/>
                <a:cs typeface="Roboto"/>
                <a:sym typeface="Roboto"/>
              </a:rPr>
              <a:t>computer</a:t>
            </a:r>
            <a:r>
              <a:rPr lang="en" sz="1000">
                <a:solidFill>
                  <a:srgbClr val="202124"/>
                </a:solidFill>
                <a:highlight>
                  <a:srgbClr val="FFFFFF"/>
                </a:highlight>
                <a:latin typeface="Roboto"/>
                <a:ea typeface="Roboto"/>
                <a:cs typeface="Roboto"/>
                <a:sym typeface="Roboto"/>
              </a:rPr>
              <a:t> receives data through an input unit based on the instructions it is given and after it processes the data, it sends it back through an output device</a:t>
            </a:r>
            <a:endParaRPr sz="1000">
              <a:solidFill>
                <a:srgbClr val="202124"/>
              </a:solidFill>
              <a:highlight>
                <a:srgbClr val="FFFFFF"/>
              </a:highlight>
              <a:latin typeface="Roboto"/>
              <a:ea typeface="Roboto"/>
              <a:cs typeface="Roboto"/>
              <a:sym typeface="Roboto"/>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83a4106283_0_7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83a4106283_0_7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83a4106283_0_7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83a4106283_0_7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b1f1e68b1a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b1f1e68b1a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b1f1e68b1a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b1f1e68b1a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Presenter: Click the link to go through an algorithm with the girls. </a:t>
            </a:r>
            <a:r>
              <a:rPr b="1" i="1" lang="en" u="sng">
                <a:solidFill>
                  <a:srgbClr val="57BB8A"/>
                </a:solidFill>
                <a:latin typeface="Economica"/>
                <a:ea typeface="Economica"/>
                <a:cs typeface="Economica"/>
                <a:sym typeface="Economica"/>
                <a:hlinkClick r:id="rId2">
                  <a:extLst>
                    <a:ext uri="{A12FA001-AC4F-418D-AE19-62706E023703}">
                      <ahyp:hlinkClr val="tx"/>
                    </a:ext>
                  </a:extLst>
                </a:hlinkClick>
              </a:rPr>
              <a:t>https://scratch.mit.edu/projects/editor/?tutorial=getStarted</a:t>
            </a:r>
            <a:endParaRPr>
              <a:solidFill>
                <a:schemeClr val="dk1"/>
              </a:solidFill>
            </a:endParaRPr>
          </a:p>
          <a:p>
            <a:pPr indent="0" lvl="0" marL="0" rtl="0" algn="l">
              <a:spcBef>
                <a:spcPts val="0"/>
              </a:spcBef>
              <a:spcAft>
                <a:spcPts val="0"/>
              </a:spcAft>
              <a:buNone/>
            </a:pPr>
            <a:r>
              <a:rPr lang="en"/>
              <a:t>The next slides will give you more instruction on what to add to your algorithm to make it more complex</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b1f1e68b1a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b1f1e68b1a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b1f1e68b1a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b1f1e68b1a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b1f1e68b1a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b1f1e68b1a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b1f1e68b1a_0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b1f1e68b1a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b1f1e68b1a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b1f1e68b1a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b1f1e68b1a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b1f1e68b1a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b1f1e68b1a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b1f1e68b1a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b1f1e68b1a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b1f1e68b1a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200"/>
              <a:t>Presenter: Let the girls know what to do next.</a:t>
            </a:r>
            <a:endParaRPr b="1" sz="1200"/>
          </a:p>
          <a:p>
            <a:pPr indent="-304800" lvl="0" marL="457200" rtl="0" algn="l">
              <a:lnSpc>
                <a:spcPct val="115000"/>
              </a:lnSpc>
              <a:spcBef>
                <a:spcPts val="0"/>
              </a:spcBef>
              <a:spcAft>
                <a:spcPts val="0"/>
              </a:spcAft>
              <a:buClr>
                <a:schemeClr val="dk1"/>
              </a:buClr>
              <a:buSzPts val="1200"/>
              <a:buChar char="●"/>
            </a:pPr>
            <a:r>
              <a:rPr lang="en" sz="1200">
                <a:solidFill>
                  <a:schemeClr val="dk1"/>
                </a:solidFill>
              </a:rPr>
              <a:t>The next slide will have pictures and descriptions of three women and what they did with computer programming.</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en" sz="1200">
                <a:solidFill>
                  <a:schemeClr val="dk1"/>
                </a:solidFill>
              </a:rPr>
              <a:t>The girls job is to match the picture with the correct description.</a:t>
            </a:r>
            <a:endParaRPr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b1f1e68b1a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b1f1e68b1a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Presenter: Read the descriptions outloud for the girls</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b1f1e68b1a_0_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b1f1e68b1a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b1f1e68b1a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gb1f1e68b1a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rgbClr val="8C2A8D"/>
            </a:solidFill>
            <a:prstDash val="solid"/>
            <a:miter lim="8000"/>
            <a:headEnd len="sm" w="sm" type="none"/>
            <a:tailEnd len="sm" w="sm" type="none"/>
          </a:ln>
        </p:spPr>
      </p:sp>
      <p:sp>
        <p:nvSpPr>
          <p:cNvPr id="11" name="Google Shape;11;p2"/>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rgbClr val="8C2A8D"/>
            </a:solidFill>
            <a:prstDash val="solid"/>
            <a:miter lim="8000"/>
            <a:headEnd len="sm" w="sm" type="none"/>
            <a:tailEnd len="sm" w="sm" type="none"/>
          </a:ln>
        </p:spPr>
      </p:sp>
      <p:sp>
        <p:nvSpPr>
          <p:cNvPr id="12" name="Google Shape;12;p2"/>
          <p:cNvSpPr txBox="1"/>
          <p:nvPr>
            <p:ph type="ctrTitle"/>
          </p:nvPr>
        </p:nvSpPr>
        <p:spPr>
          <a:xfrm>
            <a:off x="3044700" y="1444255"/>
            <a:ext cx="3054600" cy="15372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Google Shape;13;p2"/>
          <p:cNvSpPr txBox="1"/>
          <p:nvPr>
            <p:ph idx="1" type="subTitle"/>
          </p:nvPr>
        </p:nvSpPr>
        <p:spPr>
          <a:xfrm>
            <a:off x="3044700" y="3116580"/>
            <a:ext cx="3054600" cy="701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rgbClr val="8C2A8D"/>
            </a:solidFill>
            <a:prstDash val="solid"/>
            <a:miter lim="8000"/>
            <a:headEnd len="sm" w="sm" type="none"/>
            <a:tailEnd len="sm" w="sm" type="none"/>
          </a:ln>
        </p:spPr>
      </p:sp>
      <p:sp>
        <p:nvSpPr>
          <p:cNvPr id="17" name="Google Shape;17;p3"/>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rgbClr val="8C2A8D"/>
            </a:solidFill>
            <a:prstDash val="solid"/>
            <a:miter lim="8000"/>
            <a:headEnd len="sm" w="sm" type="none"/>
            <a:tailEnd len="sm" w="sm" type="none"/>
          </a:ln>
        </p:spPr>
      </p:sp>
      <p:sp>
        <p:nvSpPr>
          <p:cNvPr id="18" name="Google Shape;18;p3"/>
          <p:cNvSpPr txBox="1"/>
          <p:nvPr>
            <p:ph type="title"/>
          </p:nvPr>
        </p:nvSpPr>
        <p:spPr>
          <a:xfrm>
            <a:off x="773700" y="1806450"/>
            <a:ext cx="7596600" cy="1530600"/>
          </a:xfrm>
          <a:prstGeom prst="rect">
            <a:avLst/>
          </a:prstGeom>
        </p:spPr>
        <p:txBody>
          <a:bodyPr anchorCtr="0" anchor="ctr"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4"/>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p5"/>
          <p:cNvSpPr txBox="1"/>
          <p:nvPr>
            <p:ph idx="1" type="body"/>
          </p:nvPr>
        </p:nvSpPr>
        <p:spPr>
          <a:xfrm>
            <a:off x="311700" y="1225225"/>
            <a:ext cx="3999900" cy="3354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2" type="body"/>
          </p:nvPr>
        </p:nvSpPr>
        <p:spPr>
          <a:xfrm>
            <a:off x="4832400" y="1225225"/>
            <a:ext cx="3999900" cy="3354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Google Shape;35;p7"/>
          <p:cNvSpPr txBox="1"/>
          <p:nvPr>
            <p:ph idx="1" type="body"/>
          </p:nvPr>
        </p:nvSpPr>
        <p:spPr>
          <a:xfrm>
            <a:off x="311700" y="1399400"/>
            <a:ext cx="2808000" cy="2784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txBox="1"/>
          <p:nvPr>
            <p:ph type="title"/>
          </p:nvPr>
        </p:nvSpPr>
        <p:spPr>
          <a:xfrm>
            <a:off x="490250" y="450150"/>
            <a:ext cx="5878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Google Shape;44;p9"/>
          <p:cNvSpPr txBox="1"/>
          <p:nvPr>
            <p:ph type="title"/>
          </p:nvPr>
        </p:nvSpPr>
        <p:spPr>
          <a:xfrm>
            <a:off x="265500" y="929275"/>
            <a:ext cx="4045200" cy="17862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8C2A8D"/>
              </a:buClr>
              <a:buSzPts val="4200"/>
              <a:buNone/>
              <a:defRPr>
                <a:solidFill>
                  <a:srgbClr val="8C2A8D"/>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Google Shape;45;p9"/>
          <p:cNvSpPr txBox="1"/>
          <p:nvPr>
            <p:ph idx="1" type="subTitle"/>
          </p:nvPr>
        </p:nvSpPr>
        <p:spPr>
          <a:xfrm>
            <a:off x="265500" y="2769001"/>
            <a:ext cx="4045200" cy="1574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9500" y="42189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8C2A8D"/>
              </a:buClr>
              <a:buSzPts val="16000"/>
              <a:buNone/>
              <a:defRPr sz="16000">
                <a:solidFill>
                  <a:srgbClr val="8C2A8D"/>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p:nvPr>
            <p:ph idx="1" type="body"/>
          </p:nvPr>
        </p:nvSpPr>
        <p:spPr>
          <a:xfrm>
            <a:off x="311700" y="316200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5">
  <p:cSld name="AUTOLAYOUT_40">
    <p:bg>
      <p:bgPr>
        <a:solidFill>
          <a:srgbClr val="FFFFFF"/>
        </a:solidFill>
      </p:bgPr>
    </p:bg>
    <p:spTree>
      <p:nvGrpSpPr>
        <p:cNvPr id="58" name="Shape 58"/>
        <p:cNvGrpSpPr/>
        <p:nvPr/>
      </p:nvGrpSpPr>
      <p:grpSpPr>
        <a:xfrm>
          <a:off x="0" y="0"/>
          <a:ext cx="0" cy="0"/>
          <a:chOff x="0" y="0"/>
          <a:chExt cx="0" cy="0"/>
        </a:xfrm>
      </p:grpSpPr>
      <p:sp>
        <p:nvSpPr>
          <p:cNvPr id="59" name="Google Shape;59;p13"/>
          <p:cNvSpPr/>
          <p:nvPr/>
        </p:nvSpPr>
        <p:spPr>
          <a:xfrm>
            <a:off x="0" y="0"/>
            <a:ext cx="9144000" cy="5143500"/>
          </a:xfrm>
          <a:prstGeom prst="rect">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rot="10800000">
            <a:off x="7697100" y="0"/>
            <a:ext cx="962400" cy="5143500"/>
          </a:xfrm>
          <a:prstGeom prst="rect">
            <a:avLst/>
          </a:prstGeom>
          <a:solidFill>
            <a:srgbClr val="FFFFFF">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p:nvPr/>
        </p:nvSpPr>
        <p:spPr>
          <a:xfrm rot="10800000">
            <a:off x="5750475" y="0"/>
            <a:ext cx="1946700" cy="5143500"/>
          </a:xfrm>
          <a:prstGeom prst="rect">
            <a:avLst/>
          </a:pr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p:nvPr/>
        </p:nvSpPr>
        <p:spPr>
          <a:xfrm flipH="1" rot="10800000">
            <a:off x="8659500" y="0"/>
            <a:ext cx="484500" cy="5143500"/>
          </a:xfrm>
          <a:prstGeom prst="rect">
            <a:avLst/>
          </a:prstGeom>
          <a:solidFill>
            <a:srgbClr val="FFFFFF">
              <a:alpha val="376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txBox="1"/>
          <p:nvPr>
            <p:ph type="title"/>
          </p:nvPr>
        </p:nvSpPr>
        <p:spPr>
          <a:xfrm>
            <a:off x="332325" y="1096874"/>
            <a:ext cx="4339200" cy="2949900"/>
          </a:xfrm>
          <a:prstGeom prst="rect">
            <a:avLst/>
          </a:prstGeom>
          <a:noFill/>
        </p:spPr>
        <p:txBody>
          <a:bodyPr anchorCtr="0" anchor="ctr" bIns="91425" lIns="91425" spcFirstLastPara="1" rIns="91425" wrap="square" tIns="91425">
            <a:noAutofit/>
          </a:bodyPr>
          <a:lstStyle>
            <a:lvl1pPr lvl="0" rtl="0" algn="l">
              <a:lnSpc>
                <a:spcPct val="100000"/>
              </a:lnSpc>
              <a:spcBef>
                <a:spcPts val="0"/>
              </a:spcBef>
              <a:spcAft>
                <a:spcPts val="0"/>
              </a:spcAft>
              <a:buNone/>
              <a:defRPr sz="3600">
                <a:solidFill>
                  <a:srgbClr val="FFFFFF"/>
                </a:solidFill>
              </a:defRPr>
            </a:lvl1pPr>
            <a:lvl2pPr lvl="1" rtl="0" algn="l">
              <a:lnSpc>
                <a:spcPct val="100000"/>
              </a:lnSpc>
              <a:spcBef>
                <a:spcPts val="0"/>
              </a:spcBef>
              <a:spcAft>
                <a:spcPts val="0"/>
              </a:spcAft>
              <a:buNone/>
              <a:defRPr b="1" sz="3600">
                <a:solidFill>
                  <a:srgbClr val="FFFFFF"/>
                </a:solidFill>
              </a:defRPr>
            </a:lvl2pPr>
            <a:lvl3pPr lvl="2" rtl="0" algn="l">
              <a:lnSpc>
                <a:spcPct val="100000"/>
              </a:lnSpc>
              <a:spcBef>
                <a:spcPts val="0"/>
              </a:spcBef>
              <a:spcAft>
                <a:spcPts val="0"/>
              </a:spcAft>
              <a:buNone/>
              <a:defRPr b="1" sz="3600">
                <a:solidFill>
                  <a:srgbClr val="FFFFFF"/>
                </a:solidFill>
              </a:defRPr>
            </a:lvl3pPr>
            <a:lvl4pPr lvl="3" rtl="0" algn="l">
              <a:lnSpc>
                <a:spcPct val="100000"/>
              </a:lnSpc>
              <a:spcBef>
                <a:spcPts val="0"/>
              </a:spcBef>
              <a:spcAft>
                <a:spcPts val="0"/>
              </a:spcAft>
              <a:buNone/>
              <a:defRPr b="1" sz="3600">
                <a:solidFill>
                  <a:srgbClr val="FFFFFF"/>
                </a:solidFill>
              </a:defRPr>
            </a:lvl4pPr>
            <a:lvl5pPr lvl="4" rtl="0" algn="l">
              <a:lnSpc>
                <a:spcPct val="100000"/>
              </a:lnSpc>
              <a:spcBef>
                <a:spcPts val="0"/>
              </a:spcBef>
              <a:spcAft>
                <a:spcPts val="0"/>
              </a:spcAft>
              <a:buNone/>
              <a:defRPr b="1" sz="3600">
                <a:solidFill>
                  <a:srgbClr val="FFFFFF"/>
                </a:solidFill>
              </a:defRPr>
            </a:lvl5pPr>
            <a:lvl6pPr lvl="5" rtl="0" algn="l">
              <a:lnSpc>
                <a:spcPct val="100000"/>
              </a:lnSpc>
              <a:spcBef>
                <a:spcPts val="0"/>
              </a:spcBef>
              <a:spcAft>
                <a:spcPts val="0"/>
              </a:spcAft>
              <a:buNone/>
              <a:defRPr b="1" sz="3600">
                <a:solidFill>
                  <a:srgbClr val="FFFFFF"/>
                </a:solidFill>
              </a:defRPr>
            </a:lvl6pPr>
            <a:lvl7pPr lvl="6" rtl="0" algn="l">
              <a:lnSpc>
                <a:spcPct val="100000"/>
              </a:lnSpc>
              <a:spcBef>
                <a:spcPts val="0"/>
              </a:spcBef>
              <a:spcAft>
                <a:spcPts val="0"/>
              </a:spcAft>
              <a:buNone/>
              <a:defRPr b="1" sz="3600">
                <a:solidFill>
                  <a:srgbClr val="FFFFFF"/>
                </a:solidFill>
              </a:defRPr>
            </a:lvl7pPr>
            <a:lvl8pPr lvl="7" rtl="0" algn="l">
              <a:lnSpc>
                <a:spcPct val="100000"/>
              </a:lnSpc>
              <a:spcBef>
                <a:spcPts val="0"/>
              </a:spcBef>
              <a:spcAft>
                <a:spcPts val="0"/>
              </a:spcAft>
              <a:buNone/>
              <a:defRPr b="1" sz="3600">
                <a:solidFill>
                  <a:srgbClr val="FFFFFF"/>
                </a:solidFill>
              </a:defRPr>
            </a:lvl8pPr>
            <a:lvl9pPr lvl="8" rtl="0" algn="l">
              <a:lnSpc>
                <a:spcPct val="100000"/>
              </a:lnSpc>
              <a:spcBef>
                <a:spcPts val="0"/>
              </a:spcBef>
              <a:spcAft>
                <a:spcPts val="0"/>
              </a:spcAft>
              <a:buNone/>
              <a:defRPr b="1" sz="3600">
                <a:solidFill>
                  <a:srgbClr val="FFFFFF"/>
                </a:solidFill>
              </a:defRPr>
            </a:lvl9pPr>
          </a:lstStyle>
          <a:p/>
        </p:txBody>
      </p:sp>
      <p:sp>
        <p:nvSpPr>
          <p:cNvPr id="64" name="Google Shape;64;p13"/>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Autofit/>
          </a:bodyPr>
          <a:lstStyle>
            <a:lvl1pPr lvl="0" rtl="0" algn="r">
              <a:lnSpc>
                <a:spcPct val="100000"/>
              </a:lnSpc>
              <a:spcAft>
                <a:spcPts val="0"/>
              </a:spcAft>
              <a:buNone/>
              <a:defRPr sz="1000">
                <a:solidFill>
                  <a:srgbClr val="FFFFFF"/>
                </a:solidFill>
              </a:defRPr>
            </a:lvl1pPr>
            <a:lvl2pPr lvl="1" rtl="0" algn="r">
              <a:lnSpc>
                <a:spcPct val="100000"/>
              </a:lnSpc>
              <a:spcAft>
                <a:spcPts val="0"/>
              </a:spcAft>
              <a:buNone/>
              <a:defRPr sz="1000">
                <a:solidFill>
                  <a:srgbClr val="FFFFFF"/>
                </a:solidFill>
              </a:defRPr>
            </a:lvl2pPr>
            <a:lvl3pPr lvl="2" rtl="0" algn="r">
              <a:lnSpc>
                <a:spcPct val="100000"/>
              </a:lnSpc>
              <a:spcAft>
                <a:spcPts val="0"/>
              </a:spcAft>
              <a:buNone/>
              <a:defRPr sz="1000">
                <a:solidFill>
                  <a:srgbClr val="FFFFFF"/>
                </a:solidFill>
              </a:defRPr>
            </a:lvl3pPr>
            <a:lvl4pPr lvl="3" rtl="0" algn="r">
              <a:lnSpc>
                <a:spcPct val="100000"/>
              </a:lnSpc>
              <a:spcAft>
                <a:spcPts val="0"/>
              </a:spcAft>
              <a:buNone/>
              <a:defRPr sz="1000">
                <a:solidFill>
                  <a:srgbClr val="FFFFFF"/>
                </a:solidFill>
              </a:defRPr>
            </a:lvl4pPr>
            <a:lvl5pPr lvl="4" rtl="0" algn="r">
              <a:lnSpc>
                <a:spcPct val="100000"/>
              </a:lnSpc>
              <a:spcAft>
                <a:spcPts val="0"/>
              </a:spcAft>
              <a:buNone/>
              <a:defRPr sz="1000">
                <a:solidFill>
                  <a:srgbClr val="FFFFFF"/>
                </a:solidFill>
              </a:defRPr>
            </a:lvl5pPr>
            <a:lvl6pPr lvl="5" rtl="0" algn="r">
              <a:lnSpc>
                <a:spcPct val="100000"/>
              </a:lnSpc>
              <a:spcAft>
                <a:spcPts val="0"/>
              </a:spcAft>
              <a:buNone/>
              <a:defRPr sz="1000">
                <a:solidFill>
                  <a:srgbClr val="FFFFFF"/>
                </a:solidFill>
              </a:defRPr>
            </a:lvl6pPr>
            <a:lvl7pPr lvl="6" rtl="0" algn="r">
              <a:lnSpc>
                <a:spcPct val="100000"/>
              </a:lnSpc>
              <a:spcAft>
                <a:spcPts val="0"/>
              </a:spcAft>
              <a:buNone/>
              <a:defRPr sz="1000">
                <a:solidFill>
                  <a:srgbClr val="FFFFFF"/>
                </a:solidFill>
              </a:defRPr>
            </a:lvl7pPr>
            <a:lvl8pPr lvl="7" rtl="0" algn="r">
              <a:lnSpc>
                <a:spcPct val="100000"/>
              </a:lnSpc>
              <a:spcAft>
                <a:spcPts val="0"/>
              </a:spcAft>
              <a:buNone/>
              <a:defRPr sz="1000">
                <a:solidFill>
                  <a:srgbClr val="FFFFFF"/>
                </a:solidFill>
              </a:defRPr>
            </a:lvl8pPr>
            <a:lvl9pPr lvl="8" rtl="0" algn="r">
              <a:lnSpc>
                <a:spcPct val="100000"/>
              </a:lnSpc>
              <a:spcAft>
                <a:spcPts val="0"/>
              </a:spcAft>
              <a:buNone/>
              <a:defRPr sz="1000">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7.png"/><Relationship Id="rId4" Type="http://schemas.openxmlformats.org/officeDocument/2006/relationships/image" Target="../media/image39.png"/><Relationship Id="rId5" Type="http://schemas.openxmlformats.org/officeDocument/2006/relationships/hyperlink" Target="http://gsnw.gl/virtualmeetinghowto" TargetMode="External"/><Relationship Id="rId6" Type="http://schemas.openxmlformats.org/officeDocument/2006/relationships/hyperlink" Target="http://gsnw.gl/virtualmeetinghowto"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image" Target="../media/image13.png"/><Relationship Id="rId5" Type="http://schemas.openxmlformats.org/officeDocument/2006/relationships/image" Target="../media/image3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7.png"/><Relationship Id="rId5" Type="http://schemas.openxmlformats.org/officeDocument/2006/relationships/image" Target="../media/image1.png"/><Relationship Id="rId6" Type="http://schemas.openxmlformats.org/officeDocument/2006/relationships/image" Target="../media/image15.png"/><Relationship Id="rId7"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5.png"/><Relationship Id="rId7" Type="http://schemas.openxmlformats.org/officeDocument/2006/relationships/image" Target="../media/image8.png"/><Relationship Id="rId8"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www.youtube.com/watch?v=U3ZLx4RRoSc" TargetMode="External"/><Relationship Id="rId4" Type="http://schemas.openxmlformats.org/officeDocument/2006/relationships/image" Target="../media/image3.jpg"/><Relationship Id="rId5"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hyperlink" Target="http://www.youtube.com/watch?v=o3U39SZ-V-o" TargetMode="External"/><Relationship Id="rId5"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14.png"/><Relationship Id="rId5"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20.png"/><Relationship Id="rId5"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22.png"/><Relationship Id="rId5"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35.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35.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35.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hyperlink" Target="http://www.youtube.com/watch?v=QGAVTICx7oo" TargetMode="External"/><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29.png"/><Relationship Id="rId5" Type="http://schemas.openxmlformats.org/officeDocument/2006/relationships/image" Target="../media/image26.png"/><Relationship Id="rId6"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6.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hyperlink" Target="http://www.youtube.com/watch?v=iHdviZkM7S4" TargetMode="External"/><Relationship Id="rId4" Type="http://schemas.openxmlformats.org/officeDocument/2006/relationships/image" Target="../media/image2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7.png"/><Relationship Id="rId4" Type="http://schemas.openxmlformats.org/officeDocument/2006/relationships/hyperlink" Target="https://scratch.mit.edu/projects/editor/?tutorial=getStarted"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5.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8.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hyperlink" Target="http://www.youtube.com/watch?v=637wpikrN7s" TargetMode="External"/><Relationship Id="rId4" Type="http://schemas.openxmlformats.org/officeDocument/2006/relationships/image" Target="../media/image3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3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4.png"/><Relationship Id="rId4" Type="http://schemas.openxmlformats.org/officeDocument/2006/relationships/image" Target="../media/image37.png"/><Relationship Id="rId5"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4.png"/><Relationship Id="rId4" Type="http://schemas.openxmlformats.org/officeDocument/2006/relationships/image" Target="../media/image37.png"/><Relationship Id="rId5" Type="http://schemas.openxmlformats.org/officeDocument/2006/relationships/image" Target="../media/image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17.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ph type="title"/>
          </p:nvPr>
        </p:nvSpPr>
        <p:spPr>
          <a:xfrm>
            <a:off x="1174975" y="360175"/>
            <a:ext cx="7173600" cy="587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000">
                <a:latin typeface="Arial"/>
                <a:ea typeface="Arial"/>
                <a:cs typeface="Arial"/>
                <a:sym typeface="Arial"/>
              </a:rPr>
              <a:t>Leader Instructions &amp; Meeting Prep:</a:t>
            </a:r>
            <a:endParaRPr b="1" sz="3000">
              <a:latin typeface="Arial"/>
              <a:ea typeface="Arial"/>
              <a:cs typeface="Arial"/>
              <a:sym typeface="Arial"/>
            </a:endParaRPr>
          </a:p>
        </p:txBody>
      </p:sp>
      <p:sp>
        <p:nvSpPr>
          <p:cNvPr id="70" name="Google Shape;70;p14"/>
          <p:cNvSpPr txBox="1"/>
          <p:nvPr>
            <p:ph idx="1" type="body"/>
          </p:nvPr>
        </p:nvSpPr>
        <p:spPr>
          <a:xfrm>
            <a:off x="1193000" y="787900"/>
            <a:ext cx="3378900" cy="46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8C2A8D"/>
                </a:solidFill>
                <a:latin typeface="Pacifico"/>
                <a:ea typeface="Pacifico"/>
                <a:cs typeface="Pacifico"/>
                <a:sym typeface="Pacifico"/>
              </a:rPr>
              <a:t>Junior Coding: Basics Badge</a:t>
            </a:r>
            <a:endParaRPr>
              <a:solidFill>
                <a:srgbClr val="8C2A8D"/>
              </a:solidFill>
              <a:latin typeface="Pacifico"/>
              <a:ea typeface="Pacifico"/>
              <a:cs typeface="Pacifico"/>
              <a:sym typeface="Pacifico"/>
            </a:endParaRPr>
          </a:p>
        </p:txBody>
      </p:sp>
      <p:pic>
        <p:nvPicPr>
          <p:cNvPr id="71" name="Google Shape;71;p14"/>
          <p:cNvPicPr preferRelativeResize="0"/>
          <p:nvPr/>
        </p:nvPicPr>
        <p:blipFill rotWithShape="1">
          <a:blip r:embed="rId3">
            <a:alphaModFix/>
          </a:blip>
          <a:srcRect b="3104" l="0" r="0" t="3095"/>
          <a:stretch/>
        </p:blipFill>
        <p:spPr>
          <a:xfrm flipH="1">
            <a:off x="6750850" y="2912400"/>
            <a:ext cx="1414348" cy="1325925"/>
          </a:xfrm>
          <a:prstGeom prst="rect">
            <a:avLst/>
          </a:prstGeom>
          <a:noFill/>
          <a:ln>
            <a:noFill/>
          </a:ln>
        </p:spPr>
      </p:pic>
      <p:pic>
        <p:nvPicPr>
          <p:cNvPr id="72" name="Google Shape;72;p14"/>
          <p:cNvPicPr preferRelativeResize="0"/>
          <p:nvPr/>
        </p:nvPicPr>
        <p:blipFill rotWithShape="1">
          <a:blip r:embed="rId4">
            <a:alphaModFix/>
          </a:blip>
          <a:srcRect b="10504" l="15027" r="14455" t="11571"/>
          <a:stretch/>
        </p:blipFill>
        <p:spPr>
          <a:xfrm>
            <a:off x="383788" y="407801"/>
            <a:ext cx="809217" cy="762149"/>
          </a:xfrm>
          <a:prstGeom prst="rect">
            <a:avLst/>
          </a:prstGeom>
          <a:noFill/>
          <a:ln>
            <a:noFill/>
          </a:ln>
        </p:spPr>
      </p:pic>
      <p:sp>
        <p:nvSpPr>
          <p:cNvPr id="73" name="Google Shape;73;p14"/>
          <p:cNvSpPr txBox="1"/>
          <p:nvPr/>
        </p:nvSpPr>
        <p:spPr>
          <a:xfrm>
            <a:off x="482550" y="1342575"/>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chemeClr val="dk1"/>
              </a:buClr>
              <a:buSzPts val="1100"/>
              <a:buFont typeface="Arial"/>
              <a:buNone/>
            </a:pPr>
            <a:r>
              <a:rPr lang="en" sz="1000">
                <a:solidFill>
                  <a:schemeClr val="dk1"/>
                </a:solidFill>
              </a:rPr>
              <a:t>The following slides will walk your troop through a virtual meeting to earn the Junior Coding Basics 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chemeClr val="hlink"/>
                </a:solidFill>
                <a:hlinkClick r:id="rId5"/>
              </a:rPr>
              <a:t>gsnw.gl/</a:t>
            </a:r>
            <a:r>
              <a:rPr lang="en" sz="900" u="sng">
                <a:solidFill>
                  <a:schemeClr val="hlink"/>
                </a:solidFill>
                <a:latin typeface="Verdana"/>
                <a:ea typeface="Verdana"/>
                <a:cs typeface="Verdana"/>
                <a:sym typeface="Verdana"/>
                <a:hlinkClick r:id="rId6"/>
              </a:rPr>
              <a:t>VirtualMeetingHowTo</a:t>
            </a:r>
            <a:endParaRPr sz="1000">
              <a:solidFill>
                <a:schemeClr val="dk1"/>
              </a:solidFill>
              <a:highlight>
                <a:srgbClr val="FFFF00"/>
              </a:highlight>
            </a:endParaRPr>
          </a:p>
          <a:p>
            <a:pPr indent="0" lvl="0" marL="0" rtl="0" algn="l">
              <a:lnSpc>
                <a:spcPct val="115000"/>
              </a:lnSpc>
              <a:spcBef>
                <a:spcPts val="1200"/>
              </a:spcBef>
              <a:spcAft>
                <a:spcPts val="0"/>
              </a:spcAft>
              <a:buClr>
                <a:schemeClr val="dk1"/>
              </a:buClr>
              <a:buSzPts val="1100"/>
              <a:buFont typeface="Arial"/>
              <a:buNone/>
            </a:pPr>
            <a:r>
              <a:rPr lang="en" sz="1000">
                <a:solidFill>
                  <a:schemeClr val="dk1"/>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1000">
                <a:solidFill>
                  <a:schemeClr val="dk1"/>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chemeClr val="dk1"/>
              </a:solidFill>
            </a:endParaRPr>
          </a:p>
          <a:p>
            <a:pPr indent="0" lvl="0" marL="0" rtl="0" algn="l">
              <a:lnSpc>
                <a:spcPct val="115000"/>
              </a:lnSpc>
              <a:spcBef>
                <a:spcPts val="1200"/>
              </a:spcBef>
              <a:spcAft>
                <a:spcPts val="1200"/>
              </a:spcAft>
              <a:buNone/>
            </a:pPr>
            <a:r>
              <a:rPr b="1" lang="en" sz="1000">
                <a:solidFill>
                  <a:schemeClr val="dk1"/>
                </a:solidFill>
              </a:rPr>
              <a:t>When you send out your meeting invitation, be sure to let girls and parents know what supplies they should have on hand for the online troop meeting. They are things most girls likely have at home. </a:t>
            </a:r>
            <a:endParaRPr sz="1000"/>
          </a:p>
        </p:txBody>
      </p:sp>
      <p:sp>
        <p:nvSpPr>
          <p:cNvPr id="74" name="Google Shape;74;p14"/>
          <p:cNvSpPr txBox="1"/>
          <p:nvPr/>
        </p:nvSpPr>
        <p:spPr>
          <a:xfrm>
            <a:off x="6249175" y="1230375"/>
            <a:ext cx="2417700" cy="1491900"/>
          </a:xfrm>
          <a:prstGeom prst="rect">
            <a:avLst/>
          </a:prstGeom>
          <a:noFill/>
          <a:ln cap="flat" cmpd="sng" w="28575">
            <a:solidFill>
              <a:srgbClr val="8C2A8D"/>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chemeClr val="lt1"/>
                </a:solidFill>
                <a:highlight>
                  <a:srgbClr val="31BA77"/>
                </a:highlight>
              </a:rPr>
              <a:t> Junior Coding Basics Badge</a:t>
            </a:r>
            <a:r>
              <a:rPr b="1" lang="en" sz="1000">
                <a:solidFill>
                  <a:srgbClr val="31BA77"/>
                </a:solidFill>
                <a:highlight>
                  <a:srgbClr val="31BA77"/>
                </a:highlight>
              </a:rPr>
              <a:t>:</a:t>
            </a:r>
            <a:r>
              <a:rPr b="1" lang="en" sz="1000">
                <a:solidFill>
                  <a:schemeClr val="lt1"/>
                </a:solidFill>
                <a:highlight>
                  <a:srgbClr val="31BA77"/>
                </a:highlight>
              </a:rPr>
              <a:t>                     </a:t>
            </a:r>
            <a:r>
              <a:rPr b="1" lang="en" sz="1000">
                <a:solidFill>
                  <a:srgbClr val="31BA77"/>
                </a:solidFill>
                <a:highlight>
                  <a:srgbClr val="31BA77"/>
                </a:highlight>
              </a:rPr>
              <a:t>:</a:t>
            </a:r>
            <a:r>
              <a:rPr b="1" lang="en" sz="1000">
                <a:solidFill>
                  <a:schemeClr val="lt1"/>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292100" lvl="0" marL="457200" rtl="0" algn="l">
              <a:lnSpc>
                <a:spcPct val="115000"/>
              </a:lnSpc>
              <a:spcBef>
                <a:spcPts val="1200"/>
              </a:spcBef>
              <a:spcAft>
                <a:spcPts val="0"/>
              </a:spcAft>
              <a:buClr>
                <a:srgbClr val="000000"/>
              </a:buClr>
              <a:buSzPts val="1000"/>
              <a:buChar char="●"/>
            </a:pPr>
            <a:r>
              <a:rPr lang="en" sz="1000"/>
              <a:t>Something to write with, pen or pencil</a:t>
            </a:r>
            <a:endParaRPr sz="1000"/>
          </a:p>
          <a:p>
            <a:pPr indent="-292100" lvl="0" marL="457200" rtl="0" algn="l">
              <a:lnSpc>
                <a:spcPct val="115000"/>
              </a:lnSpc>
              <a:spcBef>
                <a:spcPts val="0"/>
              </a:spcBef>
              <a:spcAft>
                <a:spcPts val="0"/>
              </a:spcAft>
              <a:buClr>
                <a:schemeClr val="dk1"/>
              </a:buClr>
              <a:buSzPts val="1000"/>
              <a:buChar char="●"/>
            </a:pPr>
            <a:r>
              <a:rPr lang="en" sz="1000"/>
              <a:t>Paper to write on</a:t>
            </a:r>
            <a:endParaRPr sz="1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8" name="Shape 78"/>
        <p:cNvGrpSpPr/>
        <p:nvPr/>
      </p:nvGrpSpPr>
      <p:grpSpPr>
        <a:xfrm>
          <a:off x="0" y="0"/>
          <a:ext cx="0" cy="0"/>
          <a:chOff x="0" y="0"/>
          <a:chExt cx="0" cy="0"/>
        </a:xfrm>
      </p:grpSpPr>
      <p:sp>
        <p:nvSpPr>
          <p:cNvPr id="79" name="Google Shape;79;p15"/>
          <p:cNvSpPr/>
          <p:nvPr/>
        </p:nvSpPr>
        <p:spPr>
          <a:xfrm>
            <a:off x="0" y="0"/>
            <a:ext cx="6879300" cy="5143500"/>
          </a:xfrm>
          <a:prstGeom prst="rect">
            <a:avLst/>
          </a:prstGeom>
          <a:solidFill>
            <a:srgbClr val="8C2A8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0" name="Google Shape;80;p15"/>
          <p:cNvSpPr txBox="1"/>
          <p:nvPr/>
        </p:nvSpPr>
        <p:spPr>
          <a:xfrm>
            <a:off x="267575" y="2419350"/>
            <a:ext cx="4217400" cy="792600"/>
          </a:xfrm>
          <a:prstGeom prst="rect">
            <a:avLst/>
          </a:prstGeom>
          <a:solidFill>
            <a:srgbClr val="EAD1DC"/>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3600">
                <a:latin typeface="Pacifico"/>
                <a:ea typeface="Pacifico"/>
                <a:cs typeface="Pacifico"/>
                <a:sym typeface="Pacifico"/>
              </a:rPr>
              <a:t>Coding: Basics</a:t>
            </a:r>
            <a:r>
              <a:rPr lang="en" sz="3600">
                <a:latin typeface="Pacifico"/>
                <a:ea typeface="Pacifico"/>
                <a:cs typeface="Pacifico"/>
                <a:sym typeface="Pacifico"/>
              </a:rPr>
              <a:t> </a:t>
            </a:r>
            <a:endParaRPr/>
          </a:p>
        </p:txBody>
      </p:sp>
      <p:sp>
        <p:nvSpPr>
          <p:cNvPr id="81" name="Google Shape;81;p15"/>
          <p:cNvSpPr txBox="1"/>
          <p:nvPr/>
        </p:nvSpPr>
        <p:spPr>
          <a:xfrm>
            <a:off x="267575" y="3188375"/>
            <a:ext cx="42174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4800">
                <a:solidFill>
                  <a:srgbClr val="FFFFFF"/>
                </a:solidFill>
                <a:latin typeface="Economica"/>
                <a:ea typeface="Economica"/>
                <a:cs typeface="Economica"/>
                <a:sym typeface="Economica"/>
              </a:rPr>
              <a:t>Junior Badge</a:t>
            </a:r>
            <a:endParaRPr>
              <a:solidFill>
                <a:srgbClr val="FFFFFF"/>
              </a:solidFill>
              <a:latin typeface="Economica"/>
              <a:ea typeface="Economica"/>
              <a:cs typeface="Economica"/>
              <a:sym typeface="Economica"/>
            </a:endParaRPr>
          </a:p>
        </p:txBody>
      </p:sp>
      <p:pic>
        <p:nvPicPr>
          <p:cNvPr id="82" name="Google Shape;82;p15"/>
          <p:cNvPicPr preferRelativeResize="0"/>
          <p:nvPr/>
        </p:nvPicPr>
        <p:blipFill rotWithShape="1">
          <a:blip r:embed="rId3">
            <a:alphaModFix/>
          </a:blip>
          <a:srcRect b="3104" l="0" r="0" t="3095"/>
          <a:stretch/>
        </p:blipFill>
        <p:spPr>
          <a:xfrm flipH="1">
            <a:off x="1510061" y="618428"/>
            <a:ext cx="1732431" cy="1624154"/>
          </a:xfrm>
          <a:prstGeom prst="rect">
            <a:avLst/>
          </a:prstGeom>
          <a:noFill/>
          <a:ln>
            <a:noFill/>
          </a:ln>
        </p:spPr>
      </p:pic>
      <p:grpSp>
        <p:nvGrpSpPr>
          <p:cNvPr id="83" name="Google Shape;83;p15"/>
          <p:cNvGrpSpPr/>
          <p:nvPr/>
        </p:nvGrpSpPr>
        <p:grpSpPr>
          <a:xfrm>
            <a:off x="0" y="4628700"/>
            <a:ext cx="9144000" cy="526450"/>
            <a:chOff x="0" y="4628700"/>
            <a:chExt cx="9144000" cy="526450"/>
          </a:xfrm>
        </p:grpSpPr>
        <p:sp>
          <p:nvSpPr>
            <p:cNvPr id="84" name="Google Shape;84;p15"/>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15"/>
            <p:cNvGrpSpPr/>
            <p:nvPr/>
          </p:nvGrpSpPr>
          <p:grpSpPr>
            <a:xfrm>
              <a:off x="1589925" y="4721650"/>
              <a:ext cx="6111100" cy="433500"/>
              <a:chOff x="751725" y="4721650"/>
              <a:chExt cx="6111100" cy="433500"/>
            </a:xfrm>
          </p:grpSpPr>
          <p:sp>
            <p:nvSpPr>
              <p:cNvPr id="86" name="Google Shape;86;p15"/>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87" name="Google Shape;87;p15"/>
              <p:cNvPicPr preferRelativeResize="0"/>
              <p:nvPr/>
            </p:nvPicPr>
            <p:blipFill rotWithShape="1">
              <a:blip r:embed="rId4">
                <a:alphaModFix/>
              </a:blip>
              <a:srcRect b="0" l="0" r="0" t="0"/>
              <a:stretch/>
            </p:blipFill>
            <p:spPr>
              <a:xfrm flipH="1">
                <a:off x="751725" y="4798762"/>
                <a:ext cx="297900" cy="279275"/>
              </a:xfrm>
              <a:prstGeom prst="rect">
                <a:avLst/>
              </a:prstGeom>
              <a:noFill/>
              <a:ln>
                <a:noFill/>
              </a:ln>
            </p:spPr>
          </p:pic>
        </p:grpSp>
      </p:grpSp>
      <p:pic>
        <p:nvPicPr>
          <p:cNvPr id="88" name="Google Shape;88;p15"/>
          <p:cNvPicPr preferRelativeResize="0"/>
          <p:nvPr/>
        </p:nvPicPr>
        <p:blipFill rotWithShape="1">
          <a:blip r:embed="rId5">
            <a:alphaModFix/>
          </a:blip>
          <a:srcRect b="13024" l="22556" r="18022" t="16384"/>
          <a:stretch/>
        </p:blipFill>
        <p:spPr>
          <a:xfrm>
            <a:off x="4571988" y="0"/>
            <a:ext cx="4571258" cy="4628696"/>
          </a:xfrm>
          <a:prstGeom prst="rect">
            <a:avLst/>
          </a:prstGeom>
          <a:noFill/>
          <a:ln>
            <a:noFill/>
          </a:ln>
        </p:spPr>
      </p:pic>
      <p:cxnSp>
        <p:nvCxnSpPr>
          <p:cNvPr id="89" name="Google Shape;89;p15"/>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93" name="Shape 93"/>
        <p:cNvGrpSpPr/>
        <p:nvPr/>
      </p:nvGrpSpPr>
      <p:grpSpPr>
        <a:xfrm>
          <a:off x="0" y="0"/>
          <a:ext cx="0" cy="0"/>
          <a:chOff x="0" y="0"/>
          <a:chExt cx="0" cy="0"/>
        </a:xfrm>
      </p:grpSpPr>
      <p:sp>
        <p:nvSpPr>
          <p:cNvPr id="94" name="Google Shape;94;p16"/>
          <p:cNvSpPr txBox="1"/>
          <p:nvPr>
            <p:ph idx="4294967295" type="title"/>
          </p:nvPr>
        </p:nvSpPr>
        <p:spPr>
          <a:xfrm>
            <a:off x="1306500" y="331525"/>
            <a:ext cx="6921600" cy="8430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rgbClr val="8C2A8D"/>
                </a:solidFill>
              </a:rPr>
              <a:t>Program Pillar: Life Skills</a:t>
            </a:r>
            <a:endParaRPr b="1" sz="3600">
              <a:solidFill>
                <a:srgbClr val="8C2A8D"/>
              </a:solidFill>
            </a:endParaRPr>
          </a:p>
        </p:txBody>
      </p:sp>
      <p:sp>
        <p:nvSpPr>
          <p:cNvPr id="95" name="Google Shape;95;p16"/>
          <p:cNvSpPr txBox="1"/>
          <p:nvPr>
            <p:ph idx="4294967295" type="subTitle"/>
          </p:nvPr>
        </p:nvSpPr>
        <p:spPr>
          <a:xfrm>
            <a:off x="1009675" y="1140825"/>
            <a:ext cx="82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11323B"/>
                </a:solidFill>
                <a:latin typeface="Raleway"/>
                <a:ea typeface="Raleway"/>
                <a:cs typeface="Raleway"/>
                <a:sym typeface="Raleway"/>
              </a:rPr>
              <a:t>STEM</a:t>
            </a:r>
            <a:endParaRPr b="1" sz="2100">
              <a:solidFill>
                <a:srgbClr val="11323B"/>
              </a:solidFill>
              <a:latin typeface="Raleway"/>
              <a:ea typeface="Raleway"/>
              <a:cs typeface="Raleway"/>
              <a:sym typeface="Raleway"/>
            </a:endParaRPr>
          </a:p>
        </p:txBody>
      </p:sp>
      <p:pic>
        <p:nvPicPr>
          <p:cNvPr id="96" name="Google Shape;96;p16"/>
          <p:cNvPicPr preferRelativeResize="0"/>
          <p:nvPr/>
        </p:nvPicPr>
        <p:blipFill rotWithShape="1">
          <a:blip r:embed="rId3">
            <a:alphaModFix/>
          </a:blip>
          <a:srcRect b="3104" l="0" r="0" t="3095"/>
          <a:stretch/>
        </p:blipFill>
        <p:spPr>
          <a:xfrm flipH="1">
            <a:off x="407276" y="331526"/>
            <a:ext cx="899217" cy="842999"/>
          </a:xfrm>
          <a:prstGeom prst="rect">
            <a:avLst/>
          </a:prstGeom>
          <a:noFill/>
          <a:ln>
            <a:noFill/>
          </a:ln>
        </p:spPr>
      </p:pic>
      <p:pic>
        <p:nvPicPr>
          <p:cNvPr id="97" name="Google Shape;97;p16"/>
          <p:cNvPicPr preferRelativeResize="0"/>
          <p:nvPr/>
        </p:nvPicPr>
        <p:blipFill>
          <a:blip r:embed="rId4">
            <a:alphaModFix/>
          </a:blip>
          <a:stretch>
            <a:fillRect/>
          </a:stretch>
        </p:blipFill>
        <p:spPr>
          <a:xfrm>
            <a:off x="823925" y="1631750"/>
            <a:ext cx="1195031" cy="1244826"/>
          </a:xfrm>
          <a:prstGeom prst="rect">
            <a:avLst/>
          </a:prstGeom>
          <a:noFill/>
          <a:ln>
            <a:noFill/>
          </a:ln>
        </p:spPr>
      </p:pic>
      <p:pic>
        <p:nvPicPr>
          <p:cNvPr id="98" name="Google Shape;98;p16"/>
          <p:cNvPicPr preferRelativeResize="0"/>
          <p:nvPr/>
        </p:nvPicPr>
        <p:blipFill rotWithShape="1">
          <a:blip r:embed="rId5">
            <a:alphaModFix/>
          </a:blip>
          <a:srcRect b="0" l="0" r="0" t="0"/>
          <a:stretch/>
        </p:blipFill>
        <p:spPr>
          <a:xfrm>
            <a:off x="2924300" y="1668225"/>
            <a:ext cx="1195031" cy="1244826"/>
          </a:xfrm>
          <a:prstGeom prst="rect">
            <a:avLst/>
          </a:prstGeom>
          <a:noFill/>
          <a:ln>
            <a:noFill/>
          </a:ln>
        </p:spPr>
      </p:pic>
      <p:pic>
        <p:nvPicPr>
          <p:cNvPr id="99" name="Google Shape;99;p16"/>
          <p:cNvPicPr preferRelativeResize="0"/>
          <p:nvPr/>
        </p:nvPicPr>
        <p:blipFill rotWithShape="1">
          <a:blip r:embed="rId6">
            <a:alphaModFix/>
          </a:blip>
          <a:srcRect b="0" l="0" r="0" t="0"/>
          <a:stretch/>
        </p:blipFill>
        <p:spPr>
          <a:xfrm>
            <a:off x="5024675" y="1668213"/>
            <a:ext cx="1195031" cy="1244826"/>
          </a:xfrm>
          <a:prstGeom prst="rect">
            <a:avLst/>
          </a:prstGeom>
          <a:noFill/>
          <a:ln>
            <a:noFill/>
          </a:ln>
        </p:spPr>
      </p:pic>
      <p:pic>
        <p:nvPicPr>
          <p:cNvPr id="100" name="Google Shape;100;p16"/>
          <p:cNvPicPr preferRelativeResize="0"/>
          <p:nvPr/>
        </p:nvPicPr>
        <p:blipFill rotWithShape="1">
          <a:blip r:embed="rId7">
            <a:alphaModFix/>
          </a:blip>
          <a:srcRect b="0" l="0" r="0" t="0"/>
          <a:stretch/>
        </p:blipFill>
        <p:spPr>
          <a:xfrm>
            <a:off x="7125025" y="1668225"/>
            <a:ext cx="1195031" cy="1244826"/>
          </a:xfrm>
          <a:prstGeom prst="rect">
            <a:avLst/>
          </a:prstGeom>
          <a:noFill/>
          <a:ln>
            <a:noFill/>
          </a:ln>
        </p:spPr>
      </p:pic>
      <p:sp>
        <p:nvSpPr>
          <p:cNvPr id="101" name="Google Shape;101;p16"/>
          <p:cNvSpPr txBox="1"/>
          <p:nvPr/>
        </p:nvSpPr>
        <p:spPr>
          <a:xfrm>
            <a:off x="454675" y="2876575"/>
            <a:ext cx="1933500" cy="18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Girls become better problem-solvers, critical thinkers, get better grades, and see STEM as the foundation for a meaningful and successful future.</a:t>
            </a:r>
            <a:endParaRPr/>
          </a:p>
        </p:txBody>
      </p:sp>
      <p:sp>
        <p:nvSpPr>
          <p:cNvPr id="102" name="Google Shape;102;p16"/>
          <p:cNvSpPr txBox="1"/>
          <p:nvPr/>
        </p:nvSpPr>
        <p:spPr>
          <a:xfrm>
            <a:off x="2475714" y="2876575"/>
            <a:ext cx="2092200" cy="18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Girls discover that they can better problems and overcome challenges, build social bonds, and become team players that care about protecting our environment.</a:t>
            </a:r>
            <a:endParaRPr/>
          </a:p>
        </p:txBody>
      </p:sp>
      <p:sp>
        <p:nvSpPr>
          <p:cNvPr id="103" name="Google Shape;103;p16"/>
          <p:cNvSpPr txBox="1"/>
          <p:nvPr/>
        </p:nvSpPr>
        <p:spPr>
          <a:xfrm>
            <a:off x="4655425" y="2876575"/>
            <a:ext cx="1933500" cy="1802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2"/>
              </a:buClr>
              <a:buSzPts val="1100"/>
              <a:buFont typeface="Arial"/>
              <a:buNone/>
            </a:pPr>
            <a:r>
              <a:rPr lang="en"/>
              <a:t>Girls gain new skills, ​</a:t>
            </a:r>
            <a:endParaRPr/>
          </a:p>
          <a:p>
            <a:pPr indent="0" lvl="0" marL="0" rtl="0" algn="ctr">
              <a:lnSpc>
                <a:spcPct val="115000"/>
              </a:lnSpc>
              <a:spcBef>
                <a:spcPts val="0"/>
              </a:spcBef>
              <a:spcAft>
                <a:spcPts val="0"/>
              </a:spcAft>
              <a:buClr>
                <a:schemeClr val="dk2"/>
              </a:buClr>
              <a:buSzPts val="1100"/>
              <a:buFont typeface="Arial"/>
              <a:buNone/>
            </a:pPr>
            <a:r>
              <a:rPr lang="en"/>
              <a:t>build their confidence ​</a:t>
            </a:r>
            <a:endParaRPr/>
          </a:p>
          <a:p>
            <a:pPr indent="0" lvl="0" marL="0" rtl="0" algn="ctr">
              <a:lnSpc>
                <a:spcPct val="115000"/>
              </a:lnSpc>
              <a:spcBef>
                <a:spcPts val="0"/>
              </a:spcBef>
              <a:spcAft>
                <a:spcPts val="0"/>
              </a:spcAft>
              <a:buClr>
                <a:schemeClr val="dk2"/>
              </a:buClr>
              <a:buSzPts val="1100"/>
              <a:buFont typeface="Arial"/>
              <a:buNone/>
            </a:pPr>
            <a:r>
              <a:rPr lang="en"/>
              <a:t>and develop an entrepreneurial mindset over time.</a:t>
            </a:r>
            <a:endParaRPr/>
          </a:p>
          <a:p>
            <a:pPr indent="0" lvl="0" marL="0" rtl="0" algn="ctr">
              <a:spcBef>
                <a:spcPts val="0"/>
              </a:spcBef>
              <a:spcAft>
                <a:spcPts val="0"/>
              </a:spcAft>
              <a:buNone/>
            </a:pPr>
            <a:r>
              <a:t/>
            </a:r>
            <a:endParaRPr/>
          </a:p>
        </p:txBody>
      </p:sp>
      <p:sp>
        <p:nvSpPr>
          <p:cNvPr id="104" name="Google Shape;104;p16"/>
          <p:cNvSpPr txBox="1"/>
          <p:nvPr/>
        </p:nvSpPr>
        <p:spPr>
          <a:xfrm>
            <a:off x="6755788" y="2876575"/>
            <a:ext cx="1933500" cy="1802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t>Girls gain the skills and the inspiration to accept challenges, overcome obstacles, and take the lead.</a:t>
            </a:r>
            <a:endParaRPr/>
          </a:p>
          <a:p>
            <a:pPr indent="0" lvl="0" marL="0" rtl="0" algn="ctr">
              <a:spcBef>
                <a:spcPts val="0"/>
              </a:spcBef>
              <a:spcAft>
                <a:spcPts val="0"/>
              </a:spcAft>
              <a:buNone/>
            </a:pPr>
            <a:r>
              <a:t/>
            </a:r>
            <a:endParaRPr/>
          </a:p>
        </p:txBody>
      </p:sp>
      <p:sp>
        <p:nvSpPr>
          <p:cNvPr id="105" name="Google Shape;105;p16"/>
          <p:cNvSpPr txBox="1"/>
          <p:nvPr>
            <p:ph idx="4294967295" type="subTitle"/>
          </p:nvPr>
        </p:nvSpPr>
        <p:spPr>
          <a:xfrm>
            <a:off x="2866320" y="1176500"/>
            <a:ext cx="1311000" cy="527400"/>
          </a:xfrm>
          <a:prstGeom prst="rect">
            <a:avLst/>
          </a:prstGeom>
        </p:spPr>
        <p:txBody>
          <a:bodyPr anchorCtr="0" anchor="t" bIns="91425" lIns="91425" spcFirstLastPara="1" rIns="91425" wrap="square" tIns="91425">
            <a:noAutofit/>
          </a:bodyPr>
          <a:lstStyle/>
          <a:p>
            <a:pPr indent="0" lvl="0" marL="0" rtl="0" algn="ctr">
              <a:lnSpc>
                <a:spcPct val="80000"/>
              </a:lnSpc>
              <a:spcBef>
                <a:spcPts val="800"/>
              </a:spcBef>
              <a:spcAft>
                <a:spcPts val="0"/>
              </a:spcAft>
              <a:buNone/>
            </a:pPr>
            <a:r>
              <a:rPr b="1" lang="en">
                <a:solidFill>
                  <a:srgbClr val="11323B"/>
                </a:solidFill>
                <a:latin typeface="Raleway"/>
                <a:ea typeface="Raleway"/>
                <a:cs typeface="Raleway"/>
                <a:sym typeface="Raleway"/>
              </a:rPr>
              <a:t>Outdoors</a:t>
            </a:r>
            <a:endParaRPr b="1" sz="2100">
              <a:solidFill>
                <a:srgbClr val="11323B"/>
              </a:solidFill>
              <a:latin typeface="Raleway"/>
              <a:ea typeface="Raleway"/>
              <a:cs typeface="Raleway"/>
              <a:sym typeface="Raleway"/>
            </a:endParaRPr>
          </a:p>
        </p:txBody>
      </p:sp>
      <p:sp>
        <p:nvSpPr>
          <p:cNvPr id="106" name="Google Shape;106;p16"/>
          <p:cNvSpPr txBox="1"/>
          <p:nvPr>
            <p:ph idx="4294967295" type="subTitle"/>
          </p:nvPr>
        </p:nvSpPr>
        <p:spPr>
          <a:xfrm>
            <a:off x="4518188" y="1176500"/>
            <a:ext cx="2188800" cy="527400"/>
          </a:xfrm>
          <a:prstGeom prst="rect">
            <a:avLst/>
          </a:prstGeom>
        </p:spPr>
        <p:txBody>
          <a:bodyPr anchorCtr="0" anchor="t" bIns="91425" lIns="91425" spcFirstLastPara="1" rIns="91425" wrap="square" tIns="91425">
            <a:noAutofit/>
          </a:bodyPr>
          <a:lstStyle/>
          <a:p>
            <a:pPr indent="0" lvl="0" marL="0" rtl="0" algn="ctr">
              <a:lnSpc>
                <a:spcPct val="80000"/>
              </a:lnSpc>
              <a:spcBef>
                <a:spcPts val="800"/>
              </a:spcBef>
              <a:spcAft>
                <a:spcPts val="0"/>
              </a:spcAft>
              <a:buNone/>
            </a:pPr>
            <a:r>
              <a:rPr b="1" lang="en">
                <a:solidFill>
                  <a:srgbClr val="11323B"/>
                </a:solidFill>
                <a:latin typeface="Raleway"/>
                <a:ea typeface="Raleway"/>
                <a:cs typeface="Raleway"/>
                <a:sym typeface="Raleway"/>
              </a:rPr>
              <a:t>Entrepreneurship</a:t>
            </a:r>
            <a:endParaRPr b="1" sz="2100">
              <a:solidFill>
                <a:srgbClr val="11323B"/>
              </a:solidFill>
              <a:latin typeface="Raleway"/>
              <a:ea typeface="Raleway"/>
              <a:cs typeface="Raleway"/>
              <a:sym typeface="Raleway"/>
            </a:endParaRPr>
          </a:p>
        </p:txBody>
      </p:sp>
      <p:sp>
        <p:nvSpPr>
          <p:cNvPr id="107" name="Google Shape;107;p16"/>
          <p:cNvSpPr txBox="1"/>
          <p:nvPr>
            <p:ph idx="4294967295" type="subTitle"/>
          </p:nvPr>
        </p:nvSpPr>
        <p:spPr>
          <a:xfrm>
            <a:off x="7047850" y="1176500"/>
            <a:ext cx="1349400" cy="527400"/>
          </a:xfrm>
          <a:prstGeom prst="rect">
            <a:avLst/>
          </a:prstGeom>
        </p:spPr>
        <p:txBody>
          <a:bodyPr anchorCtr="0" anchor="t" bIns="91425" lIns="91425" spcFirstLastPara="1" rIns="91425" wrap="square" tIns="91425">
            <a:noAutofit/>
          </a:bodyPr>
          <a:lstStyle/>
          <a:p>
            <a:pPr indent="0" lvl="0" marL="0" rtl="0" algn="ctr">
              <a:lnSpc>
                <a:spcPct val="80000"/>
              </a:lnSpc>
              <a:spcBef>
                <a:spcPts val="800"/>
              </a:spcBef>
              <a:spcAft>
                <a:spcPts val="0"/>
              </a:spcAft>
              <a:buNone/>
            </a:pPr>
            <a:r>
              <a:rPr b="1" lang="en">
                <a:solidFill>
                  <a:srgbClr val="11323B"/>
                </a:solidFill>
                <a:latin typeface="Raleway"/>
                <a:ea typeface="Raleway"/>
                <a:cs typeface="Raleway"/>
                <a:sym typeface="Raleway"/>
              </a:rPr>
              <a:t>Life Skills</a:t>
            </a:r>
            <a:endParaRPr b="1" sz="2100">
              <a:solidFill>
                <a:srgbClr val="11323B"/>
              </a:solidFill>
              <a:latin typeface="Raleway"/>
              <a:ea typeface="Raleway"/>
              <a:cs typeface="Raleway"/>
              <a:sym typeface="Raleway"/>
            </a:endParaRPr>
          </a:p>
        </p:txBody>
      </p:sp>
      <p:sp>
        <p:nvSpPr>
          <p:cNvPr id="108" name="Google Shape;108;p16"/>
          <p:cNvSpPr/>
          <p:nvPr/>
        </p:nvSpPr>
        <p:spPr>
          <a:xfrm>
            <a:off x="381075" y="1140825"/>
            <a:ext cx="2042700" cy="3730800"/>
          </a:xfrm>
          <a:prstGeom prst="rect">
            <a:avLst/>
          </a:prstGeom>
          <a:noFill/>
          <a:ln cap="flat" cmpd="sng" w="38100">
            <a:solidFill>
              <a:srgbClr val="31BA7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12" name="Shape 112"/>
        <p:cNvGrpSpPr/>
        <p:nvPr/>
      </p:nvGrpSpPr>
      <p:grpSpPr>
        <a:xfrm>
          <a:off x="0" y="0"/>
          <a:ext cx="0" cy="0"/>
          <a:chOff x="0" y="0"/>
          <a:chExt cx="0" cy="0"/>
        </a:xfrm>
      </p:grpSpPr>
      <p:sp>
        <p:nvSpPr>
          <p:cNvPr id="113" name="Google Shape;113;p17"/>
          <p:cNvSpPr txBox="1"/>
          <p:nvPr>
            <p:ph idx="4294967295" type="title"/>
          </p:nvPr>
        </p:nvSpPr>
        <p:spPr>
          <a:xfrm rot="-5400000">
            <a:off x="-2163150" y="2163150"/>
            <a:ext cx="5143500" cy="817200"/>
          </a:xfrm>
          <a:prstGeom prst="rect">
            <a:avLst/>
          </a:prstGeom>
          <a:solidFill>
            <a:srgbClr val="8C2A8D"/>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rgbClr val="FFFFFF"/>
                </a:solidFill>
              </a:rPr>
              <a:t>           5 Outcomes</a:t>
            </a:r>
            <a:endParaRPr b="1" sz="3600">
              <a:solidFill>
                <a:srgbClr val="FFFFFF"/>
              </a:solidFill>
            </a:endParaRPr>
          </a:p>
        </p:txBody>
      </p:sp>
      <p:sp>
        <p:nvSpPr>
          <p:cNvPr id="114" name="Google Shape;114;p17"/>
          <p:cNvSpPr txBox="1"/>
          <p:nvPr>
            <p:ph idx="4294967295" type="subTitle"/>
          </p:nvPr>
        </p:nvSpPr>
        <p:spPr>
          <a:xfrm>
            <a:off x="1973625" y="233838"/>
            <a:ext cx="66468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57BB8A"/>
                </a:solidFill>
                <a:latin typeface="Raleway"/>
                <a:ea typeface="Raleway"/>
                <a:cs typeface="Raleway"/>
                <a:sym typeface="Raleway"/>
              </a:rPr>
              <a:t>Sense of Self                                                                                                       </a:t>
            </a:r>
            <a:r>
              <a:rPr lang="en" sz="1200">
                <a:solidFill>
                  <a:srgbClr val="000000"/>
                </a:solidFill>
                <a:latin typeface="Arial"/>
                <a:ea typeface="Arial"/>
                <a:cs typeface="Arial"/>
                <a:sym typeface="Arial"/>
              </a:rPr>
              <a:t>Girls have confidence in themselves and their abilities and form positive identities.​</a:t>
            </a:r>
            <a:endParaRPr b="1" sz="1200">
              <a:solidFill>
                <a:srgbClr val="000000"/>
              </a:solidFill>
              <a:latin typeface="Arial"/>
              <a:ea typeface="Arial"/>
              <a:cs typeface="Arial"/>
              <a:sym typeface="Arial"/>
            </a:endParaRPr>
          </a:p>
        </p:txBody>
      </p:sp>
      <p:pic>
        <p:nvPicPr>
          <p:cNvPr id="115" name="Google Shape;115;p17"/>
          <p:cNvPicPr preferRelativeResize="0"/>
          <p:nvPr/>
        </p:nvPicPr>
        <p:blipFill rotWithShape="1">
          <a:blip r:embed="rId3">
            <a:alphaModFix/>
          </a:blip>
          <a:srcRect b="3104" l="0" r="0" t="3095"/>
          <a:stretch/>
        </p:blipFill>
        <p:spPr>
          <a:xfrm flipH="1">
            <a:off x="52497" y="4234975"/>
            <a:ext cx="712201" cy="667674"/>
          </a:xfrm>
          <a:prstGeom prst="rect">
            <a:avLst/>
          </a:prstGeom>
          <a:noFill/>
          <a:ln>
            <a:noFill/>
          </a:ln>
        </p:spPr>
      </p:pic>
      <p:sp>
        <p:nvSpPr>
          <p:cNvPr id="116" name="Google Shape;116;p17"/>
          <p:cNvSpPr/>
          <p:nvPr/>
        </p:nvSpPr>
        <p:spPr>
          <a:xfrm>
            <a:off x="996275" y="2068288"/>
            <a:ext cx="7762800" cy="982200"/>
          </a:xfrm>
          <a:prstGeom prst="rect">
            <a:avLst/>
          </a:prstGeom>
          <a:noFill/>
          <a:ln cap="flat" cmpd="sng" w="38100">
            <a:solidFill>
              <a:srgbClr val="57BB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 name="Google Shape;117;p17"/>
          <p:cNvPicPr preferRelativeResize="0"/>
          <p:nvPr/>
        </p:nvPicPr>
        <p:blipFill>
          <a:blip r:embed="rId4">
            <a:alphaModFix/>
          </a:blip>
          <a:stretch>
            <a:fillRect/>
          </a:stretch>
        </p:blipFill>
        <p:spPr>
          <a:xfrm>
            <a:off x="1115775" y="157638"/>
            <a:ext cx="817200" cy="851252"/>
          </a:xfrm>
          <a:prstGeom prst="rect">
            <a:avLst/>
          </a:prstGeom>
          <a:noFill/>
          <a:ln>
            <a:noFill/>
          </a:ln>
        </p:spPr>
      </p:pic>
      <p:sp>
        <p:nvSpPr>
          <p:cNvPr id="118" name="Google Shape;118;p17"/>
          <p:cNvSpPr txBox="1"/>
          <p:nvPr>
            <p:ph idx="4294967295" type="subTitle"/>
          </p:nvPr>
        </p:nvSpPr>
        <p:spPr>
          <a:xfrm>
            <a:off x="1973625" y="1228488"/>
            <a:ext cx="66468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6AA84F"/>
                </a:solidFill>
                <a:latin typeface="Raleway"/>
                <a:ea typeface="Raleway"/>
                <a:cs typeface="Raleway"/>
                <a:sym typeface="Raleway"/>
              </a:rPr>
              <a:t>Positive Values                                                                                                     </a:t>
            </a:r>
            <a:r>
              <a:rPr lang="en" sz="1200">
                <a:latin typeface="Arial"/>
                <a:ea typeface="Arial"/>
                <a:cs typeface="Arial"/>
                <a:sym typeface="Arial"/>
              </a:rPr>
              <a:t>Girls act ethically, honestly, and responsibly, and show concern for others.​</a:t>
            </a:r>
            <a:endParaRPr b="1" sz="1200">
              <a:solidFill>
                <a:srgbClr val="000000"/>
              </a:solidFill>
              <a:latin typeface="Arial"/>
              <a:ea typeface="Arial"/>
              <a:cs typeface="Arial"/>
              <a:sym typeface="Arial"/>
            </a:endParaRPr>
          </a:p>
        </p:txBody>
      </p:sp>
      <p:pic>
        <p:nvPicPr>
          <p:cNvPr id="119" name="Google Shape;119;p17"/>
          <p:cNvPicPr preferRelativeResize="0"/>
          <p:nvPr/>
        </p:nvPicPr>
        <p:blipFill rotWithShape="1">
          <a:blip r:embed="rId5">
            <a:alphaModFix/>
          </a:blip>
          <a:srcRect b="0" l="0" r="0" t="0"/>
          <a:stretch/>
        </p:blipFill>
        <p:spPr>
          <a:xfrm>
            <a:off x="1115775" y="1152288"/>
            <a:ext cx="817200" cy="851252"/>
          </a:xfrm>
          <a:prstGeom prst="rect">
            <a:avLst/>
          </a:prstGeom>
          <a:noFill/>
          <a:ln>
            <a:noFill/>
          </a:ln>
        </p:spPr>
      </p:pic>
      <p:sp>
        <p:nvSpPr>
          <p:cNvPr id="120" name="Google Shape;120;p17"/>
          <p:cNvSpPr txBox="1"/>
          <p:nvPr>
            <p:ph idx="4294967295" type="subTitle"/>
          </p:nvPr>
        </p:nvSpPr>
        <p:spPr>
          <a:xfrm>
            <a:off x="1983200" y="2209363"/>
            <a:ext cx="694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674EA7"/>
                </a:solidFill>
                <a:latin typeface="Raleway"/>
                <a:ea typeface="Raleway"/>
                <a:cs typeface="Raleway"/>
                <a:sym typeface="Raleway"/>
              </a:rPr>
              <a:t>Challenge Seeking                                                                                                  </a:t>
            </a:r>
            <a:r>
              <a:rPr lang="en" sz="1200">
                <a:latin typeface="Arial"/>
                <a:ea typeface="Arial"/>
                <a:cs typeface="Arial"/>
                <a:sym typeface="Arial"/>
              </a:rPr>
              <a:t>Girls take appropriate risks, try things even if they might fail, and learn from mistakes.​</a:t>
            </a:r>
            <a:endParaRPr b="1" sz="1200">
              <a:solidFill>
                <a:srgbClr val="000000"/>
              </a:solidFill>
              <a:latin typeface="Arial"/>
              <a:ea typeface="Arial"/>
              <a:cs typeface="Arial"/>
              <a:sym typeface="Arial"/>
            </a:endParaRPr>
          </a:p>
        </p:txBody>
      </p:sp>
      <p:pic>
        <p:nvPicPr>
          <p:cNvPr id="121" name="Google Shape;121;p17"/>
          <p:cNvPicPr preferRelativeResize="0"/>
          <p:nvPr/>
        </p:nvPicPr>
        <p:blipFill rotWithShape="1">
          <a:blip r:embed="rId6">
            <a:alphaModFix/>
          </a:blip>
          <a:srcRect b="0" l="0" r="0" t="0"/>
          <a:stretch/>
        </p:blipFill>
        <p:spPr>
          <a:xfrm>
            <a:off x="1125350" y="2133163"/>
            <a:ext cx="817200" cy="851252"/>
          </a:xfrm>
          <a:prstGeom prst="rect">
            <a:avLst/>
          </a:prstGeom>
          <a:noFill/>
          <a:ln>
            <a:noFill/>
          </a:ln>
        </p:spPr>
      </p:pic>
      <p:sp>
        <p:nvSpPr>
          <p:cNvPr id="122" name="Google Shape;122;p17"/>
          <p:cNvSpPr txBox="1"/>
          <p:nvPr>
            <p:ph idx="4294967295" type="subTitle"/>
          </p:nvPr>
        </p:nvSpPr>
        <p:spPr>
          <a:xfrm>
            <a:off x="1983200" y="3133888"/>
            <a:ext cx="694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F1C232"/>
                </a:solidFill>
                <a:latin typeface="Raleway"/>
                <a:ea typeface="Raleway"/>
                <a:cs typeface="Raleway"/>
                <a:sym typeface="Raleway"/>
              </a:rPr>
              <a:t>Healthy Relationships                                                                                             </a:t>
            </a:r>
            <a:r>
              <a:rPr lang="en" sz="1200">
                <a:latin typeface="Arial"/>
                <a:ea typeface="Arial"/>
                <a:cs typeface="Arial"/>
                <a:sym typeface="Arial"/>
              </a:rPr>
              <a:t>Girls develop and maintain healthy relationships by communicating their feelings directly and resolving conflicts constructively. </a:t>
            </a:r>
            <a:endParaRPr b="1" sz="1200">
              <a:solidFill>
                <a:srgbClr val="000000"/>
              </a:solidFill>
              <a:latin typeface="Arial"/>
              <a:ea typeface="Arial"/>
              <a:cs typeface="Arial"/>
              <a:sym typeface="Arial"/>
            </a:endParaRPr>
          </a:p>
        </p:txBody>
      </p:sp>
      <p:pic>
        <p:nvPicPr>
          <p:cNvPr id="123" name="Google Shape;123;p17"/>
          <p:cNvPicPr preferRelativeResize="0"/>
          <p:nvPr/>
        </p:nvPicPr>
        <p:blipFill rotWithShape="1">
          <a:blip r:embed="rId7">
            <a:alphaModFix/>
          </a:blip>
          <a:srcRect b="0" l="0" r="0" t="0"/>
          <a:stretch/>
        </p:blipFill>
        <p:spPr>
          <a:xfrm>
            <a:off x="1125350" y="3133888"/>
            <a:ext cx="817200" cy="851252"/>
          </a:xfrm>
          <a:prstGeom prst="rect">
            <a:avLst/>
          </a:prstGeom>
          <a:noFill/>
          <a:ln>
            <a:noFill/>
          </a:ln>
        </p:spPr>
      </p:pic>
      <p:sp>
        <p:nvSpPr>
          <p:cNvPr id="124" name="Google Shape;124;p17"/>
          <p:cNvSpPr txBox="1"/>
          <p:nvPr>
            <p:ph idx="4294967295" type="subTitle"/>
          </p:nvPr>
        </p:nvSpPr>
        <p:spPr>
          <a:xfrm>
            <a:off x="1983200" y="4134613"/>
            <a:ext cx="694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6AA84F"/>
                </a:solidFill>
                <a:latin typeface="Raleway"/>
                <a:ea typeface="Raleway"/>
                <a:cs typeface="Raleway"/>
                <a:sym typeface="Raleway"/>
              </a:rPr>
              <a:t>Community Problem Solving  </a:t>
            </a:r>
            <a:r>
              <a:rPr b="1" lang="en">
                <a:solidFill>
                  <a:srgbClr val="F1C232"/>
                </a:solidFill>
                <a:latin typeface="Raleway"/>
                <a:ea typeface="Raleway"/>
                <a:cs typeface="Raleway"/>
                <a:sym typeface="Raleway"/>
              </a:rPr>
              <a:t>                                                                                          </a:t>
            </a:r>
            <a:r>
              <a:rPr lang="en" sz="1200">
                <a:latin typeface="Arial"/>
                <a:ea typeface="Arial"/>
                <a:cs typeface="Arial"/>
                <a:sym typeface="Arial"/>
              </a:rPr>
              <a:t>Girls desire to contribute to the world in purposeful and meaningful ways, learn how to identify problems in the community, and create action plans to solve them. </a:t>
            </a:r>
            <a:endParaRPr b="1" sz="1200">
              <a:solidFill>
                <a:srgbClr val="000000"/>
              </a:solidFill>
              <a:latin typeface="Arial"/>
              <a:ea typeface="Arial"/>
              <a:cs typeface="Arial"/>
              <a:sym typeface="Arial"/>
            </a:endParaRPr>
          </a:p>
        </p:txBody>
      </p:sp>
      <p:pic>
        <p:nvPicPr>
          <p:cNvPr id="125" name="Google Shape;125;p17"/>
          <p:cNvPicPr preferRelativeResize="0"/>
          <p:nvPr/>
        </p:nvPicPr>
        <p:blipFill rotWithShape="1">
          <a:blip r:embed="rId8">
            <a:alphaModFix/>
          </a:blip>
          <a:srcRect b="0" l="0" r="0" t="0"/>
          <a:stretch/>
        </p:blipFill>
        <p:spPr>
          <a:xfrm>
            <a:off x="1125350" y="4134613"/>
            <a:ext cx="817200" cy="85125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8"/>
          <p:cNvSpPr txBox="1"/>
          <p:nvPr>
            <p:ph type="title"/>
          </p:nvPr>
        </p:nvSpPr>
        <p:spPr>
          <a:xfrm>
            <a:off x="332325" y="1096874"/>
            <a:ext cx="4339200" cy="294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Join in the </a:t>
            </a:r>
            <a:endParaRPr/>
          </a:p>
          <a:p>
            <a:pPr indent="0" lvl="0" marL="0" rtl="0" algn="l">
              <a:spcBef>
                <a:spcPts val="0"/>
              </a:spcBef>
              <a:spcAft>
                <a:spcPts val="0"/>
              </a:spcAft>
              <a:buNone/>
            </a:pPr>
            <a:r>
              <a:rPr lang="en"/>
              <a:t>Girl Scout Promise!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descr="On my honor, I will try..." id="131" name="Google Shape;131;p18" title="Girl Scout Promise">
            <a:hlinkClick r:id="rId3"/>
          </p:cNvPr>
          <p:cNvPicPr preferRelativeResize="0"/>
          <p:nvPr/>
        </p:nvPicPr>
        <p:blipFill>
          <a:blip r:embed="rId4">
            <a:alphaModFix/>
          </a:blip>
          <a:stretch>
            <a:fillRect/>
          </a:stretch>
        </p:blipFill>
        <p:spPr>
          <a:xfrm>
            <a:off x="3389075" y="413737"/>
            <a:ext cx="5754925" cy="4316175"/>
          </a:xfrm>
          <a:prstGeom prst="rect">
            <a:avLst/>
          </a:prstGeom>
          <a:noFill/>
          <a:ln>
            <a:noFill/>
          </a:ln>
        </p:spPr>
      </p:pic>
      <p:pic>
        <p:nvPicPr>
          <p:cNvPr id="132" name="Google Shape;132;p18"/>
          <p:cNvPicPr preferRelativeResize="0"/>
          <p:nvPr/>
        </p:nvPicPr>
        <p:blipFill rotWithShape="1">
          <a:blip r:embed="rId5">
            <a:alphaModFix/>
          </a:blip>
          <a:srcRect b="0" l="0" r="0" t="0"/>
          <a:stretch/>
        </p:blipFill>
        <p:spPr>
          <a:xfrm>
            <a:off x="1078298" y="2803183"/>
            <a:ext cx="1343352" cy="13433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9"/>
          <p:cNvSpPr txBox="1"/>
          <p:nvPr>
            <p:ph type="title"/>
          </p:nvPr>
        </p:nvSpPr>
        <p:spPr>
          <a:xfrm>
            <a:off x="332325" y="1096874"/>
            <a:ext cx="4339200" cy="294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Pledge of</a:t>
            </a:r>
            <a:endParaRPr/>
          </a:p>
          <a:p>
            <a:pPr indent="0" lvl="0" marL="0" rtl="0" algn="l">
              <a:spcBef>
                <a:spcPts val="0"/>
              </a:spcBef>
              <a:spcAft>
                <a:spcPts val="0"/>
              </a:spcAft>
              <a:buNone/>
            </a:pPr>
            <a:r>
              <a:rPr lang="en"/>
              <a:t>Allegiance.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38" name="Google Shape;138;p19"/>
          <p:cNvPicPr preferRelativeResize="0"/>
          <p:nvPr/>
        </p:nvPicPr>
        <p:blipFill>
          <a:blip r:embed="rId3">
            <a:alphaModFix/>
          </a:blip>
          <a:stretch>
            <a:fillRect/>
          </a:stretch>
        </p:blipFill>
        <p:spPr>
          <a:xfrm>
            <a:off x="435700" y="2734342"/>
            <a:ext cx="2153750" cy="1144800"/>
          </a:xfrm>
          <a:prstGeom prst="rect">
            <a:avLst/>
          </a:prstGeom>
          <a:noFill/>
          <a:ln>
            <a:noFill/>
          </a:ln>
        </p:spPr>
      </p:pic>
      <p:pic>
        <p:nvPicPr>
          <p:cNvPr descr="via YouTube Capture" id="139" name="Google Shape;139;p19" title="Girl Scout Pledge of Allegiance">
            <a:hlinkClick r:id="rId4"/>
          </p:cNvPr>
          <p:cNvPicPr preferRelativeResize="0"/>
          <p:nvPr/>
        </p:nvPicPr>
        <p:blipFill>
          <a:blip r:embed="rId5">
            <a:alphaModFix/>
          </a:blip>
          <a:stretch>
            <a:fillRect/>
          </a:stretch>
        </p:blipFill>
        <p:spPr>
          <a:xfrm>
            <a:off x="3389075" y="413638"/>
            <a:ext cx="5754925" cy="431622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0"/>
          <p:cNvSpPr txBox="1"/>
          <p:nvPr>
            <p:ph type="title"/>
          </p:nvPr>
        </p:nvSpPr>
        <p:spPr>
          <a:xfrm>
            <a:off x="311700" y="315925"/>
            <a:ext cx="77448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solidFill>
                  <a:srgbClr val="8C2A8D"/>
                </a:solidFill>
              </a:rPr>
              <a:t>Icebreaker:</a:t>
            </a:r>
            <a:r>
              <a:rPr lang="en">
                <a:solidFill>
                  <a:srgbClr val="8C2A8D"/>
                </a:solidFill>
              </a:rPr>
              <a:t> Would you rather?</a:t>
            </a:r>
            <a:endParaRPr/>
          </a:p>
        </p:txBody>
      </p:sp>
      <p:pic>
        <p:nvPicPr>
          <p:cNvPr id="145" name="Google Shape;145;p20"/>
          <p:cNvPicPr preferRelativeResize="0"/>
          <p:nvPr/>
        </p:nvPicPr>
        <p:blipFill>
          <a:blip r:embed="rId3">
            <a:alphaModFix/>
          </a:blip>
          <a:stretch>
            <a:fillRect/>
          </a:stretch>
        </p:blipFill>
        <p:spPr>
          <a:xfrm>
            <a:off x="755650" y="1220275"/>
            <a:ext cx="2419350" cy="3543300"/>
          </a:xfrm>
          <a:prstGeom prst="rect">
            <a:avLst/>
          </a:prstGeom>
          <a:noFill/>
          <a:ln>
            <a:noFill/>
          </a:ln>
        </p:spPr>
      </p:pic>
      <p:pic>
        <p:nvPicPr>
          <p:cNvPr id="146" name="Google Shape;146;p20"/>
          <p:cNvPicPr preferRelativeResize="0"/>
          <p:nvPr/>
        </p:nvPicPr>
        <p:blipFill rotWithShape="1">
          <a:blip r:embed="rId4">
            <a:alphaModFix/>
          </a:blip>
          <a:srcRect b="23359" l="0" r="0" t="0"/>
          <a:stretch/>
        </p:blipFill>
        <p:spPr>
          <a:xfrm>
            <a:off x="3787750" y="1585150"/>
            <a:ext cx="4902199" cy="2582025"/>
          </a:xfrm>
          <a:prstGeom prst="rect">
            <a:avLst/>
          </a:prstGeom>
          <a:noFill/>
          <a:ln>
            <a:noFill/>
          </a:ln>
        </p:spPr>
      </p:pic>
      <p:sp>
        <p:nvSpPr>
          <p:cNvPr id="147" name="Google Shape;147;p20"/>
          <p:cNvSpPr txBox="1"/>
          <p:nvPr/>
        </p:nvSpPr>
        <p:spPr>
          <a:xfrm>
            <a:off x="3029850" y="1435075"/>
            <a:ext cx="2419500" cy="792600"/>
          </a:xfrm>
          <a:prstGeom prst="rect">
            <a:avLst/>
          </a:prstGeom>
          <a:solidFill>
            <a:srgbClr val="EAD1D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2400">
                <a:latin typeface="Pacifico"/>
                <a:ea typeface="Pacifico"/>
                <a:cs typeface="Pacifico"/>
                <a:sym typeface="Pacifico"/>
              </a:rPr>
              <a:t>Build a robot</a:t>
            </a:r>
            <a:endParaRPr sz="2400"/>
          </a:p>
        </p:txBody>
      </p:sp>
      <p:sp>
        <p:nvSpPr>
          <p:cNvPr id="148" name="Google Shape;148;p20"/>
          <p:cNvSpPr txBox="1"/>
          <p:nvPr/>
        </p:nvSpPr>
        <p:spPr>
          <a:xfrm>
            <a:off x="5095200" y="4008425"/>
            <a:ext cx="2794800" cy="792600"/>
          </a:xfrm>
          <a:prstGeom prst="rect">
            <a:avLst/>
          </a:prstGeom>
          <a:solidFill>
            <a:srgbClr val="EAD1D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2400">
                <a:latin typeface="Pacifico"/>
                <a:ea typeface="Pacifico"/>
                <a:cs typeface="Pacifico"/>
                <a:sym typeface="Pacifico"/>
              </a:rPr>
              <a:t>Build a airplane</a:t>
            </a:r>
            <a:endParaRPr sz="2400"/>
          </a:p>
        </p:txBody>
      </p:sp>
      <p:pic>
        <p:nvPicPr>
          <p:cNvPr id="149" name="Google Shape;149;p20"/>
          <p:cNvPicPr preferRelativeResize="0"/>
          <p:nvPr/>
        </p:nvPicPr>
        <p:blipFill rotWithShape="1">
          <a:blip r:embed="rId5">
            <a:alphaModFix/>
          </a:blip>
          <a:srcRect b="3104" l="0" r="0" t="3095"/>
          <a:stretch/>
        </p:blipFill>
        <p:spPr>
          <a:xfrm flipH="1">
            <a:off x="6772829" y="335276"/>
            <a:ext cx="845452" cy="79259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1"/>
          <p:cNvSpPr txBox="1"/>
          <p:nvPr>
            <p:ph type="title"/>
          </p:nvPr>
        </p:nvSpPr>
        <p:spPr>
          <a:xfrm>
            <a:off x="311700" y="315925"/>
            <a:ext cx="77448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solidFill>
                  <a:srgbClr val="8C2A8D"/>
                </a:solidFill>
              </a:rPr>
              <a:t>Icebreaker:</a:t>
            </a:r>
            <a:r>
              <a:rPr lang="en">
                <a:solidFill>
                  <a:srgbClr val="8C2A8D"/>
                </a:solidFill>
              </a:rPr>
              <a:t> Would you rather?</a:t>
            </a:r>
            <a:endParaRPr/>
          </a:p>
        </p:txBody>
      </p:sp>
      <p:sp>
        <p:nvSpPr>
          <p:cNvPr id="155" name="Google Shape;155;p21"/>
          <p:cNvSpPr txBox="1"/>
          <p:nvPr/>
        </p:nvSpPr>
        <p:spPr>
          <a:xfrm>
            <a:off x="4572000" y="1357275"/>
            <a:ext cx="4008600" cy="792600"/>
          </a:xfrm>
          <a:prstGeom prst="rect">
            <a:avLst/>
          </a:prstGeom>
          <a:solidFill>
            <a:srgbClr val="EAD1D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2400">
                <a:latin typeface="Pacifico"/>
                <a:ea typeface="Pacifico"/>
                <a:cs typeface="Pacifico"/>
                <a:sym typeface="Pacifico"/>
              </a:rPr>
              <a:t>Learn about space</a:t>
            </a:r>
            <a:endParaRPr sz="2400"/>
          </a:p>
        </p:txBody>
      </p:sp>
      <p:pic>
        <p:nvPicPr>
          <p:cNvPr id="156" name="Google Shape;156;p21"/>
          <p:cNvPicPr preferRelativeResize="0"/>
          <p:nvPr/>
        </p:nvPicPr>
        <p:blipFill rotWithShape="1">
          <a:blip r:embed="rId3">
            <a:alphaModFix/>
          </a:blip>
          <a:srcRect b="3104" l="0" r="0" t="3095"/>
          <a:stretch/>
        </p:blipFill>
        <p:spPr>
          <a:xfrm flipH="1">
            <a:off x="6772829" y="335276"/>
            <a:ext cx="845452" cy="792598"/>
          </a:xfrm>
          <a:prstGeom prst="rect">
            <a:avLst/>
          </a:prstGeom>
          <a:noFill/>
          <a:ln>
            <a:noFill/>
          </a:ln>
        </p:spPr>
      </p:pic>
      <p:pic>
        <p:nvPicPr>
          <p:cNvPr id="157" name="Google Shape;157;p21"/>
          <p:cNvPicPr preferRelativeResize="0"/>
          <p:nvPr/>
        </p:nvPicPr>
        <p:blipFill>
          <a:blip r:embed="rId4">
            <a:alphaModFix/>
          </a:blip>
          <a:stretch>
            <a:fillRect/>
          </a:stretch>
        </p:blipFill>
        <p:spPr>
          <a:xfrm>
            <a:off x="1144500" y="2304374"/>
            <a:ext cx="2518108" cy="2555925"/>
          </a:xfrm>
          <a:prstGeom prst="rect">
            <a:avLst/>
          </a:prstGeom>
          <a:noFill/>
          <a:ln>
            <a:noFill/>
          </a:ln>
        </p:spPr>
      </p:pic>
      <p:sp>
        <p:nvSpPr>
          <p:cNvPr id="158" name="Google Shape;158;p21"/>
          <p:cNvSpPr txBox="1"/>
          <p:nvPr/>
        </p:nvSpPr>
        <p:spPr>
          <a:xfrm>
            <a:off x="517525" y="1357275"/>
            <a:ext cx="3836100" cy="792600"/>
          </a:xfrm>
          <a:prstGeom prst="rect">
            <a:avLst/>
          </a:prstGeom>
          <a:solidFill>
            <a:srgbClr val="EAD1D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2400">
                <a:latin typeface="Pacifico"/>
                <a:ea typeface="Pacifico"/>
                <a:cs typeface="Pacifico"/>
                <a:sym typeface="Pacifico"/>
              </a:rPr>
              <a:t>Do a science experiment</a:t>
            </a:r>
            <a:endParaRPr sz="2400"/>
          </a:p>
        </p:txBody>
      </p:sp>
      <p:pic>
        <p:nvPicPr>
          <p:cNvPr id="159" name="Google Shape;159;p21"/>
          <p:cNvPicPr preferRelativeResize="0"/>
          <p:nvPr/>
        </p:nvPicPr>
        <p:blipFill rotWithShape="1">
          <a:blip r:embed="rId5">
            <a:alphaModFix/>
          </a:blip>
          <a:srcRect b="13815" l="0" r="0" t="0"/>
          <a:stretch/>
        </p:blipFill>
        <p:spPr>
          <a:xfrm>
            <a:off x="5348200" y="2447463"/>
            <a:ext cx="2270075" cy="2269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2"/>
          <p:cNvSpPr txBox="1"/>
          <p:nvPr>
            <p:ph type="title"/>
          </p:nvPr>
        </p:nvSpPr>
        <p:spPr>
          <a:xfrm>
            <a:off x="311700" y="315925"/>
            <a:ext cx="77448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solidFill>
                  <a:srgbClr val="8C2A8D"/>
                </a:solidFill>
              </a:rPr>
              <a:t>Icebreaker:</a:t>
            </a:r>
            <a:r>
              <a:rPr lang="en">
                <a:solidFill>
                  <a:srgbClr val="8C2A8D"/>
                </a:solidFill>
              </a:rPr>
              <a:t> Would you rather?</a:t>
            </a:r>
            <a:endParaRPr/>
          </a:p>
        </p:txBody>
      </p:sp>
      <p:sp>
        <p:nvSpPr>
          <p:cNvPr id="165" name="Google Shape;165;p22"/>
          <p:cNvSpPr txBox="1"/>
          <p:nvPr/>
        </p:nvSpPr>
        <p:spPr>
          <a:xfrm>
            <a:off x="4572000" y="1357275"/>
            <a:ext cx="4008600" cy="792600"/>
          </a:xfrm>
          <a:prstGeom prst="rect">
            <a:avLst/>
          </a:prstGeom>
          <a:solidFill>
            <a:srgbClr val="EAD1D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2400">
                <a:latin typeface="Pacifico"/>
                <a:ea typeface="Pacifico"/>
                <a:cs typeface="Pacifico"/>
                <a:sym typeface="Pacifico"/>
              </a:rPr>
              <a:t>Have a monkey</a:t>
            </a:r>
            <a:endParaRPr sz="2400"/>
          </a:p>
        </p:txBody>
      </p:sp>
      <p:pic>
        <p:nvPicPr>
          <p:cNvPr id="166" name="Google Shape;166;p22"/>
          <p:cNvPicPr preferRelativeResize="0"/>
          <p:nvPr/>
        </p:nvPicPr>
        <p:blipFill rotWithShape="1">
          <a:blip r:embed="rId3">
            <a:alphaModFix/>
          </a:blip>
          <a:srcRect b="3104" l="0" r="0" t="3095"/>
          <a:stretch/>
        </p:blipFill>
        <p:spPr>
          <a:xfrm flipH="1">
            <a:off x="6772829" y="335276"/>
            <a:ext cx="845452" cy="792598"/>
          </a:xfrm>
          <a:prstGeom prst="rect">
            <a:avLst/>
          </a:prstGeom>
          <a:noFill/>
          <a:ln>
            <a:noFill/>
          </a:ln>
        </p:spPr>
      </p:pic>
      <p:sp>
        <p:nvSpPr>
          <p:cNvPr id="167" name="Google Shape;167;p22"/>
          <p:cNvSpPr txBox="1"/>
          <p:nvPr/>
        </p:nvSpPr>
        <p:spPr>
          <a:xfrm>
            <a:off x="517525" y="1357275"/>
            <a:ext cx="3836100" cy="792600"/>
          </a:xfrm>
          <a:prstGeom prst="rect">
            <a:avLst/>
          </a:prstGeom>
          <a:solidFill>
            <a:srgbClr val="EAD1D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2400">
                <a:latin typeface="Pacifico"/>
                <a:ea typeface="Pacifico"/>
                <a:cs typeface="Pacifico"/>
                <a:sym typeface="Pacifico"/>
              </a:rPr>
              <a:t>Have a dolphin</a:t>
            </a:r>
            <a:endParaRPr sz="2400"/>
          </a:p>
        </p:txBody>
      </p:sp>
      <p:pic>
        <p:nvPicPr>
          <p:cNvPr id="168" name="Google Shape;168;p22"/>
          <p:cNvPicPr preferRelativeResize="0"/>
          <p:nvPr/>
        </p:nvPicPr>
        <p:blipFill rotWithShape="1">
          <a:blip r:embed="rId4">
            <a:alphaModFix/>
          </a:blip>
          <a:srcRect b="15583" l="0" r="0" t="0"/>
          <a:stretch/>
        </p:blipFill>
        <p:spPr>
          <a:xfrm>
            <a:off x="441900" y="2221300"/>
            <a:ext cx="3987350" cy="2269750"/>
          </a:xfrm>
          <a:prstGeom prst="rect">
            <a:avLst/>
          </a:prstGeom>
          <a:noFill/>
          <a:ln>
            <a:noFill/>
          </a:ln>
        </p:spPr>
      </p:pic>
      <p:pic>
        <p:nvPicPr>
          <p:cNvPr id="169" name="Google Shape;169;p22"/>
          <p:cNvPicPr preferRelativeResize="0"/>
          <p:nvPr/>
        </p:nvPicPr>
        <p:blipFill rotWithShape="1">
          <a:blip r:embed="rId5">
            <a:alphaModFix/>
          </a:blip>
          <a:srcRect b="6509" l="24625" r="0" t="12721"/>
          <a:stretch/>
        </p:blipFill>
        <p:spPr>
          <a:xfrm>
            <a:off x="5707075" y="2149875"/>
            <a:ext cx="1981500" cy="2699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3"/>
          <p:cNvSpPr txBox="1"/>
          <p:nvPr/>
        </p:nvSpPr>
        <p:spPr>
          <a:xfrm>
            <a:off x="2463300" y="2530475"/>
            <a:ext cx="4217400" cy="792600"/>
          </a:xfrm>
          <a:prstGeom prst="rect">
            <a:avLst/>
          </a:prstGeom>
          <a:solidFill>
            <a:srgbClr val="EAD1DC"/>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3600">
                <a:latin typeface="Pacifico"/>
                <a:ea typeface="Pacifico"/>
                <a:cs typeface="Pacifico"/>
                <a:sym typeface="Pacifico"/>
              </a:rPr>
              <a:t>Girl Scout History</a:t>
            </a:r>
            <a:endParaRPr/>
          </a:p>
        </p:txBody>
      </p:sp>
      <p:sp>
        <p:nvSpPr>
          <p:cNvPr id="175" name="Google Shape;175;p23"/>
          <p:cNvSpPr txBox="1"/>
          <p:nvPr/>
        </p:nvSpPr>
        <p:spPr>
          <a:xfrm>
            <a:off x="2463300" y="3299500"/>
            <a:ext cx="42174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4800">
                <a:solidFill>
                  <a:srgbClr val="8C2A8D"/>
                </a:solidFill>
                <a:latin typeface="Economica"/>
                <a:ea typeface="Economica"/>
                <a:cs typeface="Economica"/>
                <a:sym typeface="Economica"/>
              </a:rPr>
              <a:t>Some Fun Facts</a:t>
            </a:r>
            <a:endParaRPr>
              <a:solidFill>
                <a:srgbClr val="8C2A8D"/>
              </a:solidFill>
              <a:latin typeface="Economica"/>
              <a:ea typeface="Economica"/>
              <a:cs typeface="Economica"/>
              <a:sym typeface="Economica"/>
            </a:endParaRPr>
          </a:p>
        </p:txBody>
      </p:sp>
      <p:pic>
        <p:nvPicPr>
          <p:cNvPr id="176" name="Google Shape;176;p23"/>
          <p:cNvPicPr preferRelativeResize="0"/>
          <p:nvPr/>
        </p:nvPicPr>
        <p:blipFill rotWithShape="1">
          <a:blip r:embed="rId3">
            <a:alphaModFix/>
          </a:blip>
          <a:srcRect b="3104" l="0" r="0" t="3095"/>
          <a:stretch/>
        </p:blipFill>
        <p:spPr>
          <a:xfrm flipH="1">
            <a:off x="3705786" y="729553"/>
            <a:ext cx="1732431" cy="162415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4"/>
          <p:cNvSpPr txBox="1"/>
          <p:nvPr>
            <p:ph idx="1" type="subTitle"/>
          </p:nvPr>
        </p:nvSpPr>
        <p:spPr>
          <a:xfrm>
            <a:off x="438100" y="787500"/>
            <a:ext cx="3837000" cy="1574100"/>
          </a:xfrm>
          <a:prstGeom prst="rect">
            <a:avLst/>
          </a:prstGeom>
        </p:spPr>
        <p:txBody>
          <a:bodyPr anchorCtr="0" anchor="t" bIns="91425" lIns="91425" spcFirstLastPara="1" rIns="91425" wrap="square" tIns="91425">
            <a:noAutofit/>
          </a:bodyPr>
          <a:lstStyle/>
          <a:p>
            <a:pPr indent="0" lvl="0" marL="0" rtl="0" algn="l">
              <a:lnSpc>
                <a:spcPct val="115000"/>
              </a:lnSpc>
              <a:spcBef>
                <a:spcPts val="500"/>
              </a:spcBef>
              <a:spcAft>
                <a:spcPts val="0"/>
              </a:spcAft>
              <a:buNone/>
            </a:pPr>
            <a:r>
              <a:rPr lang="en" sz="3200"/>
              <a:t>Founder Juliette Gordon Low’s nickname was </a:t>
            </a:r>
            <a:r>
              <a:rPr lang="en" sz="3200">
                <a:highlight>
                  <a:srgbClr val="F2D7EE"/>
                </a:highlight>
              </a:rPr>
              <a:t>________</a:t>
            </a:r>
            <a:r>
              <a:rPr lang="en" sz="3200"/>
              <a:t>?</a:t>
            </a:r>
            <a:endParaRPr sz="3200"/>
          </a:p>
          <a:p>
            <a:pPr indent="-431800" lvl="0" marL="457200" rtl="0" algn="l">
              <a:lnSpc>
                <a:spcPct val="115000"/>
              </a:lnSpc>
              <a:spcBef>
                <a:spcPts val="600"/>
              </a:spcBef>
              <a:spcAft>
                <a:spcPts val="0"/>
              </a:spcAft>
              <a:buSzPts val="3200"/>
              <a:buAutoNum type="alphaUcPeriod"/>
            </a:pPr>
            <a:r>
              <a:rPr lang="en" sz="3200"/>
              <a:t>Daisy</a:t>
            </a:r>
            <a:endParaRPr sz="3200"/>
          </a:p>
          <a:p>
            <a:pPr indent="-431800" lvl="0" marL="457200" rtl="0" algn="l">
              <a:lnSpc>
                <a:spcPct val="115000"/>
              </a:lnSpc>
              <a:spcBef>
                <a:spcPts val="0"/>
              </a:spcBef>
              <a:spcAft>
                <a:spcPts val="0"/>
              </a:spcAft>
              <a:buSzPts val="3200"/>
              <a:buAutoNum type="alphaUcPeriod"/>
            </a:pPr>
            <a:r>
              <a:rPr lang="en" sz="3200"/>
              <a:t>Peanut Butter</a:t>
            </a:r>
            <a:endParaRPr sz="3200"/>
          </a:p>
          <a:p>
            <a:pPr indent="-431800" lvl="0" marL="457200" rtl="0" algn="l">
              <a:lnSpc>
                <a:spcPct val="115000"/>
              </a:lnSpc>
              <a:spcBef>
                <a:spcPts val="0"/>
              </a:spcBef>
              <a:spcAft>
                <a:spcPts val="0"/>
              </a:spcAft>
              <a:buSzPts val="3200"/>
              <a:buAutoNum type="alphaUcPeriod"/>
            </a:pPr>
            <a:r>
              <a:rPr lang="en" sz="3200"/>
              <a:t>Cookie</a:t>
            </a:r>
            <a:endParaRPr sz="3200"/>
          </a:p>
          <a:p>
            <a:pPr indent="0" lvl="0" marL="0" rtl="0" algn="l">
              <a:spcBef>
                <a:spcPts val="600"/>
              </a:spcBef>
              <a:spcAft>
                <a:spcPts val="0"/>
              </a:spcAft>
              <a:buClr>
                <a:schemeClr val="dk1"/>
              </a:buClr>
              <a:buSzPts val="1100"/>
              <a:buFont typeface="Arial"/>
              <a:buNone/>
            </a:pPr>
            <a:r>
              <a:t/>
            </a:r>
            <a:endParaRPr sz="2000">
              <a:solidFill>
                <a:schemeClr val="lt1"/>
              </a:solidFill>
            </a:endParaRPr>
          </a:p>
        </p:txBody>
      </p:sp>
      <p:pic>
        <p:nvPicPr>
          <p:cNvPr id="182" name="Google Shape;182;p24"/>
          <p:cNvPicPr preferRelativeResize="0"/>
          <p:nvPr/>
        </p:nvPicPr>
        <p:blipFill>
          <a:blip r:embed="rId3">
            <a:alphaModFix/>
          </a:blip>
          <a:stretch>
            <a:fillRect/>
          </a:stretch>
        </p:blipFill>
        <p:spPr>
          <a:xfrm>
            <a:off x="4704600" y="270550"/>
            <a:ext cx="4059426" cy="4059426"/>
          </a:xfrm>
          <a:prstGeom prst="rect">
            <a:avLst/>
          </a:prstGeom>
          <a:noFill/>
          <a:ln>
            <a:noFill/>
          </a:ln>
        </p:spPr>
      </p:pic>
      <p:pic>
        <p:nvPicPr>
          <p:cNvPr id="183" name="Google Shape;183;p24"/>
          <p:cNvPicPr preferRelativeResize="0"/>
          <p:nvPr/>
        </p:nvPicPr>
        <p:blipFill rotWithShape="1">
          <a:blip r:embed="rId4">
            <a:alphaModFix/>
          </a:blip>
          <a:srcRect b="3104" l="0" r="0" t="3095"/>
          <a:stretch/>
        </p:blipFill>
        <p:spPr>
          <a:xfrm flipH="1">
            <a:off x="6746686" y="2705828"/>
            <a:ext cx="1732431" cy="162415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5"/>
          <p:cNvSpPr txBox="1"/>
          <p:nvPr/>
        </p:nvSpPr>
        <p:spPr>
          <a:xfrm>
            <a:off x="2463300" y="3292475"/>
            <a:ext cx="4217400" cy="792600"/>
          </a:xfrm>
          <a:prstGeom prst="rect">
            <a:avLst/>
          </a:prstGeom>
          <a:solidFill>
            <a:srgbClr val="EAD1DC"/>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3600">
                <a:latin typeface="Economica"/>
                <a:ea typeface="Economica"/>
                <a:cs typeface="Economica"/>
                <a:sym typeface="Economica"/>
              </a:rPr>
              <a:t>DAISY</a:t>
            </a:r>
            <a:endParaRPr>
              <a:latin typeface="Economica"/>
              <a:ea typeface="Economica"/>
              <a:cs typeface="Economica"/>
              <a:sym typeface="Economica"/>
            </a:endParaRPr>
          </a:p>
        </p:txBody>
      </p:sp>
      <p:sp>
        <p:nvSpPr>
          <p:cNvPr id="189" name="Google Shape;189;p25"/>
          <p:cNvSpPr txBox="1"/>
          <p:nvPr/>
        </p:nvSpPr>
        <p:spPr>
          <a:xfrm>
            <a:off x="2463300" y="2499875"/>
            <a:ext cx="42174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4800">
                <a:solidFill>
                  <a:srgbClr val="8C2A8D"/>
                </a:solidFill>
                <a:latin typeface="Economica"/>
                <a:ea typeface="Economica"/>
                <a:cs typeface="Economica"/>
                <a:sym typeface="Economica"/>
              </a:rPr>
              <a:t>Her nickname was</a:t>
            </a:r>
            <a:endParaRPr>
              <a:solidFill>
                <a:srgbClr val="8C2A8D"/>
              </a:solidFill>
              <a:latin typeface="Economica"/>
              <a:ea typeface="Economica"/>
              <a:cs typeface="Economica"/>
              <a:sym typeface="Economica"/>
            </a:endParaRPr>
          </a:p>
        </p:txBody>
      </p:sp>
      <p:pic>
        <p:nvPicPr>
          <p:cNvPr id="190" name="Google Shape;190;p25"/>
          <p:cNvPicPr preferRelativeResize="0"/>
          <p:nvPr/>
        </p:nvPicPr>
        <p:blipFill rotWithShape="1">
          <a:blip r:embed="rId3">
            <a:alphaModFix/>
          </a:blip>
          <a:srcRect b="3104" l="0" r="0" t="3095"/>
          <a:stretch/>
        </p:blipFill>
        <p:spPr>
          <a:xfrm flipH="1">
            <a:off x="3705786" y="729553"/>
            <a:ext cx="1732431" cy="162415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6"/>
          <p:cNvSpPr txBox="1"/>
          <p:nvPr>
            <p:ph idx="1" type="subTitle"/>
          </p:nvPr>
        </p:nvSpPr>
        <p:spPr>
          <a:xfrm>
            <a:off x="438100" y="1016100"/>
            <a:ext cx="3837000" cy="1574100"/>
          </a:xfrm>
          <a:prstGeom prst="rect">
            <a:avLst/>
          </a:prstGeom>
        </p:spPr>
        <p:txBody>
          <a:bodyPr anchorCtr="0" anchor="t" bIns="91425" lIns="91425" spcFirstLastPara="1" rIns="91425" wrap="square" tIns="91425">
            <a:noAutofit/>
          </a:bodyPr>
          <a:lstStyle/>
          <a:p>
            <a:pPr indent="0" lvl="0" marL="0" rtl="0" algn="l">
              <a:lnSpc>
                <a:spcPct val="115000"/>
              </a:lnSpc>
              <a:spcBef>
                <a:spcPts val="500"/>
              </a:spcBef>
              <a:spcAft>
                <a:spcPts val="0"/>
              </a:spcAft>
              <a:buNone/>
            </a:pPr>
            <a:r>
              <a:rPr lang="en" sz="3200"/>
              <a:t>Where was the first troop formed in 1912? </a:t>
            </a:r>
            <a:endParaRPr sz="3200"/>
          </a:p>
          <a:p>
            <a:pPr indent="-431800" lvl="0" marL="457200" rtl="0" algn="l">
              <a:lnSpc>
                <a:spcPct val="115000"/>
              </a:lnSpc>
              <a:spcBef>
                <a:spcPts val="600"/>
              </a:spcBef>
              <a:spcAft>
                <a:spcPts val="0"/>
              </a:spcAft>
              <a:buSzPts val="3200"/>
              <a:buAutoNum type="alphaUcPeriod"/>
            </a:pPr>
            <a:r>
              <a:rPr lang="en" sz="3200"/>
              <a:t>Green Bay, WI</a:t>
            </a:r>
            <a:endParaRPr sz="3200"/>
          </a:p>
          <a:p>
            <a:pPr indent="-431800" lvl="0" marL="457200" rtl="0" algn="l">
              <a:lnSpc>
                <a:spcPct val="115000"/>
              </a:lnSpc>
              <a:spcBef>
                <a:spcPts val="0"/>
              </a:spcBef>
              <a:spcAft>
                <a:spcPts val="0"/>
              </a:spcAft>
              <a:buSzPts val="3200"/>
              <a:buAutoNum type="alphaUcPeriod"/>
            </a:pPr>
            <a:r>
              <a:rPr lang="en" sz="3200"/>
              <a:t>Miami, FL</a:t>
            </a:r>
            <a:endParaRPr sz="3200"/>
          </a:p>
          <a:p>
            <a:pPr indent="-431800" lvl="0" marL="457200" rtl="0" algn="l">
              <a:lnSpc>
                <a:spcPct val="115000"/>
              </a:lnSpc>
              <a:spcBef>
                <a:spcPts val="0"/>
              </a:spcBef>
              <a:spcAft>
                <a:spcPts val="0"/>
              </a:spcAft>
              <a:buSzPts val="3200"/>
              <a:buAutoNum type="alphaUcPeriod"/>
            </a:pPr>
            <a:r>
              <a:rPr lang="en" sz="3200"/>
              <a:t>Savannah, GA</a:t>
            </a:r>
            <a:endParaRPr sz="3200"/>
          </a:p>
          <a:p>
            <a:pPr indent="0" lvl="0" marL="0" rtl="0" algn="l">
              <a:spcBef>
                <a:spcPts val="600"/>
              </a:spcBef>
              <a:spcAft>
                <a:spcPts val="0"/>
              </a:spcAft>
              <a:buClr>
                <a:schemeClr val="dk1"/>
              </a:buClr>
              <a:buSzPts val="1100"/>
              <a:buFont typeface="Arial"/>
              <a:buNone/>
            </a:pPr>
            <a:r>
              <a:t/>
            </a:r>
            <a:endParaRPr sz="2000">
              <a:solidFill>
                <a:schemeClr val="lt1"/>
              </a:solidFill>
            </a:endParaRPr>
          </a:p>
        </p:txBody>
      </p:sp>
      <p:pic>
        <p:nvPicPr>
          <p:cNvPr id="196" name="Google Shape;196;p26"/>
          <p:cNvPicPr preferRelativeResize="0"/>
          <p:nvPr/>
        </p:nvPicPr>
        <p:blipFill>
          <a:blip r:embed="rId3">
            <a:alphaModFix/>
          </a:blip>
          <a:stretch>
            <a:fillRect/>
          </a:stretch>
        </p:blipFill>
        <p:spPr>
          <a:xfrm>
            <a:off x="5010117" y="2387700"/>
            <a:ext cx="3790433" cy="1574100"/>
          </a:xfrm>
          <a:prstGeom prst="rect">
            <a:avLst/>
          </a:prstGeom>
          <a:noFill/>
          <a:ln>
            <a:noFill/>
          </a:ln>
        </p:spPr>
      </p:pic>
      <p:pic>
        <p:nvPicPr>
          <p:cNvPr id="197" name="Google Shape;197;p26"/>
          <p:cNvPicPr preferRelativeResize="0"/>
          <p:nvPr/>
        </p:nvPicPr>
        <p:blipFill rotWithShape="1">
          <a:blip r:embed="rId4">
            <a:alphaModFix/>
          </a:blip>
          <a:srcRect b="3104" l="0" r="0" t="3095"/>
          <a:stretch/>
        </p:blipFill>
        <p:spPr>
          <a:xfrm flipH="1">
            <a:off x="5976936" y="610078"/>
            <a:ext cx="1732431" cy="162415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7"/>
          <p:cNvSpPr txBox="1"/>
          <p:nvPr/>
        </p:nvSpPr>
        <p:spPr>
          <a:xfrm>
            <a:off x="2463300" y="3292475"/>
            <a:ext cx="4217400" cy="792600"/>
          </a:xfrm>
          <a:prstGeom prst="rect">
            <a:avLst/>
          </a:prstGeom>
          <a:solidFill>
            <a:srgbClr val="EAD1DC"/>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3600">
                <a:latin typeface="Economica"/>
                <a:ea typeface="Economica"/>
                <a:cs typeface="Economica"/>
                <a:sym typeface="Economica"/>
              </a:rPr>
              <a:t>SAVANNAH, GA</a:t>
            </a:r>
            <a:endParaRPr>
              <a:latin typeface="Economica"/>
              <a:ea typeface="Economica"/>
              <a:cs typeface="Economica"/>
              <a:sym typeface="Economica"/>
            </a:endParaRPr>
          </a:p>
        </p:txBody>
      </p:sp>
      <p:sp>
        <p:nvSpPr>
          <p:cNvPr id="203" name="Google Shape;203;p27"/>
          <p:cNvSpPr txBox="1"/>
          <p:nvPr/>
        </p:nvSpPr>
        <p:spPr>
          <a:xfrm>
            <a:off x="0" y="2499875"/>
            <a:ext cx="91440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4800">
                <a:solidFill>
                  <a:srgbClr val="8C2A8D"/>
                </a:solidFill>
                <a:latin typeface="Economica"/>
                <a:ea typeface="Economica"/>
                <a:cs typeface="Economica"/>
                <a:sym typeface="Economica"/>
              </a:rPr>
              <a:t>The first troop was formed in</a:t>
            </a:r>
            <a:endParaRPr>
              <a:solidFill>
                <a:srgbClr val="8C2A8D"/>
              </a:solidFill>
              <a:latin typeface="Economica"/>
              <a:ea typeface="Economica"/>
              <a:cs typeface="Economica"/>
              <a:sym typeface="Economica"/>
            </a:endParaRPr>
          </a:p>
        </p:txBody>
      </p:sp>
      <p:pic>
        <p:nvPicPr>
          <p:cNvPr id="204" name="Google Shape;204;p27"/>
          <p:cNvPicPr preferRelativeResize="0"/>
          <p:nvPr/>
        </p:nvPicPr>
        <p:blipFill rotWithShape="1">
          <a:blip r:embed="rId3">
            <a:alphaModFix/>
          </a:blip>
          <a:srcRect b="3104" l="0" r="0" t="3095"/>
          <a:stretch/>
        </p:blipFill>
        <p:spPr>
          <a:xfrm flipH="1">
            <a:off x="3705786" y="729553"/>
            <a:ext cx="1732431" cy="1624154"/>
          </a:xfrm>
          <a:prstGeom prst="rect">
            <a:avLst/>
          </a:prstGeom>
          <a:noFill/>
          <a:ln>
            <a:noFill/>
          </a:ln>
        </p:spPr>
      </p:pic>
      <p:sp>
        <p:nvSpPr>
          <p:cNvPr id="205" name="Google Shape;205;p27"/>
          <p:cNvSpPr txBox="1"/>
          <p:nvPr/>
        </p:nvSpPr>
        <p:spPr>
          <a:xfrm>
            <a:off x="3072000" y="4085075"/>
            <a:ext cx="3000000" cy="65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500"/>
              </a:spcBef>
              <a:spcAft>
                <a:spcPts val="600"/>
              </a:spcAft>
              <a:buNone/>
            </a:pPr>
            <a:r>
              <a:rPr lang="en" sz="1800">
                <a:solidFill>
                  <a:schemeClr val="dk1"/>
                </a:solidFill>
                <a:latin typeface="Economica"/>
                <a:ea typeface="Economica"/>
                <a:cs typeface="Economica"/>
                <a:sym typeface="Economica"/>
              </a:rPr>
              <a:t>This troop had 18 girls in it.</a:t>
            </a:r>
            <a:endParaRPr sz="1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8"/>
          <p:cNvSpPr txBox="1"/>
          <p:nvPr>
            <p:ph idx="1" type="subTitle"/>
          </p:nvPr>
        </p:nvSpPr>
        <p:spPr>
          <a:xfrm>
            <a:off x="438100" y="482700"/>
            <a:ext cx="3837000" cy="1574100"/>
          </a:xfrm>
          <a:prstGeom prst="rect">
            <a:avLst/>
          </a:prstGeom>
        </p:spPr>
        <p:txBody>
          <a:bodyPr anchorCtr="0" anchor="t" bIns="91425" lIns="91425" spcFirstLastPara="1" rIns="91425" wrap="square" tIns="91425">
            <a:noAutofit/>
          </a:bodyPr>
          <a:lstStyle/>
          <a:p>
            <a:pPr indent="0" lvl="0" marL="0" rtl="0" algn="l">
              <a:lnSpc>
                <a:spcPct val="115000"/>
              </a:lnSpc>
              <a:spcBef>
                <a:spcPts val="500"/>
              </a:spcBef>
              <a:spcAft>
                <a:spcPts val="0"/>
              </a:spcAft>
              <a:buNone/>
            </a:pPr>
            <a:r>
              <a:rPr lang="en" sz="3200"/>
              <a:t>In 1917, a troop in Oklahoma became the first to </a:t>
            </a:r>
            <a:r>
              <a:rPr lang="en" sz="3200">
                <a:highlight>
                  <a:srgbClr val="F2D7EE"/>
                </a:highlight>
              </a:rPr>
              <a:t>________</a:t>
            </a:r>
            <a:r>
              <a:rPr lang="en" sz="3200"/>
              <a:t> as a fundraiser.</a:t>
            </a:r>
            <a:endParaRPr sz="3200"/>
          </a:p>
          <a:p>
            <a:pPr indent="-431800" lvl="0" marL="457200" rtl="0" algn="l">
              <a:lnSpc>
                <a:spcPct val="115000"/>
              </a:lnSpc>
              <a:spcBef>
                <a:spcPts val="600"/>
              </a:spcBef>
              <a:spcAft>
                <a:spcPts val="0"/>
              </a:spcAft>
              <a:buSzPts val="3200"/>
              <a:buAutoNum type="alphaUcPeriod"/>
            </a:pPr>
            <a:r>
              <a:rPr lang="en" sz="3200"/>
              <a:t>Sell SWAPS</a:t>
            </a:r>
            <a:endParaRPr sz="3200"/>
          </a:p>
          <a:p>
            <a:pPr indent="-431800" lvl="0" marL="457200" rtl="0" algn="l">
              <a:lnSpc>
                <a:spcPct val="115000"/>
              </a:lnSpc>
              <a:spcBef>
                <a:spcPts val="0"/>
              </a:spcBef>
              <a:spcAft>
                <a:spcPts val="0"/>
              </a:spcAft>
              <a:buSzPts val="3200"/>
              <a:buAutoNum type="alphaUcPeriod"/>
            </a:pPr>
            <a:r>
              <a:rPr lang="en" sz="3200"/>
              <a:t>Bake &amp; sell cookies</a:t>
            </a:r>
            <a:endParaRPr sz="3200"/>
          </a:p>
          <a:p>
            <a:pPr indent="-431800" lvl="0" marL="457200" rtl="0" algn="l">
              <a:lnSpc>
                <a:spcPct val="115000"/>
              </a:lnSpc>
              <a:spcBef>
                <a:spcPts val="0"/>
              </a:spcBef>
              <a:spcAft>
                <a:spcPts val="0"/>
              </a:spcAft>
              <a:buSzPts val="3200"/>
              <a:buAutoNum type="alphaUcPeriod"/>
            </a:pPr>
            <a:r>
              <a:rPr lang="en" sz="3200"/>
              <a:t>Sell popcorn</a:t>
            </a:r>
            <a:endParaRPr sz="3200"/>
          </a:p>
          <a:p>
            <a:pPr indent="0" lvl="0" marL="0" rtl="0" algn="l">
              <a:spcBef>
                <a:spcPts val="600"/>
              </a:spcBef>
              <a:spcAft>
                <a:spcPts val="0"/>
              </a:spcAft>
              <a:buClr>
                <a:schemeClr val="dk1"/>
              </a:buClr>
              <a:buSzPts val="1100"/>
              <a:buFont typeface="Arial"/>
              <a:buNone/>
            </a:pPr>
            <a:r>
              <a:t/>
            </a:r>
            <a:endParaRPr sz="2000">
              <a:solidFill>
                <a:schemeClr val="lt1"/>
              </a:solidFill>
            </a:endParaRPr>
          </a:p>
        </p:txBody>
      </p:sp>
      <p:pic>
        <p:nvPicPr>
          <p:cNvPr id="211" name="Google Shape;211;p28"/>
          <p:cNvPicPr preferRelativeResize="0"/>
          <p:nvPr/>
        </p:nvPicPr>
        <p:blipFill>
          <a:blip r:embed="rId3">
            <a:alphaModFix/>
          </a:blip>
          <a:stretch>
            <a:fillRect/>
          </a:stretch>
        </p:blipFill>
        <p:spPr>
          <a:xfrm>
            <a:off x="5010117" y="2387700"/>
            <a:ext cx="3790433" cy="1574100"/>
          </a:xfrm>
          <a:prstGeom prst="rect">
            <a:avLst/>
          </a:prstGeom>
          <a:noFill/>
          <a:ln>
            <a:noFill/>
          </a:ln>
        </p:spPr>
      </p:pic>
      <p:pic>
        <p:nvPicPr>
          <p:cNvPr id="212" name="Google Shape;212;p28"/>
          <p:cNvPicPr preferRelativeResize="0"/>
          <p:nvPr/>
        </p:nvPicPr>
        <p:blipFill rotWithShape="1">
          <a:blip r:embed="rId4">
            <a:alphaModFix/>
          </a:blip>
          <a:srcRect b="3104" l="0" r="0" t="3095"/>
          <a:stretch/>
        </p:blipFill>
        <p:spPr>
          <a:xfrm flipH="1">
            <a:off x="5976936" y="610078"/>
            <a:ext cx="1732431" cy="162415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9"/>
          <p:cNvSpPr txBox="1"/>
          <p:nvPr/>
        </p:nvSpPr>
        <p:spPr>
          <a:xfrm>
            <a:off x="2463300" y="3292475"/>
            <a:ext cx="4217400" cy="792600"/>
          </a:xfrm>
          <a:prstGeom prst="rect">
            <a:avLst/>
          </a:prstGeom>
          <a:solidFill>
            <a:srgbClr val="EAD1DC"/>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3600">
                <a:latin typeface="Economica"/>
                <a:ea typeface="Economica"/>
                <a:cs typeface="Economica"/>
                <a:sym typeface="Economica"/>
              </a:rPr>
              <a:t>BAKE &amp; SELL COOKIES</a:t>
            </a:r>
            <a:endParaRPr>
              <a:latin typeface="Economica"/>
              <a:ea typeface="Economica"/>
              <a:cs typeface="Economica"/>
              <a:sym typeface="Economica"/>
            </a:endParaRPr>
          </a:p>
        </p:txBody>
      </p:sp>
      <p:sp>
        <p:nvSpPr>
          <p:cNvPr id="218" name="Google Shape;218;p29"/>
          <p:cNvSpPr txBox="1"/>
          <p:nvPr/>
        </p:nvSpPr>
        <p:spPr>
          <a:xfrm>
            <a:off x="0" y="2499875"/>
            <a:ext cx="91440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4800">
                <a:solidFill>
                  <a:srgbClr val="8C2A8D"/>
                </a:solidFill>
                <a:latin typeface="Economica"/>
                <a:ea typeface="Economica"/>
                <a:cs typeface="Economica"/>
                <a:sym typeface="Economica"/>
              </a:rPr>
              <a:t>They were the first to</a:t>
            </a:r>
            <a:endParaRPr>
              <a:solidFill>
                <a:srgbClr val="8C2A8D"/>
              </a:solidFill>
              <a:latin typeface="Economica"/>
              <a:ea typeface="Economica"/>
              <a:cs typeface="Economica"/>
              <a:sym typeface="Economica"/>
            </a:endParaRPr>
          </a:p>
        </p:txBody>
      </p:sp>
      <p:pic>
        <p:nvPicPr>
          <p:cNvPr id="219" name="Google Shape;219;p29"/>
          <p:cNvPicPr preferRelativeResize="0"/>
          <p:nvPr/>
        </p:nvPicPr>
        <p:blipFill rotWithShape="1">
          <a:blip r:embed="rId3">
            <a:alphaModFix/>
          </a:blip>
          <a:srcRect b="3104" l="0" r="0" t="3095"/>
          <a:stretch/>
        </p:blipFill>
        <p:spPr>
          <a:xfrm flipH="1">
            <a:off x="3705786" y="729553"/>
            <a:ext cx="1732431" cy="1624154"/>
          </a:xfrm>
          <a:prstGeom prst="rect">
            <a:avLst/>
          </a:prstGeom>
          <a:noFill/>
          <a:ln>
            <a:noFill/>
          </a:ln>
        </p:spPr>
      </p:pic>
      <p:sp>
        <p:nvSpPr>
          <p:cNvPr id="220" name="Google Shape;220;p29"/>
          <p:cNvSpPr txBox="1"/>
          <p:nvPr/>
        </p:nvSpPr>
        <p:spPr>
          <a:xfrm>
            <a:off x="200400" y="4137375"/>
            <a:ext cx="8743200" cy="923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500"/>
              </a:spcBef>
              <a:spcAft>
                <a:spcPts val="600"/>
              </a:spcAft>
              <a:buNone/>
            </a:pPr>
            <a:r>
              <a:rPr lang="en" sz="1800">
                <a:solidFill>
                  <a:srgbClr val="003030"/>
                </a:solidFill>
                <a:latin typeface="Economica"/>
                <a:ea typeface="Economica"/>
                <a:cs typeface="Economica"/>
                <a:sym typeface="Economica"/>
              </a:rPr>
              <a:t>Other troops followed their lead, and in 1935, troops began to sell commercial Girl Scout cookies.</a:t>
            </a:r>
            <a:endParaRPr sz="1800">
              <a:latin typeface="Economica"/>
              <a:ea typeface="Economica"/>
              <a:cs typeface="Economica"/>
              <a:sym typeface="Economic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0"/>
          <p:cNvSpPr txBox="1"/>
          <p:nvPr>
            <p:ph idx="1" type="subTitle"/>
          </p:nvPr>
        </p:nvSpPr>
        <p:spPr>
          <a:xfrm>
            <a:off x="438100" y="1016100"/>
            <a:ext cx="3837000" cy="1574100"/>
          </a:xfrm>
          <a:prstGeom prst="rect">
            <a:avLst/>
          </a:prstGeom>
        </p:spPr>
        <p:txBody>
          <a:bodyPr anchorCtr="0" anchor="t" bIns="91425" lIns="91425" spcFirstLastPara="1" rIns="91425" wrap="square" tIns="91425">
            <a:noAutofit/>
          </a:bodyPr>
          <a:lstStyle/>
          <a:p>
            <a:pPr indent="0" lvl="0" marL="0" rtl="0" algn="l">
              <a:lnSpc>
                <a:spcPct val="115000"/>
              </a:lnSpc>
              <a:spcBef>
                <a:spcPts val="500"/>
              </a:spcBef>
              <a:spcAft>
                <a:spcPts val="0"/>
              </a:spcAft>
              <a:buNone/>
            </a:pPr>
            <a:r>
              <a:rPr lang="en" sz="3200"/>
              <a:t>The Girl Scout Motto is </a:t>
            </a:r>
            <a:r>
              <a:rPr lang="en" sz="3200">
                <a:highlight>
                  <a:srgbClr val="F2D7EE"/>
                </a:highlight>
              </a:rPr>
              <a:t>________</a:t>
            </a:r>
            <a:r>
              <a:rPr lang="en" sz="3200"/>
              <a:t>?</a:t>
            </a:r>
            <a:endParaRPr sz="3200"/>
          </a:p>
          <a:p>
            <a:pPr indent="-431800" lvl="0" marL="457200" rtl="0" algn="l">
              <a:lnSpc>
                <a:spcPct val="115000"/>
              </a:lnSpc>
              <a:spcBef>
                <a:spcPts val="600"/>
              </a:spcBef>
              <a:spcAft>
                <a:spcPts val="0"/>
              </a:spcAft>
              <a:buSzPts val="3200"/>
              <a:buAutoNum type="alphaUcPeriod"/>
            </a:pPr>
            <a:r>
              <a:rPr lang="en" sz="3200"/>
              <a:t>Be Prepared</a:t>
            </a:r>
            <a:endParaRPr sz="3200"/>
          </a:p>
          <a:p>
            <a:pPr indent="-431800" lvl="0" marL="457200" rtl="0" algn="l">
              <a:lnSpc>
                <a:spcPct val="115000"/>
              </a:lnSpc>
              <a:spcBef>
                <a:spcPts val="0"/>
              </a:spcBef>
              <a:spcAft>
                <a:spcPts val="0"/>
              </a:spcAft>
              <a:buSzPts val="3200"/>
              <a:buAutoNum type="alphaUcPeriod"/>
            </a:pPr>
            <a:r>
              <a:rPr lang="en" sz="3200"/>
              <a:t>Lead the Way</a:t>
            </a:r>
            <a:endParaRPr sz="3200"/>
          </a:p>
          <a:p>
            <a:pPr indent="-431800" lvl="0" marL="457200" rtl="0" algn="l">
              <a:lnSpc>
                <a:spcPct val="115000"/>
              </a:lnSpc>
              <a:spcBef>
                <a:spcPts val="0"/>
              </a:spcBef>
              <a:spcAft>
                <a:spcPts val="0"/>
              </a:spcAft>
              <a:buSzPts val="3200"/>
              <a:buAutoNum type="alphaUcPeriod"/>
            </a:pPr>
            <a:r>
              <a:rPr lang="en" sz="3200"/>
              <a:t>Do Your Best</a:t>
            </a:r>
            <a:endParaRPr sz="3200"/>
          </a:p>
          <a:p>
            <a:pPr indent="0" lvl="0" marL="0" rtl="0" algn="l">
              <a:spcBef>
                <a:spcPts val="600"/>
              </a:spcBef>
              <a:spcAft>
                <a:spcPts val="0"/>
              </a:spcAft>
              <a:buClr>
                <a:schemeClr val="dk1"/>
              </a:buClr>
              <a:buSzPts val="1100"/>
              <a:buFont typeface="Arial"/>
              <a:buNone/>
            </a:pPr>
            <a:r>
              <a:t/>
            </a:r>
            <a:endParaRPr sz="2000">
              <a:solidFill>
                <a:schemeClr val="lt1"/>
              </a:solidFill>
            </a:endParaRPr>
          </a:p>
        </p:txBody>
      </p:sp>
      <p:pic>
        <p:nvPicPr>
          <p:cNvPr id="226" name="Google Shape;226;p30"/>
          <p:cNvPicPr preferRelativeResize="0"/>
          <p:nvPr/>
        </p:nvPicPr>
        <p:blipFill>
          <a:blip r:embed="rId3">
            <a:alphaModFix/>
          </a:blip>
          <a:stretch>
            <a:fillRect/>
          </a:stretch>
        </p:blipFill>
        <p:spPr>
          <a:xfrm>
            <a:off x="5010117" y="2387700"/>
            <a:ext cx="3790433" cy="1574100"/>
          </a:xfrm>
          <a:prstGeom prst="rect">
            <a:avLst/>
          </a:prstGeom>
          <a:noFill/>
          <a:ln>
            <a:noFill/>
          </a:ln>
        </p:spPr>
      </p:pic>
      <p:pic>
        <p:nvPicPr>
          <p:cNvPr id="227" name="Google Shape;227;p30"/>
          <p:cNvPicPr preferRelativeResize="0"/>
          <p:nvPr/>
        </p:nvPicPr>
        <p:blipFill rotWithShape="1">
          <a:blip r:embed="rId4">
            <a:alphaModFix/>
          </a:blip>
          <a:srcRect b="3104" l="0" r="0" t="3095"/>
          <a:stretch/>
        </p:blipFill>
        <p:spPr>
          <a:xfrm flipH="1">
            <a:off x="5976936" y="610078"/>
            <a:ext cx="1732431" cy="162415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1"/>
          <p:cNvSpPr txBox="1"/>
          <p:nvPr/>
        </p:nvSpPr>
        <p:spPr>
          <a:xfrm>
            <a:off x="2463300" y="3292475"/>
            <a:ext cx="4217400" cy="792600"/>
          </a:xfrm>
          <a:prstGeom prst="rect">
            <a:avLst/>
          </a:prstGeom>
          <a:solidFill>
            <a:srgbClr val="EAD1DC"/>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3600">
                <a:latin typeface="Economica"/>
                <a:ea typeface="Economica"/>
                <a:cs typeface="Economica"/>
                <a:sym typeface="Economica"/>
              </a:rPr>
              <a:t>BE PREPARED</a:t>
            </a:r>
            <a:endParaRPr>
              <a:latin typeface="Economica"/>
              <a:ea typeface="Economica"/>
              <a:cs typeface="Economica"/>
              <a:sym typeface="Economica"/>
            </a:endParaRPr>
          </a:p>
        </p:txBody>
      </p:sp>
      <p:sp>
        <p:nvSpPr>
          <p:cNvPr id="233" name="Google Shape;233;p31"/>
          <p:cNvSpPr txBox="1"/>
          <p:nvPr/>
        </p:nvSpPr>
        <p:spPr>
          <a:xfrm>
            <a:off x="0" y="2499875"/>
            <a:ext cx="91440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4800">
                <a:solidFill>
                  <a:srgbClr val="8C2A8D"/>
                </a:solidFill>
                <a:latin typeface="Economica"/>
                <a:ea typeface="Economica"/>
                <a:cs typeface="Economica"/>
                <a:sym typeface="Economica"/>
              </a:rPr>
              <a:t>The Girl Scout motto is</a:t>
            </a:r>
            <a:endParaRPr>
              <a:solidFill>
                <a:srgbClr val="8C2A8D"/>
              </a:solidFill>
              <a:latin typeface="Economica"/>
              <a:ea typeface="Economica"/>
              <a:cs typeface="Economica"/>
              <a:sym typeface="Economica"/>
            </a:endParaRPr>
          </a:p>
        </p:txBody>
      </p:sp>
      <p:pic>
        <p:nvPicPr>
          <p:cNvPr id="234" name="Google Shape;234;p31"/>
          <p:cNvPicPr preferRelativeResize="0"/>
          <p:nvPr/>
        </p:nvPicPr>
        <p:blipFill rotWithShape="1">
          <a:blip r:embed="rId3">
            <a:alphaModFix/>
          </a:blip>
          <a:srcRect b="3104" l="0" r="0" t="3095"/>
          <a:stretch/>
        </p:blipFill>
        <p:spPr>
          <a:xfrm flipH="1">
            <a:off x="3705786" y="729553"/>
            <a:ext cx="1732431" cy="162415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2"/>
          <p:cNvSpPr txBox="1"/>
          <p:nvPr>
            <p:ph type="title"/>
          </p:nvPr>
        </p:nvSpPr>
        <p:spPr>
          <a:xfrm>
            <a:off x="332325" y="1096875"/>
            <a:ext cx="3241500" cy="2949900"/>
          </a:xfrm>
          <a:prstGeom prst="rect">
            <a:avLst/>
          </a:prstGeom>
        </p:spPr>
        <p:txBody>
          <a:bodyPr anchorCtr="0" anchor="ctr" bIns="91425" lIns="91425" spcFirstLastPara="1" rIns="91425" wrap="square" tIns="91425">
            <a:noAutofit/>
          </a:bodyPr>
          <a:lstStyle/>
          <a:p>
            <a:pPr indent="0" lvl="0" marL="0" rtl="0" algn="l">
              <a:lnSpc>
                <a:spcPct val="115000"/>
              </a:lnSpc>
              <a:spcBef>
                <a:spcPts val="600"/>
              </a:spcBef>
              <a:spcAft>
                <a:spcPts val="0"/>
              </a:spcAft>
              <a:buNone/>
            </a:pPr>
            <a:r>
              <a:rPr lang="en" sz="2400">
                <a:solidFill>
                  <a:srgbClr val="EBEBEB"/>
                </a:solidFill>
              </a:rPr>
              <a:t>One of the first Girl Scout Badges to earn was Radio &amp; Television!</a:t>
            </a:r>
            <a:endParaRPr sz="2400">
              <a:solidFill>
                <a:srgbClr val="EBEBEB"/>
              </a:solidFill>
            </a:endParaRPr>
          </a:p>
          <a:p>
            <a:pPr indent="0" lvl="0" marL="0" rtl="0" algn="l">
              <a:lnSpc>
                <a:spcPct val="115000"/>
              </a:lnSpc>
              <a:spcBef>
                <a:spcPts val="600"/>
              </a:spcBef>
              <a:spcAft>
                <a:spcPts val="0"/>
              </a:spcAft>
              <a:buClr>
                <a:schemeClr val="dk1"/>
              </a:buClr>
              <a:buSzPts val="1100"/>
              <a:buFont typeface="Arial"/>
              <a:buNone/>
            </a:pPr>
            <a:r>
              <a:t/>
            </a:r>
            <a:endParaRPr sz="2400">
              <a:solidFill>
                <a:srgbClr val="EBEBEB"/>
              </a:solidFill>
            </a:endParaRPr>
          </a:p>
          <a:p>
            <a:pPr indent="0" lvl="0" marL="0" rtl="0" algn="l">
              <a:lnSpc>
                <a:spcPct val="115000"/>
              </a:lnSpc>
              <a:spcBef>
                <a:spcPts val="600"/>
              </a:spcBef>
              <a:spcAft>
                <a:spcPts val="600"/>
              </a:spcAft>
              <a:buNone/>
            </a:pPr>
            <a:r>
              <a:rPr lang="en" sz="2400">
                <a:solidFill>
                  <a:srgbClr val="EBEBEB"/>
                </a:solidFill>
              </a:rPr>
              <a:t>How is this similar OR different from how we earn badges now?</a:t>
            </a:r>
            <a:endParaRPr/>
          </a:p>
        </p:txBody>
      </p:sp>
      <p:pic>
        <p:nvPicPr>
          <p:cNvPr descr="Learn more about Girl Scout history at https://www.girlscouts.org/history.&#10;&#10;Check out this cool, historic Girl Scout badge dating back to 1953, and all the fun things girls had to do and learn to earn it.&#10;&#10;Girl Scouts on Facebook: https://www.facebook.com/GirlScoutsUSA?fref=ts&#10;Girl Scouts on Twitter: https://twitter.com/girlscouts &#10;Girl Scouts on Instagram: https://instagram.com/girlscouts/ &#10;Girl Scouts on Pinterest: https://www.pinterest.com/gsusa/" id="240" name="Google Shape;240;p32" title="A Moment in Girl Scout History: The Radio and Television Badge">
            <a:hlinkClick r:id="rId3"/>
          </p:cNvPr>
          <p:cNvPicPr preferRelativeResize="0"/>
          <p:nvPr/>
        </p:nvPicPr>
        <p:blipFill>
          <a:blip r:embed="rId4">
            <a:alphaModFix/>
          </a:blip>
          <a:stretch>
            <a:fillRect/>
          </a:stretch>
        </p:blipFill>
        <p:spPr>
          <a:xfrm>
            <a:off x="3690650" y="711200"/>
            <a:ext cx="4961675" cy="37212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3"/>
          <p:cNvSpPr txBox="1"/>
          <p:nvPr/>
        </p:nvSpPr>
        <p:spPr>
          <a:xfrm>
            <a:off x="2463300" y="1692275"/>
            <a:ext cx="4217400" cy="792600"/>
          </a:xfrm>
          <a:prstGeom prst="rect">
            <a:avLst/>
          </a:prstGeom>
          <a:solidFill>
            <a:srgbClr val="EAD1DC"/>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3600">
                <a:latin typeface="Pacifico"/>
                <a:ea typeface="Pacifico"/>
                <a:cs typeface="Pacifico"/>
                <a:sym typeface="Pacifico"/>
              </a:rPr>
              <a:t>Types of Computers</a:t>
            </a:r>
            <a:endParaRPr/>
          </a:p>
        </p:txBody>
      </p:sp>
      <p:pic>
        <p:nvPicPr>
          <p:cNvPr id="246" name="Google Shape;246;p33"/>
          <p:cNvPicPr preferRelativeResize="0"/>
          <p:nvPr/>
        </p:nvPicPr>
        <p:blipFill rotWithShape="1">
          <a:blip r:embed="rId3">
            <a:alphaModFix/>
          </a:blip>
          <a:srcRect b="3104" l="0" r="0" t="3095"/>
          <a:stretch/>
        </p:blipFill>
        <p:spPr>
          <a:xfrm flipH="1">
            <a:off x="3944993" y="339877"/>
            <a:ext cx="1254023" cy="1175625"/>
          </a:xfrm>
          <a:prstGeom prst="rect">
            <a:avLst/>
          </a:prstGeom>
          <a:noFill/>
          <a:ln>
            <a:noFill/>
          </a:ln>
        </p:spPr>
      </p:pic>
      <p:pic>
        <p:nvPicPr>
          <p:cNvPr id="247" name="Google Shape;247;p33"/>
          <p:cNvPicPr preferRelativeResize="0"/>
          <p:nvPr/>
        </p:nvPicPr>
        <p:blipFill>
          <a:blip r:embed="rId4">
            <a:alphaModFix/>
          </a:blip>
          <a:stretch>
            <a:fillRect/>
          </a:stretch>
        </p:blipFill>
        <p:spPr>
          <a:xfrm>
            <a:off x="1221575" y="2715800"/>
            <a:ext cx="2158501" cy="2019780"/>
          </a:xfrm>
          <a:prstGeom prst="rect">
            <a:avLst/>
          </a:prstGeom>
          <a:noFill/>
          <a:ln>
            <a:noFill/>
          </a:ln>
        </p:spPr>
      </p:pic>
      <p:pic>
        <p:nvPicPr>
          <p:cNvPr id="248" name="Google Shape;248;p33"/>
          <p:cNvPicPr preferRelativeResize="0"/>
          <p:nvPr/>
        </p:nvPicPr>
        <p:blipFill>
          <a:blip r:embed="rId5">
            <a:alphaModFix/>
          </a:blip>
          <a:stretch>
            <a:fillRect/>
          </a:stretch>
        </p:blipFill>
        <p:spPr>
          <a:xfrm>
            <a:off x="3492750" y="2715800"/>
            <a:ext cx="2158501" cy="2019780"/>
          </a:xfrm>
          <a:prstGeom prst="rect">
            <a:avLst/>
          </a:prstGeom>
          <a:noFill/>
          <a:ln>
            <a:noFill/>
          </a:ln>
        </p:spPr>
      </p:pic>
      <p:pic>
        <p:nvPicPr>
          <p:cNvPr id="249" name="Google Shape;249;p33"/>
          <p:cNvPicPr preferRelativeResize="0"/>
          <p:nvPr/>
        </p:nvPicPr>
        <p:blipFill>
          <a:blip r:embed="rId6">
            <a:alphaModFix/>
          </a:blip>
          <a:stretch>
            <a:fillRect/>
          </a:stretch>
        </p:blipFill>
        <p:spPr>
          <a:xfrm>
            <a:off x="5763925" y="2715800"/>
            <a:ext cx="2158501" cy="201978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4"/>
          <p:cNvSpPr txBox="1"/>
          <p:nvPr/>
        </p:nvSpPr>
        <p:spPr>
          <a:xfrm>
            <a:off x="948300" y="3560100"/>
            <a:ext cx="7411200" cy="1155600"/>
          </a:xfrm>
          <a:prstGeom prst="rect">
            <a:avLst/>
          </a:prstGeom>
          <a:solidFill>
            <a:srgbClr val="F2D7EE"/>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1600">
              <a:solidFill>
                <a:schemeClr val="dk1"/>
              </a:solidFill>
              <a:latin typeface="Open Sans"/>
              <a:ea typeface="Open Sans"/>
              <a:cs typeface="Open Sans"/>
              <a:sym typeface="Open Sans"/>
            </a:endParaRPr>
          </a:p>
        </p:txBody>
      </p:sp>
      <p:sp>
        <p:nvSpPr>
          <p:cNvPr id="255" name="Google Shape;255;p34"/>
          <p:cNvSpPr txBox="1"/>
          <p:nvPr/>
        </p:nvSpPr>
        <p:spPr>
          <a:xfrm>
            <a:off x="3983700" y="2250750"/>
            <a:ext cx="4375800" cy="1155600"/>
          </a:xfrm>
          <a:prstGeom prst="rect">
            <a:avLst/>
          </a:prstGeom>
          <a:solidFill>
            <a:srgbClr val="F2D7EE"/>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1600">
              <a:solidFill>
                <a:schemeClr val="dk1"/>
              </a:solidFill>
              <a:latin typeface="Open Sans"/>
              <a:ea typeface="Open Sans"/>
              <a:cs typeface="Open Sans"/>
              <a:sym typeface="Open Sans"/>
            </a:endParaRPr>
          </a:p>
        </p:txBody>
      </p:sp>
      <p:sp>
        <p:nvSpPr>
          <p:cNvPr id="256" name="Google Shape;256;p34"/>
          <p:cNvSpPr txBox="1"/>
          <p:nvPr>
            <p:ph type="title"/>
          </p:nvPr>
        </p:nvSpPr>
        <p:spPr>
          <a:xfrm>
            <a:off x="1928800" y="1154125"/>
            <a:ext cx="60963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8C2A8D"/>
                </a:solidFill>
              </a:rPr>
              <a:t>When it comes to computers, EXACT directions are important!</a:t>
            </a:r>
            <a:endParaRPr>
              <a:solidFill>
                <a:srgbClr val="8C2A8D"/>
              </a:solidFill>
            </a:endParaRPr>
          </a:p>
        </p:txBody>
      </p:sp>
      <p:sp>
        <p:nvSpPr>
          <p:cNvPr id="257" name="Google Shape;257;p34"/>
          <p:cNvSpPr txBox="1"/>
          <p:nvPr/>
        </p:nvSpPr>
        <p:spPr>
          <a:xfrm>
            <a:off x="948300" y="2257800"/>
            <a:ext cx="2892900" cy="1155600"/>
          </a:xfrm>
          <a:prstGeom prst="rect">
            <a:avLst/>
          </a:prstGeom>
          <a:solidFill>
            <a:srgbClr val="F2D7EE"/>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1600">
              <a:solidFill>
                <a:schemeClr val="dk1"/>
              </a:solidFill>
              <a:latin typeface="Open Sans"/>
              <a:ea typeface="Open Sans"/>
              <a:cs typeface="Open Sans"/>
              <a:sym typeface="Open Sans"/>
            </a:endParaRPr>
          </a:p>
        </p:txBody>
      </p:sp>
      <p:sp>
        <p:nvSpPr>
          <p:cNvPr id="258" name="Google Shape;258;p34"/>
          <p:cNvSpPr txBox="1"/>
          <p:nvPr/>
        </p:nvSpPr>
        <p:spPr>
          <a:xfrm>
            <a:off x="4265100" y="2362875"/>
            <a:ext cx="3813000" cy="1155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solidFill>
                  <a:schemeClr val="dk1"/>
                </a:solidFill>
                <a:latin typeface="Economica"/>
                <a:ea typeface="Economica"/>
                <a:cs typeface="Economica"/>
                <a:sym typeface="Economica"/>
              </a:rPr>
              <a:t>A computer can only do exactly what it is told. In the exact order you say.</a:t>
            </a:r>
            <a:endParaRPr sz="2400">
              <a:solidFill>
                <a:schemeClr val="dk1"/>
              </a:solidFill>
              <a:latin typeface="Economica"/>
              <a:ea typeface="Economica"/>
              <a:cs typeface="Economica"/>
              <a:sym typeface="Economica"/>
            </a:endParaRPr>
          </a:p>
        </p:txBody>
      </p:sp>
      <p:sp>
        <p:nvSpPr>
          <p:cNvPr id="259" name="Google Shape;259;p34"/>
          <p:cNvSpPr txBox="1"/>
          <p:nvPr/>
        </p:nvSpPr>
        <p:spPr>
          <a:xfrm>
            <a:off x="1188750" y="3679025"/>
            <a:ext cx="6602700" cy="947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solidFill>
                  <a:schemeClr val="dk1"/>
                </a:solidFill>
                <a:latin typeface="Economica"/>
                <a:ea typeface="Economica"/>
                <a:cs typeface="Economica"/>
                <a:sym typeface="Economica"/>
              </a:rPr>
              <a:t>If a direction is unclear, the computer can’t ask questions or figure it out on its own.</a:t>
            </a:r>
            <a:endParaRPr sz="2400">
              <a:solidFill>
                <a:schemeClr val="dk1"/>
              </a:solidFill>
              <a:latin typeface="Economica"/>
              <a:ea typeface="Economica"/>
              <a:cs typeface="Economica"/>
              <a:sym typeface="Economica"/>
            </a:endParaRPr>
          </a:p>
        </p:txBody>
      </p:sp>
      <p:pic>
        <p:nvPicPr>
          <p:cNvPr id="260" name="Google Shape;260;p34"/>
          <p:cNvPicPr preferRelativeResize="0"/>
          <p:nvPr/>
        </p:nvPicPr>
        <p:blipFill rotWithShape="1">
          <a:blip r:embed="rId3">
            <a:alphaModFix/>
          </a:blip>
          <a:srcRect b="3104" l="0" r="0" t="3095"/>
          <a:stretch/>
        </p:blipFill>
        <p:spPr>
          <a:xfrm flipH="1">
            <a:off x="248077" y="547300"/>
            <a:ext cx="1622498" cy="1521072"/>
          </a:xfrm>
          <a:prstGeom prst="rect">
            <a:avLst/>
          </a:prstGeom>
          <a:noFill/>
          <a:ln>
            <a:noFill/>
          </a:ln>
        </p:spPr>
      </p:pic>
      <p:sp>
        <p:nvSpPr>
          <p:cNvPr id="261" name="Google Shape;261;p34"/>
          <p:cNvSpPr txBox="1"/>
          <p:nvPr/>
        </p:nvSpPr>
        <p:spPr>
          <a:xfrm>
            <a:off x="1188750" y="2362863"/>
            <a:ext cx="2728500" cy="947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400">
                <a:solidFill>
                  <a:schemeClr val="dk1"/>
                </a:solidFill>
                <a:latin typeface="Economica"/>
                <a:ea typeface="Economica"/>
                <a:cs typeface="Economica"/>
                <a:sym typeface="Economica"/>
              </a:rPr>
              <a:t>Giving directions to a computer can be tricky.</a:t>
            </a:r>
            <a:endParaRPr sz="2400">
              <a:solidFill>
                <a:schemeClr val="dk1"/>
              </a:solidFill>
              <a:latin typeface="Economica"/>
              <a:ea typeface="Economica"/>
              <a:cs typeface="Economica"/>
              <a:sym typeface="Economic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5"/>
          <p:cNvSpPr txBox="1"/>
          <p:nvPr>
            <p:ph idx="1" type="body"/>
          </p:nvPr>
        </p:nvSpPr>
        <p:spPr>
          <a:xfrm>
            <a:off x="255900" y="1791000"/>
            <a:ext cx="4528500" cy="2213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Font typeface="Economica"/>
              <a:buChar char="●"/>
            </a:pPr>
            <a:r>
              <a:rPr lang="en" sz="2400">
                <a:latin typeface="Economica"/>
                <a:ea typeface="Economica"/>
                <a:cs typeface="Economica"/>
                <a:sym typeface="Economica"/>
              </a:rPr>
              <a:t>An </a:t>
            </a:r>
            <a:r>
              <a:rPr b="1" lang="en" sz="2400">
                <a:highlight>
                  <a:srgbClr val="F2D7EE"/>
                </a:highlight>
                <a:latin typeface="Economica"/>
                <a:ea typeface="Economica"/>
                <a:cs typeface="Economica"/>
                <a:sym typeface="Economica"/>
              </a:rPr>
              <a:t>algorithm</a:t>
            </a:r>
            <a:r>
              <a:rPr lang="en" sz="2400">
                <a:latin typeface="Economica"/>
                <a:ea typeface="Economica"/>
                <a:cs typeface="Economica"/>
                <a:sym typeface="Economica"/>
              </a:rPr>
              <a:t> is a process or set of rules to be followed.</a:t>
            </a:r>
            <a:endParaRPr sz="2400">
              <a:latin typeface="Economica"/>
              <a:ea typeface="Economica"/>
              <a:cs typeface="Economica"/>
              <a:sym typeface="Economica"/>
            </a:endParaRPr>
          </a:p>
          <a:p>
            <a:pPr indent="-381000" lvl="0" marL="457200" rtl="0" algn="l">
              <a:spcBef>
                <a:spcPts val="0"/>
              </a:spcBef>
              <a:spcAft>
                <a:spcPts val="0"/>
              </a:spcAft>
              <a:buSzPts val="2400"/>
              <a:buFont typeface="Economica"/>
              <a:buChar char="●"/>
            </a:pPr>
            <a:r>
              <a:rPr lang="en" sz="2400">
                <a:latin typeface="Economica"/>
                <a:ea typeface="Economica"/>
                <a:cs typeface="Economica"/>
                <a:sym typeface="Economica"/>
              </a:rPr>
              <a:t>Anything can be an algorithm, even directions to </a:t>
            </a:r>
            <a:r>
              <a:rPr lang="en" sz="2400">
                <a:latin typeface="Economica"/>
                <a:ea typeface="Economica"/>
                <a:cs typeface="Economica"/>
                <a:sym typeface="Economica"/>
              </a:rPr>
              <a:t>building</a:t>
            </a:r>
            <a:r>
              <a:rPr lang="en" sz="2400">
                <a:latin typeface="Economica"/>
                <a:ea typeface="Economica"/>
                <a:cs typeface="Economica"/>
                <a:sym typeface="Economica"/>
              </a:rPr>
              <a:t> a campsite.</a:t>
            </a:r>
            <a:endParaRPr sz="2400">
              <a:latin typeface="Economica"/>
              <a:ea typeface="Economica"/>
              <a:cs typeface="Economica"/>
              <a:sym typeface="Economica"/>
            </a:endParaRPr>
          </a:p>
          <a:p>
            <a:pPr indent="-342900" lvl="1" marL="914400" rtl="0" algn="l">
              <a:spcBef>
                <a:spcPts val="0"/>
              </a:spcBef>
              <a:spcAft>
                <a:spcPts val="0"/>
              </a:spcAft>
              <a:buSzPts val="1800"/>
              <a:buFont typeface="Economica"/>
              <a:buChar char="○"/>
            </a:pPr>
            <a:r>
              <a:rPr lang="en" sz="1800">
                <a:latin typeface="Economica"/>
                <a:ea typeface="Economica"/>
                <a:cs typeface="Economica"/>
                <a:sym typeface="Economica"/>
              </a:rPr>
              <a:t>For example: Find a flat space and clear the rocks BEFORE you set up the tent, otherwise the floor of the tent will be lumpy.</a:t>
            </a:r>
            <a:endParaRPr/>
          </a:p>
        </p:txBody>
      </p:sp>
      <p:sp>
        <p:nvSpPr>
          <p:cNvPr id="267" name="Google Shape;267;p35"/>
          <p:cNvSpPr txBox="1"/>
          <p:nvPr>
            <p:ph type="title"/>
          </p:nvPr>
        </p:nvSpPr>
        <p:spPr>
          <a:xfrm>
            <a:off x="292000" y="925525"/>
            <a:ext cx="48000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solidFill>
                  <a:srgbClr val="8C2A8D"/>
                </a:solidFill>
              </a:rPr>
              <a:t>Computers use algorithms to take direction from us.</a:t>
            </a:r>
            <a:endParaRPr sz="3600"/>
          </a:p>
        </p:txBody>
      </p:sp>
      <p:pic>
        <p:nvPicPr>
          <p:cNvPr id="268" name="Google Shape;268;p35"/>
          <p:cNvPicPr preferRelativeResize="0"/>
          <p:nvPr/>
        </p:nvPicPr>
        <p:blipFill>
          <a:blip r:embed="rId3">
            <a:alphaModFix/>
          </a:blip>
          <a:stretch>
            <a:fillRect/>
          </a:stretch>
        </p:blipFill>
        <p:spPr>
          <a:xfrm>
            <a:off x="5004576" y="183700"/>
            <a:ext cx="3955725" cy="3955725"/>
          </a:xfrm>
          <a:prstGeom prst="rect">
            <a:avLst/>
          </a:prstGeom>
          <a:noFill/>
          <a:ln>
            <a:noFill/>
          </a:ln>
        </p:spPr>
      </p:pic>
      <p:pic>
        <p:nvPicPr>
          <p:cNvPr id="269" name="Google Shape;269;p35"/>
          <p:cNvPicPr preferRelativeResize="0"/>
          <p:nvPr/>
        </p:nvPicPr>
        <p:blipFill rotWithShape="1">
          <a:blip r:embed="rId4">
            <a:alphaModFix/>
          </a:blip>
          <a:srcRect b="3104" l="0" r="0" t="3095"/>
          <a:stretch/>
        </p:blipFill>
        <p:spPr>
          <a:xfrm flipH="1">
            <a:off x="7464202" y="3446750"/>
            <a:ext cx="1622498" cy="1521072"/>
          </a:xfrm>
          <a:prstGeom prst="rect">
            <a:avLst/>
          </a:prstGeom>
          <a:noFill/>
          <a:ln>
            <a:noFill/>
          </a:ln>
        </p:spPr>
      </p:pic>
      <p:pic>
        <p:nvPicPr>
          <p:cNvPr id="270" name="Google Shape;270;p35"/>
          <p:cNvPicPr preferRelativeResize="0"/>
          <p:nvPr/>
        </p:nvPicPr>
        <p:blipFill rotWithShape="1">
          <a:blip r:embed="rId4">
            <a:alphaModFix/>
          </a:blip>
          <a:srcRect b="3104" l="0" r="0" t="3095"/>
          <a:stretch/>
        </p:blipFill>
        <p:spPr>
          <a:xfrm flipH="1">
            <a:off x="6778473" y="4309500"/>
            <a:ext cx="596527" cy="55922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6"/>
          <p:cNvSpPr txBox="1"/>
          <p:nvPr>
            <p:ph idx="1" type="subTitle"/>
          </p:nvPr>
        </p:nvSpPr>
        <p:spPr>
          <a:xfrm>
            <a:off x="438100" y="552150"/>
            <a:ext cx="3937200" cy="21141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rPr lang="en" sz="3200">
                <a:solidFill>
                  <a:srgbClr val="8C2A8D"/>
                </a:solidFill>
              </a:rPr>
              <a:t>Let’s try making our own algorithm for building a campsite.</a:t>
            </a:r>
            <a:endParaRPr sz="3200">
              <a:solidFill>
                <a:srgbClr val="8C2A8D"/>
              </a:solidFill>
            </a:endParaRPr>
          </a:p>
          <a:p>
            <a:pPr indent="0" lvl="0" marL="0" rtl="0" algn="l">
              <a:lnSpc>
                <a:spcPct val="115000"/>
              </a:lnSpc>
              <a:spcBef>
                <a:spcPts val="600"/>
              </a:spcBef>
              <a:spcAft>
                <a:spcPts val="0"/>
              </a:spcAft>
              <a:buNone/>
            </a:pPr>
            <a:r>
              <a:rPr lang="en" sz="2200">
                <a:solidFill>
                  <a:srgbClr val="000000"/>
                </a:solidFill>
              </a:rPr>
              <a:t>You’ll have 3 minutes to create a list of instructions to tell us how you would set up your campsite. Be as specific as possible.</a:t>
            </a:r>
            <a:endParaRPr sz="2200">
              <a:solidFill>
                <a:srgbClr val="000000"/>
              </a:solidFill>
            </a:endParaRPr>
          </a:p>
          <a:p>
            <a:pPr indent="-368300" lvl="0" marL="457200" rtl="0" algn="l">
              <a:lnSpc>
                <a:spcPct val="115000"/>
              </a:lnSpc>
              <a:spcBef>
                <a:spcPts val="600"/>
              </a:spcBef>
              <a:spcAft>
                <a:spcPts val="0"/>
              </a:spcAft>
              <a:buClr>
                <a:srgbClr val="000000"/>
              </a:buClr>
              <a:buSzPts val="2200"/>
              <a:buChar char="●"/>
            </a:pPr>
            <a:r>
              <a:rPr lang="en" sz="2200">
                <a:solidFill>
                  <a:srgbClr val="000000"/>
                </a:solidFill>
              </a:rPr>
              <a:t>What will it have? A tent? A fire?</a:t>
            </a:r>
            <a:endParaRPr sz="2200">
              <a:solidFill>
                <a:srgbClr val="000000"/>
              </a:solidFill>
            </a:endParaRPr>
          </a:p>
          <a:p>
            <a:pPr indent="-368300" lvl="0" marL="457200" rtl="0" algn="l">
              <a:lnSpc>
                <a:spcPct val="115000"/>
              </a:lnSpc>
              <a:spcBef>
                <a:spcPts val="0"/>
              </a:spcBef>
              <a:spcAft>
                <a:spcPts val="0"/>
              </a:spcAft>
              <a:buClr>
                <a:srgbClr val="000000"/>
              </a:buClr>
              <a:buSzPts val="2200"/>
              <a:buChar char="●"/>
            </a:pPr>
            <a:r>
              <a:rPr lang="en" sz="2200">
                <a:solidFill>
                  <a:srgbClr val="000000"/>
                </a:solidFill>
              </a:rPr>
              <a:t>How will you set these things up?</a:t>
            </a:r>
            <a:endParaRPr sz="2200">
              <a:solidFill>
                <a:srgbClr val="000000"/>
              </a:solidFill>
            </a:endParaRPr>
          </a:p>
          <a:p>
            <a:pPr indent="0" lvl="0" marL="0" rtl="0" algn="l">
              <a:spcBef>
                <a:spcPts val="600"/>
              </a:spcBef>
              <a:spcAft>
                <a:spcPts val="0"/>
              </a:spcAft>
              <a:buNone/>
            </a:pPr>
            <a:r>
              <a:t/>
            </a:r>
            <a:endParaRPr sz="1800">
              <a:solidFill>
                <a:srgbClr val="000000"/>
              </a:solidFill>
            </a:endParaRPr>
          </a:p>
        </p:txBody>
      </p:sp>
      <p:pic>
        <p:nvPicPr>
          <p:cNvPr descr="This timer counts down silently until it reaches 0:00, then a police siren sounds to alert you that time is up." id="276" name="Google Shape;276;p36" title="3 Minute Timer">
            <a:hlinkClick r:id="rId3"/>
          </p:cNvPr>
          <p:cNvPicPr preferRelativeResize="0"/>
          <p:nvPr/>
        </p:nvPicPr>
        <p:blipFill>
          <a:blip r:embed="rId4">
            <a:alphaModFix/>
          </a:blip>
          <a:stretch>
            <a:fillRect/>
          </a:stretch>
        </p:blipFill>
        <p:spPr>
          <a:xfrm>
            <a:off x="4936125" y="987375"/>
            <a:ext cx="3871550" cy="2903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1000"/>
                                        <p:tgtEl>
                                          <p:spTgt spid="2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7"/>
          <p:cNvSpPr txBox="1"/>
          <p:nvPr>
            <p:ph type="title"/>
          </p:nvPr>
        </p:nvSpPr>
        <p:spPr>
          <a:xfrm>
            <a:off x="1928800" y="1001725"/>
            <a:ext cx="60963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8C2A8D"/>
                </a:solidFill>
              </a:rPr>
              <a:t>Creating an </a:t>
            </a:r>
            <a:r>
              <a:rPr b="1" lang="en">
                <a:solidFill>
                  <a:srgbClr val="8C2A8D"/>
                </a:solidFill>
              </a:rPr>
              <a:t>algorithm</a:t>
            </a:r>
            <a:r>
              <a:rPr lang="en">
                <a:solidFill>
                  <a:srgbClr val="8C2A8D"/>
                </a:solidFill>
              </a:rPr>
              <a:t> for a computer that follows a </a:t>
            </a:r>
            <a:r>
              <a:rPr b="1" lang="en">
                <a:solidFill>
                  <a:srgbClr val="8C2A8D"/>
                </a:solidFill>
              </a:rPr>
              <a:t>sequence</a:t>
            </a:r>
            <a:endParaRPr b="1">
              <a:solidFill>
                <a:srgbClr val="8C2A8D"/>
              </a:solidFill>
            </a:endParaRPr>
          </a:p>
        </p:txBody>
      </p:sp>
      <p:pic>
        <p:nvPicPr>
          <p:cNvPr id="282" name="Google Shape;282;p37"/>
          <p:cNvPicPr preferRelativeResize="0"/>
          <p:nvPr/>
        </p:nvPicPr>
        <p:blipFill rotWithShape="1">
          <a:blip r:embed="rId3">
            <a:alphaModFix/>
          </a:blip>
          <a:srcRect b="3104" l="0" r="0" t="3095"/>
          <a:stretch/>
        </p:blipFill>
        <p:spPr>
          <a:xfrm flipH="1">
            <a:off x="248077" y="394900"/>
            <a:ext cx="1622498" cy="1521072"/>
          </a:xfrm>
          <a:prstGeom prst="rect">
            <a:avLst/>
          </a:prstGeom>
          <a:noFill/>
          <a:ln>
            <a:noFill/>
          </a:ln>
        </p:spPr>
      </p:pic>
      <p:sp>
        <p:nvSpPr>
          <p:cNvPr id="283" name="Google Shape;283;p37"/>
          <p:cNvSpPr txBox="1"/>
          <p:nvPr/>
        </p:nvSpPr>
        <p:spPr>
          <a:xfrm>
            <a:off x="768300" y="2068375"/>
            <a:ext cx="7607400" cy="1982700"/>
          </a:xfrm>
          <a:prstGeom prst="rect">
            <a:avLst/>
          </a:prstGeom>
          <a:solidFill>
            <a:srgbClr val="F2D7EE"/>
          </a:solidFill>
          <a:ln>
            <a:noFill/>
          </a:ln>
        </p:spPr>
        <p:txBody>
          <a:bodyPr anchorCtr="0" anchor="t" bIns="91425" lIns="91425" spcFirstLastPara="1" rIns="91425" wrap="square" tIns="91425">
            <a:noAutofit/>
          </a:bodyPr>
          <a:lstStyle/>
          <a:p>
            <a:pPr indent="-381000" lvl="0" marL="914400" rtl="0" algn="l">
              <a:lnSpc>
                <a:spcPct val="115000"/>
              </a:lnSpc>
              <a:spcBef>
                <a:spcPts val="700"/>
              </a:spcBef>
              <a:spcAft>
                <a:spcPts val="0"/>
              </a:spcAft>
              <a:buClr>
                <a:srgbClr val="003030"/>
              </a:buClr>
              <a:buSzPts val="2400"/>
              <a:buFont typeface="Economica"/>
              <a:buChar char="●"/>
            </a:pPr>
            <a:r>
              <a:rPr lang="en" sz="2400">
                <a:solidFill>
                  <a:srgbClr val="003030"/>
                </a:solidFill>
                <a:latin typeface="Economica"/>
                <a:ea typeface="Economica"/>
                <a:cs typeface="Economica"/>
                <a:sym typeface="Economica"/>
              </a:rPr>
              <a:t>The directions that programmers write is called an </a:t>
            </a:r>
            <a:r>
              <a:rPr b="1" lang="en" sz="2400">
                <a:solidFill>
                  <a:srgbClr val="003030"/>
                </a:solidFill>
                <a:latin typeface="Economica"/>
                <a:ea typeface="Economica"/>
                <a:cs typeface="Economica"/>
                <a:sym typeface="Economica"/>
              </a:rPr>
              <a:t>algorithm</a:t>
            </a:r>
            <a:r>
              <a:rPr lang="en" sz="2400">
                <a:solidFill>
                  <a:srgbClr val="003030"/>
                </a:solidFill>
                <a:latin typeface="Economica"/>
                <a:ea typeface="Economica"/>
                <a:cs typeface="Economica"/>
                <a:sym typeface="Economica"/>
              </a:rPr>
              <a:t>.                The order of the directions is called a </a:t>
            </a:r>
            <a:r>
              <a:rPr b="1" lang="en" sz="2400">
                <a:solidFill>
                  <a:srgbClr val="003030"/>
                </a:solidFill>
                <a:latin typeface="Economica"/>
                <a:ea typeface="Economica"/>
                <a:cs typeface="Economica"/>
                <a:sym typeface="Economica"/>
              </a:rPr>
              <a:t>sequence</a:t>
            </a:r>
            <a:r>
              <a:rPr lang="en" sz="2400">
                <a:solidFill>
                  <a:srgbClr val="003030"/>
                </a:solidFill>
                <a:latin typeface="Economica"/>
                <a:ea typeface="Economica"/>
                <a:cs typeface="Economica"/>
                <a:sym typeface="Economica"/>
              </a:rPr>
              <a:t>.</a:t>
            </a:r>
            <a:endParaRPr sz="2400">
              <a:solidFill>
                <a:srgbClr val="003030"/>
              </a:solidFill>
              <a:latin typeface="Economica"/>
              <a:ea typeface="Economica"/>
              <a:cs typeface="Economica"/>
              <a:sym typeface="Economica"/>
            </a:endParaRPr>
          </a:p>
          <a:p>
            <a:pPr indent="-381000" lvl="0" marL="914400" rtl="0" algn="l">
              <a:lnSpc>
                <a:spcPct val="115000"/>
              </a:lnSpc>
              <a:spcBef>
                <a:spcPts val="0"/>
              </a:spcBef>
              <a:spcAft>
                <a:spcPts val="0"/>
              </a:spcAft>
              <a:buClr>
                <a:srgbClr val="003030"/>
              </a:buClr>
              <a:buSzPts val="2400"/>
              <a:buFont typeface="Economica"/>
              <a:buChar char="●"/>
            </a:pPr>
            <a:r>
              <a:rPr lang="en" sz="2400">
                <a:solidFill>
                  <a:srgbClr val="003030"/>
                </a:solidFill>
                <a:latin typeface="Economica"/>
                <a:ea typeface="Economica"/>
                <a:cs typeface="Economica"/>
                <a:sym typeface="Economica"/>
              </a:rPr>
              <a:t>Sometimes the order matters, sometimes it does not.</a:t>
            </a:r>
            <a:endParaRPr sz="2400">
              <a:solidFill>
                <a:srgbClr val="003030"/>
              </a:solidFill>
              <a:latin typeface="Economica"/>
              <a:ea typeface="Economica"/>
              <a:cs typeface="Economica"/>
              <a:sym typeface="Economica"/>
            </a:endParaRPr>
          </a:p>
          <a:p>
            <a:pPr indent="-381000" lvl="0" marL="914400" rtl="0" algn="l">
              <a:lnSpc>
                <a:spcPct val="115000"/>
              </a:lnSpc>
              <a:spcBef>
                <a:spcPts val="0"/>
              </a:spcBef>
              <a:spcAft>
                <a:spcPts val="0"/>
              </a:spcAft>
              <a:buClr>
                <a:srgbClr val="003030"/>
              </a:buClr>
              <a:buSzPts val="2400"/>
              <a:buFont typeface="Economica"/>
              <a:buChar char="●"/>
            </a:pPr>
            <a:r>
              <a:rPr lang="en" sz="2400">
                <a:solidFill>
                  <a:srgbClr val="003030"/>
                </a:solidFill>
                <a:latin typeface="Economica"/>
                <a:ea typeface="Economica"/>
                <a:cs typeface="Economica"/>
                <a:sym typeface="Economica"/>
              </a:rPr>
              <a:t>Think back to your campsite algorithm.</a:t>
            </a:r>
            <a:endParaRPr sz="2400">
              <a:solidFill>
                <a:schemeClr val="dk1"/>
              </a:solidFill>
              <a:latin typeface="Economica"/>
              <a:ea typeface="Economica"/>
              <a:cs typeface="Economica"/>
              <a:sym typeface="Economica"/>
            </a:endParaRPr>
          </a:p>
        </p:txBody>
      </p:sp>
      <p:sp>
        <p:nvSpPr>
          <p:cNvPr id="284" name="Google Shape;284;p37"/>
          <p:cNvSpPr txBox="1"/>
          <p:nvPr>
            <p:ph type="title"/>
          </p:nvPr>
        </p:nvSpPr>
        <p:spPr>
          <a:xfrm>
            <a:off x="511525" y="739788"/>
            <a:ext cx="1095600" cy="67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rPr>
              <a:t>1</a:t>
            </a:r>
            <a:endParaRPr b="1">
              <a:solidFill>
                <a:srgbClr val="FFFFFF"/>
              </a:solidFill>
            </a:endParaRPr>
          </a:p>
        </p:txBody>
      </p:sp>
      <p:sp>
        <p:nvSpPr>
          <p:cNvPr id="285" name="Google Shape;285;p37"/>
          <p:cNvSpPr txBox="1"/>
          <p:nvPr/>
        </p:nvSpPr>
        <p:spPr>
          <a:xfrm>
            <a:off x="0" y="4257775"/>
            <a:ext cx="9144000" cy="63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latin typeface="Economica"/>
                <a:ea typeface="Economica"/>
                <a:cs typeface="Economica"/>
                <a:sym typeface="Economica"/>
              </a:rPr>
              <a:t>Let’s try it out with Scratch! </a:t>
            </a:r>
            <a:r>
              <a:rPr b="1" i="1" lang="en" sz="2400" u="sng">
                <a:solidFill>
                  <a:schemeClr val="hlink"/>
                </a:solidFill>
                <a:latin typeface="Economica"/>
                <a:ea typeface="Economica"/>
                <a:cs typeface="Economica"/>
                <a:sym typeface="Economica"/>
                <a:hlinkClick r:id="rId4"/>
              </a:rPr>
              <a:t>https://scratch.mit.edu/projects/editor/?tutorial=getStarted</a:t>
            </a:r>
            <a:endParaRPr b="1" i="1" sz="2400">
              <a:latin typeface="Economica"/>
              <a:ea typeface="Economica"/>
              <a:cs typeface="Economica"/>
              <a:sym typeface="Economic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8"/>
          <p:cNvSpPr txBox="1"/>
          <p:nvPr>
            <p:ph type="title"/>
          </p:nvPr>
        </p:nvSpPr>
        <p:spPr>
          <a:xfrm>
            <a:off x="1928800" y="696925"/>
            <a:ext cx="64470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8C2A8D"/>
                </a:solidFill>
              </a:rPr>
              <a:t>Use </a:t>
            </a:r>
            <a:r>
              <a:rPr b="1" lang="en">
                <a:solidFill>
                  <a:srgbClr val="8C2A8D"/>
                </a:solidFill>
              </a:rPr>
              <a:t>loops</a:t>
            </a:r>
            <a:r>
              <a:rPr lang="en">
                <a:solidFill>
                  <a:srgbClr val="8C2A8D"/>
                </a:solidFill>
              </a:rPr>
              <a:t> to </a:t>
            </a:r>
            <a:r>
              <a:rPr lang="en">
                <a:solidFill>
                  <a:srgbClr val="8C2A8D"/>
                </a:solidFill>
              </a:rPr>
              <a:t>improve</a:t>
            </a:r>
            <a:r>
              <a:rPr lang="en">
                <a:solidFill>
                  <a:srgbClr val="8C2A8D"/>
                </a:solidFill>
              </a:rPr>
              <a:t> your algorithm</a:t>
            </a:r>
            <a:endParaRPr>
              <a:solidFill>
                <a:srgbClr val="8C2A8D"/>
              </a:solidFill>
            </a:endParaRPr>
          </a:p>
        </p:txBody>
      </p:sp>
      <p:pic>
        <p:nvPicPr>
          <p:cNvPr id="291" name="Google Shape;291;p38"/>
          <p:cNvPicPr preferRelativeResize="0"/>
          <p:nvPr/>
        </p:nvPicPr>
        <p:blipFill rotWithShape="1">
          <a:blip r:embed="rId3">
            <a:alphaModFix/>
          </a:blip>
          <a:srcRect b="3104" l="0" r="0" t="3095"/>
          <a:stretch/>
        </p:blipFill>
        <p:spPr>
          <a:xfrm flipH="1">
            <a:off x="248077" y="394900"/>
            <a:ext cx="1622498" cy="1521072"/>
          </a:xfrm>
          <a:prstGeom prst="rect">
            <a:avLst/>
          </a:prstGeom>
          <a:noFill/>
          <a:ln>
            <a:noFill/>
          </a:ln>
        </p:spPr>
      </p:pic>
      <p:sp>
        <p:nvSpPr>
          <p:cNvPr id="292" name="Google Shape;292;p38"/>
          <p:cNvSpPr txBox="1"/>
          <p:nvPr/>
        </p:nvSpPr>
        <p:spPr>
          <a:xfrm>
            <a:off x="519250" y="2085175"/>
            <a:ext cx="4492800" cy="2469900"/>
          </a:xfrm>
          <a:prstGeom prst="rect">
            <a:avLst/>
          </a:prstGeom>
          <a:solidFill>
            <a:srgbClr val="F2D7EE"/>
          </a:solidFill>
          <a:ln>
            <a:noFill/>
          </a:ln>
        </p:spPr>
        <p:txBody>
          <a:bodyPr anchorCtr="0" anchor="t" bIns="91425" lIns="91425" spcFirstLastPara="1" rIns="91425" wrap="square" tIns="91425">
            <a:noAutofit/>
          </a:bodyPr>
          <a:lstStyle/>
          <a:p>
            <a:pPr indent="-381000" lvl="0" marL="914400" rtl="0" algn="l">
              <a:lnSpc>
                <a:spcPct val="115000"/>
              </a:lnSpc>
              <a:spcBef>
                <a:spcPts val="800"/>
              </a:spcBef>
              <a:spcAft>
                <a:spcPts val="0"/>
              </a:spcAft>
              <a:buClr>
                <a:srgbClr val="003030"/>
              </a:buClr>
              <a:buSzPts val="2400"/>
              <a:buFont typeface="Economica"/>
              <a:buChar char="●"/>
            </a:pPr>
            <a:r>
              <a:rPr lang="en" sz="2400">
                <a:solidFill>
                  <a:srgbClr val="003030"/>
                </a:solidFill>
                <a:latin typeface="Economica"/>
                <a:ea typeface="Economica"/>
                <a:cs typeface="Economica"/>
                <a:sym typeface="Economica"/>
              </a:rPr>
              <a:t>A </a:t>
            </a:r>
            <a:r>
              <a:rPr b="1" lang="en" sz="2400">
                <a:solidFill>
                  <a:srgbClr val="003030"/>
                </a:solidFill>
                <a:latin typeface="Economica"/>
                <a:ea typeface="Economica"/>
                <a:cs typeface="Economica"/>
                <a:sym typeface="Economica"/>
              </a:rPr>
              <a:t>loop</a:t>
            </a:r>
            <a:r>
              <a:rPr lang="en" sz="2400">
                <a:solidFill>
                  <a:srgbClr val="003030"/>
                </a:solidFill>
                <a:latin typeface="Economica"/>
                <a:ea typeface="Economica"/>
                <a:cs typeface="Economica"/>
                <a:sym typeface="Economica"/>
              </a:rPr>
              <a:t>, is when your algorithm/set of instructions, is repeated.</a:t>
            </a:r>
            <a:endParaRPr sz="2400">
              <a:solidFill>
                <a:srgbClr val="003030"/>
              </a:solidFill>
              <a:latin typeface="Economica"/>
              <a:ea typeface="Economica"/>
              <a:cs typeface="Economica"/>
              <a:sym typeface="Economica"/>
            </a:endParaRPr>
          </a:p>
          <a:p>
            <a:pPr indent="-381000" lvl="0" marL="914400" rtl="0" algn="l">
              <a:lnSpc>
                <a:spcPct val="115000"/>
              </a:lnSpc>
              <a:spcBef>
                <a:spcPts val="0"/>
              </a:spcBef>
              <a:spcAft>
                <a:spcPts val="0"/>
              </a:spcAft>
              <a:buClr>
                <a:srgbClr val="003030"/>
              </a:buClr>
              <a:buSzPts val="2400"/>
              <a:buFont typeface="Economica"/>
              <a:buChar char="●"/>
            </a:pPr>
            <a:r>
              <a:rPr lang="en" sz="2400">
                <a:solidFill>
                  <a:schemeClr val="dk1"/>
                </a:solidFill>
                <a:latin typeface="Economica"/>
                <a:ea typeface="Economica"/>
                <a:cs typeface="Economica"/>
                <a:sym typeface="Economica"/>
              </a:rPr>
              <a:t>When you take turns and follow the rules of a game over and over again, that’s a </a:t>
            </a:r>
            <a:r>
              <a:rPr b="1" lang="en" sz="2400">
                <a:solidFill>
                  <a:schemeClr val="dk1"/>
                </a:solidFill>
                <a:latin typeface="Economica"/>
                <a:ea typeface="Economica"/>
                <a:cs typeface="Economica"/>
                <a:sym typeface="Economica"/>
              </a:rPr>
              <a:t>loop</a:t>
            </a:r>
            <a:r>
              <a:rPr lang="en" sz="2400">
                <a:solidFill>
                  <a:schemeClr val="dk1"/>
                </a:solidFill>
                <a:latin typeface="Economica"/>
                <a:ea typeface="Economica"/>
                <a:cs typeface="Economica"/>
                <a:sym typeface="Economica"/>
              </a:rPr>
              <a:t>.</a:t>
            </a:r>
            <a:endParaRPr sz="2400">
              <a:solidFill>
                <a:srgbClr val="003030"/>
              </a:solidFill>
              <a:latin typeface="Economica"/>
              <a:ea typeface="Economica"/>
              <a:cs typeface="Economica"/>
              <a:sym typeface="Economica"/>
            </a:endParaRPr>
          </a:p>
        </p:txBody>
      </p:sp>
      <p:sp>
        <p:nvSpPr>
          <p:cNvPr id="293" name="Google Shape;293;p38"/>
          <p:cNvSpPr txBox="1"/>
          <p:nvPr>
            <p:ph type="title"/>
          </p:nvPr>
        </p:nvSpPr>
        <p:spPr>
          <a:xfrm>
            <a:off x="511525" y="739788"/>
            <a:ext cx="1095600" cy="67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rPr>
              <a:t>2</a:t>
            </a:r>
            <a:endParaRPr b="1">
              <a:solidFill>
                <a:srgbClr val="FFFFFF"/>
              </a:solidFill>
            </a:endParaRPr>
          </a:p>
        </p:txBody>
      </p:sp>
      <p:sp>
        <p:nvSpPr>
          <p:cNvPr id="294" name="Google Shape;294;p38"/>
          <p:cNvSpPr txBox="1"/>
          <p:nvPr/>
        </p:nvSpPr>
        <p:spPr>
          <a:xfrm>
            <a:off x="5242536" y="2093575"/>
            <a:ext cx="3382200" cy="2453100"/>
          </a:xfrm>
          <a:prstGeom prst="rect">
            <a:avLst/>
          </a:prstGeom>
          <a:solidFill>
            <a:srgbClr val="F2D7EE"/>
          </a:solidFill>
          <a:ln>
            <a:noFill/>
          </a:ln>
        </p:spPr>
        <p:txBody>
          <a:bodyPr anchorCtr="0" anchor="t" bIns="91425" lIns="91425" spcFirstLastPara="1" rIns="91425" wrap="square" tIns="91425">
            <a:noAutofit/>
          </a:bodyPr>
          <a:lstStyle/>
          <a:p>
            <a:pPr indent="0" lvl="0" marL="0" rtl="0" algn="l">
              <a:lnSpc>
                <a:spcPct val="115000"/>
              </a:lnSpc>
              <a:spcBef>
                <a:spcPts val="700"/>
              </a:spcBef>
              <a:spcAft>
                <a:spcPts val="0"/>
              </a:spcAft>
              <a:buNone/>
            </a:pPr>
            <a:r>
              <a:rPr lang="en" sz="2400">
                <a:solidFill>
                  <a:srgbClr val="003030"/>
                </a:solidFill>
                <a:latin typeface="Economica"/>
                <a:ea typeface="Economica"/>
                <a:cs typeface="Economica"/>
                <a:sym typeface="Economica"/>
              </a:rPr>
              <a:t>    </a:t>
            </a:r>
            <a:r>
              <a:rPr lang="en" sz="2400">
                <a:solidFill>
                  <a:srgbClr val="003030"/>
                </a:solidFill>
                <a:latin typeface="Economica"/>
                <a:ea typeface="Economica"/>
                <a:cs typeface="Economica"/>
                <a:sym typeface="Economica"/>
              </a:rPr>
              <a:t>Create a </a:t>
            </a:r>
            <a:r>
              <a:rPr b="1" lang="en" sz="2400">
                <a:solidFill>
                  <a:srgbClr val="003030"/>
                </a:solidFill>
                <a:latin typeface="Economica"/>
                <a:ea typeface="Economica"/>
                <a:cs typeface="Economica"/>
                <a:sym typeface="Economica"/>
              </a:rPr>
              <a:t>loop</a:t>
            </a:r>
            <a:r>
              <a:rPr lang="en" sz="2400">
                <a:solidFill>
                  <a:srgbClr val="003030"/>
                </a:solidFill>
                <a:latin typeface="Economica"/>
                <a:ea typeface="Economica"/>
                <a:cs typeface="Economica"/>
                <a:sym typeface="Economica"/>
              </a:rPr>
              <a:t> on Scratch:</a:t>
            </a:r>
            <a:endParaRPr sz="2400">
              <a:solidFill>
                <a:srgbClr val="003030"/>
              </a:solidFill>
              <a:latin typeface="Economica"/>
              <a:ea typeface="Economica"/>
              <a:cs typeface="Economica"/>
              <a:sym typeface="Economica"/>
            </a:endParaRPr>
          </a:p>
          <a:p>
            <a:pPr indent="-381000" lvl="0" marL="914400" rtl="0" algn="l">
              <a:lnSpc>
                <a:spcPct val="115000"/>
              </a:lnSpc>
              <a:spcBef>
                <a:spcPts val="700"/>
              </a:spcBef>
              <a:spcAft>
                <a:spcPts val="0"/>
              </a:spcAft>
              <a:buClr>
                <a:srgbClr val="003030"/>
              </a:buClr>
              <a:buSzPts val="2400"/>
              <a:buFont typeface="Economica"/>
              <a:buChar char="●"/>
            </a:pPr>
            <a:r>
              <a:rPr lang="en" sz="2400">
                <a:solidFill>
                  <a:srgbClr val="003030"/>
                </a:solidFill>
                <a:latin typeface="Economica"/>
                <a:ea typeface="Economica"/>
                <a:cs typeface="Economica"/>
                <a:sym typeface="Economica"/>
              </a:rPr>
              <a:t>In control, find repeat</a:t>
            </a:r>
            <a:endParaRPr sz="2400">
              <a:solidFill>
                <a:srgbClr val="003030"/>
              </a:solidFill>
              <a:latin typeface="Economica"/>
              <a:ea typeface="Economica"/>
              <a:cs typeface="Economica"/>
              <a:sym typeface="Economica"/>
            </a:endParaRPr>
          </a:p>
          <a:p>
            <a:pPr indent="-381000" lvl="0" marL="914400" rtl="0" algn="l">
              <a:lnSpc>
                <a:spcPct val="115000"/>
              </a:lnSpc>
              <a:spcBef>
                <a:spcPts val="0"/>
              </a:spcBef>
              <a:spcAft>
                <a:spcPts val="0"/>
              </a:spcAft>
              <a:buClr>
                <a:srgbClr val="003030"/>
              </a:buClr>
              <a:buSzPts val="2400"/>
              <a:buFont typeface="Economica"/>
              <a:buChar char="●"/>
            </a:pPr>
            <a:r>
              <a:rPr lang="en" sz="2400">
                <a:solidFill>
                  <a:srgbClr val="003030"/>
                </a:solidFill>
                <a:latin typeface="Economica"/>
                <a:ea typeface="Economica"/>
                <a:cs typeface="Economica"/>
                <a:sym typeface="Economica"/>
              </a:rPr>
              <a:t>Add repeat</a:t>
            </a:r>
            <a:endParaRPr sz="2400">
              <a:solidFill>
                <a:srgbClr val="003030"/>
              </a:solidFill>
              <a:latin typeface="Economica"/>
              <a:ea typeface="Economica"/>
              <a:cs typeface="Economica"/>
              <a:sym typeface="Economica"/>
            </a:endParaRPr>
          </a:p>
          <a:p>
            <a:pPr indent="-381000" lvl="0" marL="914400" rtl="0" algn="l">
              <a:lnSpc>
                <a:spcPct val="115000"/>
              </a:lnSpc>
              <a:spcBef>
                <a:spcPts val="0"/>
              </a:spcBef>
              <a:spcAft>
                <a:spcPts val="0"/>
              </a:spcAft>
              <a:buClr>
                <a:srgbClr val="003030"/>
              </a:buClr>
              <a:buSzPts val="2400"/>
              <a:buFont typeface="Economica"/>
              <a:buChar char="●"/>
            </a:pPr>
            <a:r>
              <a:rPr lang="en" sz="2400">
                <a:solidFill>
                  <a:srgbClr val="003030"/>
                </a:solidFill>
                <a:latin typeface="Economica"/>
                <a:ea typeface="Economica"/>
                <a:cs typeface="Economica"/>
                <a:sym typeface="Economica"/>
              </a:rPr>
              <a:t>Right Click</a:t>
            </a:r>
            <a:endParaRPr sz="2400">
              <a:solidFill>
                <a:srgbClr val="003030"/>
              </a:solidFill>
              <a:latin typeface="Economica"/>
              <a:ea typeface="Economica"/>
              <a:cs typeface="Economica"/>
              <a:sym typeface="Economica"/>
            </a:endParaRPr>
          </a:p>
          <a:p>
            <a:pPr indent="-381000" lvl="0" marL="914400" rtl="0" algn="l">
              <a:lnSpc>
                <a:spcPct val="115000"/>
              </a:lnSpc>
              <a:spcBef>
                <a:spcPts val="0"/>
              </a:spcBef>
              <a:spcAft>
                <a:spcPts val="0"/>
              </a:spcAft>
              <a:buClr>
                <a:srgbClr val="003030"/>
              </a:buClr>
              <a:buSzPts val="2400"/>
              <a:buFont typeface="Economica"/>
              <a:buChar char="●"/>
            </a:pPr>
            <a:r>
              <a:rPr lang="en" sz="2400">
                <a:solidFill>
                  <a:srgbClr val="003030"/>
                </a:solidFill>
                <a:latin typeface="Economica"/>
                <a:ea typeface="Economica"/>
                <a:cs typeface="Economica"/>
                <a:sym typeface="Economica"/>
              </a:rPr>
              <a:t>Duplicate (repeat 1x)</a:t>
            </a:r>
            <a:endParaRPr sz="2400">
              <a:solidFill>
                <a:srgbClr val="003030"/>
              </a:solidFill>
              <a:latin typeface="Economica"/>
              <a:ea typeface="Economica"/>
              <a:cs typeface="Economica"/>
              <a:sym typeface="Economic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9"/>
          <p:cNvSpPr txBox="1"/>
          <p:nvPr>
            <p:ph type="title"/>
          </p:nvPr>
        </p:nvSpPr>
        <p:spPr>
          <a:xfrm>
            <a:off x="1928800" y="696925"/>
            <a:ext cx="60963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8C2A8D"/>
                </a:solidFill>
              </a:rPr>
              <a:t>Adding </a:t>
            </a:r>
            <a:r>
              <a:rPr b="1" lang="en">
                <a:solidFill>
                  <a:srgbClr val="8C2A8D"/>
                </a:solidFill>
              </a:rPr>
              <a:t>conditionals</a:t>
            </a:r>
            <a:endParaRPr b="1">
              <a:solidFill>
                <a:srgbClr val="8C2A8D"/>
              </a:solidFill>
            </a:endParaRPr>
          </a:p>
        </p:txBody>
      </p:sp>
      <p:pic>
        <p:nvPicPr>
          <p:cNvPr id="300" name="Google Shape;300;p39"/>
          <p:cNvPicPr preferRelativeResize="0"/>
          <p:nvPr/>
        </p:nvPicPr>
        <p:blipFill rotWithShape="1">
          <a:blip r:embed="rId3">
            <a:alphaModFix/>
          </a:blip>
          <a:srcRect b="3104" l="0" r="0" t="3095"/>
          <a:stretch/>
        </p:blipFill>
        <p:spPr>
          <a:xfrm flipH="1">
            <a:off x="248077" y="394900"/>
            <a:ext cx="1622498" cy="1521072"/>
          </a:xfrm>
          <a:prstGeom prst="rect">
            <a:avLst/>
          </a:prstGeom>
          <a:noFill/>
          <a:ln>
            <a:noFill/>
          </a:ln>
        </p:spPr>
      </p:pic>
      <p:sp>
        <p:nvSpPr>
          <p:cNvPr id="301" name="Google Shape;301;p39"/>
          <p:cNvSpPr txBox="1"/>
          <p:nvPr/>
        </p:nvSpPr>
        <p:spPr>
          <a:xfrm>
            <a:off x="768300" y="2068375"/>
            <a:ext cx="7636200" cy="2638200"/>
          </a:xfrm>
          <a:prstGeom prst="rect">
            <a:avLst/>
          </a:prstGeom>
          <a:solidFill>
            <a:srgbClr val="F2D7EE"/>
          </a:solidFill>
          <a:ln>
            <a:noFill/>
          </a:ln>
        </p:spPr>
        <p:txBody>
          <a:bodyPr anchorCtr="0" anchor="t" bIns="91425" lIns="91425" spcFirstLastPara="1" rIns="91425" wrap="square" tIns="91425">
            <a:noAutofit/>
          </a:bodyPr>
          <a:lstStyle/>
          <a:p>
            <a:pPr indent="0" lvl="0" marL="457200" rtl="0" algn="l">
              <a:lnSpc>
                <a:spcPct val="115000"/>
              </a:lnSpc>
              <a:spcBef>
                <a:spcPts val="800"/>
              </a:spcBef>
              <a:spcAft>
                <a:spcPts val="0"/>
              </a:spcAft>
              <a:buNone/>
            </a:pPr>
            <a:r>
              <a:rPr lang="en" sz="2400">
                <a:solidFill>
                  <a:srgbClr val="003030"/>
                </a:solidFill>
                <a:latin typeface="Economica"/>
                <a:ea typeface="Economica"/>
                <a:cs typeface="Economica"/>
                <a:sym typeface="Economica"/>
              </a:rPr>
              <a:t>Keep your code interesting with </a:t>
            </a:r>
            <a:r>
              <a:rPr b="1" lang="en" sz="2400">
                <a:solidFill>
                  <a:srgbClr val="003030"/>
                </a:solidFill>
                <a:latin typeface="Economica"/>
                <a:ea typeface="Economica"/>
                <a:cs typeface="Economica"/>
                <a:sym typeface="Economica"/>
              </a:rPr>
              <a:t>conditionals</a:t>
            </a:r>
            <a:endParaRPr b="1" sz="2400">
              <a:solidFill>
                <a:srgbClr val="003030"/>
              </a:solidFill>
              <a:latin typeface="Economica"/>
              <a:ea typeface="Economica"/>
              <a:cs typeface="Economica"/>
              <a:sym typeface="Economica"/>
            </a:endParaRPr>
          </a:p>
          <a:p>
            <a:pPr indent="-381000" lvl="0" marL="914400" rtl="0" algn="l">
              <a:lnSpc>
                <a:spcPct val="115000"/>
              </a:lnSpc>
              <a:spcBef>
                <a:spcPts val="800"/>
              </a:spcBef>
              <a:spcAft>
                <a:spcPts val="0"/>
              </a:spcAft>
              <a:buClr>
                <a:srgbClr val="003030"/>
              </a:buClr>
              <a:buSzPts val="2400"/>
              <a:buFont typeface="Economica"/>
              <a:buChar char="●"/>
            </a:pPr>
            <a:r>
              <a:rPr lang="en" sz="2400">
                <a:solidFill>
                  <a:schemeClr val="dk1"/>
                </a:solidFill>
                <a:latin typeface="Economica"/>
                <a:ea typeface="Economica"/>
                <a:cs typeface="Economica"/>
                <a:sym typeface="Economica"/>
              </a:rPr>
              <a:t>Programmers code conditional statements to get computers to                react to different situations. They’re written with </a:t>
            </a:r>
            <a:r>
              <a:rPr b="1" lang="en" sz="2400">
                <a:solidFill>
                  <a:schemeClr val="dk1"/>
                </a:solidFill>
                <a:latin typeface="Economica"/>
                <a:ea typeface="Economica"/>
                <a:cs typeface="Economica"/>
                <a:sym typeface="Economica"/>
              </a:rPr>
              <a:t>IF/ELSE</a:t>
            </a:r>
            <a:r>
              <a:rPr lang="en" sz="2400">
                <a:solidFill>
                  <a:schemeClr val="dk1"/>
                </a:solidFill>
                <a:latin typeface="Economica"/>
                <a:ea typeface="Economica"/>
                <a:cs typeface="Economica"/>
                <a:sym typeface="Economica"/>
              </a:rPr>
              <a:t>                statements: </a:t>
            </a:r>
            <a:r>
              <a:rPr b="1" lang="en" sz="2400">
                <a:solidFill>
                  <a:schemeClr val="dk1"/>
                </a:solidFill>
                <a:latin typeface="Economica"/>
                <a:ea typeface="Economica"/>
                <a:cs typeface="Economica"/>
                <a:sym typeface="Economica"/>
              </a:rPr>
              <a:t>IF</a:t>
            </a:r>
            <a:r>
              <a:rPr lang="en" sz="2400">
                <a:solidFill>
                  <a:schemeClr val="dk1"/>
                </a:solidFill>
                <a:latin typeface="Economica"/>
                <a:ea typeface="Economica"/>
                <a:cs typeface="Economica"/>
                <a:sym typeface="Economica"/>
              </a:rPr>
              <a:t> something happens, THEN do this. </a:t>
            </a:r>
            <a:r>
              <a:rPr b="1" lang="en" sz="2400">
                <a:solidFill>
                  <a:schemeClr val="dk1"/>
                </a:solidFill>
                <a:latin typeface="Economica"/>
                <a:ea typeface="Economica"/>
                <a:cs typeface="Economica"/>
                <a:sym typeface="Economica"/>
              </a:rPr>
              <a:t>ELSE</a:t>
            </a:r>
            <a:r>
              <a:rPr lang="en" sz="2400">
                <a:solidFill>
                  <a:schemeClr val="dk1"/>
                </a:solidFill>
                <a:latin typeface="Economica"/>
                <a:ea typeface="Economica"/>
                <a:cs typeface="Economica"/>
                <a:sym typeface="Economica"/>
              </a:rPr>
              <a:t>, do                 something else.</a:t>
            </a:r>
            <a:endParaRPr sz="2400">
              <a:solidFill>
                <a:srgbClr val="003030"/>
              </a:solidFill>
              <a:latin typeface="Economica"/>
              <a:ea typeface="Economica"/>
              <a:cs typeface="Economica"/>
              <a:sym typeface="Economica"/>
            </a:endParaRPr>
          </a:p>
        </p:txBody>
      </p:sp>
      <p:sp>
        <p:nvSpPr>
          <p:cNvPr id="302" name="Google Shape;302;p39"/>
          <p:cNvSpPr txBox="1"/>
          <p:nvPr>
            <p:ph type="title"/>
          </p:nvPr>
        </p:nvSpPr>
        <p:spPr>
          <a:xfrm>
            <a:off x="511525" y="739788"/>
            <a:ext cx="1095600" cy="67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rPr>
              <a:t>3</a:t>
            </a:r>
            <a:endParaRPr b="1">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0"/>
          <p:cNvSpPr txBox="1"/>
          <p:nvPr>
            <p:ph type="title"/>
          </p:nvPr>
        </p:nvSpPr>
        <p:spPr>
          <a:xfrm>
            <a:off x="517525" y="392125"/>
            <a:ext cx="75075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8C2A8D"/>
                </a:solidFill>
              </a:rPr>
              <a:t>Examples of </a:t>
            </a:r>
            <a:r>
              <a:rPr b="1" lang="en">
                <a:solidFill>
                  <a:srgbClr val="8C2A8D"/>
                </a:solidFill>
              </a:rPr>
              <a:t>c</a:t>
            </a:r>
            <a:r>
              <a:rPr b="1" lang="en">
                <a:solidFill>
                  <a:srgbClr val="8C2A8D"/>
                </a:solidFill>
              </a:rPr>
              <a:t>onditionals</a:t>
            </a:r>
            <a:endParaRPr b="1">
              <a:solidFill>
                <a:srgbClr val="8C2A8D"/>
              </a:solidFill>
            </a:endParaRPr>
          </a:p>
        </p:txBody>
      </p:sp>
      <p:sp>
        <p:nvSpPr>
          <p:cNvPr id="308" name="Google Shape;308;p40"/>
          <p:cNvSpPr txBox="1"/>
          <p:nvPr/>
        </p:nvSpPr>
        <p:spPr>
          <a:xfrm>
            <a:off x="4572000" y="1357275"/>
            <a:ext cx="4008600" cy="792600"/>
          </a:xfrm>
          <a:prstGeom prst="rect">
            <a:avLst/>
          </a:prstGeom>
          <a:solidFill>
            <a:srgbClr val="EAD1D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latin typeface="Economica"/>
                <a:ea typeface="Economica"/>
                <a:cs typeface="Economica"/>
                <a:sym typeface="Economica"/>
              </a:rPr>
              <a:t>ELSE</a:t>
            </a:r>
            <a:r>
              <a:rPr lang="en" sz="2400">
                <a:latin typeface="Economica"/>
                <a:ea typeface="Economica"/>
                <a:cs typeface="Economica"/>
                <a:sym typeface="Economica"/>
              </a:rPr>
              <a:t>, wear a light jacket</a:t>
            </a:r>
            <a:endParaRPr sz="2400">
              <a:latin typeface="Economica"/>
              <a:ea typeface="Economica"/>
              <a:cs typeface="Economica"/>
              <a:sym typeface="Economica"/>
            </a:endParaRPr>
          </a:p>
        </p:txBody>
      </p:sp>
      <p:sp>
        <p:nvSpPr>
          <p:cNvPr id="309" name="Google Shape;309;p40"/>
          <p:cNvSpPr txBox="1"/>
          <p:nvPr/>
        </p:nvSpPr>
        <p:spPr>
          <a:xfrm>
            <a:off x="517525" y="1357275"/>
            <a:ext cx="3836100" cy="792600"/>
          </a:xfrm>
          <a:prstGeom prst="rect">
            <a:avLst/>
          </a:prstGeom>
          <a:solidFill>
            <a:srgbClr val="EAD1D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latin typeface="Economica"/>
                <a:ea typeface="Economica"/>
                <a:cs typeface="Economica"/>
                <a:sym typeface="Economica"/>
              </a:rPr>
              <a:t>IF</a:t>
            </a:r>
            <a:r>
              <a:rPr lang="en" sz="2400">
                <a:latin typeface="Economica"/>
                <a:ea typeface="Economica"/>
                <a:cs typeface="Economica"/>
                <a:sym typeface="Economica"/>
              </a:rPr>
              <a:t> it’s snowing, wear a warm coat</a:t>
            </a:r>
            <a:endParaRPr sz="2400">
              <a:latin typeface="Economica"/>
              <a:ea typeface="Economica"/>
              <a:cs typeface="Economica"/>
              <a:sym typeface="Economica"/>
            </a:endParaRPr>
          </a:p>
        </p:txBody>
      </p:sp>
      <p:pic>
        <p:nvPicPr>
          <p:cNvPr id="310" name="Google Shape;310;p40"/>
          <p:cNvPicPr preferRelativeResize="0"/>
          <p:nvPr/>
        </p:nvPicPr>
        <p:blipFill>
          <a:blip r:embed="rId3">
            <a:alphaModFix/>
          </a:blip>
          <a:stretch>
            <a:fillRect/>
          </a:stretch>
        </p:blipFill>
        <p:spPr>
          <a:xfrm>
            <a:off x="879174" y="2384575"/>
            <a:ext cx="3112800" cy="2369150"/>
          </a:xfrm>
          <a:prstGeom prst="rect">
            <a:avLst/>
          </a:prstGeom>
          <a:noFill/>
          <a:ln>
            <a:noFill/>
          </a:ln>
        </p:spPr>
      </p:pic>
      <p:pic>
        <p:nvPicPr>
          <p:cNvPr id="311" name="Google Shape;311;p40"/>
          <p:cNvPicPr preferRelativeResize="0"/>
          <p:nvPr/>
        </p:nvPicPr>
        <p:blipFill rotWithShape="1">
          <a:blip r:embed="rId4">
            <a:alphaModFix/>
          </a:blip>
          <a:srcRect b="0" l="0" r="26079" t="0"/>
          <a:stretch/>
        </p:blipFill>
        <p:spPr>
          <a:xfrm>
            <a:off x="5019899" y="2384575"/>
            <a:ext cx="3112799" cy="23691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1"/>
          <p:cNvSpPr txBox="1"/>
          <p:nvPr>
            <p:ph type="title"/>
          </p:nvPr>
        </p:nvSpPr>
        <p:spPr>
          <a:xfrm>
            <a:off x="517525" y="392125"/>
            <a:ext cx="75075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8C2A8D"/>
                </a:solidFill>
              </a:rPr>
              <a:t>Why</a:t>
            </a:r>
            <a:r>
              <a:rPr lang="en">
                <a:solidFill>
                  <a:srgbClr val="8C2A8D"/>
                </a:solidFill>
              </a:rPr>
              <a:t> </a:t>
            </a:r>
            <a:r>
              <a:rPr b="1" lang="en">
                <a:solidFill>
                  <a:srgbClr val="8C2A8D"/>
                </a:solidFill>
              </a:rPr>
              <a:t>conditionals </a:t>
            </a:r>
            <a:r>
              <a:rPr lang="en">
                <a:solidFill>
                  <a:srgbClr val="8C2A8D"/>
                </a:solidFill>
              </a:rPr>
              <a:t>are important</a:t>
            </a:r>
            <a:endParaRPr b="1">
              <a:solidFill>
                <a:srgbClr val="8C2A8D"/>
              </a:solidFill>
            </a:endParaRPr>
          </a:p>
        </p:txBody>
      </p:sp>
      <p:sp>
        <p:nvSpPr>
          <p:cNvPr id="317" name="Google Shape;317;p41"/>
          <p:cNvSpPr txBox="1"/>
          <p:nvPr/>
        </p:nvSpPr>
        <p:spPr>
          <a:xfrm>
            <a:off x="517525" y="2347875"/>
            <a:ext cx="7903800" cy="792600"/>
          </a:xfrm>
          <a:prstGeom prst="rect">
            <a:avLst/>
          </a:prstGeom>
          <a:noFill/>
          <a:ln>
            <a:noFill/>
          </a:ln>
        </p:spPr>
        <p:txBody>
          <a:bodyPr anchorCtr="0" anchor="ctr" bIns="91425" lIns="91425" spcFirstLastPara="1" rIns="91425" wrap="square" tIns="91425">
            <a:noAutofit/>
          </a:bodyPr>
          <a:lstStyle/>
          <a:p>
            <a:pPr indent="-381000" lvl="0" marL="457200" rtl="0" algn="l">
              <a:lnSpc>
                <a:spcPct val="115000"/>
              </a:lnSpc>
              <a:spcBef>
                <a:spcPts val="700"/>
              </a:spcBef>
              <a:spcAft>
                <a:spcPts val="0"/>
              </a:spcAft>
              <a:buClr>
                <a:schemeClr val="dk1"/>
              </a:buClr>
              <a:buSzPts val="2400"/>
              <a:buFont typeface="Economica"/>
              <a:buChar char="●"/>
            </a:pPr>
            <a:r>
              <a:rPr lang="en" sz="2400">
                <a:solidFill>
                  <a:schemeClr val="dk1"/>
                </a:solidFill>
                <a:latin typeface="Economica"/>
                <a:ea typeface="Economica"/>
                <a:cs typeface="Economica"/>
                <a:sym typeface="Economica"/>
              </a:rPr>
              <a:t>If you only give one command such as wear a coat, the only option will be to wear the same coat over and over.</a:t>
            </a:r>
            <a:endParaRPr sz="2400">
              <a:solidFill>
                <a:schemeClr val="dk1"/>
              </a:solidFill>
              <a:latin typeface="Economica"/>
              <a:ea typeface="Economica"/>
              <a:cs typeface="Economica"/>
              <a:sym typeface="Economica"/>
            </a:endParaRPr>
          </a:p>
          <a:p>
            <a:pPr indent="-381000" lvl="0" marL="457200" rtl="0" algn="l">
              <a:lnSpc>
                <a:spcPct val="115000"/>
              </a:lnSpc>
              <a:spcBef>
                <a:spcPts val="0"/>
              </a:spcBef>
              <a:spcAft>
                <a:spcPts val="0"/>
              </a:spcAft>
              <a:buClr>
                <a:schemeClr val="dk1"/>
              </a:buClr>
              <a:buSzPts val="2400"/>
              <a:buFont typeface="Economica"/>
              <a:buChar char="●"/>
            </a:pPr>
            <a:r>
              <a:rPr lang="en" sz="2400">
                <a:solidFill>
                  <a:schemeClr val="dk1"/>
                </a:solidFill>
                <a:latin typeface="Economica"/>
                <a:ea typeface="Economica"/>
                <a:cs typeface="Economica"/>
                <a:sym typeface="Economica"/>
              </a:rPr>
              <a:t>Imagine wearing just a raincoat when it’s snowing outside. You’ll freeze.</a:t>
            </a:r>
            <a:endParaRPr sz="2400">
              <a:solidFill>
                <a:schemeClr val="dk1"/>
              </a:solidFill>
              <a:latin typeface="Economica"/>
              <a:ea typeface="Economica"/>
              <a:cs typeface="Economica"/>
              <a:sym typeface="Economica"/>
            </a:endParaRPr>
          </a:p>
          <a:p>
            <a:pPr indent="-381000" lvl="0" marL="457200" rtl="0" algn="l">
              <a:lnSpc>
                <a:spcPct val="115000"/>
              </a:lnSpc>
              <a:spcBef>
                <a:spcPts val="0"/>
              </a:spcBef>
              <a:spcAft>
                <a:spcPts val="0"/>
              </a:spcAft>
              <a:buClr>
                <a:schemeClr val="dk1"/>
              </a:buClr>
              <a:buSzPts val="2400"/>
              <a:buFont typeface="Economica"/>
              <a:buChar char="●"/>
            </a:pPr>
            <a:r>
              <a:rPr lang="en" sz="2400">
                <a:solidFill>
                  <a:schemeClr val="dk1"/>
                </a:solidFill>
                <a:latin typeface="Economica"/>
                <a:ea typeface="Economica"/>
                <a:cs typeface="Economica"/>
                <a:sym typeface="Economica"/>
              </a:rPr>
              <a:t>With conditional statements, you can give the options to wear different coats depending on the whether.</a:t>
            </a:r>
            <a:endParaRPr sz="2400">
              <a:solidFill>
                <a:schemeClr val="dk1"/>
              </a:solidFill>
              <a:latin typeface="Economica"/>
              <a:ea typeface="Economica"/>
              <a:cs typeface="Economica"/>
              <a:sym typeface="Economica"/>
            </a:endParaRPr>
          </a:p>
          <a:p>
            <a:pPr indent="-381000" lvl="0" marL="457200" rtl="0" algn="l">
              <a:lnSpc>
                <a:spcPct val="115000"/>
              </a:lnSpc>
              <a:spcBef>
                <a:spcPts val="0"/>
              </a:spcBef>
              <a:spcAft>
                <a:spcPts val="0"/>
              </a:spcAft>
              <a:buClr>
                <a:schemeClr val="dk1"/>
              </a:buClr>
              <a:buSzPts val="2400"/>
              <a:buFont typeface="Economica"/>
              <a:buChar char="●"/>
            </a:pPr>
            <a:r>
              <a:rPr lang="en" sz="2400">
                <a:solidFill>
                  <a:schemeClr val="dk1"/>
                </a:solidFill>
                <a:latin typeface="Economica"/>
                <a:ea typeface="Economica"/>
                <a:cs typeface="Economica"/>
                <a:sym typeface="Economica"/>
              </a:rPr>
              <a:t>This way, programmers can make coding more interesting and more flexible.</a:t>
            </a:r>
            <a:endParaRPr b="1" sz="2400">
              <a:latin typeface="Economica"/>
              <a:ea typeface="Economica"/>
              <a:cs typeface="Economica"/>
              <a:sym typeface="Economic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2"/>
          <p:cNvSpPr txBox="1"/>
          <p:nvPr>
            <p:ph type="title"/>
          </p:nvPr>
        </p:nvSpPr>
        <p:spPr>
          <a:xfrm>
            <a:off x="1928800" y="696925"/>
            <a:ext cx="60963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8C2A8D"/>
                </a:solidFill>
              </a:rPr>
              <a:t>Adding</a:t>
            </a:r>
            <a:r>
              <a:rPr lang="en">
                <a:solidFill>
                  <a:srgbClr val="8C2A8D"/>
                </a:solidFill>
              </a:rPr>
              <a:t> </a:t>
            </a:r>
            <a:r>
              <a:rPr b="1" lang="en">
                <a:solidFill>
                  <a:srgbClr val="8C2A8D"/>
                </a:solidFill>
              </a:rPr>
              <a:t>commands</a:t>
            </a:r>
            <a:endParaRPr b="1">
              <a:solidFill>
                <a:srgbClr val="8C2A8D"/>
              </a:solidFill>
            </a:endParaRPr>
          </a:p>
        </p:txBody>
      </p:sp>
      <p:pic>
        <p:nvPicPr>
          <p:cNvPr id="323" name="Google Shape;323;p42"/>
          <p:cNvPicPr preferRelativeResize="0"/>
          <p:nvPr/>
        </p:nvPicPr>
        <p:blipFill rotWithShape="1">
          <a:blip r:embed="rId3">
            <a:alphaModFix/>
          </a:blip>
          <a:srcRect b="3104" l="0" r="0" t="3095"/>
          <a:stretch/>
        </p:blipFill>
        <p:spPr>
          <a:xfrm flipH="1">
            <a:off x="248077" y="394900"/>
            <a:ext cx="1622498" cy="1521072"/>
          </a:xfrm>
          <a:prstGeom prst="rect">
            <a:avLst/>
          </a:prstGeom>
          <a:noFill/>
          <a:ln>
            <a:noFill/>
          </a:ln>
        </p:spPr>
      </p:pic>
      <p:sp>
        <p:nvSpPr>
          <p:cNvPr id="324" name="Google Shape;324;p42"/>
          <p:cNvSpPr txBox="1"/>
          <p:nvPr/>
        </p:nvSpPr>
        <p:spPr>
          <a:xfrm>
            <a:off x="768300" y="2068375"/>
            <a:ext cx="7636200" cy="2063100"/>
          </a:xfrm>
          <a:prstGeom prst="rect">
            <a:avLst/>
          </a:prstGeom>
          <a:solidFill>
            <a:srgbClr val="F2D7EE"/>
          </a:solidFill>
          <a:ln>
            <a:noFill/>
          </a:ln>
        </p:spPr>
        <p:txBody>
          <a:bodyPr anchorCtr="0" anchor="t" bIns="91425" lIns="91425" spcFirstLastPara="1" rIns="91425" wrap="square" tIns="91425">
            <a:noAutofit/>
          </a:bodyPr>
          <a:lstStyle/>
          <a:p>
            <a:pPr indent="0" lvl="0" marL="0" rtl="0" algn="l">
              <a:lnSpc>
                <a:spcPct val="115000"/>
              </a:lnSpc>
              <a:spcBef>
                <a:spcPts val="700"/>
              </a:spcBef>
              <a:spcAft>
                <a:spcPts val="0"/>
              </a:spcAft>
              <a:buNone/>
            </a:pPr>
            <a:r>
              <a:rPr lang="en" sz="2400">
                <a:solidFill>
                  <a:srgbClr val="003030"/>
                </a:solidFill>
                <a:latin typeface="Economica"/>
                <a:ea typeface="Economica"/>
                <a:cs typeface="Economica"/>
                <a:sym typeface="Economica"/>
              </a:rPr>
              <a:t>    Create your own set of </a:t>
            </a:r>
            <a:r>
              <a:rPr b="1" lang="en" sz="2400">
                <a:solidFill>
                  <a:srgbClr val="003030"/>
                </a:solidFill>
                <a:latin typeface="Economica"/>
                <a:ea typeface="Economica"/>
                <a:cs typeface="Economica"/>
                <a:sym typeface="Economica"/>
              </a:rPr>
              <a:t>commands</a:t>
            </a:r>
            <a:r>
              <a:rPr lang="en" sz="2400">
                <a:solidFill>
                  <a:srgbClr val="003030"/>
                </a:solidFill>
                <a:latin typeface="Economica"/>
                <a:ea typeface="Economica"/>
                <a:cs typeface="Economica"/>
                <a:sym typeface="Economica"/>
              </a:rPr>
              <a:t> that use </a:t>
            </a:r>
            <a:r>
              <a:rPr b="1" lang="en" sz="2400">
                <a:solidFill>
                  <a:srgbClr val="003030"/>
                </a:solidFill>
                <a:latin typeface="Economica"/>
                <a:ea typeface="Economica"/>
                <a:cs typeface="Economica"/>
                <a:sym typeface="Economica"/>
              </a:rPr>
              <a:t>conditionals</a:t>
            </a:r>
            <a:endParaRPr b="1" sz="2400">
              <a:solidFill>
                <a:srgbClr val="003030"/>
              </a:solidFill>
              <a:latin typeface="Economica"/>
              <a:ea typeface="Economica"/>
              <a:cs typeface="Economica"/>
              <a:sym typeface="Economica"/>
            </a:endParaRPr>
          </a:p>
          <a:p>
            <a:pPr indent="-381000" lvl="0" marL="914400" rtl="0" algn="l">
              <a:lnSpc>
                <a:spcPct val="115000"/>
              </a:lnSpc>
              <a:spcBef>
                <a:spcPts val="700"/>
              </a:spcBef>
              <a:spcAft>
                <a:spcPts val="0"/>
              </a:spcAft>
              <a:buClr>
                <a:srgbClr val="003030"/>
              </a:buClr>
              <a:buSzPts val="2400"/>
              <a:buFont typeface="Economica"/>
              <a:buChar char="●"/>
            </a:pPr>
            <a:r>
              <a:rPr lang="en" sz="2400">
                <a:solidFill>
                  <a:srgbClr val="003030"/>
                </a:solidFill>
                <a:latin typeface="Economica"/>
                <a:ea typeface="Economica"/>
                <a:cs typeface="Economica"/>
                <a:sym typeface="Economica"/>
              </a:rPr>
              <a:t>When computer programmers write </a:t>
            </a:r>
            <a:r>
              <a:rPr b="1" lang="en" sz="2400">
                <a:solidFill>
                  <a:srgbClr val="003030"/>
                </a:solidFill>
                <a:latin typeface="Economica"/>
                <a:ea typeface="Economica"/>
                <a:cs typeface="Economica"/>
                <a:sym typeface="Economica"/>
              </a:rPr>
              <a:t>conditionals</a:t>
            </a:r>
            <a:r>
              <a:rPr lang="en" sz="2400">
                <a:solidFill>
                  <a:srgbClr val="003030"/>
                </a:solidFill>
                <a:latin typeface="Economica"/>
                <a:ea typeface="Economica"/>
                <a:cs typeface="Economica"/>
                <a:sym typeface="Economica"/>
              </a:rPr>
              <a:t> in their code, they think about different situations and tell the computer what to do </a:t>
            </a:r>
            <a:r>
              <a:rPr b="1" lang="en" sz="2400">
                <a:solidFill>
                  <a:srgbClr val="003030"/>
                </a:solidFill>
                <a:latin typeface="Economica"/>
                <a:ea typeface="Economica"/>
                <a:cs typeface="Economica"/>
                <a:sym typeface="Economica"/>
              </a:rPr>
              <a:t>IF</a:t>
            </a:r>
            <a:r>
              <a:rPr lang="en" sz="2400">
                <a:solidFill>
                  <a:srgbClr val="003030"/>
                </a:solidFill>
                <a:latin typeface="Economica"/>
                <a:ea typeface="Economica"/>
                <a:cs typeface="Economica"/>
                <a:sym typeface="Economica"/>
              </a:rPr>
              <a:t> that situation comes up. </a:t>
            </a:r>
            <a:endParaRPr sz="2400">
              <a:solidFill>
                <a:srgbClr val="003030"/>
              </a:solidFill>
              <a:latin typeface="Economica"/>
              <a:ea typeface="Economica"/>
              <a:cs typeface="Economica"/>
              <a:sym typeface="Economica"/>
            </a:endParaRPr>
          </a:p>
        </p:txBody>
      </p:sp>
      <p:sp>
        <p:nvSpPr>
          <p:cNvPr id="325" name="Google Shape;325;p42"/>
          <p:cNvSpPr txBox="1"/>
          <p:nvPr>
            <p:ph type="title"/>
          </p:nvPr>
        </p:nvSpPr>
        <p:spPr>
          <a:xfrm>
            <a:off x="511525" y="739788"/>
            <a:ext cx="1095600" cy="67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rPr>
              <a:t>4</a:t>
            </a:r>
            <a:endParaRPr b="1">
              <a:solidFill>
                <a:srgbClr val="FFFFF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3"/>
          <p:cNvSpPr txBox="1"/>
          <p:nvPr>
            <p:ph type="title"/>
          </p:nvPr>
        </p:nvSpPr>
        <p:spPr>
          <a:xfrm>
            <a:off x="332325" y="1096875"/>
            <a:ext cx="5248200" cy="2949900"/>
          </a:xfrm>
          <a:prstGeom prst="rect">
            <a:avLst/>
          </a:prstGeom>
        </p:spPr>
        <p:txBody>
          <a:bodyPr anchorCtr="0" anchor="ctr" bIns="91425" lIns="91425" spcFirstLastPara="1" rIns="91425" wrap="square" tIns="91425">
            <a:noAutofit/>
          </a:bodyPr>
          <a:lstStyle/>
          <a:p>
            <a:pPr indent="0" lvl="0" marL="0" rtl="0" algn="l">
              <a:lnSpc>
                <a:spcPct val="115000"/>
              </a:lnSpc>
              <a:spcBef>
                <a:spcPts val="600"/>
              </a:spcBef>
              <a:spcAft>
                <a:spcPts val="0"/>
              </a:spcAft>
              <a:buNone/>
            </a:pPr>
            <a:r>
              <a:rPr lang="en" sz="4200">
                <a:solidFill>
                  <a:srgbClr val="EBEBEB"/>
                </a:solidFill>
              </a:rPr>
              <a:t>How to use </a:t>
            </a:r>
            <a:r>
              <a:rPr b="1" lang="en" sz="4200">
                <a:solidFill>
                  <a:srgbClr val="EBEBEB"/>
                </a:solidFill>
              </a:rPr>
              <a:t>conditionals</a:t>
            </a:r>
            <a:r>
              <a:rPr lang="en" sz="4200">
                <a:solidFill>
                  <a:srgbClr val="EBEBEB"/>
                </a:solidFill>
              </a:rPr>
              <a:t> and </a:t>
            </a:r>
            <a:r>
              <a:rPr b="1" lang="en" sz="4200">
                <a:solidFill>
                  <a:srgbClr val="EBEBEB"/>
                </a:solidFill>
              </a:rPr>
              <a:t>commands</a:t>
            </a:r>
            <a:r>
              <a:rPr lang="en" sz="4200">
                <a:solidFill>
                  <a:srgbClr val="EBEBEB"/>
                </a:solidFill>
              </a:rPr>
              <a:t> in Scratch</a:t>
            </a:r>
            <a:endParaRPr sz="4200">
              <a:solidFill>
                <a:srgbClr val="EBEBEB"/>
              </a:solidFill>
            </a:endParaRPr>
          </a:p>
          <a:p>
            <a:pPr indent="-381000" lvl="0" marL="457200" rtl="0" algn="l">
              <a:lnSpc>
                <a:spcPct val="115000"/>
              </a:lnSpc>
              <a:spcBef>
                <a:spcPts val="600"/>
              </a:spcBef>
              <a:spcAft>
                <a:spcPts val="0"/>
              </a:spcAft>
              <a:buClr>
                <a:srgbClr val="FFFFFF"/>
              </a:buClr>
              <a:buSzPts val="2400"/>
              <a:buChar char="●"/>
            </a:pPr>
            <a:r>
              <a:rPr lang="en" sz="2400">
                <a:solidFill>
                  <a:srgbClr val="FFFFFF"/>
                </a:solidFill>
              </a:rPr>
              <a:t>Go to control, add </a:t>
            </a:r>
            <a:r>
              <a:rPr b="1" lang="en" sz="2400">
                <a:solidFill>
                  <a:srgbClr val="FFFFFF"/>
                </a:solidFill>
              </a:rPr>
              <a:t>IF</a:t>
            </a:r>
            <a:r>
              <a:rPr lang="en" sz="2400">
                <a:solidFill>
                  <a:srgbClr val="FFFFFF"/>
                </a:solidFill>
              </a:rPr>
              <a:t>, then, </a:t>
            </a:r>
            <a:r>
              <a:rPr b="1" lang="en" sz="2400">
                <a:solidFill>
                  <a:srgbClr val="FFFFFF"/>
                </a:solidFill>
              </a:rPr>
              <a:t>ELSE</a:t>
            </a:r>
            <a:endParaRPr b="1" sz="2400">
              <a:solidFill>
                <a:srgbClr val="FFFFFF"/>
              </a:solidFill>
            </a:endParaRPr>
          </a:p>
          <a:p>
            <a:pPr indent="-381000" lvl="0" marL="457200" rtl="0" algn="l">
              <a:lnSpc>
                <a:spcPct val="115000"/>
              </a:lnSpc>
              <a:spcBef>
                <a:spcPts val="0"/>
              </a:spcBef>
              <a:spcAft>
                <a:spcPts val="0"/>
              </a:spcAft>
              <a:buClr>
                <a:srgbClr val="FFFFFF"/>
              </a:buClr>
              <a:buSzPts val="2400"/>
              <a:buChar char="●"/>
            </a:pPr>
            <a:r>
              <a:rPr lang="en" sz="2400">
                <a:solidFill>
                  <a:srgbClr val="FFFFFF"/>
                </a:solidFill>
              </a:rPr>
              <a:t>Add any commands in there</a:t>
            </a:r>
            <a:endParaRPr sz="2400">
              <a:solidFill>
                <a:srgbClr val="FFFFFF"/>
              </a:solidFill>
            </a:endParaRPr>
          </a:p>
          <a:p>
            <a:pPr indent="-381000" lvl="0" marL="457200" rtl="0" algn="l">
              <a:lnSpc>
                <a:spcPct val="115000"/>
              </a:lnSpc>
              <a:spcBef>
                <a:spcPts val="0"/>
              </a:spcBef>
              <a:spcAft>
                <a:spcPts val="0"/>
              </a:spcAft>
              <a:buClr>
                <a:srgbClr val="FFFFFF"/>
              </a:buClr>
              <a:buSzPts val="2400"/>
              <a:buChar char="●"/>
            </a:pPr>
            <a:r>
              <a:rPr b="1" lang="en" sz="2400">
                <a:solidFill>
                  <a:srgbClr val="FFFFFF"/>
                </a:solidFill>
              </a:rPr>
              <a:t>IF</a:t>
            </a:r>
            <a:r>
              <a:rPr lang="en" sz="2400">
                <a:solidFill>
                  <a:srgbClr val="FFFFFF"/>
                </a:solidFill>
              </a:rPr>
              <a:t> (this), then (that), </a:t>
            </a:r>
            <a:r>
              <a:rPr b="1" lang="en" sz="2400">
                <a:solidFill>
                  <a:srgbClr val="FFFFFF"/>
                </a:solidFill>
              </a:rPr>
              <a:t>ELSE</a:t>
            </a:r>
            <a:r>
              <a:rPr lang="en" sz="2400">
                <a:solidFill>
                  <a:srgbClr val="FFFFFF"/>
                </a:solidFill>
              </a:rPr>
              <a:t> (something else)</a:t>
            </a:r>
            <a:endParaRPr sz="2400">
              <a:solidFill>
                <a:srgbClr val="FFFFFF"/>
              </a:solidFill>
            </a:endParaRPr>
          </a:p>
          <a:p>
            <a:pPr indent="-381000" lvl="0" marL="457200" rtl="0" algn="l">
              <a:lnSpc>
                <a:spcPct val="115000"/>
              </a:lnSpc>
              <a:spcBef>
                <a:spcPts val="0"/>
              </a:spcBef>
              <a:spcAft>
                <a:spcPts val="0"/>
              </a:spcAft>
              <a:buClr>
                <a:srgbClr val="FFFFFF"/>
              </a:buClr>
              <a:buSzPts val="2400"/>
              <a:buChar char="●"/>
            </a:pPr>
            <a:r>
              <a:rPr lang="en" sz="2400">
                <a:solidFill>
                  <a:srgbClr val="FFFFFF"/>
                </a:solidFill>
              </a:rPr>
              <a:t>Make sure to fill it out completely for it to work</a:t>
            </a:r>
            <a:endParaRPr sz="2400">
              <a:solidFill>
                <a:srgbClr val="FFFFFF"/>
              </a:solidFill>
            </a:endParaRPr>
          </a:p>
        </p:txBody>
      </p:sp>
      <p:grpSp>
        <p:nvGrpSpPr>
          <p:cNvPr id="331" name="Google Shape;331;p43"/>
          <p:cNvGrpSpPr/>
          <p:nvPr/>
        </p:nvGrpSpPr>
        <p:grpSpPr>
          <a:xfrm>
            <a:off x="5452225" y="1129550"/>
            <a:ext cx="3386975" cy="3007420"/>
            <a:chOff x="5452225" y="1129550"/>
            <a:chExt cx="3386975" cy="3007420"/>
          </a:xfrm>
        </p:grpSpPr>
        <p:pic>
          <p:nvPicPr>
            <p:cNvPr id="332" name="Google Shape;332;p43"/>
            <p:cNvPicPr preferRelativeResize="0"/>
            <p:nvPr/>
          </p:nvPicPr>
          <p:blipFill>
            <a:blip r:embed="rId3">
              <a:alphaModFix/>
            </a:blip>
            <a:stretch>
              <a:fillRect/>
            </a:stretch>
          </p:blipFill>
          <p:spPr>
            <a:xfrm>
              <a:off x="5580525" y="1129550"/>
              <a:ext cx="3258675" cy="2317280"/>
            </a:xfrm>
            <a:prstGeom prst="rect">
              <a:avLst/>
            </a:prstGeom>
            <a:noFill/>
            <a:ln>
              <a:noFill/>
            </a:ln>
          </p:spPr>
        </p:pic>
        <p:pic>
          <p:nvPicPr>
            <p:cNvPr id="333" name="Google Shape;333;p43"/>
            <p:cNvPicPr preferRelativeResize="0"/>
            <p:nvPr/>
          </p:nvPicPr>
          <p:blipFill>
            <a:blip r:embed="rId4">
              <a:alphaModFix/>
            </a:blip>
            <a:stretch>
              <a:fillRect/>
            </a:stretch>
          </p:blipFill>
          <p:spPr>
            <a:xfrm>
              <a:off x="5452225" y="2439525"/>
              <a:ext cx="3258675" cy="1697445"/>
            </a:xfrm>
            <a:prstGeom prst="rect">
              <a:avLst/>
            </a:prstGeom>
            <a:noFill/>
            <a:ln>
              <a:noFill/>
            </a:ln>
          </p:spPr>
        </p:pic>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4"/>
          <p:cNvSpPr txBox="1"/>
          <p:nvPr>
            <p:ph type="title"/>
          </p:nvPr>
        </p:nvSpPr>
        <p:spPr>
          <a:xfrm>
            <a:off x="332325" y="1096875"/>
            <a:ext cx="3241500" cy="2949900"/>
          </a:xfrm>
          <a:prstGeom prst="rect">
            <a:avLst/>
          </a:prstGeom>
        </p:spPr>
        <p:txBody>
          <a:bodyPr anchorCtr="0" anchor="ctr" bIns="91425" lIns="91425" spcFirstLastPara="1" rIns="91425" wrap="square" tIns="91425">
            <a:noAutofit/>
          </a:bodyPr>
          <a:lstStyle/>
          <a:p>
            <a:pPr indent="0" lvl="0" marL="0" rtl="0" algn="l">
              <a:lnSpc>
                <a:spcPct val="115000"/>
              </a:lnSpc>
              <a:spcBef>
                <a:spcPts val="600"/>
              </a:spcBef>
              <a:spcAft>
                <a:spcPts val="600"/>
              </a:spcAft>
              <a:buNone/>
            </a:pPr>
            <a:r>
              <a:rPr lang="en" sz="4200">
                <a:solidFill>
                  <a:srgbClr val="EBEBEB"/>
                </a:solidFill>
              </a:rPr>
              <a:t>Let’s get some wiggles out!</a:t>
            </a:r>
            <a:endParaRPr sz="4200"/>
          </a:p>
        </p:txBody>
      </p:sp>
      <p:pic>
        <p:nvPicPr>
          <p:cNvPr id="339" name="Google Shape;339;p44" title="30 SECOND DANCE PARTY">
            <a:hlinkClick r:id="rId3"/>
          </p:cNvPr>
          <p:cNvPicPr preferRelativeResize="0"/>
          <p:nvPr/>
        </p:nvPicPr>
        <p:blipFill>
          <a:blip r:embed="rId4">
            <a:alphaModFix/>
          </a:blip>
          <a:stretch>
            <a:fillRect/>
          </a:stretch>
        </p:blipFill>
        <p:spPr>
          <a:xfrm>
            <a:off x="3690650" y="711200"/>
            <a:ext cx="4961675" cy="372125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000"/>
                                        <p:tgtEl>
                                          <p:spTgt spid="3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5"/>
          <p:cNvSpPr txBox="1"/>
          <p:nvPr/>
        </p:nvSpPr>
        <p:spPr>
          <a:xfrm>
            <a:off x="1243800" y="3292475"/>
            <a:ext cx="6656400" cy="792600"/>
          </a:xfrm>
          <a:prstGeom prst="rect">
            <a:avLst/>
          </a:prstGeom>
          <a:solidFill>
            <a:srgbClr val="EAD1DC"/>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4800">
                <a:latin typeface="Economica"/>
                <a:ea typeface="Economica"/>
                <a:cs typeface="Economica"/>
                <a:sym typeface="Economica"/>
              </a:rPr>
              <a:t>Women in Computer Science</a:t>
            </a:r>
            <a:endParaRPr sz="4800">
              <a:latin typeface="Economica"/>
              <a:ea typeface="Economica"/>
              <a:cs typeface="Economica"/>
              <a:sym typeface="Economica"/>
            </a:endParaRPr>
          </a:p>
        </p:txBody>
      </p:sp>
      <p:sp>
        <p:nvSpPr>
          <p:cNvPr id="345" name="Google Shape;345;p45"/>
          <p:cNvSpPr txBox="1"/>
          <p:nvPr/>
        </p:nvSpPr>
        <p:spPr>
          <a:xfrm>
            <a:off x="0" y="2499875"/>
            <a:ext cx="91440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4800">
                <a:solidFill>
                  <a:srgbClr val="8C2A8D"/>
                </a:solidFill>
                <a:latin typeface="Economica"/>
                <a:ea typeface="Economica"/>
                <a:cs typeface="Economica"/>
                <a:sym typeface="Economica"/>
              </a:rPr>
              <a:t>Now it’s time to learn about</a:t>
            </a:r>
            <a:endParaRPr>
              <a:solidFill>
                <a:srgbClr val="8C2A8D"/>
              </a:solidFill>
              <a:latin typeface="Economica"/>
              <a:ea typeface="Economica"/>
              <a:cs typeface="Economica"/>
              <a:sym typeface="Economica"/>
            </a:endParaRPr>
          </a:p>
        </p:txBody>
      </p:sp>
      <p:pic>
        <p:nvPicPr>
          <p:cNvPr id="346" name="Google Shape;346;p45"/>
          <p:cNvPicPr preferRelativeResize="0"/>
          <p:nvPr/>
        </p:nvPicPr>
        <p:blipFill rotWithShape="1">
          <a:blip r:embed="rId3">
            <a:alphaModFix/>
          </a:blip>
          <a:srcRect b="13024" l="22556" r="18022" t="16384"/>
          <a:stretch/>
        </p:blipFill>
        <p:spPr>
          <a:xfrm>
            <a:off x="3529293" y="562963"/>
            <a:ext cx="1933027" cy="1957324"/>
          </a:xfrm>
          <a:prstGeom prst="rect">
            <a:avLst/>
          </a:prstGeom>
          <a:noFill/>
          <a:ln>
            <a:noFill/>
          </a:ln>
        </p:spPr>
      </p:pic>
      <p:sp>
        <p:nvSpPr>
          <p:cNvPr id="347" name="Google Shape;347;p45"/>
          <p:cNvSpPr txBox="1"/>
          <p:nvPr/>
        </p:nvSpPr>
        <p:spPr>
          <a:xfrm>
            <a:off x="309925" y="4237475"/>
            <a:ext cx="8371800" cy="60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Economica"/>
                <a:ea typeface="Economica"/>
                <a:cs typeface="Economica"/>
                <a:sym typeface="Economica"/>
              </a:rPr>
              <a:t>Women have played a key part in the history of coding. </a:t>
            </a:r>
            <a:endParaRPr sz="2400">
              <a:latin typeface="Economica"/>
              <a:ea typeface="Economica"/>
              <a:cs typeface="Economica"/>
              <a:sym typeface="Economica"/>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6"/>
          <p:cNvSpPr txBox="1"/>
          <p:nvPr/>
        </p:nvSpPr>
        <p:spPr>
          <a:xfrm>
            <a:off x="0" y="2845072"/>
            <a:ext cx="2761500" cy="1887600"/>
          </a:xfrm>
          <a:prstGeom prst="rect">
            <a:avLst/>
          </a:prstGeom>
          <a:solidFill>
            <a:srgbClr val="F2D7EE"/>
          </a:solidFill>
          <a:ln>
            <a:noFill/>
          </a:ln>
        </p:spPr>
        <p:txBody>
          <a:bodyPr anchorCtr="0" anchor="t" bIns="91425" lIns="91425" spcFirstLastPara="1" rIns="91425" wrap="square" tIns="91425">
            <a:noAutofit/>
          </a:bodyPr>
          <a:lstStyle/>
          <a:p>
            <a:pPr indent="0" lvl="0" marL="0" rtl="0" algn="ctr">
              <a:lnSpc>
                <a:spcPct val="115000"/>
              </a:lnSpc>
              <a:spcBef>
                <a:spcPts val="700"/>
              </a:spcBef>
              <a:spcAft>
                <a:spcPts val="600"/>
              </a:spcAft>
              <a:buNone/>
            </a:pPr>
            <a:r>
              <a:rPr lang="en" sz="1800">
                <a:solidFill>
                  <a:schemeClr val="dk1"/>
                </a:solidFill>
                <a:latin typeface="Economica"/>
                <a:ea typeface="Economica"/>
                <a:cs typeface="Economica"/>
                <a:sym typeface="Economica"/>
              </a:rPr>
              <a:t>Wrote the first computer program when she was only 17 years old. She created the code for the first mechanical computer, invented by Charles Babbage in the early 1800s.</a:t>
            </a:r>
            <a:endParaRPr sz="1800">
              <a:solidFill>
                <a:srgbClr val="003030"/>
              </a:solidFill>
              <a:latin typeface="Economica"/>
              <a:ea typeface="Economica"/>
              <a:cs typeface="Economica"/>
              <a:sym typeface="Economica"/>
            </a:endParaRPr>
          </a:p>
        </p:txBody>
      </p:sp>
      <p:sp>
        <p:nvSpPr>
          <p:cNvPr id="353" name="Google Shape;353;p46"/>
          <p:cNvSpPr txBox="1"/>
          <p:nvPr/>
        </p:nvSpPr>
        <p:spPr>
          <a:xfrm>
            <a:off x="2974375" y="2845050"/>
            <a:ext cx="2290500" cy="1887600"/>
          </a:xfrm>
          <a:prstGeom prst="rect">
            <a:avLst/>
          </a:prstGeom>
          <a:solidFill>
            <a:srgbClr val="F2D7EE"/>
          </a:solidFill>
          <a:ln>
            <a:noFill/>
          </a:ln>
        </p:spPr>
        <p:txBody>
          <a:bodyPr anchorCtr="0" anchor="t" bIns="91425" lIns="91425" spcFirstLastPara="1" rIns="91425" wrap="square" tIns="91425">
            <a:noAutofit/>
          </a:bodyPr>
          <a:lstStyle/>
          <a:p>
            <a:pPr indent="0" lvl="0" marL="0" rtl="0" algn="ctr">
              <a:lnSpc>
                <a:spcPct val="115000"/>
              </a:lnSpc>
              <a:spcBef>
                <a:spcPts val="400"/>
              </a:spcBef>
              <a:spcAft>
                <a:spcPts val="600"/>
              </a:spcAft>
              <a:buNone/>
            </a:pPr>
            <a:r>
              <a:rPr lang="en" sz="1800">
                <a:solidFill>
                  <a:schemeClr val="dk1"/>
                </a:solidFill>
                <a:latin typeface="Economica"/>
                <a:ea typeface="Economica"/>
                <a:cs typeface="Economica"/>
                <a:sym typeface="Economica"/>
              </a:rPr>
              <a:t>In the 1970s, she was the first person to figure out how to design a ship using a computer—then she designed one in less  than 24 hours!</a:t>
            </a:r>
            <a:endParaRPr sz="1800">
              <a:solidFill>
                <a:schemeClr val="dk1"/>
              </a:solidFill>
              <a:latin typeface="Economica"/>
              <a:ea typeface="Economica"/>
              <a:cs typeface="Economica"/>
              <a:sym typeface="Economica"/>
            </a:endParaRPr>
          </a:p>
        </p:txBody>
      </p:sp>
      <p:sp>
        <p:nvSpPr>
          <p:cNvPr id="354" name="Google Shape;354;p46"/>
          <p:cNvSpPr txBox="1"/>
          <p:nvPr/>
        </p:nvSpPr>
        <p:spPr>
          <a:xfrm>
            <a:off x="5477750" y="2845050"/>
            <a:ext cx="3666300" cy="2192400"/>
          </a:xfrm>
          <a:prstGeom prst="rect">
            <a:avLst/>
          </a:prstGeom>
          <a:solidFill>
            <a:srgbClr val="F2D7EE"/>
          </a:solidFill>
          <a:ln>
            <a:noFill/>
          </a:ln>
        </p:spPr>
        <p:txBody>
          <a:bodyPr anchorCtr="0" anchor="t" bIns="91425" lIns="91425" spcFirstLastPara="1" rIns="91425" wrap="square" tIns="91425">
            <a:noAutofit/>
          </a:bodyPr>
          <a:lstStyle/>
          <a:p>
            <a:pPr indent="0" lvl="0" marL="0" rtl="0" algn="ctr">
              <a:lnSpc>
                <a:spcPct val="115000"/>
              </a:lnSpc>
              <a:spcBef>
                <a:spcPts val="400"/>
              </a:spcBef>
              <a:spcAft>
                <a:spcPts val="600"/>
              </a:spcAft>
              <a:buNone/>
            </a:pPr>
            <a:r>
              <a:rPr lang="en" sz="1800">
                <a:solidFill>
                  <a:schemeClr val="dk1"/>
                </a:solidFill>
                <a:latin typeface="Economica"/>
                <a:ea typeface="Economica"/>
                <a:cs typeface="Economica"/>
                <a:sym typeface="Economica"/>
              </a:rPr>
              <a:t>This woman and her team created some                of the first electronic computers, like                 Mark 1, in the 1940s. The computers were huge—the size of whole rooms. She predicted that someday people would be able to hold a powerful computer in their hands.</a:t>
            </a:r>
            <a:endParaRPr sz="1800">
              <a:solidFill>
                <a:schemeClr val="dk1"/>
              </a:solidFill>
              <a:latin typeface="Economica"/>
              <a:ea typeface="Economica"/>
              <a:cs typeface="Economica"/>
              <a:sym typeface="Economica"/>
            </a:endParaRPr>
          </a:p>
        </p:txBody>
      </p:sp>
      <p:pic>
        <p:nvPicPr>
          <p:cNvPr id="355" name="Google Shape;355;p46"/>
          <p:cNvPicPr preferRelativeResize="0"/>
          <p:nvPr/>
        </p:nvPicPr>
        <p:blipFill>
          <a:blip r:embed="rId3">
            <a:alphaModFix/>
          </a:blip>
          <a:stretch>
            <a:fillRect/>
          </a:stretch>
        </p:blipFill>
        <p:spPr>
          <a:xfrm>
            <a:off x="1982463" y="0"/>
            <a:ext cx="1560750" cy="1560750"/>
          </a:xfrm>
          <a:prstGeom prst="rect">
            <a:avLst/>
          </a:prstGeom>
          <a:noFill/>
          <a:ln>
            <a:noFill/>
          </a:ln>
        </p:spPr>
      </p:pic>
      <p:pic>
        <p:nvPicPr>
          <p:cNvPr id="356" name="Google Shape;356;p46"/>
          <p:cNvPicPr preferRelativeResize="0"/>
          <p:nvPr/>
        </p:nvPicPr>
        <p:blipFill rotWithShape="1">
          <a:blip r:embed="rId4">
            <a:alphaModFix/>
          </a:blip>
          <a:srcRect b="15867" l="0" r="0" t="0"/>
          <a:stretch/>
        </p:blipFill>
        <p:spPr>
          <a:xfrm>
            <a:off x="3775200" y="2325"/>
            <a:ext cx="1577100" cy="1560750"/>
          </a:xfrm>
          <a:prstGeom prst="rect">
            <a:avLst/>
          </a:prstGeom>
          <a:noFill/>
          <a:ln>
            <a:noFill/>
          </a:ln>
        </p:spPr>
      </p:pic>
      <p:pic>
        <p:nvPicPr>
          <p:cNvPr id="357" name="Google Shape;357;p46"/>
          <p:cNvPicPr preferRelativeResize="0"/>
          <p:nvPr/>
        </p:nvPicPr>
        <p:blipFill rotWithShape="1">
          <a:blip r:embed="rId5">
            <a:alphaModFix/>
          </a:blip>
          <a:srcRect b="0" l="31143" r="0" t="0"/>
          <a:stretch/>
        </p:blipFill>
        <p:spPr>
          <a:xfrm>
            <a:off x="5584437" y="0"/>
            <a:ext cx="1577100" cy="1563350"/>
          </a:xfrm>
          <a:prstGeom prst="rect">
            <a:avLst/>
          </a:prstGeom>
          <a:noFill/>
          <a:ln>
            <a:noFill/>
          </a:ln>
        </p:spPr>
      </p:pic>
      <p:sp>
        <p:nvSpPr>
          <p:cNvPr id="358" name="Google Shape;358;p46"/>
          <p:cNvSpPr txBox="1"/>
          <p:nvPr/>
        </p:nvSpPr>
        <p:spPr>
          <a:xfrm>
            <a:off x="1982463" y="1560750"/>
            <a:ext cx="1560600" cy="501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000">
                <a:solidFill>
                  <a:srgbClr val="8C2A8D"/>
                </a:solidFill>
                <a:latin typeface="Economica"/>
                <a:ea typeface="Economica"/>
                <a:cs typeface="Economica"/>
                <a:sym typeface="Economica"/>
              </a:rPr>
              <a:t>Ada Lovelace</a:t>
            </a:r>
            <a:endParaRPr b="1" sz="2000">
              <a:solidFill>
                <a:srgbClr val="8C2A8D"/>
              </a:solidFill>
              <a:latin typeface="Economica"/>
              <a:ea typeface="Economica"/>
              <a:cs typeface="Economica"/>
              <a:sym typeface="Economica"/>
            </a:endParaRPr>
          </a:p>
        </p:txBody>
      </p:sp>
      <p:sp>
        <p:nvSpPr>
          <p:cNvPr id="359" name="Google Shape;359;p46"/>
          <p:cNvSpPr txBox="1"/>
          <p:nvPr/>
        </p:nvSpPr>
        <p:spPr>
          <a:xfrm>
            <a:off x="3783450" y="1563075"/>
            <a:ext cx="1560600" cy="501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000">
                <a:solidFill>
                  <a:srgbClr val="8C2A8D"/>
                </a:solidFill>
                <a:latin typeface="Economica"/>
                <a:ea typeface="Economica"/>
                <a:cs typeface="Economica"/>
                <a:sym typeface="Economica"/>
              </a:rPr>
              <a:t>Grace Hopper</a:t>
            </a:r>
            <a:endParaRPr b="1" sz="2000">
              <a:solidFill>
                <a:srgbClr val="8C2A8D"/>
              </a:solidFill>
              <a:latin typeface="Economica"/>
              <a:ea typeface="Economica"/>
              <a:cs typeface="Economica"/>
              <a:sym typeface="Economica"/>
            </a:endParaRPr>
          </a:p>
        </p:txBody>
      </p:sp>
      <p:sp>
        <p:nvSpPr>
          <p:cNvPr id="360" name="Google Shape;360;p46"/>
          <p:cNvSpPr txBox="1"/>
          <p:nvPr/>
        </p:nvSpPr>
        <p:spPr>
          <a:xfrm>
            <a:off x="5584438" y="1562050"/>
            <a:ext cx="1577100" cy="501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000">
                <a:solidFill>
                  <a:srgbClr val="8C2A8D"/>
                </a:solidFill>
                <a:latin typeface="Economica"/>
                <a:ea typeface="Economica"/>
                <a:cs typeface="Economica"/>
                <a:sym typeface="Economica"/>
              </a:rPr>
              <a:t>Ray Montague</a:t>
            </a:r>
            <a:endParaRPr b="1" sz="2000">
              <a:solidFill>
                <a:srgbClr val="8C2A8D"/>
              </a:solidFill>
              <a:latin typeface="Economica"/>
              <a:ea typeface="Economica"/>
              <a:cs typeface="Economica"/>
              <a:sym typeface="Economica"/>
            </a:endParaRPr>
          </a:p>
        </p:txBody>
      </p:sp>
      <p:sp>
        <p:nvSpPr>
          <p:cNvPr id="361" name="Google Shape;361;p46"/>
          <p:cNvSpPr/>
          <p:nvPr/>
        </p:nvSpPr>
        <p:spPr>
          <a:xfrm>
            <a:off x="1065300" y="2214175"/>
            <a:ext cx="630900" cy="630900"/>
          </a:xfrm>
          <a:prstGeom prst="ellipse">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6"/>
          <p:cNvSpPr txBox="1"/>
          <p:nvPr>
            <p:ph type="title"/>
          </p:nvPr>
        </p:nvSpPr>
        <p:spPr>
          <a:xfrm>
            <a:off x="1065300" y="2343625"/>
            <a:ext cx="630900" cy="37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100">
                <a:solidFill>
                  <a:srgbClr val="FFFFFF"/>
                </a:solidFill>
              </a:rPr>
              <a:t>1</a:t>
            </a:r>
            <a:endParaRPr b="1" sz="3100">
              <a:solidFill>
                <a:srgbClr val="FFFFFF"/>
              </a:solidFill>
            </a:endParaRPr>
          </a:p>
        </p:txBody>
      </p:sp>
      <p:sp>
        <p:nvSpPr>
          <p:cNvPr id="363" name="Google Shape;363;p46"/>
          <p:cNvSpPr/>
          <p:nvPr/>
        </p:nvSpPr>
        <p:spPr>
          <a:xfrm>
            <a:off x="3804175" y="2214175"/>
            <a:ext cx="630900" cy="630900"/>
          </a:xfrm>
          <a:prstGeom prst="ellipse">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6"/>
          <p:cNvSpPr txBox="1"/>
          <p:nvPr>
            <p:ph type="title"/>
          </p:nvPr>
        </p:nvSpPr>
        <p:spPr>
          <a:xfrm>
            <a:off x="3804175" y="2343625"/>
            <a:ext cx="630900" cy="37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100">
                <a:solidFill>
                  <a:srgbClr val="FFFFFF"/>
                </a:solidFill>
              </a:rPr>
              <a:t>2</a:t>
            </a:r>
            <a:endParaRPr b="1" sz="3100">
              <a:solidFill>
                <a:srgbClr val="FFFFFF"/>
              </a:solidFill>
            </a:endParaRPr>
          </a:p>
        </p:txBody>
      </p:sp>
      <p:sp>
        <p:nvSpPr>
          <p:cNvPr id="365" name="Google Shape;365;p46"/>
          <p:cNvSpPr/>
          <p:nvPr/>
        </p:nvSpPr>
        <p:spPr>
          <a:xfrm>
            <a:off x="6995450" y="2214175"/>
            <a:ext cx="630900" cy="630900"/>
          </a:xfrm>
          <a:prstGeom prst="ellipse">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6"/>
          <p:cNvSpPr txBox="1"/>
          <p:nvPr>
            <p:ph type="title"/>
          </p:nvPr>
        </p:nvSpPr>
        <p:spPr>
          <a:xfrm>
            <a:off x="6995450" y="2343625"/>
            <a:ext cx="630900" cy="37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100">
                <a:solidFill>
                  <a:srgbClr val="FFFFFF"/>
                </a:solidFill>
              </a:rPr>
              <a:t>3</a:t>
            </a:r>
            <a:endParaRPr b="1" sz="3100">
              <a:solidFill>
                <a:srgbClr val="FFFF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47"/>
          <p:cNvSpPr txBox="1"/>
          <p:nvPr/>
        </p:nvSpPr>
        <p:spPr>
          <a:xfrm>
            <a:off x="0" y="2845072"/>
            <a:ext cx="2761500" cy="1887600"/>
          </a:xfrm>
          <a:prstGeom prst="rect">
            <a:avLst/>
          </a:prstGeom>
          <a:solidFill>
            <a:srgbClr val="F2D7EE"/>
          </a:solidFill>
          <a:ln>
            <a:noFill/>
          </a:ln>
        </p:spPr>
        <p:txBody>
          <a:bodyPr anchorCtr="0" anchor="t" bIns="91425" lIns="91425" spcFirstLastPara="1" rIns="91425" wrap="square" tIns="91425">
            <a:noAutofit/>
          </a:bodyPr>
          <a:lstStyle/>
          <a:p>
            <a:pPr indent="0" lvl="0" marL="0" rtl="0" algn="ctr">
              <a:lnSpc>
                <a:spcPct val="115000"/>
              </a:lnSpc>
              <a:spcBef>
                <a:spcPts val="700"/>
              </a:spcBef>
              <a:spcAft>
                <a:spcPts val="600"/>
              </a:spcAft>
              <a:buNone/>
            </a:pPr>
            <a:r>
              <a:rPr lang="en" sz="1800">
                <a:solidFill>
                  <a:schemeClr val="dk1"/>
                </a:solidFill>
                <a:latin typeface="Economica"/>
                <a:ea typeface="Economica"/>
                <a:cs typeface="Economica"/>
                <a:sym typeface="Economica"/>
              </a:rPr>
              <a:t>Wrote the first computer program when she was only 17 years old. She created the code for the first mechanical computer, invented by Charles Babbage in the early 1800s.</a:t>
            </a:r>
            <a:endParaRPr sz="1800">
              <a:solidFill>
                <a:srgbClr val="003030"/>
              </a:solidFill>
              <a:latin typeface="Economica"/>
              <a:ea typeface="Economica"/>
              <a:cs typeface="Economica"/>
              <a:sym typeface="Economica"/>
            </a:endParaRPr>
          </a:p>
        </p:txBody>
      </p:sp>
      <p:sp>
        <p:nvSpPr>
          <p:cNvPr id="372" name="Google Shape;372;p47"/>
          <p:cNvSpPr txBox="1"/>
          <p:nvPr/>
        </p:nvSpPr>
        <p:spPr>
          <a:xfrm>
            <a:off x="2974375" y="2845050"/>
            <a:ext cx="2290500" cy="1887600"/>
          </a:xfrm>
          <a:prstGeom prst="rect">
            <a:avLst/>
          </a:prstGeom>
          <a:solidFill>
            <a:srgbClr val="F2D7EE"/>
          </a:solidFill>
          <a:ln>
            <a:noFill/>
          </a:ln>
        </p:spPr>
        <p:txBody>
          <a:bodyPr anchorCtr="0" anchor="t" bIns="91425" lIns="91425" spcFirstLastPara="1" rIns="91425" wrap="square" tIns="91425">
            <a:noAutofit/>
          </a:bodyPr>
          <a:lstStyle/>
          <a:p>
            <a:pPr indent="0" lvl="0" marL="0" rtl="0" algn="ctr">
              <a:lnSpc>
                <a:spcPct val="115000"/>
              </a:lnSpc>
              <a:spcBef>
                <a:spcPts val="400"/>
              </a:spcBef>
              <a:spcAft>
                <a:spcPts val="600"/>
              </a:spcAft>
              <a:buNone/>
            </a:pPr>
            <a:r>
              <a:rPr lang="en" sz="1800">
                <a:solidFill>
                  <a:schemeClr val="dk1"/>
                </a:solidFill>
                <a:latin typeface="Economica"/>
                <a:ea typeface="Economica"/>
                <a:cs typeface="Economica"/>
                <a:sym typeface="Economica"/>
              </a:rPr>
              <a:t>In the 1970s, she was the first person to figure out how to design a ship using a computer—then she designed one in less  than 24 hours!</a:t>
            </a:r>
            <a:endParaRPr sz="1800">
              <a:solidFill>
                <a:schemeClr val="dk1"/>
              </a:solidFill>
              <a:latin typeface="Economica"/>
              <a:ea typeface="Economica"/>
              <a:cs typeface="Economica"/>
              <a:sym typeface="Economica"/>
            </a:endParaRPr>
          </a:p>
        </p:txBody>
      </p:sp>
      <p:sp>
        <p:nvSpPr>
          <p:cNvPr id="373" name="Google Shape;373;p47"/>
          <p:cNvSpPr txBox="1"/>
          <p:nvPr/>
        </p:nvSpPr>
        <p:spPr>
          <a:xfrm>
            <a:off x="5477750" y="2845050"/>
            <a:ext cx="3666300" cy="2192400"/>
          </a:xfrm>
          <a:prstGeom prst="rect">
            <a:avLst/>
          </a:prstGeom>
          <a:solidFill>
            <a:srgbClr val="F2D7EE"/>
          </a:solidFill>
          <a:ln>
            <a:noFill/>
          </a:ln>
        </p:spPr>
        <p:txBody>
          <a:bodyPr anchorCtr="0" anchor="t" bIns="91425" lIns="91425" spcFirstLastPara="1" rIns="91425" wrap="square" tIns="91425">
            <a:noAutofit/>
          </a:bodyPr>
          <a:lstStyle/>
          <a:p>
            <a:pPr indent="0" lvl="0" marL="0" rtl="0" algn="ctr">
              <a:lnSpc>
                <a:spcPct val="115000"/>
              </a:lnSpc>
              <a:spcBef>
                <a:spcPts val="400"/>
              </a:spcBef>
              <a:spcAft>
                <a:spcPts val="600"/>
              </a:spcAft>
              <a:buNone/>
            </a:pPr>
            <a:r>
              <a:rPr lang="en" sz="1800">
                <a:solidFill>
                  <a:schemeClr val="dk1"/>
                </a:solidFill>
                <a:latin typeface="Economica"/>
                <a:ea typeface="Economica"/>
                <a:cs typeface="Economica"/>
                <a:sym typeface="Economica"/>
              </a:rPr>
              <a:t>This woman and her team created some                of the first electronic computers, like                 Mark 1, in the 1940s. The computers were huge—the size of whole rooms. She predicted that someday people would be able to hold a powerful computer in their hands.</a:t>
            </a:r>
            <a:endParaRPr sz="1800">
              <a:solidFill>
                <a:schemeClr val="dk1"/>
              </a:solidFill>
              <a:latin typeface="Economica"/>
              <a:ea typeface="Economica"/>
              <a:cs typeface="Economica"/>
              <a:sym typeface="Economica"/>
            </a:endParaRPr>
          </a:p>
        </p:txBody>
      </p:sp>
      <p:pic>
        <p:nvPicPr>
          <p:cNvPr id="374" name="Google Shape;374;p47"/>
          <p:cNvPicPr preferRelativeResize="0"/>
          <p:nvPr/>
        </p:nvPicPr>
        <p:blipFill>
          <a:blip r:embed="rId3">
            <a:alphaModFix/>
          </a:blip>
          <a:stretch>
            <a:fillRect/>
          </a:stretch>
        </p:blipFill>
        <p:spPr>
          <a:xfrm>
            <a:off x="1982463" y="0"/>
            <a:ext cx="1560750" cy="1560750"/>
          </a:xfrm>
          <a:prstGeom prst="rect">
            <a:avLst/>
          </a:prstGeom>
          <a:noFill/>
          <a:ln>
            <a:noFill/>
          </a:ln>
        </p:spPr>
      </p:pic>
      <p:pic>
        <p:nvPicPr>
          <p:cNvPr id="375" name="Google Shape;375;p47"/>
          <p:cNvPicPr preferRelativeResize="0"/>
          <p:nvPr/>
        </p:nvPicPr>
        <p:blipFill rotWithShape="1">
          <a:blip r:embed="rId4">
            <a:alphaModFix/>
          </a:blip>
          <a:srcRect b="15867" l="0" r="0" t="0"/>
          <a:stretch/>
        </p:blipFill>
        <p:spPr>
          <a:xfrm>
            <a:off x="3775200" y="2325"/>
            <a:ext cx="1577100" cy="1560750"/>
          </a:xfrm>
          <a:prstGeom prst="rect">
            <a:avLst/>
          </a:prstGeom>
          <a:noFill/>
          <a:ln>
            <a:noFill/>
          </a:ln>
        </p:spPr>
      </p:pic>
      <p:pic>
        <p:nvPicPr>
          <p:cNvPr id="376" name="Google Shape;376;p47"/>
          <p:cNvPicPr preferRelativeResize="0"/>
          <p:nvPr/>
        </p:nvPicPr>
        <p:blipFill rotWithShape="1">
          <a:blip r:embed="rId5">
            <a:alphaModFix/>
          </a:blip>
          <a:srcRect b="0" l="31143" r="0" t="0"/>
          <a:stretch/>
        </p:blipFill>
        <p:spPr>
          <a:xfrm>
            <a:off x="5584437" y="0"/>
            <a:ext cx="1577100" cy="1563350"/>
          </a:xfrm>
          <a:prstGeom prst="rect">
            <a:avLst/>
          </a:prstGeom>
          <a:noFill/>
          <a:ln>
            <a:noFill/>
          </a:ln>
        </p:spPr>
      </p:pic>
      <p:sp>
        <p:nvSpPr>
          <p:cNvPr id="377" name="Google Shape;377;p47"/>
          <p:cNvSpPr txBox="1"/>
          <p:nvPr/>
        </p:nvSpPr>
        <p:spPr>
          <a:xfrm>
            <a:off x="1982463" y="1560750"/>
            <a:ext cx="1560600" cy="501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000">
                <a:solidFill>
                  <a:srgbClr val="8C2A8D"/>
                </a:solidFill>
                <a:latin typeface="Economica"/>
                <a:ea typeface="Economica"/>
                <a:cs typeface="Economica"/>
                <a:sym typeface="Economica"/>
              </a:rPr>
              <a:t>Ada Lovelace</a:t>
            </a:r>
            <a:endParaRPr b="1" sz="2000">
              <a:solidFill>
                <a:srgbClr val="8C2A8D"/>
              </a:solidFill>
              <a:latin typeface="Economica"/>
              <a:ea typeface="Economica"/>
              <a:cs typeface="Economica"/>
              <a:sym typeface="Economica"/>
            </a:endParaRPr>
          </a:p>
        </p:txBody>
      </p:sp>
      <p:sp>
        <p:nvSpPr>
          <p:cNvPr id="378" name="Google Shape;378;p47"/>
          <p:cNvSpPr txBox="1"/>
          <p:nvPr/>
        </p:nvSpPr>
        <p:spPr>
          <a:xfrm>
            <a:off x="3783450" y="1563075"/>
            <a:ext cx="1560600" cy="501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000">
                <a:solidFill>
                  <a:srgbClr val="8C2A8D"/>
                </a:solidFill>
                <a:latin typeface="Economica"/>
                <a:ea typeface="Economica"/>
                <a:cs typeface="Economica"/>
                <a:sym typeface="Economica"/>
              </a:rPr>
              <a:t>Grace Hopper</a:t>
            </a:r>
            <a:endParaRPr b="1" sz="2000">
              <a:solidFill>
                <a:srgbClr val="8C2A8D"/>
              </a:solidFill>
              <a:latin typeface="Economica"/>
              <a:ea typeface="Economica"/>
              <a:cs typeface="Economica"/>
              <a:sym typeface="Economica"/>
            </a:endParaRPr>
          </a:p>
        </p:txBody>
      </p:sp>
      <p:sp>
        <p:nvSpPr>
          <p:cNvPr id="379" name="Google Shape;379;p47"/>
          <p:cNvSpPr txBox="1"/>
          <p:nvPr/>
        </p:nvSpPr>
        <p:spPr>
          <a:xfrm>
            <a:off x="5584438" y="1562050"/>
            <a:ext cx="1577100" cy="501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000">
                <a:solidFill>
                  <a:srgbClr val="8C2A8D"/>
                </a:solidFill>
                <a:latin typeface="Economica"/>
                <a:ea typeface="Economica"/>
                <a:cs typeface="Economica"/>
                <a:sym typeface="Economica"/>
              </a:rPr>
              <a:t>Ray Montague</a:t>
            </a:r>
            <a:endParaRPr b="1" sz="2000">
              <a:solidFill>
                <a:srgbClr val="8C2A8D"/>
              </a:solidFill>
              <a:latin typeface="Economica"/>
              <a:ea typeface="Economica"/>
              <a:cs typeface="Economica"/>
              <a:sym typeface="Economica"/>
            </a:endParaRPr>
          </a:p>
        </p:txBody>
      </p:sp>
      <p:sp>
        <p:nvSpPr>
          <p:cNvPr id="380" name="Google Shape;380;p47"/>
          <p:cNvSpPr/>
          <p:nvPr/>
        </p:nvSpPr>
        <p:spPr>
          <a:xfrm>
            <a:off x="1065300" y="2214175"/>
            <a:ext cx="630900" cy="630900"/>
          </a:xfrm>
          <a:prstGeom prst="ellipse">
            <a:avLst/>
          </a:prstGeom>
          <a:solidFill>
            <a:srgbClr val="113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7"/>
          <p:cNvSpPr txBox="1"/>
          <p:nvPr>
            <p:ph type="title"/>
          </p:nvPr>
        </p:nvSpPr>
        <p:spPr>
          <a:xfrm>
            <a:off x="1065300" y="2343625"/>
            <a:ext cx="630900" cy="37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100">
                <a:solidFill>
                  <a:srgbClr val="FFFFFF"/>
                </a:solidFill>
              </a:rPr>
              <a:t>1</a:t>
            </a:r>
            <a:endParaRPr b="1" sz="3100">
              <a:solidFill>
                <a:srgbClr val="FFFFFF"/>
              </a:solidFill>
            </a:endParaRPr>
          </a:p>
        </p:txBody>
      </p:sp>
      <p:sp>
        <p:nvSpPr>
          <p:cNvPr id="382" name="Google Shape;382;p47"/>
          <p:cNvSpPr/>
          <p:nvPr/>
        </p:nvSpPr>
        <p:spPr>
          <a:xfrm>
            <a:off x="3804175" y="2214175"/>
            <a:ext cx="630900" cy="630900"/>
          </a:xfrm>
          <a:prstGeom prst="ellipse">
            <a:avLst/>
          </a:prstGeom>
          <a:solidFill>
            <a:srgbClr val="113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7"/>
          <p:cNvSpPr txBox="1"/>
          <p:nvPr>
            <p:ph type="title"/>
          </p:nvPr>
        </p:nvSpPr>
        <p:spPr>
          <a:xfrm>
            <a:off x="3804175" y="2343625"/>
            <a:ext cx="630900" cy="37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100">
                <a:solidFill>
                  <a:srgbClr val="FFFFFF"/>
                </a:solidFill>
              </a:rPr>
              <a:t>2</a:t>
            </a:r>
            <a:endParaRPr b="1" sz="3100">
              <a:solidFill>
                <a:srgbClr val="FFFFFF"/>
              </a:solidFill>
            </a:endParaRPr>
          </a:p>
        </p:txBody>
      </p:sp>
      <p:sp>
        <p:nvSpPr>
          <p:cNvPr id="384" name="Google Shape;384;p47"/>
          <p:cNvSpPr/>
          <p:nvPr/>
        </p:nvSpPr>
        <p:spPr>
          <a:xfrm>
            <a:off x="6995450" y="2214175"/>
            <a:ext cx="630900" cy="630900"/>
          </a:xfrm>
          <a:prstGeom prst="ellipse">
            <a:avLst/>
          </a:prstGeom>
          <a:solidFill>
            <a:srgbClr val="113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7"/>
          <p:cNvSpPr txBox="1"/>
          <p:nvPr>
            <p:ph type="title"/>
          </p:nvPr>
        </p:nvSpPr>
        <p:spPr>
          <a:xfrm>
            <a:off x="6995450" y="2343625"/>
            <a:ext cx="630900" cy="37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3100">
                <a:solidFill>
                  <a:srgbClr val="FFFFFF"/>
                </a:solidFill>
              </a:rPr>
              <a:t>3</a:t>
            </a:r>
            <a:endParaRPr b="1" sz="3100">
              <a:solidFill>
                <a:srgbClr val="FFFFFF"/>
              </a:solidFill>
            </a:endParaRPr>
          </a:p>
        </p:txBody>
      </p:sp>
      <p:cxnSp>
        <p:nvCxnSpPr>
          <p:cNvPr id="386" name="Google Shape;386;p47"/>
          <p:cNvCxnSpPr>
            <a:stCxn id="377" idx="2"/>
            <a:endCxn id="381" idx="3"/>
          </p:cNvCxnSpPr>
          <p:nvPr/>
        </p:nvCxnSpPr>
        <p:spPr>
          <a:xfrm flipH="1">
            <a:off x="1696263" y="2062650"/>
            <a:ext cx="1066500" cy="467100"/>
          </a:xfrm>
          <a:prstGeom prst="straightConnector1">
            <a:avLst/>
          </a:prstGeom>
          <a:noFill/>
          <a:ln cap="flat" cmpd="sng" w="28575">
            <a:solidFill>
              <a:srgbClr val="8C2A8D"/>
            </a:solidFill>
            <a:prstDash val="solid"/>
            <a:round/>
            <a:headEnd len="med" w="med" type="none"/>
            <a:tailEnd len="med" w="med" type="triangle"/>
          </a:ln>
        </p:spPr>
      </p:cxnSp>
      <p:cxnSp>
        <p:nvCxnSpPr>
          <p:cNvPr id="387" name="Google Shape;387;p47"/>
          <p:cNvCxnSpPr>
            <a:stCxn id="379" idx="2"/>
            <a:endCxn id="383" idx="3"/>
          </p:cNvCxnSpPr>
          <p:nvPr/>
        </p:nvCxnSpPr>
        <p:spPr>
          <a:xfrm flipH="1">
            <a:off x="4434988" y="2063950"/>
            <a:ext cx="1938000" cy="465600"/>
          </a:xfrm>
          <a:prstGeom prst="straightConnector1">
            <a:avLst/>
          </a:prstGeom>
          <a:noFill/>
          <a:ln cap="flat" cmpd="sng" w="28575">
            <a:solidFill>
              <a:srgbClr val="8C2A8D"/>
            </a:solidFill>
            <a:prstDash val="solid"/>
            <a:round/>
            <a:headEnd len="med" w="med" type="none"/>
            <a:tailEnd len="med" w="med" type="triangle"/>
          </a:ln>
        </p:spPr>
      </p:cxnSp>
      <p:cxnSp>
        <p:nvCxnSpPr>
          <p:cNvPr id="388" name="Google Shape;388;p47"/>
          <p:cNvCxnSpPr>
            <a:stCxn id="378" idx="2"/>
            <a:endCxn id="385" idx="1"/>
          </p:cNvCxnSpPr>
          <p:nvPr/>
        </p:nvCxnSpPr>
        <p:spPr>
          <a:xfrm>
            <a:off x="4563750" y="2064975"/>
            <a:ext cx="2431800" cy="464700"/>
          </a:xfrm>
          <a:prstGeom prst="straightConnector1">
            <a:avLst/>
          </a:prstGeom>
          <a:noFill/>
          <a:ln cap="flat" cmpd="sng" w="28575">
            <a:solidFill>
              <a:srgbClr val="8C2A8D"/>
            </a:solidFill>
            <a:prstDash val="solid"/>
            <a:round/>
            <a:headEnd len="med" w="med" type="none"/>
            <a:tailEnd len="med" w="med" type="triangl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2" name="Shape 392"/>
        <p:cNvGrpSpPr/>
        <p:nvPr/>
      </p:nvGrpSpPr>
      <p:grpSpPr>
        <a:xfrm>
          <a:off x="0" y="0"/>
          <a:ext cx="0" cy="0"/>
          <a:chOff x="0" y="0"/>
          <a:chExt cx="0" cy="0"/>
        </a:xfrm>
      </p:grpSpPr>
      <p:sp>
        <p:nvSpPr>
          <p:cNvPr id="393" name="Google Shape;393;p48"/>
          <p:cNvSpPr/>
          <p:nvPr/>
        </p:nvSpPr>
        <p:spPr>
          <a:xfrm>
            <a:off x="0" y="0"/>
            <a:ext cx="9144000" cy="5143500"/>
          </a:xfrm>
          <a:prstGeom prst="rect">
            <a:avLst/>
          </a:prstGeom>
          <a:solidFill>
            <a:srgbClr val="F2D7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4" name="Google Shape;394;p48"/>
          <p:cNvSpPr txBox="1"/>
          <p:nvPr/>
        </p:nvSpPr>
        <p:spPr>
          <a:xfrm>
            <a:off x="419975" y="2419350"/>
            <a:ext cx="4217400" cy="792600"/>
          </a:xfrm>
          <a:prstGeom prst="rect">
            <a:avLst/>
          </a:prstGeom>
          <a:solidFill>
            <a:srgbClr val="8C2A8D"/>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None/>
            </a:pPr>
            <a:r>
              <a:rPr lang="en" sz="3600">
                <a:solidFill>
                  <a:srgbClr val="FFFFFF"/>
                </a:solidFill>
                <a:latin typeface="Pacifico"/>
                <a:ea typeface="Pacifico"/>
                <a:cs typeface="Pacifico"/>
                <a:sym typeface="Pacifico"/>
              </a:rPr>
              <a:t>Congratulations,</a:t>
            </a:r>
            <a:endParaRPr>
              <a:solidFill>
                <a:srgbClr val="FFFFFF"/>
              </a:solidFill>
            </a:endParaRPr>
          </a:p>
        </p:txBody>
      </p:sp>
      <p:sp>
        <p:nvSpPr>
          <p:cNvPr id="395" name="Google Shape;395;p48"/>
          <p:cNvSpPr txBox="1"/>
          <p:nvPr/>
        </p:nvSpPr>
        <p:spPr>
          <a:xfrm>
            <a:off x="419975" y="3188375"/>
            <a:ext cx="42174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sz="3600">
                <a:solidFill>
                  <a:srgbClr val="8C2A8D"/>
                </a:solidFill>
                <a:latin typeface="Economica"/>
                <a:ea typeface="Economica"/>
                <a:cs typeface="Economica"/>
                <a:sym typeface="Economica"/>
              </a:rPr>
              <a:t>You have earned your Junior Coding Basics Badge!</a:t>
            </a:r>
            <a:endParaRPr sz="3600">
              <a:solidFill>
                <a:srgbClr val="8C2A8D"/>
              </a:solidFill>
              <a:latin typeface="Economica"/>
              <a:ea typeface="Economica"/>
              <a:cs typeface="Economica"/>
              <a:sym typeface="Economica"/>
            </a:endParaRPr>
          </a:p>
        </p:txBody>
      </p:sp>
      <p:pic>
        <p:nvPicPr>
          <p:cNvPr id="396" name="Google Shape;396;p48"/>
          <p:cNvPicPr preferRelativeResize="0"/>
          <p:nvPr/>
        </p:nvPicPr>
        <p:blipFill rotWithShape="1">
          <a:blip r:embed="rId3">
            <a:alphaModFix/>
          </a:blip>
          <a:srcRect b="3104" l="0" r="0" t="3095"/>
          <a:stretch/>
        </p:blipFill>
        <p:spPr>
          <a:xfrm flipH="1">
            <a:off x="1662461" y="618428"/>
            <a:ext cx="1732431" cy="1624154"/>
          </a:xfrm>
          <a:prstGeom prst="rect">
            <a:avLst/>
          </a:prstGeom>
          <a:noFill/>
          <a:ln>
            <a:noFill/>
          </a:ln>
        </p:spPr>
      </p:pic>
      <p:pic>
        <p:nvPicPr>
          <p:cNvPr id="397" name="Google Shape;397;p48"/>
          <p:cNvPicPr preferRelativeResize="0"/>
          <p:nvPr/>
        </p:nvPicPr>
        <p:blipFill rotWithShape="1">
          <a:blip r:embed="rId4">
            <a:alphaModFix/>
          </a:blip>
          <a:srcRect b="8110" l="19931" r="15585" t="13142"/>
          <a:stretch/>
        </p:blipFill>
        <p:spPr>
          <a:xfrm>
            <a:off x="4869575" y="486950"/>
            <a:ext cx="4093502" cy="426089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