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5143500" cx="9144000"/>
  <p:notesSz cx="6858000" cy="9144000"/>
  <p:embeddedFontLst>
    <p:embeddedFont>
      <p:font typeface="Roboto"/>
      <p:regular r:id="rId52"/>
      <p:bold r:id="rId53"/>
      <p:italic r:id="rId54"/>
      <p:boldItalic r:id="rId55"/>
    </p:embeddedFont>
    <p:embeddedFont>
      <p:font typeface="Nunito"/>
      <p:regular r:id="rId56"/>
      <p:bold r:id="rId57"/>
      <p:italic r:id="rId58"/>
      <p:boldItalic r:id="rId59"/>
    </p:embeddedFont>
    <p:embeddedFont>
      <p:font typeface="Maven Pro"/>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schemas.openxmlformats.org/officeDocument/2006/relationships/font" Target="fonts/MavenPro-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MavenPro-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6.xml"/><Relationship Id="rId55" Type="http://schemas.openxmlformats.org/officeDocument/2006/relationships/font" Target="fonts/Roboto-boldItalic.fntdata"/><Relationship Id="rId10" Type="http://schemas.openxmlformats.org/officeDocument/2006/relationships/slide" Target="slides/slide5.xml"/><Relationship Id="rId54" Type="http://schemas.openxmlformats.org/officeDocument/2006/relationships/font" Target="fonts/Roboto-italic.fntdata"/><Relationship Id="rId13" Type="http://schemas.openxmlformats.org/officeDocument/2006/relationships/slide" Target="slides/slide8.xml"/><Relationship Id="rId57" Type="http://schemas.openxmlformats.org/officeDocument/2006/relationships/font" Target="fonts/Nunito-bold.fntdata"/><Relationship Id="rId12" Type="http://schemas.openxmlformats.org/officeDocument/2006/relationships/slide" Target="slides/slide7.xml"/><Relationship Id="rId56" Type="http://schemas.openxmlformats.org/officeDocument/2006/relationships/font" Target="fonts/Nunito-regular.fntdata"/><Relationship Id="rId15" Type="http://schemas.openxmlformats.org/officeDocument/2006/relationships/slide" Target="slides/slide10.xml"/><Relationship Id="rId59" Type="http://schemas.openxmlformats.org/officeDocument/2006/relationships/font" Target="fonts/Nunito-boldItalic.fntdata"/><Relationship Id="rId14" Type="http://schemas.openxmlformats.org/officeDocument/2006/relationships/slide" Target="slides/slide9.xml"/><Relationship Id="rId58" Type="http://schemas.openxmlformats.org/officeDocument/2006/relationships/font" Target="fonts/Nuni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13ecb9b752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13ecb9b752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3ecb9b752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3ecb9b752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13ecb9b752f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13ecb9b752f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3ecb9b752f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3ecb9b752f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3ecb9b752f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3ecb9b752f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3ecb9b752f_1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3ecb9b752f_1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3ecb9b752f_1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3ecb9b752f_1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3ecb9b752f_1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13ecb9b752f_1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13ecb9b752f_1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13ecb9b752f_1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3ecb9b752f_1_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13ecb9b752f_1_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3ecb9b752f_1_1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3ecb9b752f_1_1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3ecb9b752f_1_1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13ecb9b752f_1_1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3ecb9b752f_1_1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13ecb9b752f_1_1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3ecb9b752f_1_2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13ecb9b752f_1_2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3f84aa4db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3f84aa4d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6103292f48ddac2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6103292f48ddac2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6103292f48ddac2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6103292f48ddac2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3fcc14ca3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3fcc14ca3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831a0c2112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831a0c2112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45027a64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145027a64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45027a64b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145027a64b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45027a64b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45027a64b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45027a64b3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45027a64b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45027a64b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145027a64b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45027a64b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45027a64b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45027a64b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145027a64b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45027a64b3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45027a64b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45027a64b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45027a64b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145027a64b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145027a64b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45027a64b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145027a64b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145027a64b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145027a64b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451b1a05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1451b1a05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451b1a055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1451b1a055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455cf03b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1455cf03b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1455cf03bf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1455cf03bf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455cf03bf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1455cf03bf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1455cf03bf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1455cf03bf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1455cf03bf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1455cf03bf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1455cf03bf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1455cf03bf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455cf03bf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1455cf03bf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831a0c2112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831a0c2112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831a0c2112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831a0c2112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831a0c2112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831a0c2112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831a0c2112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831a0c2112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831a0c2112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831a0c2112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picpedia.org/highway-signs/p/pitch.html"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picpedia.org/chalkboard/p/pitch.html" TargetMode="Externa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mailto:tmonea@madebymonea.com" TargetMode="External"/><Relationship Id="rId4" Type="http://schemas.openxmlformats.org/officeDocument/2006/relationships/hyperlink" Target="http://www.madebymonea.com" TargetMode="External"/><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linktr.e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quickbooks.intuit.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jpg"/><Relationship Id="rId4"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youtu.be/g8zvCJ1A9X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www.canva.com/" TargetMode="External"/><Relationship Id="rId4" Type="http://schemas.openxmlformats.org/officeDocument/2006/relationships/image" Target="../media/image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s://payhip.com/MadebyMonea"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s://youtu.be/NEecXIjvInc" TargetMode="External"/><Relationship Id="rId4" Type="http://schemas.openxmlformats.org/officeDocument/2006/relationships/hyperlink" Target="http://www.youtube.com/watch?v=NEecXIjvInc" TargetMode="External"/><Relationship Id="rId5" Type="http://schemas.openxmlformats.org/officeDocument/2006/relationships/image" Target="../media/image1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276" name="Shape 276"/>
        <p:cNvGrpSpPr/>
        <p:nvPr/>
      </p:nvGrpSpPr>
      <p:grpSpPr>
        <a:xfrm>
          <a:off x="0" y="0"/>
          <a:ext cx="0" cy="0"/>
          <a:chOff x="0" y="0"/>
          <a:chExt cx="0" cy="0"/>
        </a:xfrm>
      </p:grpSpPr>
      <p:sp>
        <p:nvSpPr>
          <p:cNvPr id="277" name="Google Shape;277;p13"/>
          <p:cNvSpPr txBox="1"/>
          <p:nvPr>
            <p:ph type="ctrTitle"/>
          </p:nvPr>
        </p:nvSpPr>
        <p:spPr>
          <a:xfrm>
            <a:off x="154175" y="1009075"/>
            <a:ext cx="3643800" cy="2477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 Days &amp; </a:t>
            </a:r>
            <a:endParaRPr/>
          </a:p>
          <a:p>
            <a:pPr indent="0" lvl="0" marL="0" rtl="0" algn="l">
              <a:spcBef>
                <a:spcPts val="0"/>
              </a:spcBef>
              <a:spcAft>
                <a:spcPts val="0"/>
              </a:spcAft>
              <a:buNone/>
            </a:pPr>
            <a:r>
              <a:rPr lang="en"/>
              <a:t>5 Ways To Scale Your Business  </a:t>
            </a:r>
            <a:endParaRPr/>
          </a:p>
        </p:txBody>
      </p:sp>
      <p:sp>
        <p:nvSpPr>
          <p:cNvPr id="278" name="Google Shape;278;p13"/>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Tia Monea </a:t>
            </a:r>
            <a:endParaRPr/>
          </a:p>
        </p:txBody>
      </p:sp>
      <p:pic>
        <p:nvPicPr>
          <p:cNvPr id="279" name="Google Shape;279;p13"/>
          <p:cNvPicPr preferRelativeResize="0"/>
          <p:nvPr/>
        </p:nvPicPr>
        <p:blipFill>
          <a:blip r:embed="rId3">
            <a:alphaModFix/>
          </a:blip>
          <a:stretch>
            <a:fillRect/>
          </a:stretch>
        </p:blipFill>
        <p:spPr>
          <a:xfrm>
            <a:off x="4022300" y="124375"/>
            <a:ext cx="4849500" cy="3219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283" name="Shape 283"/>
        <p:cNvGrpSpPr/>
        <p:nvPr/>
      </p:nvGrpSpPr>
      <p:grpSpPr>
        <a:xfrm>
          <a:off x="0" y="0"/>
          <a:ext cx="0" cy="0"/>
          <a:chOff x="0" y="0"/>
          <a:chExt cx="0" cy="0"/>
        </a:xfrm>
      </p:grpSpPr>
      <p:sp>
        <p:nvSpPr>
          <p:cNvPr id="284" name="Google Shape;284;p1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Tia Monea </a:t>
            </a:r>
            <a:endParaRPr>
              <a:solidFill>
                <a:schemeClr val="lt1"/>
              </a:solidFill>
            </a:endParaRPr>
          </a:p>
        </p:txBody>
      </p:sp>
      <p:sp>
        <p:nvSpPr>
          <p:cNvPr id="285" name="Google Shape;285;p14"/>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286" name="Google Shape;286;p14"/>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800">
                <a:solidFill>
                  <a:schemeClr val="lt1"/>
                </a:solidFill>
                <a:latin typeface="Roboto"/>
                <a:ea typeface="Roboto"/>
                <a:cs typeface="Roboto"/>
                <a:sym typeface="Roboto"/>
              </a:rPr>
              <a:t>T</a:t>
            </a:r>
            <a:r>
              <a:rPr lang="en" sz="1100">
                <a:solidFill>
                  <a:schemeClr val="lt1"/>
                </a:solidFill>
                <a:latin typeface="Roboto"/>
                <a:ea typeface="Roboto"/>
                <a:cs typeface="Roboto"/>
                <a:sym typeface="Roboto"/>
              </a:rPr>
              <a:t>ia Monea is a multi entrepreneur from Springfield Illinois. She obtained her Communication Degree at the University of Illinois at Springfield. She has twenty plus years of experience with working with children and has a passion for helping others. She currently has five amazing businesses that she operates. She’s been in business for ten years and enjoys helping entrepreneurs reach their full potential. Her faith is very important to her and in her spare time she enjoys manifesting.</a:t>
            </a:r>
            <a:endParaRPr sz="600">
              <a:solidFill>
                <a:schemeClr val="lt1"/>
              </a:solidFill>
            </a:endParaRPr>
          </a:p>
        </p:txBody>
      </p:sp>
      <p:pic>
        <p:nvPicPr>
          <p:cNvPr id="287" name="Google Shape;287;p14"/>
          <p:cNvPicPr preferRelativeResize="0"/>
          <p:nvPr/>
        </p:nvPicPr>
        <p:blipFill>
          <a:blip r:embed="rId3">
            <a:alphaModFix/>
          </a:blip>
          <a:stretch>
            <a:fillRect/>
          </a:stretch>
        </p:blipFill>
        <p:spPr>
          <a:xfrm>
            <a:off x="1247325" y="1990050"/>
            <a:ext cx="3486975" cy="2541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 Days &amp; 5 Ways To Scale Your Business </a:t>
            </a:r>
            <a:endParaRPr/>
          </a:p>
        </p:txBody>
      </p:sp>
      <p:sp>
        <p:nvSpPr>
          <p:cNvPr id="293" name="Google Shape;293;p1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As a small business owner finding resources for your business can be challenging and overwhelming. </a:t>
            </a:r>
            <a:endParaRPr/>
          </a:p>
          <a:p>
            <a:pPr indent="0" lvl="0" marL="0" rtl="0" algn="l">
              <a:spcBef>
                <a:spcPts val="1600"/>
              </a:spcBef>
              <a:spcAft>
                <a:spcPts val="1600"/>
              </a:spcAft>
              <a:buNone/>
            </a:pPr>
            <a:r>
              <a:rPr lang="en"/>
              <a:t>Who- Anyone </a:t>
            </a:r>
            <a:r>
              <a:rPr lang="en"/>
              <a:t>interested</a:t>
            </a:r>
            <a:r>
              <a:rPr lang="en"/>
              <a:t> in Growth! </a:t>
            </a:r>
            <a:endParaRPr/>
          </a:p>
        </p:txBody>
      </p:sp>
      <p:sp>
        <p:nvSpPr>
          <p:cNvPr id="294" name="Google Shape;294;p1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Rules </a:t>
            </a:r>
            <a:endParaRPr b="1" sz="2100"/>
          </a:p>
          <a:p>
            <a:pPr indent="0" lvl="0" marL="0" rtl="0" algn="l">
              <a:spcBef>
                <a:spcPts val="1600"/>
              </a:spcBef>
              <a:spcAft>
                <a:spcPts val="0"/>
              </a:spcAft>
              <a:buNone/>
            </a:pPr>
            <a:r>
              <a:rPr lang="en"/>
              <a:t>Be yourself </a:t>
            </a:r>
            <a:endParaRPr/>
          </a:p>
          <a:p>
            <a:pPr indent="0" lvl="0" marL="0" rtl="0" algn="l">
              <a:spcBef>
                <a:spcPts val="1600"/>
              </a:spcBef>
              <a:spcAft>
                <a:spcPts val="0"/>
              </a:spcAft>
              <a:buNone/>
            </a:pPr>
            <a:r>
              <a:rPr lang="en"/>
              <a:t>Have fun </a:t>
            </a:r>
            <a:endParaRPr/>
          </a:p>
          <a:p>
            <a:pPr indent="0" lvl="0" marL="0" rtl="0" algn="l">
              <a:spcBef>
                <a:spcPts val="1600"/>
              </a:spcBef>
              <a:spcAft>
                <a:spcPts val="0"/>
              </a:spcAft>
              <a:buNone/>
            </a:pPr>
            <a:r>
              <a:rPr lang="en"/>
              <a:t>Participate </a:t>
            </a:r>
            <a:endParaRPr/>
          </a:p>
          <a:p>
            <a:pPr indent="0" lvl="0" marL="0" rtl="0" algn="l">
              <a:spcBef>
                <a:spcPts val="1600"/>
              </a:spcBef>
              <a:spcAft>
                <a:spcPts val="1600"/>
              </a:spcAft>
              <a:buNone/>
            </a:pPr>
            <a:r>
              <a:rPr lang="en"/>
              <a:t>Be Respectful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298" name="Shape 298"/>
        <p:cNvGrpSpPr/>
        <p:nvPr/>
      </p:nvGrpSpPr>
      <p:grpSpPr>
        <a:xfrm>
          <a:off x="0" y="0"/>
          <a:ext cx="0" cy="0"/>
          <a:chOff x="0" y="0"/>
          <a:chExt cx="0" cy="0"/>
        </a:xfrm>
      </p:grpSpPr>
      <p:sp>
        <p:nvSpPr>
          <p:cNvPr id="299" name="Google Shape;299;p1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DAY 1. Pitch </a:t>
            </a:r>
            <a:endParaRPr>
              <a:solidFill>
                <a:schemeClr val="lt1"/>
              </a:solidFill>
            </a:endParaRPr>
          </a:p>
        </p:txBody>
      </p:sp>
      <p:sp>
        <p:nvSpPr>
          <p:cNvPr id="300" name="Google Shape;300;p16"/>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lt1"/>
              </a:buClr>
              <a:buSzPts val="2000"/>
              <a:buChar char="●"/>
            </a:pPr>
            <a:r>
              <a:rPr lang="en" sz="2000">
                <a:solidFill>
                  <a:schemeClr val="lt1"/>
                </a:solidFill>
              </a:rPr>
              <a:t>Introductions </a:t>
            </a:r>
            <a:endParaRPr sz="2000">
              <a:solidFill>
                <a:schemeClr val="lt1"/>
              </a:solidFill>
            </a:endParaRPr>
          </a:p>
          <a:p>
            <a:pPr indent="-355600" lvl="0" marL="457200" rtl="0" algn="l">
              <a:spcBef>
                <a:spcPts val="0"/>
              </a:spcBef>
              <a:spcAft>
                <a:spcPts val="0"/>
              </a:spcAft>
              <a:buClr>
                <a:schemeClr val="lt1"/>
              </a:buClr>
              <a:buSzPts val="2000"/>
              <a:buChar char="●"/>
            </a:pPr>
            <a:r>
              <a:rPr lang="en" sz="2000">
                <a:solidFill>
                  <a:schemeClr val="lt1"/>
                </a:solidFill>
              </a:rPr>
              <a:t>What is a pitch </a:t>
            </a:r>
            <a:endParaRPr sz="2000">
              <a:solidFill>
                <a:schemeClr val="lt1"/>
              </a:solidFill>
            </a:endParaRPr>
          </a:p>
          <a:p>
            <a:pPr indent="-355600" lvl="0" marL="457200" rtl="0" algn="l">
              <a:spcBef>
                <a:spcPts val="0"/>
              </a:spcBef>
              <a:spcAft>
                <a:spcPts val="0"/>
              </a:spcAft>
              <a:buClr>
                <a:schemeClr val="lt1"/>
              </a:buClr>
              <a:buSzPts val="2000"/>
              <a:buChar char="●"/>
            </a:pPr>
            <a:r>
              <a:rPr lang="en" sz="2000">
                <a:solidFill>
                  <a:schemeClr val="lt1"/>
                </a:solidFill>
              </a:rPr>
              <a:t>Why are pitches important </a:t>
            </a:r>
            <a:endParaRPr sz="2000">
              <a:solidFill>
                <a:schemeClr val="lt1"/>
              </a:solidFill>
            </a:endParaRPr>
          </a:p>
          <a:p>
            <a:pPr indent="-355600" lvl="0" marL="457200" rtl="0" algn="l">
              <a:spcBef>
                <a:spcPts val="0"/>
              </a:spcBef>
              <a:spcAft>
                <a:spcPts val="0"/>
              </a:spcAft>
              <a:buClr>
                <a:schemeClr val="lt1"/>
              </a:buClr>
              <a:buSzPts val="2000"/>
              <a:buChar char="●"/>
            </a:pPr>
            <a:r>
              <a:rPr lang="en" sz="2000">
                <a:solidFill>
                  <a:schemeClr val="lt1"/>
                </a:solidFill>
              </a:rPr>
              <a:t>Different</a:t>
            </a:r>
            <a:r>
              <a:rPr lang="en" sz="2000">
                <a:solidFill>
                  <a:schemeClr val="lt1"/>
                </a:solidFill>
              </a:rPr>
              <a:t> types of pitches</a:t>
            </a:r>
            <a:endParaRPr sz="2000">
              <a:solidFill>
                <a:schemeClr val="lt1"/>
              </a:solidFill>
            </a:endParaRPr>
          </a:p>
        </p:txBody>
      </p:sp>
      <p:sp>
        <p:nvSpPr>
          <p:cNvPr id="301" name="Google Shape;301;p16"/>
          <p:cNvSpPr txBox="1"/>
          <p:nvPr>
            <p:ph idx="2" type="body"/>
          </p:nvPr>
        </p:nvSpPr>
        <p:spPr>
          <a:xfrm>
            <a:off x="4903650" y="1990050"/>
            <a:ext cx="3430500" cy="29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sz="1700">
                <a:solidFill>
                  <a:schemeClr val="lt1"/>
                </a:solidFill>
              </a:rPr>
              <a:t>Types of pitches </a:t>
            </a:r>
            <a:endParaRPr sz="1700">
              <a:solidFill>
                <a:schemeClr val="lt1"/>
              </a:solidFill>
            </a:endParaRPr>
          </a:p>
          <a:p>
            <a:pPr indent="0" lvl="0" marL="0" rtl="0" algn="l">
              <a:spcBef>
                <a:spcPts val="1600"/>
              </a:spcBef>
              <a:spcAft>
                <a:spcPts val="0"/>
              </a:spcAft>
              <a:buNone/>
            </a:pPr>
            <a:r>
              <a:rPr lang="en" sz="1700">
                <a:solidFill>
                  <a:schemeClr val="lt1"/>
                </a:solidFill>
              </a:rPr>
              <a:t>Elevator Pitch - Short to the Point </a:t>
            </a:r>
            <a:endParaRPr sz="1700">
              <a:solidFill>
                <a:schemeClr val="lt1"/>
              </a:solidFill>
            </a:endParaRPr>
          </a:p>
          <a:p>
            <a:pPr indent="0" lvl="0" marL="0" rtl="0" algn="l">
              <a:spcBef>
                <a:spcPts val="1600"/>
              </a:spcBef>
              <a:spcAft>
                <a:spcPts val="0"/>
              </a:spcAft>
              <a:buNone/>
            </a:pPr>
            <a:r>
              <a:rPr lang="en" sz="1700">
                <a:solidFill>
                  <a:schemeClr val="lt1"/>
                </a:solidFill>
              </a:rPr>
              <a:t>Pitch Deck - Visual presentation usually to investors </a:t>
            </a:r>
            <a:endParaRPr sz="1700">
              <a:solidFill>
                <a:schemeClr val="lt1"/>
              </a:solidFill>
            </a:endParaRPr>
          </a:p>
          <a:p>
            <a:pPr indent="0" lvl="0" marL="0" rtl="0" algn="l">
              <a:spcBef>
                <a:spcPts val="1600"/>
              </a:spcBef>
              <a:spcAft>
                <a:spcPts val="1600"/>
              </a:spcAft>
              <a:buNone/>
            </a:pPr>
            <a:r>
              <a:rPr lang="en" sz="1700">
                <a:solidFill>
                  <a:schemeClr val="lt1"/>
                </a:solidFill>
              </a:rPr>
              <a:t>Sales Pitch - To sell a product tells a story </a:t>
            </a:r>
            <a:endParaRPr sz="17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 to PITCH </a:t>
            </a:r>
            <a:endParaRPr/>
          </a:p>
        </p:txBody>
      </p:sp>
      <p:sp>
        <p:nvSpPr>
          <p:cNvPr id="307" name="Google Shape;307;p17"/>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P- </a:t>
            </a:r>
            <a:r>
              <a:rPr lang="en" sz="1700"/>
              <a:t>Purpose</a:t>
            </a:r>
            <a:r>
              <a:rPr lang="en" sz="1700"/>
              <a:t> </a:t>
            </a:r>
            <a:endParaRPr sz="1700"/>
          </a:p>
          <a:p>
            <a:pPr indent="0" lvl="0" marL="0" rtl="0" algn="l">
              <a:spcBef>
                <a:spcPts val="1600"/>
              </a:spcBef>
              <a:spcAft>
                <a:spcPts val="0"/>
              </a:spcAft>
              <a:buNone/>
            </a:pPr>
            <a:r>
              <a:rPr lang="en" sz="1700"/>
              <a:t>I- Is It </a:t>
            </a:r>
            <a:r>
              <a:rPr lang="en" sz="1700"/>
              <a:t>believable</a:t>
            </a:r>
            <a:r>
              <a:rPr lang="en" sz="1700"/>
              <a:t> </a:t>
            </a:r>
            <a:endParaRPr sz="1700"/>
          </a:p>
          <a:p>
            <a:pPr indent="0" lvl="0" marL="0" rtl="0" algn="l">
              <a:spcBef>
                <a:spcPts val="1600"/>
              </a:spcBef>
              <a:spcAft>
                <a:spcPts val="0"/>
              </a:spcAft>
              <a:buNone/>
            </a:pPr>
            <a:r>
              <a:rPr lang="en" sz="1700"/>
              <a:t>T- Target, Who’s your audience</a:t>
            </a:r>
            <a:endParaRPr sz="1700"/>
          </a:p>
          <a:p>
            <a:pPr indent="0" lvl="0" marL="0" rtl="0" algn="l">
              <a:spcBef>
                <a:spcPts val="1600"/>
              </a:spcBef>
              <a:spcAft>
                <a:spcPts val="0"/>
              </a:spcAft>
              <a:buNone/>
            </a:pPr>
            <a:r>
              <a:rPr lang="en" sz="1700"/>
              <a:t>C- Clear vs. Clever </a:t>
            </a:r>
            <a:endParaRPr sz="1700"/>
          </a:p>
          <a:p>
            <a:pPr indent="0" lvl="0" marL="0" rtl="0" algn="l">
              <a:spcBef>
                <a:spcPts val="1600"/>
              </a:spcBef>
              <a:spcAft>
                <a:spcPts val="1600"/>
              </a:spcAft>
              <a:buNone/>
            </a:pPr>
            <a:r>
              <a:rPr lang="en" sz="1700"/>
              <a:t>H- How will it be given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311" name="Shape 311"/>
        <p:cNvGrpSpPr/>
        <p:nvPr/>
      </p:nvGrpSpPr>
      <p:grpSpPr>
        <a:xfrm>
          <a:off x="0" y="0"/>
          <a:ext cx="0" cy="0"/>
          <a:chOff x="0" y="0"/>
          <a:chExt cx="0" cy="0"/>
        </a:xfrm>
      </p:grpSpPr>
      <p:sp>
        <p:nvSpPr>
          <p:cNvPr id="312" name="Google Shape;312;p1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Time to Work! </a:t>
            </a:r>
            <a:endParaRPr>
              <a:solidFill>
                <a:schemeClr val="lt1"/>
              </a:solidFill>
            </a:endParaRPr>
          </a:p>
        </p:txBody>
      </p:sp>
      <p:sp>
        <p:nvSpPr>
          <p:cNvPr id="313" name="Google Shape;313;p18"/>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500">
                <a:solidFill>
                  <a:schemeClr val="lt1"/>
                </a:solidFill>
              </a:rPr>
              <a:t>Tell Your Story Activity</a:t>
            </a:r>
            <a:r>
              <a:rPr lang="en">
                <a:solidFill>
                  <a:schemeClr val="lt1"/>
                </a:solidFill>
              </a:rPr>
              <a:t> </a:t>
            </a:r>
            <a:endParaRPr>
              <a:solidFill>
                <a:schemeClr val="lt1"/>
              </a:solidFill>
            </a:endParaRPr>
          </a:p>
        </p:txBody>
      </p:sp>
      <p:sp>
        <p:nvSpPr>
          <p:cNvPr id="314" name="Google Shape;314;p18"/>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318" name="Shape 318"/>
        <p:cNvGrpSpPr/>
        <p:nvPr/>
      </p:nvGrpSpPr>
      <p:grpSpPr>
        <a:xfrm>
          <a:off x="0" y="0"/>
          <a:ext cx="0" cy="0"/>
          <a:chOff x="0" y="0"/>
          <a:chExt cx="0" cy="0"/>
        </a:xfrm>
      </p:grpSpPr>
      <p:sp>
        <p:nvSpPr>
          <p:cNvPr id="319" name="Google Shape;319;p19"/>
          <p:cNvSpPr txBox="1"/>
          <p:nvPr>
            <p:ph type="title"/>
          </p:nvPr>
        </p:nvSpPr>
        <p:spPr>
          <a:xfrm>
            <a:off x="1303800" y="528500"/>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Purpose </a:t>
            </a:r>
            <a:endParaRPr>
              <a:solidFill>
                <a:schemeClr val="lt1"/>
              </a:solidFill>
            </a:endParaRPr>
          </a:p>
        </p:txBody>
      </p:sp>
      <p:sp>
        <p:nvSpPr>
          <p:cNvPr id="320" name="Google Shape;320;p19"/>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Why- 7 whys </a:t>
            </a:r>
            <a:endParaRPr>
              <a:solidFill>
                <a:schemeClr val="lt1"/>
              </a:solidFill>
            </a:endParaRPr>
          </a:p>
          <a:p>
            <a:pPr indent="0" lvl="0" marL="0" rtl="0" algn="l">
              <a:spcBef>
                <a:spcPts val="1600"/>
              </a:spcBef>
              <a:spcAft>
                <a:spcPts val="1600"/>
              </a:spcAft>
              <a:buNone/>
            </a:pPr>
            <a:r>
              <a:rPr lang="en">
                <a:solidFill>
                  <a:schemeClr val="lt1"/>
                </a:solidFill>
              </a:rPr>
              <a:t>Pink Flower </a:t>
            </a:r>
            <a:endParaRPr>
              <a:solidFill>
                <a:schemeClr val="lt1"/>
              </a:solidFill>
            </a:endParaRPr>
          </a:p>
        </p:txBody>
      </p:sp>
      <p:pic>
        <p:nvPicPr>
          <p:cNvPr id="321" name="Google Shape;321;p19"/>
          <p:cNvPicPr preferRelativeResize="0"/>
          <p:nvPr/>
        </p:nvPicPr>
        <p:blipFill>
          <a:blip r:embed="rId3">
            <a:alphaModFix/>
          </a:blip>
          <a:stretch>
            <a:fillRect/>
          </a:stretch>
        </p:blipFill>
        <p:spPr>
          <a:xfrm>
            <a:off x="2915100" y="1597875"/>
            <a:ext cx="6083574" cy="30084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325" name="Shape 325"/>
        <p:cNvGrpSpPr/>
        <p:nvPr/>
      </p:nvGrpSpPr>
      <p:grpSpPr>
        <a:xfrm>
          <a:off x="0" y="0"/>
          <a:ext cx="0" cy="0"/>
          <a:chOff x="0" y="0"/>
          <a:chExt cx="0" cy="0"/>
        </a:xfrm>
      </p:grpSpPr>
      <p:sp>
        <p:nvSpPr>
          <p:cNvPr id="326" name="Google Shape;326;p20"/>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Is it Believable </a:t>
            </a:r>
            <a:endParaRPr>
              <a:solidFill>
                <a:schemeClr val="lt1"/>
              </a:solidFill>
            </a:endParaRPr>
          </a:p>
        </p:txBody>
      </p:sp>
      <p:sp>
        <p:nvSpPr>
          <p:cNvPr id="327" name="Google Shape;327;p20"/>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533400" lvl="0" marL="457200" rtl="0" algn="l">
              <a:spcBef>
                <a:spcPts val="0"/>
              </a:spcBef>
              <a:spcAft>
                <a:spcPts val="0"/>
              </a:spcAft>
              <a:buClr>
                <a:schemeClr val="lt1"/>
              </a:buClr>
              <a:buSzPts val="4800"/>
              <a:buChar char="●"/>
            </a:pPr>
            <a:r>
              <a:rPr lang="en" sz="4800">
                <a:solidFill>
                  <a:schemeClr val="lt1"/>
                </a:solidFill>
              </a:rPr>
              <a:t>You don’t want it to be </a:t>
            </a:r>
            <a:r>
              <a:rPr lang="en" sz="4800">
                <a:solidFill>
                  <a:schemeClr val="lt1"/>
                </a:solidFill>
              </a:rPr>
              <a:t>gimmicky </a:t>
            </a:r>
            <a:endParaRPr sz="4800">
              <a:solidFill>
                <a:schemeClr val="lt1"/>
              </a:solidFill>
            </a:endParaRPr>
          </a:p>
          <a:p>
            <a:pPr indent="-533400" lvl="0" marL="457200" rtl="0" algn="l">
              <a:spcBef>
                <a:spcPts val="0"/>
              </a:spcBef>
              <a:spcAft>
                <a:spcPts val="0"/>
              </a:spcAft>
              <a:buClr>
                <a:schemeClr val="lt1"/>
              </a:buClr>
              <a:buSzPts val="4800"/>
              <a:buChar char="●"/>
            </a:pPr>
            <a:r>
              <a:rPr lang="en" sz="4800">
                <a:solidFill>
                  <a:schemeClr val="lt1"/>
                </a:solidFill>
              </a:rPr>
              <a:t>Be real </a:t>
            </a:r>
            <a:endParaRPr sz="4800">
              <a:solidFill>
                <a:schemeClr val="lt1"/>
              </a:solidFill>
            </a:endParaRPr>
          </a:p>
          <a:p>
            <a:pPr indent="0" lvl="0" marL="45720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1"/>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Target Market </a:t>
            </a:r>
            <a:endParaRPr/>
          </a:p>
        </p:txBody>
      </p:sp>
      <p:sp>
        <p:nvSpPr>
          <p:cNvPr id="333" name="Google Shape;333;p21"/>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Be clear on who your target is. You want to drill your target down as much as possible. </a:t>
            </a:r>
            <a:endParaRPr/>
          </a:p>
        </p:txBody>
      </p:sp>
      <p:pic>
        <p:nvPicPr>
          <p:cNvPr id="334" name="Google Shape;334;p21"/>
          <p:cNvPicPr preferRelativeResize="0"/>
          <p:nvPr/>
        </p:nvPicPr>
        <p:blipFill>
          <a:blip r:embed="rId3">
            <a:alphaModFix/>
          </a:blip>
          <a:stretch>
            <a:fillRect/>
          </a:stretch>
        </p:blipFill>
        <p:spPr>
          <a:xfrm>
            <a:off x="2000250" y="2224500"/>
            <a:ext cx="2919002" cy="29190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338" name="Shape 338"/>
        <p:cNvGrpSpPr/>
        <p:nvPr/>
      </p:nvGrpSpPr>
      <p:grpSpPr>
        <a:xfrm>
          <a:off x="0" y="0"/>
          <a:ext cx="0" cy="0"/>
          <a:chOff x="0" y="0"/>
          <a:chExt cx="0" cy="0"/>
        </a:xfrm>
      </p:grpSpPr>
      <p:sp>
        <p:nvSpPr>
          <p:cNvPr id="339" name="Google Shape;339;p22"/>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Clear Vs Clever </a:t>
            </a:r>
            <a:endParaRPr>
              <a:solidFill>
                <a:schemeClr val="lt1"/>
              </a:solidFill>
            </a:endParaRPr>
          </a:p>
        </p:txBody>
      </p:sp>
      <p:sp>
        <p:nvSpPr>
          <p:cNvPr id="340" name="Google Shape;340;p22"/>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lt1"/>
                </a:solidFill>
              </a:rPr>
              <a:t>It’s not a time to be clever and confusing. Tell your audience what you want them to know. My example of my pitch- </a:t>
            </a:r>
            <a:endParaRPr>
              <a:solidFill>
                <a:schemeClr val="lt1"/>
              </a:solidFill>
            </a:endParaRPr>
          </a:p>
        </p:txBody>
      </p:sp>
      <p:pic>
        <p:nvPicPr>
          <p:cNvPr id="341" name="Google Shape;341;p22">
            <a:hlinkClick r:id="rId3"/>
          </p:cNvPr>
          <p:cNvPicPr preferRelativeResize="0"/>
          <p:nvPr/>
        </p:nvPicPr>
        <p:blipFill>
          <a:blip r:embed="rId4">
            <a:alphaModFix/>
          </a:blip>
          <a:stretch>
            <a:fillRect/>
          </a:stretch>
        </p:blipFill>
        <p:spPr>
          <a:xfrm>
            <a:off x="4400699" y="2670525"/>
            <a:ext cx="3545700" cy="23608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3"/>
          <p:cNvSpPr txBox="1"/>
          <p:nvPr>
            <p:ph type="title"/>
          </p:nvPr>
        </p:nvSpPr>
        <p:spPr>
          <a:xfrm>
            <a:off x="1303800" y="5144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will you present your pitch </a:t>
            </a:r>
            <a:endParaRPr/>
          </a:p>
        </p:txBody>
      </p:sp>
      <p:sp>
        <p:nvSpPr>
          <p:cNvPr id="347" name="Google Shape;347;p23"/>
          <p:cNvSpPr txBox="1"/>
          <p:nvPr>
            <p:ph idx="1" type="body"/>
          </p:nvPr>
        </p:nvSpPr>
        <p:spPr>
          <a:xfrm>
            <a:off x="280300" y="1613988"/>
            <a:ext cx="7815900" cy="299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Email </a:t>
            </a:r>
            <a:endParaRPr sz="2000"/>
          </a:p>
          <a:p>
            <a:pPr indent="0" lvl="0" marL="0" rtl="0" algn="l">
              <a:spcBef>
                <a:spcPts val="1600"/>
              </a:spcBef>
              <a:spcAft>
                <a:spcPts val="0"/>
              </a:spcAft>
              <a:buNone/>
            </a:pPr>
            <a:r>
              <a:rPr lang="en" sz="2000"/>
              <a:t>Audio </a:t>
            </a:r>
            <a:endParaRPr sz="2000"/>
          </a:p>
          <a:p>
            <a:pPr indent="0" lvl="0" marL="0" rtl="0" algn="l">
              <a:spcBef>
                <a:spcPts val="1600"/>
              </a:spcBef>
              <a:spcAft>
                <a:spcPts val="0"/>
              </a:spcAft>
              <a:buNone/>
            </a:pPr>
            <a:r>
              <a:rPr lang="en" sz="2000"/>
              <a:t>In Person </a:t>
            </a:r>
            <a:endParaRPr sz="2000"/>
          </a:p>
          <a:p>
            <a:pPr indent="0" lvl="0" marL="0" rtl="0" algn="l">
              <a:spcBef>
                <a:spcPts val="1600"/>
              </a:spcBef>
              <a:spcAft>
                <a:spcPts val="1600"/>
              </a:spcAft>
              <a:buNone/>
            </a:pPr>
            <a:r>
              <a:rPr lang="en" sz="2000"/>
              <a:t>How effective will it be.  </a:t>
            </a:r>
            <a:endParaRPr sz="2000"/>
          </a:p>
        </p:txBody>
      </p:sp>
      <p:pic>
        <p:nvPicPr>
          <p:cNvPr id="348" name="Google Shape;348;p23">
            <a:hlinkClick r:id="rId3"/>
          </p:cNvPr>
          <p:cNvPicPr preferRelativeResize="0"/>
          <p:nvPr/>
        </p:nvPicPr>
        <p:blipFill>
          <a:blip r:embed="rId4">
            <a:alphaModFix/>
          </a:blip>
          <a:stretch>
            <a:fillRect/>
          </a:stretch>
        </p:blipFill>
        <p:spPr>
          <a:xfrm>
            <a:off x="3757896" y="1990050"/>
            <a:ext cx="3403749" cy="2237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Scale Assignment 1</a:t>
            </a:r>
            <a:endParaRPr/>
          </a:p>
        </p:txBody>
      </p:sp>
      <p:sp>
        <p:nvSpPr>
          <p:cNvPr id="354" name="Google Shape;354;p2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Make a video or go live in the Made by Monea Millionaires group doing a 1 min pitch on who you’re and what your business offers. </a:t>
            </a:r>
            <a:endParaRPr/>
          </a:p>
          <a:p>
            <a:pPr indent="0" lvl="0" marL="0" rtl="0" algn="l">
              <a:spcBef>
                <a:spcPts val="1600"/>
              </a:spcBef>
              <a:spcAft>
                <a:spcPts val="0"/>
              </a:spcAft>
              <a:buNone/>
            </a:pPr>
            <a:r>
              <a:rPr lang="en"/>
              <a:t>Use hashtag #tmonea </a:t>
            </a:r>
            <a:endParaRPr/>
          </a:p>
          <a:p>
            <a:pPr indent="0" lvl="0" marL="0" rtl="0" algn="l">
              <a:spcBef>
                <a:spcPts val="1600"/>
              </a:spcBef>
              <a:spcAft>
                <a:spcPts val="0"/>
              </a:spcAft>
              <a:buNone/>
            </a:pPr>
            <a:r>
              <a:rPr lang="en"/>
              <a:t>Once you complete this save it! You can use this to send to new </a:t>
            </a:r>
            <a:r>
              <a:rPr lang="en"/>
              <a:t>clients</a:t>
            </a:r>
            <a:r>
              <a:rPr lang="en"/>
              <a:t> and future investors </a:t>
            </a:r>
            <a:endParaRPr/>
          </a:p>
          <a:p>
            <a:pPr indent="0" lvl="0" marL="0" rtl="0" algn="l">
              <a:spcBef>
                <a:spcPts val="1600"/>
              </a:spcBef>
              <a:spcAft>
                <a:spcPts val="1600"/>
              </a:spcAft>
              <a:buNone/>
            </a:pPr>
            <a:r>
              <a:rPr lang="en"/>
              <a:t>Due by </a:t>
            </a:r>
            <a:r>
              <a:rPr lang="en"/>
              <a:t>tomorrow</a:t>
            </a:r>
            <a:r>
              <a:rPr lang="en"/>
              <a:t> !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358" name="Shape 358"/>
        <p:cNvGrpSpPr/>
        <p:nvPr/>
      </p:nvGrpSpPr>
      <p:grpSpPr>
        <a:xfrm>
          <a:off x="0" y="0"/>
          <a:ext cx="0" cy="0"/>
          <a:chOff x="0" y="0"/>
          <a:chExt cx="0" cy="0"/>
        </a:xfrm>
      </p:grpSpPr>
      <p:sp>
        <p:nvSpPr>
          <p:cNvPr id="359" name="Google Shape;359;p2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Questions?</a:t>
            </a:r>
            <a:endParaRPr>
              <a:solidFill>
                <a:schemeClr val="lt1"/>
              </a:solidFill>
            </a:endParaRPr>
          </a:p>
        </p:txBody>
      </p:sp>
      <p:sp>
        <p:nvSpPr>
          <p:cNvPr id="360" name="Google Shape;360;p25"/>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Tia Monea </a:t>
            </a:r>
            <a:endParaRPr>
              <a:solidFill>
                <a:schemeClr val="lt1"/>
              </a:solidFill>
            </a:endParaRPr>
          </a:p>
          <a:p>
            <a:pPr indent="0" lvl="0" marL="0" rtl="0" algn="l">
              <a:spcBef>
                <a:spcPts val="1600"/>
              </a:spcBef>
              <a:spcAft>
                <a:spcPts val="0"/>
              </a:spcAft>
              <a:buNone/>
            </a:pPr>
            <a:r>
              <a:rPr lang="en" u="sng">
                <a:solidFill>
                  <a:schemeClr val="lt1"/>
                </a:solidFill>
                <a:hlinkClick r:id="rId3">
                  <a:extLst>
                    <a:ext uri="{A12FA001-AC4F-418D-AE19-62706E023703}">
                      <ahyp:hlinkClr val="tx"/>
                    </a:ext>
                  </a:extLst>
                </a:hlinkClick>
              </a:rPr>
              <a:t>tmonea@madebymonea.com</a:t>
            </a:r>
            <a:r>
              <a:rPr lang="en">
                <a:solidFill>
                  <a:schemeClr val="lt1"/>
                </a:solidFill>
              </a:rPr>
              <a:t> </a:t>
            </a:r>
            <a:endParaRPr>
              <a:solidFill>
                <a:schemeClr val="lt1"/>
              </a:solidFill>
            </a:endParaRPr>
          </a:p>
          <a:p>
            <a:pPr indent="0" lvl="0" marL="0" rtl="0" algn="l">
              <a:spcBef>
                <a:spcPts val="1600"/>
              </a:spcBef>
              <a:spcAft>
                <a:spcPts val="0"/>
              </a:spcAft>
              <a:buNone/>
            </a:pPr>
            <a:r>
              <a:rPr lang="en" u="sng">
                <a:solidFill>
                  <a:schemeClr val="lt1"/>
                </a:solidFill>
                <a:hlinkClick r:id="rId4">
                  <a:extLst>
                    <a:ext uri="{A12FA001-AC4F-418D-AE19-62706E023703}">
                      <ahyp:hlinkClr val="tx"/>
                    </a:ext>
                  </a:extLst>
                </a:hlinkClick>
              </a:rPr>
              <a:t>www.madebymonea.com</a:t>
            </a:r>
            <a:r>
              <a:rPr lang="en">
                <a:solidFill>
                  <a:schemeClr val="lt1"/>
                </a:solidFill>
              </a:rPr>
              <a:t> </a:t>
            </a:r>
            <a:endParaRPr>
              <a:solidFill>
                <a:schemeClr val="lt1"/>
              </a:solidFill>
            </a:endParaRPr>
          </a:p>
          <a:p>
            <a:pPr indent="0" lvl="0" marL="0" rtl="0" algn="l">
              <a:spcBef>
                <a:spcPts val="1600"/>
              </a:spcBef>
              <a:spcAft>
                <a:spcPts val="1600"/>
              </a:spcAft>
              <a:buNone/>
            </a:pPr>
            <a:r>
              <a:rPr lang="en">
                <a:solidFill>
                  <a:schemeClr val="lt1"/>
                </a:solidFill>
              </a:rPr>
              <a:t>217-751-8120 </a:t>
            </a:r>
            <a:endParaRPr>
              <a:solidFill>
                <a:schemeClr val="lt1"/>
              </a:solidFill>
            </a:endParaRPr>
          </a:p>
        </p:txBody>
      </p:sp>
      <p:pic>
        <p:nvPicPr>
          <p:cNvPr id="361" name="Google Shape;361;p25"/>
          <p:cNvPicPr preferRelativeResize="0"/>
          <p:nvPr/>
        </p:nvPicPr>
        <p:blipFill>
          <a:blip r:embed="rId5">
            <a:alphaModFix/>
          </a:blip>
          <a:stretch>
            <a:fillRect/>
          </a:stretch>
        </p:blipFill>
        <p:spPr>
          <a:xfrm>
            <a:off x="4148425" y="891450"/>
            <a:ext cx="4302625" cy="2868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365" name="Shape 365"/>
        <p:cNvGrpSpPr/>
        <p:nvPr/>
      </p:nvGrpSpPr>
      <p:grpSpPr>
        <a:xfrm>
          <a:off x="0" y="0"/>
          <a:ext cx="0" cy="0"/>
          <a:chOff x="0" y="0"/>
          <a:chExt cx="0" cy="0"/>
        </a:xfrm>
      </p:grpSpPr>
      <p:sp>
        <p:nvSpPr>
          <p:cNvPr id="366" name="Google Shape;366;p2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lt1"/>
                </a:highlight>
              </a:rPr>
              <a:t>  </a:t>
            </a:r>
            <a:r>
              <a:rPr lang="en">
                <a:highlight>
                  <a:schemeClr val="lt1"/>
                </a:highlight>
              </a:rPr>
              <a:t>Day 2 - Content Creation </a:t>
            </a:r>
            <a:endParaRPr>
              <a:highlight>
                <a:schemeClr val="lt1"/>
              </a:highlight>
            </a:endParaRPr>
          </a:p>
        </p:txBody>
      </p:sp>
      <p:sp>
        <p:nvSpPr>
          <p:cNvPr id="367" name="Google Shape;367;p26"/>
          <p:cNvSpPr txBox="1"/>
          <p:nvPr>
            <p:ph idx="1" type="body"/>
          </p:nvPr>
        </p:nvSpPr>
        <p:spPr>
          <a:xfrm>
            <a:off x="538800" y="1597863"/>
            <a:ext cx="8066400" cy="3153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a:solidFill>
                  <a:srgbClr val="FFFFFF"/>
                </a:solidFill>
              </a:rPr>
              <a:t>Jaleesa Davis is a Licensed Nail Technician and the Owner of Glaze Nail Salon in Springfield, IL. She graduated in 2011 with a bachelor’s degree in Business Administration and Management. Jaleesa has a passion for helping other, she started a Non-Profit called Girls Glory where she braids young girls’ hair for free to help boost their confidence.  In her spare time she loves helping others and spending time with her family.</a:t>
            </a:r>
            <a:endParaRPr b="1">
              <a:solidFill>
                <a:srgbClr val="FFFFFF"/>
              </a:solidFill>
            </a:endParaRPr>
          </a:p>
        </p:txBody>
      </p:sp>
      <p:sp>
        <p:nvSpPr>
          <p:cNvPr id="368" name="Google Shape;368;p26"/>
          <p:cNvSpPr txBox="1"/>
          <p:nvPr/>
        </p:nvSpPr>
        <p:spPr>
          <a:xfrm>
            <a:off x="914400" y="2145030"/>
            <a:ext cx="7315200" cy="42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2 - Scale Assignment </a:t>
            </a:r>
            <a:endParaRPr/>
          </a:p>
        </p:txBody>
      </p:sp>
      <p:sp>
        <p:nvSpPr>
          <p:cNvPr id="374" name="Google Shape;374;p27"/>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Create a post using your brand colors asking your clients a question? </a:t>
            </a:r>
            <a:endParaRPr/>
          </a:p>
          <a:p>
            <a:pPr indent="0" lvl="0" marL="0" rtl="0" algn="l">
              <a:spcBef>
                <a:spcPts val="1600"/>
              </a:spcBef>
              <a:spcAft>
                <a:spcPts val="0"/>
              </a:spcAft>
              <a:buNone/>
            </a:pPr>
            <a:r>
              <a:rPr lang="en"/>
              <a:t>Emotions - </a:t>
            </a:r>
            <a:endParaRPr/>
          </a:p>
          <a:p>
            <a:pPr indent="0" lvl="0" marL="0" rtl="0" algn="l">
              <a:spcBef>
                <a:spcPts val="1600"/>
              </a:spcBef>
              <a:spcAft>
                <a:spcPts val="0"/>
              </a:spcAft>
              <a:buNone/>
            </a:pPr>
            <a:r>
              <a:rPr lang="en"/>
              <a:t>Action- </a:t>
            </a:r>
            <a:endParaRPr/>
          </a:p>
          <a:p>
            <a:pPr indent="0" lvl="0" marL="0" rtl="0" algn="l">
              <a:spcBef>
                <a:spcPts val="1600"/>
              </a:spcBef>
              <a:spcAft>
                <a:spcPts val="0"/>
              </a:spcAft>
              <a:buNone/>
            </a:pPr>
            <a:r>
              <a:rPr lang="en"/>
              <a:t>Ex- Have you recently had a bad day where you felt like giving up on your business? </a:t>
            </a:r>
            <a:endParaRPr/>
          </a:p>
          <a:p>
            <a:pPr indent="0" lvl="0" marL="0" rtl="0" algn="l">
              <a:spcBef>
                <a:spcPts val="1600"/>
              </a:spcBef>
              <a:spcAft>
                <a:spcPts val="0"/>
              </a:spcAft>
              <a:buNone/>
            </a:pPr>
            <a:r>
              <a:rPr lang="en"/>
              <a:t>Yes or no question </a:t>
            </a:r>
            <a:endParaRPr/>
          </a:p>
          <a:p>
            <a:pPr indent="0" lvl="0" marL="0" rtl="0" algn="l">
              <a:spcBef>
                <a:spcPts val="1600"/>
              </a:spcBef>
              <a:spcAft>
                <a:spcPts val="1600"/>
              </a:spcAft>
              <a:buNone/>
            </a:pPr>
            <a:r>
              <a:rPr lang="en"/>
              <a:t>What would your business do with an extra 10k?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3 Social Media for Small Business</a:t>
            </a:r>
            <a:endParaRPr/>
          </a:p>
        </p:txBody>
      </p:sp>
      <p:sp>
        <p:nvSpPr>
          <p:cNvPr id="380" name="Google Shape;380;p28"/>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Lydia Molina- Litty Made LittyMade Makeup is a movement. Members are encouraged to live as a Lucrative,  Intelligent, Talented, Tenacious Young Boss. Makeup provides a safe space for all and when you look good you feel good, enough to be L.I.T.T.Y. </a:t>
            </a:r>
            <a:endParaRPr b="1"/>
          </a:p>
          <a:p>
            <a:pPr indent="0" lvl="0" marL="0" rtl="0" algn="l">
              <a:spcBef>
                <a:spcPts val="1600"/>
              </a:spcBef>
              <a:spcAft>
                <a:spcPts val="1600"/>
              </a:spcAft>
              <a:buNone/>
            </a:pPr>
            <a:r>
              <a:rPr b="1" lang="en"/>
              <a:t>My services provide mobile  makeup services to every client.</a:t>
            </a:r>
            <a:endParaRPr b="1"/>
          </a:p>
        </p:txBody>
      </p:sp>
      <p:pic>
        <p:nvPicPr>
          <p:cNvPr id="381" name="Google Shape;381;p28"/>
          <p:cNvPicPr preferRelativeResize="0"/>
          <p:nvPr/>
        </p:nvPicPr>
        <p:blipFill>
          <a:blip r:embed="rId3">
            <a:alphaModFix/>
          </a:blip>
          <a:stretch>
            <a:fillRect/>
          </a:stretch>
        </p:blipFill>
        <p:spPr>
          <a:xfrm>
            <a:off x="6229574" y="3083724"/>
            <a:ext cx="2436450" cy="2029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9"/>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Hash Tags </a:t>
            </a:r>
            <a:endParaRPr/>
          </a:p>
        </p:txBody>
      </p:sp>
      <p:sp>
        <p:nvSpPr>
          <p:cNvPr id="387" name="Google Shape;387;p29"/>
          <p:cNvSpPr txBox="1"/>
          <p:nvPr>
            <p:ph idx="1" type="body"/>
          </p:nvPr>
        </p:nvSpPr>
        <p:spPr>
          <a:xfrm>
            <a:off x="184625" y="1300953"/>
            <a:ext cx="8334300" cy="3842700"/>
          </a:xfrm>
          <a:prstGeom prst="rect">
            <a:avLst/>
          </a:prstGeom>
        </p:spPr>
        <p:txBody>
          <a:bodyPr anchorCtr="0" anchor="t" bIns="91425" lIns="91425" spcFirstLastPara="1" rIns="91425" wrap="square" tIns="91425">
            <a:noAutofit/>
          </a:bodyPr>
          <a:lstStyle/>
          <a:p>
            <a:pPr indent="-311150" lvl="0" marL="457200" rtl="0" algn="ctr">
              <a:spcBef>
                <a:spcPts val="0"/>
              </a:spcBef>
              <a:spcAft>
                <a:spcPts val="0"/>
              </a:spcAft>
              <a:buSzPts val="1300"/>
              <a:buChar char="●"/>
            </a:pPr>
            <a:r>
              <a:rPr lang="en"/>
              <a:t>what are the Types</a:t>
            </a:r>
            <a:endParaRPr/>
          </a:p>
          <a:p>
            <a:pPr indent="-311150" lvl="0" marL="457200" rtl="0" algn="ctr">
              <a:spcBef>
                <a:spcPts val="0"/>
              </a:spcBef>
              <a:spcAft>
                <a:spcPts val="0"/>
              </a:spcAft>
              <a:buSzPts val="1300"/>
              <a:buChar char="●"/>
            </a:pPr>
            <a:r>
              <a:rPr lang="en"/>
              <a:t>of Hashtags?</a:t>
            </a:r>
            <a:endParaRPr/>
          </a:p>
          <a:p>
            <a:pPr indent="-311150" lvl="0" marL="457200" rtl="0" algn="ctr">
              <a:spcBef>
                <a:spcPts val="0"/>
              </a:spcBef>
              <a:spcAft>
                <a:spcPts val="0"/>
              </a:spcAft>
              <a:buSzPts val="1300"/>
              <a:buChar char="●"/>
            </a:pPr>
            <a:r>
              <a:rPr lang="en"/>
              <a:t>Product or Service Hashtags: basic keywords</a:t>
            </a:r>
            <a:endParaRPr/>
          </a:p>
          <a:p>
            <a:pPr indent="-311150" lvl="0" marL="457200" rtl="0" algn="ctr">
              <a:spcBef>
                <a:spcPts val="0"/>
              </a:spcBef>
              <a:spcAft>
                <a:spcPts val="0"/>
              </a:spcAft>
              <a:buSzPts val="1300"/>
              <a:buChar char="●"/>
            </a:pPr>
            <a:r>
              <a:rPr lang="en"/>
              <a:t>to describe your product or service</a:t>
            </a:r>
            <a:endParaRPr/>
          </a:p>
          <a:p>
            <a:pPr indent="-311150" lvl="0" marL="457200" rtl="0" algn="ctr">
              <a:spcBef>
                <a:spcPts val="0"/>
              </a:spcBef>
              <a:spcAft>
                <a:spcPts val="0"/>
              </a:spcAft>
              <a:buSzPts val="1300"/>
              <a:buChar char="●"/>
            </a:pPr>
            <a:r>
              <a:rPr lang="en"/>
              <a:t>Niche Hashtags: keywords or phrases that</a:t>
            </a:r>
            <a:endParaRPr/>
          </a:p>
          <a:p>
            <a:pPr indent="-311150" lvl="0" marL="457200" rtl="0" algn="ctr">
              <a:spcBef>
                <a:spcPts val="0"/>
              </a:spcBef>
              <a:spcAft>
                <a:spcPts val="0"/>
              </a:spcAft>
              <a:buSzPts val="1300"/>
              <a:buChar char="●"/>
            </a:pPr>
            <a:r>
              <a:rPr lang="en"/>
              <a:t>show where you fit in your industry</a:t>
            </a:r>
            <a:endParaRPr/>
          </a:p>
          <a:p>
            <a:pPr indent="-311150" lvl="0" marL="457200" rtl="0" algn="ctr">
              <a:spcBef>
                <a:spcPts val="0"/>
              </a:spcBef>
              <a:spcAft>
                <a:spcPts val="0"/>
              </a:spcAft>
              <a:buSzPts val="1300"/>
              <a:buChar char="●"/>
            </a:pPr>
            <a:r>
              <a:rPr lang="en"/>
              <a:t>   Industry Hashtags: what is your industry?</a:t>
            </a:r>
            <a:endParaRPr/>
          </a:p>
          <a:p>
            <a:pPr indent="-311150" lvl="0" marL="457200" rtl="0" algn="ctr">
              <a:spcBef>
                <a:spcPts val="0"/>
              </a:spcBef>
              <a:spcAft>
                <a:spcPts val="0"/>
              </a:spcAft>
              <a:buSzPts val="1300"/>
              <a:buChar char="●"/>
            </a:pPr>
            <a:r>
              <a:rPr lang="en"/>
              <a:t>Just with a # in front</a:t>
            </a:r>
            <a:endParaRPr/>
          </a:p>
          <a:p>
            <a:pPr indent="-311150" lvl="0" marL="457200" rtl="0" algn="ctr">
              <a:spcBef>
                <a:spcPts val="0"/>
              </a:spcBef>
              <a:spcAft>
                <a:spcPts val="0"/>
              </a:spcAft>
              <a:buSzPts val="1300"/>
              <a:buChar char="●"/>
            </a:pPr>
            <a:r>
              <a:rPr lang="en"/>
              <a:t>Special events/seasons/days: holidays,</a:t>
            </a:r>
            <a:endParaRPr/>
          </a:p>
          <a:p>
            <a:pPr indent="-311150" lvl="0" marL="457200" rtl="0" algn="ctr">
              <a:spcBef>
                <a:spcPts val="0"/>
              </a:spcBef>
              <a:spcAft>
                <a:spcPts val="0"/>
              </a:spcAft>
              <a:buSzPts val="1300"/>
              <a:buChar char="●"/>
            </a:pPr>
            <a:r>
              <a:rPr lang="en"/>
              <a:t>events or just silly days hashtags</a:t>
            </a:r>
            <a:endParaRPr/>
          </a:p>
          <a:p>
            <a:pPr indent="-311150" lvl="0" marL="457200" rtl="0" algn="ctr">
              <a:spcBef>
                <a:spcPts val="0"/>
              </a:spcBef>
              <a:spcAft>
                <a:spcPts val="0"/>
              </a:spcAft>
              <a:buSzPts val="1300"/>
              <a:buChar char="●"/>
            </a:pPr>
            <a:r>
              <a:rPr lang="en"/>
              <a:t>Location hashtags: local (State, City,</a:t>
            </a:r>
            <a:endParaRPr/>
          </a:p>
          <a:p>
            <a:pPr indent="-311150" lvl="0" marL="457200" rtl="0" algn="ctr">
              <a:spcBef>
                <a:spcPts val="0"/>
              </a:spcBef>
              <a:spcAft>
                <a:spcPts val="0"/>
              </a:spcAft>
              <a:buSzPts val="1300"/>
              <a:buChar char="●"/>
            </a:pPr>
            <a:r>
              <a:rPr lang="en"/>
              <a:t>County/Parish,) tags that can reach your</a:t>
            </a:r>
            <a:endParaRPr/>
          </a:p>
          <a:p>
            <a:pPr indent="-311150" lvl="0" marL="457200" rtl="0" algn="ctr">
              <a:spcBef>
                <a:spcPts val="0"/>
              </a:spcBef>
              <a:spcAft>
                <a:spcPts val="0"/>
              </a:spcAft>
              <a:buSzPts val="1300"/>
              <a:buChar char="●"/>
            </a:pPr>
            <a:r>
              <a:rPr lang="en"/>
              <a:t>near-audience</a:t>
            </a:r>
            <a:endParaRPr/>
          </a:p>
          <a:p>
            <a:pPr indent="-311150" lvl="0" marL="457200" rtl="0" algn="ctr">
              <a:spcBef>
                <a:spcPts val="0"/>
              </a:spcBef>
              <a:spcAft>
                <a:spcPts val="0"/>
              </a:spcAft>
              <a:buSzPts val="1300"/>
              <a:buChar char="●"/>
            </a:pPr>
            <a:r>
              <a:rPr lang="en"/>
              <a:t>Branded Hashtags: a hashtag dedicated to</a:t>
            </a:r>
            <a:endParaRPr/>
          </a:p>
          <a:p>
            <a:pPr indent="-311150" lvl="0" marL="457200" rtl="0" algn="ctr">
              <a:spcBef>
                <a:spcPts val="0"/>
              </a:spcBef>
              <a:spcAft>
                <a:spcPts val="0"/>
              </a:spcAft>
              <a:buSzPts val="1300"/>
              <a:buChar char="●"/>
            </a:pPr>
            <a:r>
              <a:rPr lang="en"/>
              <a:t>vour brand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0"/>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3 Scale </a:t>
            </a:r>
            <a:r>
              <a:rPr lang="en"/>
              <a:t>Assignment </a:t>
            </a:r>
            <a:endParaRPr/>
          </a:p>
        </p:txBody>
      </p:sp>
      <p:sp>
        <p:nvSpPr>
          <p:cNvPr id="393" name="Google Shape;393;p30"/>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Visit Link Tree and see if will be beneficial for your business </a:t>
            </a:r>
            <a:endParaRPr/>
          </a:p>
          <a:p>
            <a:pPr indent="0" lvl="0" marL="0" rtl="0" algn="l">
              <a:spcBef>
                <a:spcPts val="1600"/>
              </a:spcBef>
              <a:spcAft>
                <a:spcPts val="0"/>
              </a:spcAft>
              <a:buNone/>
            </a:pPr>
            <a:r>
              <a:rPr lang="en" u="sng">
                <a:solidFill>
                  <a:schemeClr val="hlink"/>
                </a:solidFill>
                <a:hlinkClick r:id="rId3"/>
              </a:rPr>
              <a:t>https://linktr.ee</a:t>
            </a:r>
            <a:endParaRPr/>
          </a:p>
          <a:p>
            <a:pPr indent="0" lvl="0" marL="0" rtl="0" algn="l">
              <a:spcBef>
                <a:spcPts val="1600"/>
              </a:spcBef>
              <a:spcAft>
                <a:spcPts val="0"/>
              </a:spcAft>
              <a:buNone/>
            </a:pPr>
            <a:r>
              <a:rPr lang="en"/>
              <a:t>Make a post in the Made by Monea Millionaires group using your own unique hashtag </a:t>
            </a:r>
            <a:endParaRPr/>
          </a:p>
          <a:p>
            <a:pPr indent="0" lvl="0" marL="0" rtl="0" algn="l">
              <a:spcBef>
                <a:spcPts val="1600"/>
              </a:spcBef>
              <a:spcAft>
                <a:spcPts val="0"/>
              </a:spcAft>
              <a:buNone/>
            </a:pPr>
            <a:r>
              <a:rPr lang="en"/>
              <a:t>Showcasing your reason of why you became an entrepreneur </a:t>
            </a:r>
            <a:endParaRPr/>
          </a:p>
          <a:p>
            <a:pPr indent="0" lvl="0" marL="0" rtl="0" algn="l">
              <a:spcBef>
                <a:spcPts val="1600"/>
              </a:spcBef>
              <a:spcAft>
                <a:spcPts val="1600"/>
              </a:spcAft>
              <a:buNone/>
            </a:pPr>
            <a:r>
              <a:rPr lang="en"/>
              <a:t>Ex- Hi my name is Tia Monea I’m the owner of Made by Monea I became an entrepreneur to break generational curses #mbm3 #tmonea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1"/>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4 Scale Assignment </a:t>
            </a:r>
            <a:endParaRPr/>
          </a:p>
        </p:txBody>
      </p:sp>
      <p:sp>
        <p:nvSpPr>
          <p:cNvPr id="399" name="Google Shape;399;p31"/>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something that you learned today in the workshop!</a:t>
            </a:r>
            <a:endParaRPr/>
          </a:p>
          <a:p>
            <a:pPr indent="0" lvl="0" marL="0" rtl="0" algn="l">
              <a:spcBef>
                <a:spcPts val="1600"/>
              </a:spcBef>
              <a:spcAft>
                <a:spcPts val="1600"/>
              </a:spcAft>
              <a:buNone/>
            </a:pPr>
            <a:r>
              <a:rPr lang="en"/>
              <a:t> Use the hashtag #fivedaysandfiveways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2"/>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erdana"/>
                <a:ea typeface="Verdana"/>
                <a:cs typeface="Verdana"/>
                <a:sym typeface="Verdana"/>
              </a:rPr>
              <a:t>Step 1 Explore Businesses You Might Like to Start Someday</a:t>
            </a:r>
            <a:endParaRPr sz="3000"/>
          </a:p>
        </p:txBody>
      </p:sp>
      <p:sp>
        <p:nvSpPr>
          <p:cNvPr id="405" name="Google Shape;405;p32"/>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lang="en"/>
              <a:t>Here’s some questions you can ask yourself to determine what type of business you would like to start.</a:t>
            </a:r>
            <a:endParaRPr/>
          </a:p>
          <a:p>
            <a:pPr indent="-311150" lvl="0" marL="457200" rtl="0" algn="l">
              <a:spcBef>
                <a:spcPts val="1600"/>
              </a:spcBef>
              <a:spcAft>
                <a:spcPts val="0"/>
              </a:spcAft>
              <a:buSzPts val="1300"/>
              <a:buAutoNum type="alphaUcPeriod"/>
            </a:pPr>
            <a:r>
              <a:rPr lang="en"/>
              <a:t>What do you like to do in your spare time? </a:t>
            </a:r>
            <a:endParaRPr/>
          </a:p>
          <a:p>
            <a:pPr indent="-311150" lvl="0" marL="457200" rtl="0" algn="l">
              <a:spcBef>
                <a:spcPts val="0"/>
              </a:spcBef>
              <a:spcAft>
                <a:spcPts val="0"/>
              </a:spcAft>
              <a:buSzPts val="1300"/>
              <a:buAutoNum type="alphaUcPeriod"/>
            </a:pPr>
            <a:r>
              <a:rPr lang="en"/>
              <a:t>What are you passionate about? </a:t>
            </a:r>
            <a:endParaRPr/>
          </a:p>
          <a:p>
            <a:pPr indent="-311150" lvl="0" marL="457200" rtl="0" algn="l">
              <a:spcBef>
                <a:spcPts val="0"/>
              </a:spcBef>
              <a:spcAft>
                <a:spcPts val="0"/>
              </a:spcAft>
              <a:buSzPts val="1300"/>
              <a:buAutoNum type="alphaUcPeriod"/>
            </a:pPr>
            <a:r>
              <a:rPr lang="en"/>
              <a:t>Would you like to start a business to help other?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409" name="Shape 409"/>
        <p:cNvGrpSpPr/>
        <p:nvPr/>
      </p:nvGrpSpPr>
      <p:grpSpPr>
        <a:xfrm>
          <a:off x="0" y="0"/>
          <a:ext cx="0" cy="0"/>
          <a:chOff x="0" y="0"/>
          <a:chExt cx="0" cy="0"/>
        </a:xfrm>
      </p:grpSpPr>
      <p:sp>
        <p:nvSpPr>
          <p:cNvPr id="410" name="Google Shape;410;p33"/>
          <p:cNvSpPr txBox="1"/>
          <p:nvPr>
            <p:ph type="title"/>
          </p:nvPr>
        </p:nvSpPr>
        <p:spPr>
          <a:xfrm>
            <a:off x="1303800" y="598575"/>
            <a:ext cx="7030500" cy="139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5 Days and 5 Ways How to Implement Business Programs To Grow Your Business II </a:t>
            </a:r>
            <a:endParaRPr>
              <a:solidFill>
                <a:schemeClr val="lt1"/>
              </a:solidFill>
            </a:endParaRPr>
          </a:p>
        </p:txBody>
      </p:sp>
      <p:sp>
        <p:nvSpPr>
          <p:cNvPr id="411" name="Google Shape;411;p33"/>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415" name="Shape 415"/>
        <p:cNvGrpSpPr/>
        <p:nvPr/>
      </p:nvGrpSpPr>
      <p:grpSpPr>
        <a:xfrm>
          <a:off x="0" y="0"/>
          <a:ext cx="0" cy="0"/>
          <a:chOff x="0" y="0"/>
          <a:chExt cx="0" cy="0"/>
        </a:xfrm>
      </p:grpSpPr>
      <p:sp>
        <p:nvSpPr>
          <p:cNvPr id="416" name="Google Shape;416;p34"/>
          <p:cNvSpPr txBox="1"/>
          <p:nvPr>
            <p:ph type="title"/>
          </p:nvPr>
        </p:nvSpPr>
        <p:spPr>
          <a:xfrm>
            <a:off x="1303800" y="598650"/>
            <a:ext cx="7030500" cy="139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Introduction Time!</a:t>
            </a:r>
            <a:r>
              <a:rPr lang="en"/>
              <a:t> </a:t>
            </a:r>
            <a:endParaRPr/>
          </a:p>
        </p:txBody>
      </p:sp>
      <p:sp>
        <p:nvSpPr>
          <p:cNvPr id="417" name="Google Shape;417;p3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Who are you? </a:t>
            </a:r>
            <a:endParaRPr>
              <a:solidFill>
                <a:schemeClr val="lt1"/>
              </a:solidFill>
            </a:endParaRPr>
          </a:p>
          <a:p>
            <a:pPr indent="0" lvl="0" marL="0" rtl="0" algn="l">
              <a:spcBef>
                <a:spcPts val="1600"/>
              </a:spcBef>
              <a:spcAft>
                <a:spcPts val="0"/>
              </a:spcAft>
              <a:buNone/>
            </a:pPr>
            <a:r>
              <a:rPr lang="en">
                <a:solidFill>
                  <a:schemeClr val="lt1"/>
                </a:solidFill>
              </a:rPr>
              <a:t>Where you from? </a:t>
            </a:r>
            <a:endParaRPr>
              <a:solidFill>
                <a:schemeClr val="lt1"/>
              </a:solidFill>
            </a:endParaRPr>
          </a:p>
          <a:p>
            <a:pPr indent="0" lvl="0" marL="0" rtl="0" algn="l">
              <a:spcBef>
                <a:spcPts val="1600"/>
              </a:spcBef>
              <a:spcAft>
                <a:spcPts val="0"/>
              </a:spcAft>
              <a:buNone/>
            </a:pPr>
            <a:r>
              <a:rPr lang="en">
                <a:solidFill>
                  <a:schemeClr val="lt1"/>
                </a:solidFill>
              </a:rPr>
              <a:t>Tell us a little bit about your business</a:t>
            </a:r>
            <a:endParaRPr>
              <a:solidFill>
                <a:schemeClr val="lt1"/>
              </a:solidFill>
            </a:endParaRPr>
          </a:p>
          <a:p>
            <a:pPr indent="0" lvl="0" marL="0" rtl="0" algn="l">
              <a:spcBef>
                <a:spcPts val="1600"/>
              </a:spcBef>
              <a:spcAft>
                <a:spcPts val="1600"/>
              </a:spcAft>
              <a:buNone/>
            </a:pPr>
            <a:r>
              <a:rPr lang="en">
                <a:solidFill>
                  <a:schemeClr val="lt1"/>
                </a:solidFill>
              </a:rPr>
              <a:t>Why do people need your business?</a:t>
            </a:r>
            <a:endParaRPr>
              <a:solidFill>
                <a:schemeClr val="lt1"/>
              </a:solidFill>
            </a:endParaRPr>
          </a:p>
        </p:txBody>
      </p:sp>
      <p:pic>
        <p:nvPicPr>
          <p:cNvPr id="418" name="Google Shape;418;p34"/>
          <p:cNvPicPr preferRelativeResize="0"/>
          <p:nvPr/>
        </p:nvPicPr>
        <p:blipFill>
          <a:blip r:embed="rId3">
            <a:alphaModFix/>
          </a:blip>
          <a:stretch>
            <a:fillRect/>
          </a:stretch>
        </p:blipFill>
        <p:spPr>
          <a:xfrm>
            <a:off x="4993925" y="1035600"/>
            <a:ext cx="3284550" cy="28651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5"/>
          <p:cNvSpPr txBox="1"/>
          <p:nvPr>
            <p:ph type="title"/>
          </p:nvPr>
        </p:nvSpPr>
        <p:spPr>
          <a:xfrm>
            <a:off x="705450" y="644600"/>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9900"/>
                </a:solidFill>
              </a:rPr>
              <a:t>Why are you here?</a:t>
            </a:r>
            <a:r>
              <a:rPr lang="en" sz="3000"/>
              <a:t> </a:t>
            </a:r>
            <a:endParaRPr sz="3000"/>
          </a:p>
        </p:txBody>
      </p:sp>
      <p:sp>
        <p:nvSpPr>
          <p:cNvPr id="424" name="Google Shape;424;p35"/>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Char char="●"/>
            </a:pPr>
            <a:r>
              <a:rPr lang="en" sz="2100"/>
              <a:t>Business programs can make or break your business. </a:t>
            </a:r>
            <a:endParaRPr sz="2100"/>
          </a:p>
          <a:p>
            <a:pPr indent="-361950" lvl="0" marL="457200" rtl="0" algn="l">
              <a:spcBef>
                <a:spcPts val="0"/>
              </a:spcBef>
              <a:spcAft>
                <a:spcPts val="0"/>
              </a:spcAft>
              <a:buSzPts val="2100"/>
              <a:buChar char="●"/>
            </a:pPr>
            <a:r>
              <a:rPr lang="en" sz="2100"/>
              <a:t>It’s ok to ask for help </a:t>
            </a:r>
            <a:endParaRPr sz="2100"/>
          </a:p>
          <a:p>
            <a:pPr indent="-361950" lvl="0" marL="457200" rtl="0" algn="l">
              <a:spcBef>
                <a:spcPts val="0"/>
              </a:spcBef>
              <a:spcAft>
                <a:spcPts val="0"/>
              </a:spcAft>
              <a:buSzPts val="2100"/>
              <a:buChar char="●"/>
            </a:pPr>
            <a:r>
              <a:rPr lang="en" sz="2100"/>
              <a:t>Business programs can add value to your business </a:t>
            </a:r>
            <a:endParaRPr sz="2100"/>
          </a:p>
          <a:p>
            <a:pPr indent="-361950" lvl="0" marL="457200" rtl="0" algn="l">
              <a:spcBef>
                <a:spcPts val="0"/>
              </a:spcBef>
              <a:spcAft>
                <a:spcPts val="0"/>
              </a:spcAft>
              <a:buSzPts val="2100"/>
              <a:buChar char="●"/>
            </a:pPr>
            <a:r>
              <a:rPr lang="en" sz="2100"/>
              <a:t>In this 5 day program you will learn how to </a:t>
            </a:r>
            <a:r>
              <a:rPr lang="en" sz="2100"/>
              <a:t>implement</a:t>
            </a:r>
            <a:r>
              <a:rPr lang="en" sz="2100"/>
              <a:t> programs to make your business more efficient </a:t>
            </a:r>
            <a:endParaRPr sz="2100"/>
          </a:p>
        </p:txBody>
      </p:sp>
      <p:pic>
        <p:nvPicPr>
          <p:cNvPr id="425" name="Google Shape;425;p35"/>
          <p:cNvPicPr preferRelativeResize="0"/>
          <p:nvPr/>
        </p:nvPicPr>
        <p:blipFill>
          <a:blip r:embed="rId3">
            <a:alphaModFix/>
          </a:blip>
          <a:stretch>
            <a:fillRect/>
          </a:stretch>
        </p:blipFill>
        <p:spPr>
          <a:xfrm>
            <a:off x="6351700" y="352875"/>
            <a:ext cx="2360670" cy="14767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Meet Diya </a:t>
            </a:r>
            <a:endParaRPr/>
          </a:p>
        </p:txBody>
      </p:sp>
      <p:sp>
        <p:nvSpPr>
          <p:cNvPr id="431" name="Google Shape;431;p36"/>
          <p:cNvSpPr txBox="1"/>
          <p:nvPr>
            <p:ph idx="1" type="body"/>
          </p:nvPr>
        </p:nvSpPr>
        <p:spPr>
          <a:xfrm>
            <a:off x="593475" y="1990050"/>
            <a:ext cx="7740900" cy="315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solidFill>
                <a:srgbClr val="222222"/>
              </a:solidFill>
              <a:highlight>
                <a:srgbClr val="FFFFFF"/>
              </a:highlight>
              <a:latin typeface="Arial"/>
              <a:ea typeface="Arial"/>
              <a:cs typeface="Arial"/>
              <a:sym typeface="Arial"/>
            </a:endParaRPr>
          </a:p>
          <a:p>
            <a:pPr indent="0" lvl="0" marL="0" rtl="0" algn="l">
              <a:spcBef>
                <a:spcPts val="1600"/>
              </a:spcBef>
              <a:spcAft>
                <a:spcPts val="0"/>
              </a:spcAft>
              <a:buNone/>
            </a:pPr>
            <a:r>
              <a:t/>
            </a:r>
            <a:endParaRPr sz="1400">
              <a:solidFill>
                <a:srgbClr val="222222"/>
              </a:solidFill>
              <a:highlight>
                <a:srgbClr val="FFFFFF"/>
              </a:highlight>
              <a:latin typeface="Arial"/>
              <a:ea typeface="Arial"/>
              <a:cs typeface="Arial"/>
              <a:sym typeface="Arial"/>
            </a:endParaRPr>
          </a:p>
          <a:p>
            <a:pPr indent="0" lvl="0" marL="0" rtl="0" algn="l">
              <a:spcBef>
                <a:spcPts val="1600"/>
              </a:spcBef>
              <a:spcAft>
                <a:spcPts val="1600"/>
              </a:spcAft>
              <a:buNone/>
            </a:pPr>
            <a:r>
              <a:rPr lang="en" sz="1400">
                <a:solidFill>
                  <a:srgbClr val="222222"/>
                </a:solidFill>
                <a:highlight>
                  <a:srgbClr val="FFFFFF"/>
                </a:highlight>
                <a:latin typeface="Arial"/>
                <a:ea typeface="Arial"/>
                <a:cs typeface="Arial"/>
                <a:sym typeface="Arial"/>
              </a:rPr>
              <a:t>Diya Lewis is an entrepreneur from Houston, Texas. She is the owner of Swift Tax Associates and DJL Solutions LLC. She has a degree in Liberal Arts and Accounting. She has over 15 years of Accounting and Tax experience. She specializes in full service Accounting, Bookkeeping and Tax Services. She is the person you call on when you need help organizing and maintaining your business finances. She is extremely passionate about Accounting and wants to help you reach your finance goals.</a:t>
            </a:r>
            <a:endParaRPr sz="1600"/>
          </a:p>
        </p:txBody>
      </p:sp>
      <p:pic>
        <p:nvPicPr>
          <p:cNvPr id="432" name="Google Shape;432;p36"/>
          <p:cNvPicPr preferRelativeResize="0"/>
          <p:nvPr/>
        </p:nvPicPr>
        <p:blipFill>
          <a:blip r:embed="rId3">
            <a:alphaModFix/>
          </a:blip>
          <a:stretch>
            <a:fillRect/>
          </a:stretch>
        </p:blipFill>
        <p:spPr>
          <a:xfrm>
            <a:off x="4114800" y="158250"/>
            <a:ext cx="3539600" cy="27596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436" name="Shape 436"/>
        <p:cNvGrpSpPr/>
        <p:nvPr/>
      </p:nvGrpSpPr>
      <p:grpSpPr>
        <a:xfrm>
          <a:off x="0" y="0"/>
          <a:ext cx="0" cy="0"/>
          <a:chOff x="0" y="0"/>
          <a:chExt cx="0" cy="0"/>
        </a:xfrm>
      </p:grpSpPr>
      <p:sp>
        <p:nvSpPr>
          <p:cNvPr id="437" name="Google Shape;437;p3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Quick Books </a:t>
            </a:r>
            <a:endParaRPr>
              <a:solidFill>
                <a:schemeClr val="lt1"/>
              </a:solidFill>
            </a:endParaRPr>
          </a:p>
        </p:txBody>
      </p:sp>
      <p:sp>
        <p:nvSpPr>
          <p:cNvPr id="438" name="Google Shape;438;p37"/>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chemeClr val="lt1"/>
                </a:solidFill>
              </a:rPr>
              <a:t>Why </a:t>
            </a:r>
            <a:endParaRPr sz="2800">
              <a:solidFill>
                <a:schemeClr val="lt1"/>
              </a:solidFill>
            </a:endParaRPr>
          </a:p>
          <a:p>
            <a:pPr indent="0" lvl="0" marL="0" rtl="0" algn="l">
              <a:spcBef>
                <a:spcPts val="1600"/>
              </a:spcBef>
              <a:spcAft>
                <a:spcPts val="0"/>
              </a:spcAft>
              <a:buNone/>
            </a:pPr>
            <a:r>
              <a:rPr lang="en" sz="2800">
                <a:solidFill>
                  <a:schemeClr val="lt1"/>
                </a:solidFill>
              </a:rPr>
              <a:t>How </a:t>
            </a:r>
            <a:endParaRPr sz="2800">
              <a:solidFill>
                <a:schemeClr val="lt1"/>
              </a:solidFill>
            </a:endParaRPr>
          </a:p>
          <a:p>
            <a:pPr indent="0" lvl="0" marL="0" rtl="0" algn="l">
              <a:spcBef>
                <a:spcPts val="1600"/>
              </a:spcBef>
              <a:spcAft>
                <a:spcPts val="1600"/>
              </a:spcAft>
              <a:buNone/>
            </a:pPr>
            <a:r>
              <a:rPr lang="en" sz="2800">
                <a:solidFill>
                  <a:schemeClr val="lt1"/>
                </a:solidFill>
              </a:rPr>
              <a:t>Tips for Quick Books </a:t>
            </a:r>
            <a:endParaRPr sz="2800">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442" name="Shape 442"/>
        <p:cNvGrpSpPr/>
        <p:nvPr/>
      </p:nvGrpSpPr>
      <p:grpSpPr>
        <a:xfrm>
          <a:off x="0" y="0"/>
          <a:ext cx="0" cy="0"/>
          <a:chOff x="0" y="0"/>
          <a:chExt cx="0" cy="0"/>
        </a:xfrm>
      </p:grpSpPr>
      <p:sp>
        <p:nvSpPr>
          <p:cNvPr id="443" name="Google Shape;443;p3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Quick Books </a:t>
            </a:r>
            <a:endParaRPr>
              <a:solidFill>
                <a:schemeClr val="lt1"/>
              </a:solidFill>
            </a:endParaRPr>
          </a:p>
        </p:txBody>
      </p:sp>
      <p:sp>
        <p:nvSpPr>
          <p:cNvPr id="444" name="Google Shape;444;p38"/>
          <p:cNvSpPr txBox="1"/>
          <p:nvPr>
            <p:ph idx="1" type="body"/>
          </p:nvPr>
        </p:nvSpPr>
        <p:spPr>
          <a:xfrm>
            <a:off x="64075" y="1793625"/>
            <a:ext cx="7704000" cy="2632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800" u="sng">
                <a:solidFill>
                  <a:schemeClr val="hlink"/>
                </a:solidFill>
                <a:hlinkClick r:id="rId3"/>
              </a:rPr>
              <a:t>https://quickbooks.intuit.com/</a:t>
            </a:r>
            <a:endParaRPr sz="280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9"/>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Excel </a:t>
            </a:r>
            <a:endParaRPr/>
          </a:p>
        </p:txBody>
      </p:sp>
      <p:sp>
        <p:nvSpPr>
          <p:cNvPr id="450" name="Google Shape;450;p39"/>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FF9900"/>
                </a:solidFill>
              </a:rPr>
              <a:t>Why ?</a:t>
            </a:r>
            <a:endParaRPr sz="2800">
              <a:solidFill>
                <a:srgbClr val="FF9900"/>
              </a:solidFill>
            </a:endParaRPr>
          </a:p>
          <a:p>
            <a:pPr indent="0" lvl="0" marL="0" rtl="0" algn="l">
              <a:spcBef>
                <a:spcPts val="1600"/>
              </a:spcBef>
              <a:spcAft>
                <a:spcPts val="0"/>
              </a:spcAft>
              <a:buNone/>
            </a:pPr>
            <a:r>
              <a:rPr lang="en" sz="2800">
                <a:solidFill>
                  <a:srgbClr val="FF9900"/>
                </a:solidFill>
              </a:rPr>
              <a:t>How ?</a:t>
            </a:r>
            <a:endParaRPr sz="2800">
              <a:solidFill>
                <a:srgbClr val="FF9900"/>
              </a:solidFill>
            </a:endParaRPr>
          </a:p>
          <a:p>
            <a:pPr indent="0" lvl="0" marL="0" rtl="0" algn="l">
              <a:spcBef>
                <a:spcPts val="1600"/>
              </a:spcBef>
              <a:spcAft>
                <a:spcPts val="1600"/>
              </a:spcAft>
              <a:buNone/>
            </a:pPr>
            <a:r>
              <a:rPr lang="en" sz="2800">
                <a:solidFill>
                  <a:srgbClr val="FF9900"/>
                </a:solidFill>
              </a:rPr>
              <a:t>Tips for Excel </a:t>
            </a:r>
            <a:endParaRPr>
              <a:solidFill>
                <a:srgbClr val="FF99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0"/>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 ? </a:t>
            </a:r>
            <a:endParaRPr/>
          </a:p>
        </p:txBody>
      </p:sp>
      <p:sp>
        <p:nvSpPr>
          <p:cNvPr id="456" name="Google Shape;456;p40"/>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457" name="Google Shape;457;p40"/>
          <p:cNvPicPr preferRelativeResize="0"/>
          <p:nvPr/>
        </p:nvPicPr>
        <p:blipFill>
          <a:blip r:embed="rId3">
            <a:alphaModFix/>
          </a:blip>
          <a:stretch>
            <a:fillRect/>
          </a:stretch>
        </p:blipFill>
        <p:spPr>
          <a:xfrm>
            <a:off x="1683725" y="1767250"/>
            <a:ext cx="5556749" cy="2637699"/>
          </a:xfrm>
          <a:prstGeom prst="rect">
            <a:avLst/>
          </a:prstGeom>
          <a:noFill/>
          <a:ln>
            <a:noFill/>
          </a:ln>
        </p:spPr>
      </p:pic>
      <p:pic>
        <p:nvPicPr>
          <p:cNvPr id="458" name="Google Shape;458;p40"/>
          <p:cNvPicPr preferRelativeResize="0"/>
          <p:nvPr/>
        </p:nvPicPr>
        <p:blipFill>
          <a:blip r:embed="rId4">
            <a:alphaModFix/>
          </a:blip>
          <a:stretch>
            <a:fillRect/>
          </a:stretch>
        </p:blipFill>
        <p:spPr>
          <a:xfrm>
            <a:off x="1683725" y="1767250"/>
            <a:ext cx="5556749" cy="26376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1"/>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9900"/>
                </a:solidFill>
              </a:rPr>
              <a:t>Day 1 Task </a:t>
            </a:r>
            <a:endParaRPr>
              <a:solidFill>
                <a:srgbClr val="FF9900"/>
              </a:solidFill>
            </a:endParaRPr>
          </a:p>
        </p:txBody>
      </p:sp>
      <p:sp>
        <p:nvSpPr>
          <p:cNvPr id="464" name="Google Shape;464;p41"/>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t>View excel and Quick Books.  Determine which one you feel is most useful for your business. Post why business owners should have either Quick Books or </a:t>
            </a:r>
            <a:r>
              <a:rPr lang="en" sz="1700"/>
              <a:t>excel</a:t>
            </a:r>
            <a:r>
              <a:rPr lang="en" sz="1700"/>
              <a:t> in Made By Monea millionaires group and use hashtag #fivedaysfiveways </a:t>
            </a:r>
            <a:endParaRPr sz="17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2"/>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9900"/>
                </a:solidFill>
              </a:rPr>
              <a:t>How to create a Free Website on Wix </a:t>
            </a:r>
            <a:endParaRPr>
              <a:solidFill>
                <a:srgbClr val="FF9900"/>
              </a:solidFill>
            </a:endParaRPr>
          </a:p>
        </p:txBody>
      </p:sp>
      <p:sp>
        <p:nvSpPr>
          <p:cNvPr id="470" name="Google Shape;470;p42"/>
          <p:cNvSpPr txBox="1"/>
          <p:nvPr>
            <p:ph idx="1" type="body"/>
          </p:nvPr>
        </p:nvSpPr>
        <p:spPr>
          <a:xfrm>
            <a:off x="261900" y="1858175"/>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Why do you need a website </a:t>
            </a:r>
            <a:endParaRPr sz="1700"/>
          </a:p>
          <a:p>
            <a:pPr indent="0" lvl="0" marL="0" rtl="0" algn="l">
              <a:spcBef>
                <a:spcPts val="1600"/>
              </a:spcBef>
              <a:spcAft>
                <a:spcPts val="0"/>
              </a:spcAft>
              <a:buNone/>
            </a:pPr>
            <a:r>
              <a:rPr lang="en" sz="1700"/>
              <a:t>What’s a domain </a:t>
            </a:r>
            <a:endParaRPr sz="1700"/>
          </a:p>
          <a:p>
            <a:pPr indent="0" lvl="0" marL="0" rtl="0" algn="l">
              <a:spcBef>
                <a:spcPts val="1600"/>
              </a:spcBef>
              <a:spcAft>
                <a:spcPts val="1600"/>
              </a:spcAft>
              <a:buNone/>
            </a:pPr>
            <a:r>
              <a:rPr lang="en" sz="1700"/>
              <a:t>How can a website scale your business </a:t>
            </a:r>
            <a:endParaRPr sz="17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43"/>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9900"/>
                </a:solidFill>
              </a:rPr>
              <a:t>How to create a Free Website on Wix </a:t>
            </a:r>
            <a:endParaRPr>
              <a:solidFill>
                <a:srgbClr val="FF9900"/>
              </a:solidFill>
            </a:endParaRPr>
          </a:p>
        </p:txBody>
      </p:sp>
      <p:sp>
        <p:nvSpPr>
          <p:cNvPr id="476" name="Google Shape;476;p43"/>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u="sng">
                <a:solidFill>
                  <a:schemeClr val="hlink"/>
                </a:solidFill>
                <a:hlinkClick r:id="rId3"/>
              </a:rPr>
              <a:t>https://youtu.be/g8zvCJ1A9X8</a:t>
            </a:r>
            <a:endParaRPr sz="17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44"/>
          <p:cNvSpPr txBox="1"/>
          <p:nvPr>
            <p:ph type="title"/>
          </p:nvPr>
        </p:nvSpPr>
        <p:spPr>
          <a:xfrm>
            <a:off x="987250" y="730450"/>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Takeaway - Website </a:t>
            </a:r>
            <a:endParaRPr/>
          </a:p>
        </p:txBody>
      </p:sp>
      <p:sp>
        <p:nvSpPr>
          <p:cNvPr id="482" name="Google Shape;482;p44"/>
          <p:cNvSpPr txBox="1"/>
          <p:nvPr>
            <p:ph idx="1" type="body"/>
          </p:nvPr>
        </p:nvSpPr>
        <p:spPr>
          <a:xfrm>
            <a:off x="1303800" y="2228850"/>
            <a:ext cx="7030500" cy="230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Every great website has a bio! </a:t>
            </a:r>
            <a:endParaRPr sz="2000"/>
          </a:p>
          <a:p>
            <a:pPr indent="0" lvl="0" marL="0" rtl="0" algn="l">
              <a:spcBef>
                <a:spcPts val="1600"/>
              </a:spcBef>
              <a:spcAft>
                <a:spcPts val="0"/>
              </a:spcAft>
              <a:buNone/>
            </a:pPr>
            <a:r>
              <a:rPr lang="en" sz="2000"/>
              <a:t>Create a short bio introducing yourself and your business post it! </a:t>
            </a:r>
            <a:endParaRPr sz="2000"/>
          </a:p>
          <a:p>
            <a:pPr indent="0" lvl="0" marL="0" rtl="0" algn="l">
              <a:spcBef>
                <a:spcPts val="1600"/>
              </a:spcBef>
              <a:spcAft>
                <a:spcPts val="1600"/>
              </a:spcAft>
              <a:buNone/>
            </a:pPr>
            <a:r>
              <a:rPr lang="en" sz="2000"/>
              <a:t>And use hashtag #fivedaysfiveways </a:t>
            </a:r>
            <a:endParaRPr sz="2000"/>
          </a:p>
        </p:txBody>
      </p:sp>
      <p:pic>
        <p:nvPicPr>
          <p:cNvPr id="483" name="Google Shape;483;p44"/>
          <p:cNvPicPr preferRelativeResize="0"/>
          <p:nvPr/>
        </p:nvPicPr>
        <p:blipFill>
          <a:blip r:embed="rId3">
            <a:alphaModFix/>
          </a:blip>
          <a:stretch>
            <a:fillRect/>
          </a:stretch>
        </p:blipFill>
        <p:spPr>
          <a:xfrm>
            <a:off x="5802925" y="598575"/>
            <a:ext cx="2769576" cy="169622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2! Payroll  </a:t>
            </a:r>
            <a:endParaRPr/>
          </a:p>
        </p:txBody>
      </p:sp>
      <p:sp>
        <p:nvSpPr>
          <p:cNvPr id="489" name="Google Shape;489;p45"/>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My </a:t>
            </a:r>
            <a:r>
              <a:rPr lang="en"/>
              <a:t>experience</a:t>
            </a:r>
            <a:r>
              <a:rPr lang="en"/>
              <a:t> </a:t>
            </a:r>
            <a:endParaRPr/>
          </a:p>
          <a:p>
            <a:pPr indent="-311150" lvl="0" marL="457200" rtl="0" algn="l">
              <a:spcBef>
                <a:spcPts val="0"/>
              </a:spcBef>
              <a:spcAft>
                <a:spcPts val="0"/>
              </a:spcAft>
              <a:buSzPts val="1300"/>
              <a:buChar char="●"/>
            </a:pPr>
            <a:r>
              <a:rPr lang="en"/>
              <a:t>Why payroll is important </a:t>
            </a:r>
            <a:endParaRPr/>
          </a:p>
          <a:p>
            <a:pPr indent="-311150" lvl="0" marL="457200" rtl="0" algn="l">
              <a:spcBef>
                <a:spcPts val="0"/>
              </a:spcBef>
              <a:spcAft>
                <a:spcPts val="0"/>
              </a:spcAft>
              <a:buSzPts val="1300"/>
              <a:buChar char="●"/>
            </a:pPr>
            <a:r>
              <a:rPr lang="en"/>
              <a:t>Guest Speaker Emily with Paychex </a:t>
            </a:r>
            <a:endParaRPr/>
          </a:p>
        </p:txBody>
      </p:sp>
      <p:pic>
        <p:nvPicPr>
          <p:cNvPr id="490" name="Google Shape;490;p45"/>
          <p:cNvPicPr preferRelativeResize="0"/>
          <p:nvPr/>
        </p:nvPicPr>
        <p:blipFill>
          <a:blip r:embed="rId3">
            <a:alphaModFix/>
          </a:blip>
          <a:stretch>
            <a:fillRect/>
          </a:stretch>
        </p:blipFill>
        <p:spPr>
          <a:xfrm>
            <a:off x="5042975" y="207125"/>
            <a:ext cx="3546936" cy="23646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494" name="Shape 494"/>
        <p:cNvGrpSpPr/>
        <p:nvPr/>
      </p:nvGrpSpPr>
      <p:grpSpPr>
        <a:xfrm>
          <a:off x="0" y="0"/>
          <a:ext cx="0" cy="0"/>
          <a:chOff x="0" y="0"/>
          <a:chExt cx="0" cy="0"/>
        </a:xfrm>
      </p:grpSpPr>
      <p:sp>
        <p:nvSpPr>
          <p:cNvPr id="495" name="Google Shape;495;p46"/>
          <p:cNvSpPr txBox="1"/>
          <p:nvPr>
            <p:ph type="title"/>
          </p:nvPr>
        </p:nvSpPr>
        <p:spPr>
          <a:xfrm>
            <a:off x="440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Day 2 Take Away </a:t>
            </a:r>
            <a:endParaRPr>
              <a:solidFill>
                <a:schemeClr val="lt1"/>
              </a:solidFill>
            </a:endParaRPr>
          </a:p>
        </p:txBody>
      </p:sp>
      <p:sp>
        <p:nvSpPr>
          <p:cNvPr id="496" name="Google Shape;496;p46"/>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Would you hire someone that was __________ , explain? Insert an </a:t>
            </a:r>
            <a:r>
              <a:rPr lang="en">
                <a:solidFill>
                  <a:schemeClr val="lt1"/>
                </a:solidFill>
              </a:rPr>
              <a:t>adjective</a:t>
            </a:r>
            <a:r>
              <a:rPr lang="en">
                <a:solidFill>
                  <a:schemeClr val="lt1"/>
                </a:solidFill>
              </a:rPr>
              <a:t> good or bad that starts with the first letter of your name. For example, Would you hire someone who is talkative? Yes or No explain? </a:t>
            </a:r>
            <a:endParaRPr>
              <a:solidFill>
                <a:schemeClr val="lt1"/>
              </a:solidFill>
            </a:endParaRPr>
          </a:p>
          <a:p>
            <a:pPr indent="0" lvl="0" marL="0" rtl="0" algn="l">
              <a:spcBef>
                <a:spcPts val="1600"/>
              </a:spcBef>
              <a:spcAft>
                <a:spcPts val="1600"/>
              </a:spcAft>
              <a:buNone/>
            </a:pPr>
            <a:r>
              <a:rPr lang="en">
                <a:solidFill>
                  <a:schemeClr val="lt1"/>
                </a:solidFill>
              </a:rPr>
              <a:t>#fivedaysfiveways </a:t>
            </a:r>
            <a:endParaRPr>
              <a:solidFill>
                <a:schemeClr val="lt1"/>
              </a:solidFill>
            </a:endParaRPr>
          </a:p>
        </p:txBody>
      </p:sp>
      <p:pic>
        <p:nvPicPr>
          <p:cNvPr id="497" name="Google Shape;497;p46"/>
          <p:cNvPicPr preferRelativeResize="0"/>
          <p:nvPr/>
        </p:nvPicPr>
        <p:blipFill>
          <a:blip r:embed="rId3">
            <a:alphaModFix/>
          </a:blip>
          <a:stretch>
            <a:fillRect/>
          </a:stretch>
        </p:blipFill>
        <p:spPr>
          <a:xfrm>
            <a:off x="5027481" y="2922700"/>
            <a:ext cx="2882250" cy="2220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7"/>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3 </a:t>
            </a:r>
            <a:endParaRPr/>
          </a:p>
        </p:txBody>
      </p:sp>
      <p:sp>
        <p:nvSpPr>
          <p:cNvPr id="503" name="Google Shape;503;p47"/>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Trello W Ashley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4 </a:t>
            </a:r>
            <a:endParaRPr/>
          </a:p>
        </p:txBody>
      </p:sp>
      <p:sp>
        <p:nvSpPr>
          <p:cNvPr id="509" name="Google Shape;509;p48"/>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Honey books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513" name="Shape 513"/>
        <p:cNvGrpSpPr/>
        <p:nvPr/>
      </p:nvGrpSpPr>
      <p:grpSpPr>
        <a:xfrm>
          <a:off x="0" y="0"/>
          <a:ext cx="0" cy="0"/>
          <a:chOff x="0" y="0"/>
          <a:chExt cx="0" cy="0"/>
        </a:xfrm>
      </p:grpSpPr>
      <p:sp>
        <p:nvSpPr>
          <p:cNvPr id="514" name="Google Shape;514;p49"/>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Day 5 - How to Utilize Canva </a:t>
            </a:r>
            <a:endParaRPr>
              <a:solidFill>
                <a:schemeClr val="lt1"/>
              </a:solidFill>
            </a:endParaRPr>
          </a:p>
        </p:txBody>
      </p:sp>
      <p:sp>
        <p:nvSpPr>
          <p:cNvPr id="515" name="Google Shape;515;p49"/>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393700" lvl="0" marL="457200" rtl="0" algn="l">
              <a:spcBef>
                <a:spcPts val="0"/>
              </a:spcBef>
              <a:spcAft>
                <a:spcPts val="0"/>
              </a:spcAft>
              <a:buClr>
                <a:schemeClr val="lt1"/>
              </a:buClr>
              <a:buSzPts val="2600"/>
              <a:buChar char="●"/>
            </a:pPr>
            <a:r>
              <a:rPr lang="en" sz="2600">
                <a:solidFill>
                  <a:schemeClr val="lt1"/>
                </a:solidFill>
              </a:rPr>
              <a:t>Get advertising tool </a:t>
            </a:r>
            <a:endParaRPr sz="2600">
              <a:solidFill>
                <a:schemeClr val="lt1"/>
              </a:solidFill>
            </a:endParaRPr>
          </a:p>
          <a:p>
            <a:pPr indent="-393700" lvl="0" marL="457200" rtl="0" algn="l">
              <a:spcBef>
                <a:spcPts val="0"/>
              </a:spcBef>
              <a:spcAft>
                <a:spcPts val="0"/>
              </a:spcAft>
              <a:buClr>
                <a:schemeClr val="lt1"/>
              </a:buClr>
              <a:buSzPts val="2600"/>
              <a:buChar char="●"/>
            </a:pPr>
            <a:r>
              <a:rPr lang="en" sz="2600">
                <a:solidFill>
                  <a:schemeClr val="lt1"/>
                </a:solidFill>
              </a:rPr>
              <a:t>Content tool </a:t>
            </a:r>
            <a:endParaRPr sz="2600">
              <a:solidFill>
                <a:schemeClr val="lt1"/>
              </a:solidFill>
            </a:endParaRPr>
          </a:p>
          <a:p>
            <a:pPr indent="-393700" lvl="0" marL="457200" rtl="0" algn="l">
              <a:spcBef>
                <a:spcPts val="0"/>
              </a:spcBef>
              <a:spcAft>
                <a:spcPts val="0"/>
              </a:spcAft>
              <a:buClr>
                <a:schemeClr val="lt1"/>
              </a:buClr>
              <a:buSzPts val="2600"/>
              <a:buChar char="●"/>
            </a:pPr>
            <a:r>
              <a:rPr lang="en" sz="2600">
                <a:solidFill>
                  <a:schemeClr val="lt1"/>
                </a:solidFill>
              </a:rPr>
              <a:t>Graphic Arts </a:t>
            </a:r>
            <a:endParaRPr sz="2600">
              <a:solidFill>
                <a:schemeClr val="lt1"/>
              </a:solidFill>
            </a:endParaRPr>
          </a:p>
          <a:p>
            <a:pPr indent="-393700" lvl="0" marL="457200" rtl="0" algn="l">
              <a:spcBef>
                <a:spcPts val="0"/>
              </a:spcBef>
              <a:spcAft>
                <a:spcPts val="0"/>
              </a:spcAft>
              <a:buClr>
                <a:schemeClr val="lt1"/>
              </a:buClr>
              <a:buSzPts val="2600"/>
              <a:buChar char="●"/>
            </a:pPr>
            <a:r>
              <a:rPr lang="en" sz="2600">
                <a:solidFill>
                  <a:schemeClr val="lt1"/>
                </a:solidFill>
              </a:rPr>
              <a:t>How to generate income from Canva </a:t>
            </a:r>
            <a:endParaRPr sz="2600">
              <a:solidFill>
                <a:schemeClr val="lt1"/>
              </a:solidFill>
            </a:endParaRPr>
          </a:p>
          <a:p>
            <a:pPr indent="0" lvl="0" marL="457200" rtl="0" algn="l">
              <a:spcBef>
                <a:spcPts val="1600"/>
              </a:spcBef>
              <a:spcAft>
                <a:spcPts val="0"/>
              </a:spcAft>
              <a:buNone/>
            </a:pPr>
            <a:r>
              <a:t/>
            </a:r>
            <a:endParaRPr sz="2600">
              <a:solidFill>
                <a:schemeClr val="lt1"/>
              </a:solidFill>
            </a:endParaRPr>
          </a:p>
          <a:p>
            <a:pPr indent="0" lvl="0" marL="0" rtl="0" algn="l">
              <a:spcBef>
                <a:spcPts val="1600"/>
              </a:spcBef>
              <a:spcAft>
                <a:spcPts val="16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0"/>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Canva for </a:t>
            </a:r>
            <a:r>
              <a:rPr lang="en"/>
              <a:t>beginners</a:t>
            </a:r>
            <a:r>
              <a:rPr lang="en"/>
              <a:t> </a:t>
            </a:r>
            <a:endParaRPr/>
          </a:p>
        </p:txBody>
      </p:sp>
      <p:sp>
        <p:nvSpPr>
          <p:cNvPr id="521" name="Google Shape;521;p50"/>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Free Design Tool: Presentations, Video, Social Media | Canva</a:t>
            </a:r>
            <a:endParaRPr/>
          </a:p>
        </p:txBody>
      </p:sp>
      <p:pic>
        <p:nvPicPr>
          <p:cNvPr id="522" name="Google Shape;522;p50"/>
          <p:cNvPicPr preferRelativeResize="0"/>
          <p:nvPr/>
        </p:nvPicPr>
        <p:blipFill>
          <a:blip r:embed="rId4">
            <a:alphaModFix/>
          </a:blip>
          <a:stretch>
            <a:fillRect/>
          </a:stretch>
        </p:blipFill>
        <p:spPr>
          <a:xfrm>
            <a:off x="4660225" y="2621369"/>
            <a:ext cx="4102776" cy="23078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51"/>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Payhip </a:t>
            </a:r>
            <a:endParaRPr/>
          </a:p>
        </p:txBody>
      </p:sp>
      <p:sp>
        <p:nvSpPr>
          <p:cNvPr id="528" name="Google Shape;528;p51"/>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https://payhip.com/MadebyMonea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2"/>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 and We look forward to seeing </a:t>
            </a:r>
            <a:r>
              <a:rPr lang="en"/>
              <a:t>you at our next workshop </a:t>
            </a:r>
            <a:endParaRPr/>
          </a:p>
        </p:txBody>
      </p:sp>
      <p:sp>
        <p:nvSpPr>
          <p:cNvPr id="534" name="Google Shape;534;p52"/>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535" name="Google Shape;535;p52"/>
          <p:cNvPicPr preferRelativeResize="0"/>
          <p:nvPr/>
        </p:nvPicPr>
        <p:blipFill>
          <a:blip r:embed="rId3">
            <a:alphaModFix/>
          </a:blip>
          <a:stretch>
            <a:fillRect/>
          </a:stretch>
        </p:blipFill>
        <p:spPr>
          <a:xfrm>
            <a:off x="989575" y="1990050"/>
            <a:ext cx="7433351" cy="31534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3"/>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5 Takeaway</a:t>
            </a:r>
            <a:r>
              <a:rPr lang="en"/>
              <a:t> </a:t>
            </a:r>
            <a:endParaRPr/>
          </a:p>
        </p:txBody>
      </p:sp>
      <p:sp>
        <p:nvSpPr>
          <p:cNvPr id="541" name="Google Shape;541;p53"/>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Create a content image on canva to drive support or sales and post it in the group for a free advertising piece.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5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erdana"/>
                <a:ea typeface="Verdana"/>
                <a:cs typeface="Verdana"/>
                <a:sym typeface="Verdana"/>
              </a:rPr>
              <a:t>Step 2 Learn the Basics of Running a Business</a:t>
            </a:r>
            <a:endParaRPr sz="3000">
              <a:solidFill>
                <a:srgbClr val="000000"/>
              </a:solidFill>
              <a:latin typeface="Verdana"/>
              <a:ea typeface="Verdana"/>
              <a:cs typeface="Verdana"/>
              <a:sym typeface="Verdana"/>
            </a:endParaRPr>
          </a:p>
          <a:p>
            <a:pPr indent="0" lvl="0" marL="0" rtl="0" algn="l">
              <a:spcBef>
                <a:spcPts val="0"/>
              </a:spcBef>
              <a:spcAft>
                <a:spcPts val="0"/>
              </a:spcAft>
              <a:buNone/>
            </a:pPr>
            <a:r>
              <a:t/>
            </a:r>
            <a:endParaRPr/>
          </a:p>
        </p:txBody>
      </p:sp>
      <p:sp>
        <p:nvSpPr>
          <p:cNvPr id="547" name="Google Shape;547;p5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Here’s a great video to watch of young </a:t>
            </a:r>
            <a:r>
              <a:rPr lang="en" sz="1800"/>
              <a:t>entrepreneurs. </a:t>
            </a:r>
            <a:endParaRPr sz="1800"/>
          </a:p>
          <a:p>
            <a:pPr indent="0" lvl="0" marL="0" rtl="0" algn="l">
              <a:spcBef>
                <a:spcPts val="1600"/>
              </a:spcBef>
              <a:spcAft>
                <a:spcPts val="0"/>
              </a:spcAft>
              <a:buNone/>
            </a:pPr>
            <a:r>
              <a:rPr lang="en" sz="1800"/>
              <a:t>What did you learn from this video</a:t>
            </a:r>
            <a:r>
              <a:rPr lang="en" sz="2400"/>
              <a:t>? </a:t>
            </a:r>
            <a:r>
              <a:rPr lang="en" sz="2400"/>
              <a:t> </a:t>
            </a:r>
            <a:endParaRPr sz="2400"/>
          </a:p>
          <a:p>
            <a:pPr indent="0" lvl="0" marL="0" rtl="0" algn="l">
              <a:spcBef>
                <a:spcPts val="1600"/>
              </a:spcBef>
              <a:spcAft>
                <a:spcPts val="0"/>
              </a:spcAft>
              <a:buNone/>
            </a:pPr>
            <a:r>
              <a:rPr lang="en" sz="1100" u="sng">
                <a:solidFill>
                  <a:srgbClr val="0000FF"/>
                </a:solidFill>
                <a:latin typeface="Arial"/>
                <a:ea typeface="Arial"/>
                <a:cs typeface="Arial"/>
                <a:sym typeface="Arial"/>
                <a:hlinkClick r:id="rId3">
                  <a:extLst>
                    <a:ext uri="{A12FA001-AC4F-418D-AE19-62706E023703}">
                      <ahyp:hlinkClr val="tx"/>
                    </a:ext>
                  </a:extLst>
                </a:hlinkClick>
              </a:rPr>
              <a:t>https://youtu.be/NEecXIjvInc</a:t>
            </a:r>
            <a:endParaRPr sz="1100" u="sng">
              <a:solidFill>
                <a:srgbClr val="0000FF"/>
              </a:solidFill>
              <a:latin typeface="Arial"/>
              <a:ea typeface="Arial"/>
              <a:cs typeface="Arial"/>
              <a:sym typeface="Arial"/>
            </a:endParaRPr>
          </a:p>
          <a:p>
            <a:pPr indent="0" lvl="0" marL="0" rtl="0" algn="l">
              <a:spcBef>
                <a:spcPts val="1200"/>
              </a:spcBef>
              <a:spcAft>
                <a:spcPts val="1600"/>
              </a:spcAft>
              <a:buNone/>
            </a:pPr>
            <a:r>
              <a:t/>
            </a:r>
            <a:endParaRPr sz="2400"/>
          </a:p>
        </p:txBody>
      </p:sp>
      <p:pic>
        <p:nvPicPr>
          <p:cNvPr descr="After getting advice from Oprah, these amazing kids formed the Jr. Flips, successfully flipping houses... and all before hitting puberty!  Watch to find out their surprise for Steve Harvey.&#10;&#10;SUBSCRIBE to get the latest from #STEVETVShow:&#10;&#10;Connect with STEVE online!&#10;&#10;Visit the STEVE WEBSITE: &#10;http://www.stevetv.com&#10;&#10;Follow @STEVEHARVEYTV on FACEBOOK: &#10;https://www.facebook.com/SteveHarveytv/&#10;&#10;Follow @SteveTVShow on TWITTER: &#10;http://twitter.com/stevetvshow&#10;&#10;Follow @SteveTVShow on INSTAGRAM: &#10;https://www.instagram.com/stevetvshow/" id="548" name="Google Shape;548;p54" title="Oprah Mentored This Group Of Kids, Now They Run A Successful Business">
            <a:hlinkClick r:id="rId4"/>
          </p:cNvPr>
          <p:cNvPicPr preferRelativeResize="0"/>
          <p:nvPr/>
        </p:nvPicPr>
        <p:blipFill>
          <a:blip r:embed="rId5">
            <a:alphaModFix/>
          </a:blip>
          <a:stretch>
            <a:fillRect/>
          </a:stretch>
        </p:blipFill>
        <p:spPr>
          <a:xfrm>
            <a:off x="5273297" y="2424275"/>
            <a:ext cx="3388777" cy="25416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5"/>
          <p:cNvSpPr txBox="1"/>
          <p:nvPr>
            <p:ph type="title"/>
          </p:nvPr>
        </p:nvSpPr>
        <p:spPr>
          <a:xfrm>
            <a:off x="1303800" y="598575"/>
            <a:ext cx="7030500" cy="147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erdana"/>
                <a:ea typeface="Verdana"/>
                <a:cs typeface="Verdana"/>
                <a:sym typeface="Verdana"/>
              </a:rPr>
              <a:t>Step 3 Find Out What Kind of Support is Available for Small Business Owners</a:t>
            </a:r>
            <a:endParaRPr sz="3000"/>
          </a:p>
        </p:txBody>
      </p:sp>
      <p:sp>
        <p:nvSpPr>
          <p:cNvPr id="554" name="Google Shape;554;p55"/>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1600"/>
              </a:spcBef>
              <a:spcAft>
                <a:spcPts val="1600"/>
              </a:spcAft>
              <a:buNone/>
            </a:pPr>
            <a:r>
              <a:rPr lang="en" sz="2400"/>
              <a:t>Contact your local bank and SBA( Small Business Association) to see what type of business funding </a:t>
            </a:r>
            <a:r>
              <a:rPr lang="en" sz="2400"/>
              <a:t>opportunities</a:t>
            </a:r>
            <a:r>
              <a:rPr lang="en" sz="2400"/>
              <a:t> are </a:t>
            </a:r>
            <a:r>
              <a:rPr lang="en" sz="2400"/>
              <a:t>available</a:t>
            </a:r>
            <a:r>
              <a:rPr lang="en" sz="2400"/>
              <a:t> for young business owners.</a:t>
            </a:r>
            <a:endParaRPr sz="24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5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erdana"/>
                <a:ea typeface="Verdana"/>
                <a:cs typeface="Verdana"/>
                <a:sym typeface="Verdana"/>
              </a:rPr>
              <a:t>Step 4 Investigate What Makes Great Customer Service</a:t>
            </a:r>
            <a:endParaRPr sz="3000"/>
          </a:p>
        </p:txBody>
      </p:sp>
      <p:sp>
        <p:nvSpPr>
          <p:cNvPr id="560" name="Google Shape;560;p56"/>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Interview someone in customer service profession. </a:t>
            </a:r>
            <a:endParaRPr/>
          </a:p>
          <a:p>
            <a:pPr indent="0" lvl="0" marL="0" rtl="0" algn="l">
              <a:spcBef>
                <a:spcPts val="1600"/>
              </a:spcBef>
              <a:spcAft>
                <a:spcPts val="0"/>
              </a:spcAft>
              <a:buNone/>
            </a:pPr>
            <a:r>
              <a:rPr lang="en"/>
              <a:t>Here’s some sample questions </a:t>
            </a:r>
            <a:endParaRPr/>
          </a:p>
          <a:p>
            <a:pPr indent="-311150" lvl="0" marL="457200" rtl="0" algn="l">
              <a:spcBef>
                <a:spcPts val="1600"/>
              </a:spcBef>
              <a:spcAft>
                <a:spcPts val="0"/>
              </a:spcAft>
              <a:buSzPts val="1300"/>
              <a:buAutoNum type="arabicPeriod"/>
            </a:pPr>
            <a:r>
              <a:rPr lang="en"/>
              <a:t>What do you like most about customer service?</a:t>
            </a:r>
            <a:endParaRPr/>
          </a:p>
          <a:p>
            <a:pPr indent="-311150" lvl="0" marL="457200" rtl="0" algn="l">
              <a:spcBef>
                <a:spcPts val="0"/>
              </a:spcBef>
              <a:spcAft>
                <a:spcPts val="0"/>
              </a:spcAft>
              <a:buSzPts val="1300"/>
              <a:buAutoNum type="arabicPeriod"/>
            </a:pPr>
            <a:r>
              <a:rPr lang="en"/>
              <a:t>What would you change about the customer service job?</a:t>
            </a:r>
            <a:endParaRPr/>
          </a:p>
          <a:p>
            <a:pPr indent="-311150" lvl="0" marL="457200" rtl="0" algn="l">
              <a:spcBef>
                <a:spcPts val="0"/>
              </a:spcBef>
              <a:spcAft>
                <a:spcPts val="0"/>
              </a:spcAft>
              <a:buSzPts val="1300"/>
              <a:buAutoNum type="arabicPeriod"/>
            </a:pPr>
            <a:r>
              <a:rPr lang="en"/>
              <a:t>Tell me of a time when you had to deal with a not so pleasant customer?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57"/>
          <p:cNvSpPr txBox="1"/>
          <p:nvPr>
            <p:ph type="title"/>
          </p:nvPr>
        </p:nvSpPr>
        <p:spPr>
          <a:xfrm>
            <a:off x="1303800" y="598575"/>
            <a:ext cx="7030500" cy="139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erdana"/>
                <a:ea typeface="Verdana"/>
                <a:cs typeface="Verdana"/>
                <a:sym typeface="Verdana"/>
              </a:rPr>
              <a:t>Step 5 Understand the Importance of Consumer Research</a:t>
            </a:r>
            <a:endParaRPr sz="3000"/>
          </a:p>
        </p:txBody>
      </p:sp>
      <p:sp>
        <p:nvSpPr>
          <p:cNvPr id="566" name="Google Shape;566;p57"/>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1600"/>
              </a:spcAft>
              <a:buNone/>
            </a:pPr>
            <a:r>
              <a:rPr lang="en"/>
              <a:t>Create a survey to see if there’s a need for the type of business you would like to open.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5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Good Job and good luck ! </a:t>
            </a:r>
            <a:endParaRPr sz="3000"/>
          </a:p>
        </p:txBody>
      </p:sp>
      <p:sp>
        <p:nvSpPr>
          <p:cNvPr id="572" name="Google Shape;572;p58"/>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