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Source Code Pro"/>
      <p:regular r:id="rId30"/>
      <p:bold r:id="rId31"/>
      <p:italic r:id="rId32"/>
      <p:boldItalic r:id="rId33"/>
    </p:embeddedFont>
    <p:embeddedFont>
      <p:font typeface="Pacifico"/>
      <p:regular r:id="rId34"/>
    </p:embeddedFont>
    <p:embeddedFont>
      <p:font typeface="Oswald"/>
      <p:regular r:id="rId35"/>
      <p:bold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ourceCodePro-bold.fntdata"/><Relationship Id="rId30" Type="http://schemas.openxmlformats.org/officeDocument/2006/relationships/font" Target="fonts/SourceCodePro-regular.fntdata"/><Relationship Id="rId11" Type="http://schemas.openxmlformats.org/officeDocument/2006/relationships/slide" Target="slides/slide6.xml"/><Relationship Id="rId33" Type="http://schemas.openxmlformats.org/officeDocument/2006/relationships/font" Target="fonts/SourceCodePro-boldItalic.fntdata"/><Relationship Id="rId10" Type="http://schemas.openxmlformats.org/officeDocument/2006/relationships/slide" Target="slides/slide5.xml"/><Relationship Id="rId32" Type="http://schemas.openxmlformats.org/officeDocument/2006/relationships/font" Target="fonts/SourceCodePro-italic.fntdata"/><Relationship Id="rId13" Type="http://schemas.openxmlformats.org/officeDocument/2006/relationships/slide" Target="slides/slide8.xml"/><Relationship Id="rId35" Type="http://schemas.openxmlformats.org/officeDocument/2006/relationships/font" Target="fonts/Oswald-regular.fntdata"/><Relationship Id="rId12" Type="http://schemas.openxmlformats.org/officeDocument/2006/relationships/slide" Target="slides/slide7.xml"/><Relationship Id="rId34" Type="http://schemas.openxmlformats.org/officeDocument/2006/relationships/font" Target="fonts/Pacifico-regular.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Oswald-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9d7df4a35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9d7df4a35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82d4d13bc2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82d4d13bc2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82d4d13bc2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82d4d13bc2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82d4d13bc2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82d4d13bc2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72a22863f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72a22863f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82d4d13bc2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82d4d13bc2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82d4d13bc2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82d4d13bc2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82d4d13bc2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82d4d13bc2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82d4d13bc2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82d4d13bc2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82d4d13bc2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82d4d13bc2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72a22863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72a22863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72a22863f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72a22863f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72a22863f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72a22863f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72a22863f1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72a22863f1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72a22863f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72a22863f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72a22863f1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72a22863f1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72a22863f1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72a22863f1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72a22863f1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72a22863f1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72a22863f1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72a22863f1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72a22863f1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72a22863f1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72a22863f1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72a22863f1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72a22863f1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72a22863f1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72a22863f1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72a22863f1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72a22863f1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72a22863f1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51.png"/><Relationship Id="rId6"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5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hyperlink" Target="http://www.youtube.com/watch?v=o3U39SZ-V-o" TargetMode="External"/><Relationship Id="rId4" Type="http://schemas.openxmlformats.org/officeDocument/2006/relationships/image" Target="../media/image3.jpg"/><Relationship Id="rId5"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5.png"/><Relationship Id="rId5"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21.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9.png"/><Relationship Id="rId4" Type="http://schemas.openxmlformats.org/officeDocument/2006/relationships/image" Target="../media/image20.png"/><Relationship Id="rId5"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25.png"/><Relationship Id="rId5"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28.png"/><Relationship Id="rId4" Type="http://schemas.openxmlformats.org/officeDocument/2006/relationships/image" Target="../media/image35.png"/><Relationship Id="rId5"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30.png"/><Relationship Id="rId4" Type="http://schemas.openxmlformats.org/officeDocument/2006/relationships/image" Target="../media/image18.png"/><Relationship Id="rId5" Type="http://schemas.openxmlformats.org/officeDocument/2006/relationships/image" Target="../media/image32.png"/><Relationship Id="rId6"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hyperlink" Target="http://www.youtube.com/watch?v=0wemSqCNfqI" TargetMode="External"/><Relationship Id="rId4" Type="http://schemas.openxmlformats.org/officeDocument/2006/relationships/image" Target="../media/image45.jpg"/><Relationship Id="rId5" Type="http://schemas.openxmlformats.org/officeDocument/2006/relationships/image" Target="../media/image34.png"/><Relationship Id="rId6"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38.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39.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39.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36.png"/><Relationship Id="rId4" Type="http://schemas.openxmlformats.org/officeDocument/2006/relationships/image" Target="../media/image50.png"/><Relationship Id="rId5"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33.png"/><Relationship Id="rId4" Type="http://schemas.openxmlformats.org/officeDocument/2006/relationships/image" Target="../media/image37.png"/><Relationship Id="rId5" Type="http://schemas.openxmlformats.org/officeDocument/2006/relationships/image" Target="../media/image47.png"/><Relationship Id="rId6" Type="http://schemas.openxmlformats.org/officeDocument/2006/relationships/image" Target="../media/image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40.png"/><Relationship Id="rId4" Type="http://schemas.openxmlformats.org/officeDocument/2006/relationships/hyperlink" Target="http://www.youtube.com/watch?v=gwgEICVCmb8" TargetMode="External"/><Relationship Id="rId5" Type="http://schemas.openxmlformats.org/officeDocument/2006/relationships/image" Target="../media/image41.jpg"/><Relationship Id="rId6"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53.png"/><Relationship Id="rId4" Type="http://schemas.openxmlformats.org/officeDocument/2006/relationships/image" Target="../media/image46.png"/><Relationship Id="rId5"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9.png"/><Relationship Id="rId4" Type="http://schemas.openxmlformats.org/officeDocument/2006/relationships/image" Target="../media/image51.png"/><Relationship Id="rId5"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18.png"/><Relationship Id="rId4" Type="http://schemas.openxmlformats.org/officeDocument/2006/relationships/hyperlink" Target="http://www.youtube.com/watch?v=AeeHiO5NM8c" TargetMode="External"/><Relationship Id="rId5" Type="http://schemas.openxmlformats.org/officeDocument/2006/relationships/image" Target="../media/image4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nvSpPr>
        <p:spPr>
          <a:xfrm>
            <a:off x="1098775" y="3278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63" name="Google Shape;63;p13"/>
          <p:cNvSpPr txBox="1"/>
          <p:nvPr/>
        </p:nvSpPr>
        <p:spPr>
          <a:xfrm>
            <a:off x="1116800" y="755600"/>
            <a:ext cx="34551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1155CC"/>
                </a:solidFill>
                <a:latin typeface="Pacifico"/>
                <a:ea typeface="Pacifico"/>
                <a:cs typeface="Pacifico"/>
                <a:sym typeface="Pacifico"/>
              </a:rPr>
              <a:t>Daisy What Robots Do</a:t>
            </a:r>
            <a:r>
              <a:rPr lang="en" sz="1800">
                <a:solidFill>
                  <a:srgbClr val="1155CC"/>
                </a:solidFill>
                <a:latin typeface="Pacifico"/>
                <a:ea typeface="Pacifico"/>
                <a:cs typeface="Pacifico"/>
                <a:sym typeface="Pacifico"/>
              </a:rPr>
              <a:t> Badge</a:t>
            </a:r>
            <a:endParaRPr sz="1800">
              <a:solidFill>
                <a:srgbClr val="1155CC"/>
              </a:solidFill>
              <a:latin typeface="Pacifico"/>
              <a:ea typeface="Pacifico"/>
              <a:cs typeface="Pacifico"/>
              <a:sym typeface="Pacifico"/>
            </a:endParaRPr>
          </a:p>
        </p:txBody>
      </p:sp>
      <p:sp>
        <p:nvSpPr>
          <p:cNvPr id="64" name="Google Shape;64;p13"/>
          <p:cNvSpPr txBox="1"/>
          <p:nvPr/>
        </p:nvSpPr>
        <p:spPr>
          <a:xfrm>
            <a:off x="406350" y="1310275"/>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a:t>
            </a:r>
            <a:r>
              <a:rPr lang="en" sz="1000"/>
              <a:t>Daisy What Robots Do Badge</a:t>
            </a:r>
            <a:r>
              <a:rPr lang="en" sz="10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65" name="Google Shape;65;p13"/>
          <p:cNvSpPr txBox="1"/>
          <p:nvPr/>
        </p:nvSpPr>
        <p:spPr>
          <a:xfrm>
            <a:off x="6172975" y="1198075"/>
            <a:ext cx="2417700" cy="1310700"/>
          </a:xfrm>
          <a:prstGeom prst="rect">
            <a:avLst/>
          </a:prstGeom>
          <a:noFill/>
          <a:ln cap="flat" cmpd="sng" w="28575">
            <a:solidFill>
              <a:srgbClr val="1155CC"/>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Daisy What Robots Do Badge</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2100" lvl="0" marL="457200" rtl="0" algn="l">
              <a:lnSpc>
                <a:spcPct val="115000"/>
              </a:lnSpc>
              <a:spcBef>
                <a:spcPts val="1200"/>
              </a:spcBef>
              <a:spcAft>
                <a:spcPts val="0"/>
              </a:spcAft>
              <a:buClr>
                <a:srgbClr val="000000"/>
              </a:buClr>
              <a:buSzPts val="1000"/>
              <a:buChar char="●"/>
            </a:pPr>
            <a:r>
              <a:rPr lang="en" sz="1000"/>
              <a:t>Piece of Blank Paper</a:t>
            </a:r>
            <a:endParaRPr sz="1000"/>
          </a:p>
          <a:p>
            <a:pPr indent="-292100" lvl="0" marL="457200" rtl="0" algn="l">
              <a:lnSpc>
                <a:spcPct val="115000"/>
              </a:lnSpc>
              <a:spcBef>
                <a:spcPts val="0"/>
              </a:spcBef>
              <a:spcAft>
                <a:spcPts val="0"/>
              </a:spcAft>
              <a:buClr>
                <a:srgbClr val="000000"/>
              </a:buClr>
              <a:buSzPts val="1000"/>
              <a:buChar char="●"/>
            </a:pPr>
            <a:r>
              <a:rPr lang="en" sz="1000"/>
              <a:t>Pencil</a:t>
            </a:r>
            <a:endParaRPr sz="1000"/>
          </a:p>
          <a:p>
            <a:pPr indent="0" lvl="0" marL="457200" rtl="0" algn="l">
              <a:lnSpc>
                <a:spcPct val="115000"/>
              </a:lnSpc>
              <a:spcBef>
                <a:spcPts val="1200"/>
              </a:spcBef>
              <a:spcAft>
                <a:spcPts val="1200"/>
              </a:spcAft>
              <a:buNone/>
            </a:pPr>
            <a:r>
              <a:t/>
            </a:r>
            <a:endParaRPr sz="1000"/>
          </a:p>
        </p:txBody>
      </p:sp>
      <p:pic>
        <p:nvPicPr>
          <p:cNvPr id="66" name="Google Shape;66;p13"/>
          <p:cNvPicPr preferRelativeResize="0"/>
          <p:nvPr/>
        </p:nvPicPr>
        <p:blipFill rotWithShape="1">
          <a:blip r:embed="rId5">
            <a:alphaModFix/>
          </a:blip>
          <a:srcRect b="9304" l="15256" r="18470" t="10554"/>
          <a:stretch/>
        </p:blipFill>
        <p:spPr>
          <a:xfrm>
            <a:off x="369550" y="404063"/>
            <a:ext cx="729224" cy="751629"/>
          </a:xfrm>
          <a:prstGeom prst="rect">
            <a:avLst/>
          </a:prstGeom>
          <a:noFill/>
          <a:ln>
            <a:noFill/>
          </a:ln>
        </p:spPr>
      </p:pic>
      <p:pic>
        <p:nvPicPr>
          <p:cNvPr id="67" name="Google Shape;67;p13"/>
          <p:cNvPicPr preferRelativeResize="0"/>
          <p:nvPr/>
        </p:nvPicPr>
        <p:blipFill rotWithShape="1">
          <a:blip r:embed="rId6">
            <a:alphaModFix/>
          </a:blip>
          <a:srcRect b="3104" l="0" r="0" t="3095"/>
          <a:stretch/>
        </p:blipFill>
        <p:spPr>
          <a:xfrm flipH="1">
            <a:off x="6674650" y="2678825"/>
            <a:ext cx="1414348" cy="1325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title"/>
          </p:nvPr>
        </p:nvSpPr>
        <p:spPr>
          <a:xfrm>
            <a:off x="265500" y="1078750"/>
            <a:ext cx="4045200" cy="17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What Robots Do</a:t>
            </a:r>
            <a:endParaRPr/>
          </a:p>
        </p:txBody>
      </p:sp>
      <p:sp>
        <p:nvSpPr>
          <p:cNvPr id="73" name="Google Shape;73;p14"/>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 Daisy Girl Scout Badge</a:t>
            </a:r>
            <a:endParaRPr/>
          </a:p>
        </p:txBody>
      </p:sp>
      <p:pic>
        <p:nvPicPr>
          <p:cNvPr id="74" name="Google Shape;74;p14"/>
          <p:cNvPicPr preferRelativeResize="0"/>
          <p:nvPr/>
        </p:nvPicPr>
        <p:blipFill rotWithShape="1">
          <a:blip r:embed="rId3">
            <a:alphaModFix/>
          </a:blip>
          <a:srcRect b="10578" l="13785" r="14821" t="0"/>
          <a:stretch/>
        </p:blipFill>
        <p:spPr>
          <a:xfrm>
            <a:off x="5040325" y="222325"/>
            <a:ext cx="3265352" cy="4921175"/>
          </a:xfrm>
          <a:prstGeom prst="rect">
            <a:avLst/>
          </a:prstGeom>
          <a:noFill/>
          <a:ln>
            <a:noFill/>
          </a:ln>
        </p:spPr>
      </p:pic>
      <p:pic>
        <p:nvPicPr>
          <p:cNvPr id="75" name="Google Shape;75;p14"/>
          <p:cNvPicPr preferRelativeResize="0"/>
          <p:nvPr/>
        </p:nvPicPr>
        <p:blipFill>
          <a:blip r:embed="rId4">
            <a:alphaModFix/>
          </a:blip>
          <a:stretch>
            <a:fillRect/>
          </a:stretch>
        </p:blipFill>
        <p:spPr>
          <a:xfrm rot="-962327">
            <a:off x="8014195" y="1813933"/>
            <a:ext cx="680060" cy="677037"/>
          </a:xfrm>
          <a:prstGeom prst="rect">
            <a:avLst/>
          </a:prstGeom>
          <a:noFill/>
          <a:ln>
            <a:noFill/>
          </a:ln>
        </p:spPr>
      </p:pic>
      <p:pic>
        <p:nvPicPr>
          <p:cNvPr id="76" name="Google Shape;76;p14"/>
          <p:cNvPicPr preferRelativeResize="0"/>
          <p:nvPr/>
        </p:nvPicPr>
        <p:blipFill>
          <a:blip r:embed="rId4">
            <a:alphaModFix/>
          </a:blip>
          <a:stretch>
            <a:fillRect/>
          </a:stretch>
        </p:blipFill>
        <p:spPr>
          <a:xfrm rot="769567">
            <a:off x="7824761" y="503475"/>
            <a:ext cx="864988" cy="861151"/>
          </a:xfrm>
          <a:prstGeom prst="rect">
            <a:avLst/>
          </a:prstGeom>
          <a:noFill/>
          <a:ln>
            <a:noFill/>
          </a:ln>
        </p:spPr>
      </p:pic>
      <p:pic>
        <p:nvPicPr>
          <p:cNvPr id="77" name="Google Shape;77;p14"/>
          <p:cNvPicPr preferRelativeResize="0"/>
          <p:nvPr/>
        </p:nvPicPr>
        <p:blipFill rotWithShape="1">
          <a:blip r:embed="rId5">
            <a:alphaModFix/>
          </a:blip>
          <a:srcRect b="9304" l="15256" r="18470" t="10554"/>
          <a:stretch/>
        </p:blipFill>
        <p:spPr>
          <a:xfrm>
            <a:off x="3610825" y="72450"/>
            <a:ext cx="2133598" cy="21991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5"/>
          <p:cNvSpPr txBox="1"/>
          <p:nvPr>
            <p:ph type="title"/>
          </p:nvPr>
        </p:nvSpPr>
        <p:spPr>
          <a:xfrm>
            <a:off x="265500" y="1078750"/>
            <a:ext cx="4045200" cy="17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Girl Scouts is so happy you’re here!</a:t>
            </a:r>
            <a:endParaRPr/>
          </a:p>
        </p:txBody>
      </p:sp>
      <p:sp>
        <p:nvSpPr>
          <p:cNvPr id="83" name="Google Shape;83;p15"/>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Let’s get started with the Girl Scout Promise</a:t>
            </a:r>
            <a:endParaRPr/>
          </a:p>
        </p:txBody>
      </p:sp>
      <p:pic>
        <p:nvPicPr>
          <p:cNvPr id="84" name="Google Shape;84;p15"/>
          <p:cNvPicPr preferRelativeResize="0"/>
          <p:nvPr/>
        </p:nvPicPr>
        <p:blipFill>
          <a:blip r:embed="rId3">
            <a:alphaModFix/>
          </a:blip>
          <a:stretch>
            <a:fillRect/>
          </a:stretch>
        </p:blipFill>
        <p:spPr>
          <a:xfrm>
            <a:off x="4849288" y="963188"/>
            <a:ext cx="4017425" cy="3217125"/>
          </a:xfrm>
          <a:prstGeom prst="rect">
            <a:avLst/>
          </a:prstGeom>
          <a:noFill/>
          <a:ln>
            <a:noFill/>
          </a:ln>
        </p:spPr>
      </p:pic>
      <p:pic>
        <p:nvPicPr>
          <p:cNvPr id="85" name="Google Shape;85;p15"/>
          <p:cNvPicPr preferRelativeResize="0"/>
          <p:nvPr/>
        </p:nvPicPr>
        <p:blipFill rotWithShape="1">
          <a:blip r:embed="rId4">
            <a:alphaModFix/>
          </a:blip>
          <a:srcRect b="21195" l="24229" r="20516" t="17348"/>
          <a:stretch/>
        </p:blipFill>
        <p:spPr>
          <a:xfrm>
            <a:off x="7861300" y="229825"/>
            <a:ext cx="873850" cy="778250"/>
          </a:xfrm>
          <a:prstGeom prst="rect">
            <a:avLst/>
          </a:prstGeom>
          <a:noFill/>
          <a:ln>
            <a:noFill/>
          </a:ln>
        </p:spPr>
      </p:pic>
      <p:pic>
        <p:nvPicPr>
          <p:cNvPr id="86" name="Google Shape;86;p15"/>
          <p:cNvPicPr preferRelativeResize="0"/>
          <p:nvPr/>
        </p:nvPicPr>
        <p:blipFill rotWithShape="1">
          <a:blip r:embed="rId4">
            <a:alphaModFix/>
          </a:blip>
          <a:srcRect b="21195" l="24229" r="20516" t="17348"/>
          <a:stretch/>
        </p:blipFill>
        <p:spPr>
          <a:xfrm rot="5400000">
            <a:off x="8040675" y="4002975"/>
            <a:ext cx="873850" cy="778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On my honor, I will try: To serve God and my country, To help people at all times, </a:t>
            </a:r>
            <a:r>
              <a:rPr lang="en"/>
              <a:t>a</a:t>
            </a:r>
            <a:r>
              <a:rPr lang="en"/>
              <a:t>nd to live by the Girl Scout Law.</a:t>
            </a:r>
            <a:endParaRPr/>
          </a:p>
        </p:txBody>
      </p:sp>
      <p:pic>
        <p:nvPicPr>
          <p:cNvPr id="92" name="Google Shape;92;p16"/>
          <p:cNvPicPr preferRelativeResize="0"/>
          <p:nvPr/>
        </p:nvPicPr>
        <p:blipFill>
          <a:blip r:embed="rId3">
            <a:alphaModFix/>
          </a:blip>
          <a:stretch>
            <a:fillRect/>
          </a:stretch>
        </p:blipFill>
        <p:spPr>
          <a:xfrm>
            <a:off x="1114300" y="0"/>
            <a:ext cx="3143250" cy="5143500"/>
          </a:xfrm>
          <a:prstGeom prst="rect">
            <a:avLst/>
          </a:prstGeom>
          <a:noFill/>
          <a:ln>
            <a:noFill/>
          </a:ln>
        </p:spPr>
      </p:pic>
      <p:pic>
        <p:nvPicPr>
          <p:cNvPr id="93" name="Google Shape;93;p16"/>
          <p:cNvPicPr preferRelativeResize="0"/>
          <p:nvPr/>
        </p:nvPicPr>
        <p:blipFill>
          <a:blip r:embed="rId4">
            <a:alphaModFix/>
          </a:blip>
          <a:stretch>
            <a:fillRect/>
          </a:stretch>
        </p:blipFill>
        <p:spPr>
          <a:xfrm>
            <a:off x="5743875" y="648000"/>
            <a:ext cx="2228250" cy="1481300"/>
          </a:xfrm>
          <a:prstGeom prst="rect">
            <a:avLst/>
          </a:prstGeom>
          <a:noFill/>
          <a:ln cap="flat" cmpd="sng" w="76200">
            <a:solidFill>
              <a:schemeClr val="dk1"/>
            </a:solidFill>
            <a:prstDash val="solid"/>
            <a:round/>
            <a:headEnd len="sm" w="sm" type="none"/>
            <a:tailEnd len="sm" w="sm" type="none"/>
          </a:ln>
        </p:spPr>
      </p:pic>
      <p:pic>
        <p:nvPicPr>
          <p:cNvPr id="94" name="Google Shape;94;p16"/>
          <p:cNvPicPr preferRelativeResize="0"/>
          <p:nvPr/>
        </p:nvPicPr>
        <p:blipFill rotWithShape="1">
          <a:blip r:embed="rId5">
            <a:alphaModFix/>
          </a:blip>
          <a:srcRect b="3104" l="0" r="0" t="3095"/>
          <a:stretch/>
        </p:blipFill>
        <p:spPr>
          <a:xfrm flipH="1">
            <a:off x="442648" y="440500"/>
            <a:ext cx="1483925" cy="1391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Let’s say the Pledge</a:t>
            </a:r>
            <a:endParaRPr/>
          </a:p>
        </p:txBody>
      </p:sp>
      <p:sp>
        <p:nvSpPr>
          <p:cNvPr id="100" name="Google Shape;100;p17"/>
          <p:cNvSpPr txBox="1"/>
          <p:nvPr>
            <p:ph idx="2" type="body"/>
          </p:nvPr>
        </p:nvSpPr>
        <p:spPr>
          <a:xfrm>
            <a:off x="4832400" y="1468825"/>
            <a:ext cx="3999900" cy="3099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via YouTube Capture" id="101" name="Google Shape;101;p17" title="Girl Scout Pledge of Allegiance">
            <a:hlinkClick r:id="rId3"/>
          </p:cNvPr>
          <p:cNvPicPr preferRelativeResize="0"/>
          <p:nvPr/>
        </p:nvPicPr>
        <p:blipFill>
          <a:blip r:embed="rId4">
            <a:alphaModFix/>
          </a:blip>
          <a:stretch>
            <a:fillRect/>
          </a:stretch>
        </p:blipFill>
        <p:spPr>
          <a:xfrm>
            <a:off x="3747524" y="548087"/>
            <a:ext cx="5396476" cy="4047325"/>
          </a:xfrm>
          <a:prstGeom prst="rect">
            <a:avLst/>
          </a:prstGeom>
          <a:noFill/>
          <a:ln>
            <a:noFill/>
          </a:ln>
        </p:spPr>
      </p:pic>
      <p:pic>
        <p:nvPicPr>
          <p:cNvPr id="102" name="Google Shape;102;p17"/>
          <p:cNvPicPr preferRelativeResize="0"/>
          <p:nvPr/>
        </p:nvPicPr>
        <p:blipFill rotWithShape="1">
          <a:blip r:embed="rId5">
            <a:alphaModFix/>
          </a:blip>
          <a:srcRect b="0" l="0" r="0" t="0"/>
          <a:stretch/>
        </p:blipFill>
        <p:spPr>
          <a:xfrm>
            <a:off x="311700" y="1884500"/>
            <a:ext cx="3271950" cy="2176526"/>
          </a:xfrm>
          <a:prstGeom prst="rect">
            <a:avLst/>
          </a:prstGeom>
          <a:noFill/>
          <a:ln>
            <a:noFill/>
          </a:ln>
        </p:spPr>
      </p:pic>
      <p:sp>
        <p:nvSpPr>
          <p:cNvPr id="103" name="Google Shape;103;p17"/>
          <p:cNvSpPr/>
          <p:nvPr/>
        </p:nvSpPr>
        <p:spPr>
          <a:xfrm>
            <a:off x="0" y="497105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8"/>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Today we will be working on the </a:t>
            </a:r>
            <a:r>
              <a:rPr lang="en">
                <a:highlight>
                  <a:schemeClr val="dk1"/>
                </a:highlight>
              </a:rPr>
              <a:t> </a:t>
            </a:r>
            <a:r>
              <a:rPr lang="en">
                <a:solidFill>
                  <a:schemeClr val="accent6"/>
                </a:solidFill>
                <a:highlight>
                  <a:schemeClr val="dk1"/>
                </a:highlight>
              </a:rPr>
              <a:t>What Robots Do</a:t>
            </a:r>
            <a:r>
              <a:rPr lang="en">
                <a:highlight>
                  <a:schemeClr val="dk1"/>
                </a:highlight>
              </a:rPr>
              <a:t> </a:t>
            </a:r>
            <a:r>
              <a:rPr lang="en"/>
              <a:t> badge</a:t>
            </a:r>
            <a:endParaRPr/>
          </a:p>
        </p:txBody>
      </p:sp>
      <p:sp>
        <p:nvSpPr>
          <p:cNvPr id="109" name="Google Shape;109;p18"/>
          <p:cNvSpPr txBox="1"/>
          <p:nvPr>
            <p:ph idx="1" type="body"/>
          </p:nvPr>
        </p:nvSpPr>
        <p:spPr>
          <a:xfrm>
            <a:off x="311700" y="1468825"/>
            <a:ext cx="3999900" cy="3099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400">
                <a:solidFill>
                  <a:srgbClr val="000000"/>
                </a:solidFill>
              </a:rPr>
              <a:t>If you</a:t>
            </a:r>
            <a:r>
              <a:rPr b="1" lang="en" sz="2400">
                <a:solidFill>
                  <a:schemeClr val="dk1"/>
                </a:solidFill>
              </a:rPr>
              <a:t> LOVE </a:t>
            </a:r>
            <a:r>
              <a:rPr b="1" lang="en" sz="2400">
                <a:solidFill>
                  <a:srgbClr val="000000"/>
                </a:solidFill>
              </a:rPr>
              <a:t>robots, you can also work on other badges too! Like:</a:t>
            </a:r>
            <a:endParaRPr b="1" sz="2400">
              <a:solidFill>
                <a:srgbClr val="000000"/>
              </a:solidFill>
            </a:endParaRPr>
          </a:p>
          <a:p>
            <a:pPr indent="0" lvl="0" marL="0" rtl="0" algn="l">
              <a:lnSpc>
                <a:spcPct val="100000"/>
              </a:lnSpc>
              <a:spcBef>
                <a:spcPts val="0"/>
              </a:spcBef>
              <a:spcAft>
                <a:spcPts val="0"/>
              </a:spcAft>
              <a:buNone/>
            </a:pPr>
            <a:r>
              <a:t/>
            </a:r>
            <a:endParaRPr sz="2400">
              <a:solidFill>
                <a:srgbClr val="000000"/>
              </a:solidFill>
            </a:endParaRPr>
          </a:p>
          <a:p>
            <a:pPr indent="-381000" lvl="0" marL="457200" rtl="0" algn="l">
              <a:lnSpc>
                <a:spcPct val="100000"/>
              </a:lnSpc>
              <a:spcBef>
                <a:spcPts val="0"/>
              </a:spcBef>
              <a:spcAft>
                <a:spcPts val="0"/>
              </a:spcAft>
              <a:buClr>
                <a:srgbClr val="000000"/>
              </a:buClr>
              <a:buSzPts val="2400"/>
              <a:buChar char="★"/>
            </a:pPr>
            <a:r>
              <a:rPr lang="en" sz="2400">
                <a:solidFill>
                  <a:srgbClr val="000000"/>
                </a:solidFill>
              </a:rPr>
              <a:t>How Robots Move and/or</a:t>
            </a:r>
            <a:endParaRPr sz="2400">
              <a:solidFill>
                <a:srgbClr val="000000"/>
              </a:solidFill>
            </a:endParaRPr>
          </a:p>
          <a:p>
            <a:pPr indent="-381000" lvl="0" marL="457200" rtl="0" algn="l">
              <a:lnSpc>
                <a:spcPct val="100000"/>
              </a:lnSpc>
              <a:spcBef>
                <a:spcPts val="0"/>
              </a:spcBef>
              <a:spcAft>
                <a:spcPts val="0"/>
              </a:spcAft>
              <a:buClr>
                <a:srgbClr val="000000"/>
              </a:buClr>
              <a:buSzPts val="2400"/>
              <a:buChar char="★"/>
            </a:pPr>
            <a:r>
              <a:rPr lang="en" sz="2400">
                <a:solidFill>
                  <a:srgbClr val="000000"/>
                </a:solidFill>
              </a:rPr>
              <a:t>Design a Robot</a:t>
            </a:r>
            <a:endParaRPr sz="2400"/>
          </a:p>
        </p:txBody>
      </p:sp>
      <p:pic>
        <p:nvPicPr>
          <p:cNvPr id="110" name="Google Shape;110;p18"/>
          <p:cNvPicPr preferRelativeResize="0"/>
          <p:nvPr/>
        </p:nvPicPr>
        <p:blipFill rotWithShape="1">
          <a:blip r:embed="rId3">
            <a:alphaModFix/>
          </a:blip>
          <a:srcRect b="20451" l="12262" r="13465" t="10942"/>
          <a:stretch/>
        </p:blipFill>
        <p:spPr>
          <a:xfrm>
            <a:off x="4735673" y="1278278"/>
            <a:ext cx="3879300" cy="3865222"/>
          </a:xfrm>
          <a:prstGeom prst="rect">
            <a:avLst/>
          </a:prstGeom>
          <a:noFill/>
          <a:ln>
            <a:noFill/>
          </a:ln>
        </p:spPr>
      </p:pic>
      <p:pic>
        <p:nvPicPr>
          <p:cNvPr id="111" name="Google Shape;111;p18"/>
          <p:cNvPicPr preferRelativeResize="0"/>
          <p:nvPr/>
        </p:nvPicPr>
        <p:blipFill rotWithShape="1">
          <a:blip r:embed="rId4">
            <a:alphaModFix/>
          </a:blip>
          <a:srcRect b="3104" l="0" r="0" t="3095"/>
          <a:stretch/>
        </p:blipFill>
        <p:spPr>
          <a:xfrm flipH="1">
            <a:off x="4155498" y="3457825"/>
            <a:ext cx="1483925" cy="1391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9"/>
          <p:cNvSpPr txBox="1"/>
          <p:nvPr>
            <p:ph type="title"/>
          </p:nvPr>
        </p:nvSpPr>
        <p:spPr>
          <a:xfrm>
            <a:off x="311700" y="877525"/>
            <a:ext cx="8520600" cy="196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Who is here with us today?</a:t>
            </a:r>
            <a:endParaRPr sz="3000"/>
          </a:p>
        </p:txBody>
      </p:sp>
      <p:sp>
        <p:nvSpPr>
          <p:cNvPr id="117" name="Google Shape;117;p19"/>
          <p:cNvSpPr txBox="1"/>
          <p:nvPr>
            <p:ph idx="1" type="body"/>
          </p:nvPr>
        </p:nvSpPr>
        <p:spPr>
          <a:xfrm>
            <a:off x="311700" y="3152225"/>
            <a:ext cx="3943200" cy="1300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Please say your first name and also if you could build a robot, what would it be made of?</a:t>
            </a:r>
            <a:endParaRPr/>
          </a:p>
        </p:txBody>
      </p:sp>
      <p:pic>
        <p:nvPicPr>
          <p:cNvPr id="118" name="Google Shape;118;p19"/>
          <p:cNvPicPr preferRelativeResize="0"/>
          <p:nvPr/>
        </p:nvPicPr>
        <p:blipFill rotWithShape="1">
          <a:blip r:embed="rId3">
            <a:alphaModFix/>
          </a:blip>
          <a:srcRect b="0" l="0" r="16296" t="0"/>
          <a:stretch/>
        </p:blipFill>
        <p:spPr>
          <a:xfrm>
            <a:off x="4838700" y="0"/>
            <a:ext cx="4305300" cy="5143500"/>
          </a:xfrm>
          <a:prstGeom prst="rect">
            <a:avLst/>
          </a:prstGeom>
          <a:noFill/>
          <a:ln>
            <a:noFill/>
          </a:ln>
        </p:spPr>
      </p:pic>
      <p:pic>
        <p:nvPicPr>
          <p:cNvPr id="119" name="Google Shape;119;p19"/>
          <p:cNvPicPr preferRelativeResize="0"/>
          <p:nvPr/>
        </p:nvPicPr>
        <p:blipFill>
          <a:blip r:embed="rId4">
            <a:alphaModFix/>
          </a:blip>
          <a:stretch>
            <a:fillRect/>
          </a:stretch>
        </p:blipFill>
        <p:spPr>
          <a:xfrm>
            <a:off x="4572000" y="3104947"/>
            <a:ext cx="1332997" cy="1815526"/>
          </a:xfrm>
          <a:prstGeom prst="rect">
            <a:avLst/>
          </a:prstGeom>
          <a:noFill/>
          <a:ln>
            <a:noFill/>
          </a:ln>
        </p:spPr>
      </p:pic>
      <p:pic>
        <p:nvPicPr>
          <p:cNvPr id="120" name="Google Shape;120;p19"/>
          <p:cNvPicPr preferRelativeResize="0"/>
          <p:nvPr/>
        </p:nvPicPr>
        <p:blipFill rotWithShape="1">
          <a:blip r:embed="rId5">
            <a:alphaModFix/>
          </a:blip>
          <a:srcRect b="3104" l="0" r="0" t="3095"/>
          <a:stretch/>
        </p:blipFill>
        <p:spPr>
          <a:xfrm flipH="1">
            <a:off x="311698" y="725350"/>
            <a:ext cx="1483925" cy="1391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0"/>
          <p:cNvSpPr txBox="1"/>
          <p:nvPr>
            <p:ph type="title"/>
          </p:nvPr>
        </p:nvSpPr>
        <p:spPr>
          <a:xfrm>
            <a:off x="430800" y="1889700"/>
            <a:ext cx="8282400" cy="1516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solidFill>
                  <a:schemeClr val="accent6"/>
                </a:solidFill>
              </a:rPr>
              <a:t>You’re right!</a:t>
            </a:r>
            <a:endParaRPr sz="7200">
              <a:solidFill>
                <a:schemeClr val="accent6"/>
              </a:solidFill>
            </a:endParaRPr>
          </a:p>
        </p:txBody>
      </p:sp>
      <p:sp>
        <p:nvSpPr>
          <p:cNvPr id="126" name="Google Shape;126;p20"/>
          <p:cNvSpPr txBox="1"/>
          <p:nvPr>
            <p:ph idx="4294967295" type="body"/>
          </p:nvPr>
        </p:nvSpPr>
        <p:spPr>
          <a:xfrm>
            <a:off x="2420700" y="3838025"/>
            <a:ext cx="6292500" cy="960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t>Robots can be made out of all sorts of different materials!</a:t>
            </a:r>
            <a:endParaRPr sz="2400"/>
          </a:p>
        </p:txBody>
      </p:sp>
      <p:pic>
        <p:nvPicPr>
          <p:cNvPr id="127" name="Google Shape;127;p20"/>
          <p:cNvPicPr preferRelativeResize="0"/>
          <p:nvPr/>
        </p:nvPicPr>
        <p:blipFill>
          <a:blip r:embed="rId3">
            <a:alphaModFix/>
          </a:blip>
          <a:stretch>
            <a:fillRect/>
          </a:stretch>
        </p:blipFill>
        <p:spPr>
          <a:xfrm>
            <a:off x="75813" y="-44187"/>
            <a:ext cx="2619375" cy="1743075"/>
          </a:xfrm>
          <a:prstGeom prst="rect">
            <a:avLst/>
          </a:prstGeom>
          <a:noFill/>
          <a:ln>
            <a:noFill/>
          </a:ln>
        </p:spPr>
      </p:pic>
      <p:pic>
        <p:nvPicPr>
          <p:cNvPr id="128" name="Google Shape;128;p20"/>
          <p:cNvPicPr preferRelativeResize="0"/>
          <p:nvPr/>
        </p:nvPicPr>
        <p:blipFill>
          <a:blip r:embed="rId4">
            <a:alphaModFix/>
          </a:blip>
          <a:stretch>
            <a:fillRect/>
          </a:stretch>
        </p:blipFill>
        <p:spPr>
          <a:xfrm>
            <a:off x="7844836" y="-9450"/>
            <a:ext cx="1223339" cy="1838325"/>
          </a:xfrm>
          <a:prstGeom prst="rect">
            <a:avLst/>
          </a:prstGeom>
          <a:noFill/>
          <a:ln>
            <a:noFill/>
          </a:ln>
        </p:spPr>
      </p:pic>
      <p:pic>
        <p:nvPicPr>
          <p:cNvPr id="129" name="Google Shape;129;p20"/>
          <p:cNvPicPr preferRelativeResize="0"/>
          <p:nvPr/>
        </p:nvPicPr>
        <p:blipFill>
          <a:blip r:embed="rId5">
            <a:alphaModFix/>
          </a:blip>
          <a:stretch>
            <a:fillRect/>
          </a:stretch>
        </p:blipFill>
        <p:spPr>
          <a:xfrm>
            <a:off x="5555623" y="-9462"/>
            <a:ext cx="2168675" cy="1838325"/>
          </a:xfrm>
          <a:prstGeom prst="rect">
            <a:avLst/>
          </a:prstGeom>
          <a:noFill/>
          <a:ln>
            <a:noFill/>
          </a:ln>
        </p:spPr>
      </p:pic>
      <p:pic>
        <p:nvPicPr>
          <p:cNvPr id="130" name="Google Shape;130;p20"/>
          <p:cNvPicPr preferRelativeResize="0"/>
          <p:nvPr/>
        </p:nvPicPr>
        <p:blipFill>
          <a:blip r:embed="rId6">
            <a:alphaModFix/>
          </a:blip>
          <a:stretch>
            <a:fillRect/>
          </a:stretch>
        </p:blipFill>
        <p:spPr>
          <a:xfrm>
            <a:off x="2815725" y="-44175"/>
            <a:ext cx="2619375" cy="1743064"/>
          </a:xfrm>
          <a:prstGeom prst="rect">
            <a:avLst/>
          </a:prstGeom>
          <a:noFill/>
          <a:ln>
            <a:noFill/>
          </a:ln>
        </p:spPr>
      </p:pic>
      <p:sp>
        <p:nvSpPr>
          <p:cNvPr id="131" name="Google Shape;131;p20"/>
          <p:cNvSpPr/>
          <p:nvPr/>
        </p:nvSpPr>
        <p:spPr>
          <a:xfrm>
            <a:off x="-50" y="1560950"/>
            <a:ext cx="9144000" cy="32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 name="Google Shape;132;p20"/>
          <p:cNvPicPr preferRelativeResize="0"/>
          <p:nvPr/>
        </p:nvPicPr>
        <p:blipFill>
          <a:blip r:embed="rId7">
            <a:alphaModFix/>
          </a:blip>
          <a:stretch>
            <a:fillRect/>
          </a:stretch>
        </p:blipFill>
        <p:spPr>
          <a:xfrm>
            <a:off x="430802" y="3647650"/>
            <a:ext cx="1729650" cy="122434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1"/>
          <p:cNvSpPr txBox="1"/>
          <p:nvPr>
            <p:ph type="title"/>
          </p:nvPr>
        </p:nvSpPr>
        <p:spPr>
          <a:xfrm>
            <a:off x="36900" y="697750"/>
            <a:ext cx="4045200" cy="17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Step 1:</a:t>
            </a:r>
            <a:endParaRPr/>
          </a:p>
        </p:txBody>
      </p:sp>
      <p:sp>
        <p:nvSpPr>
          <p:cNvPr id="138" name="Google Shape;138;p21"/>
          <p:cNvSpPr txBox="1"/>
          <p:nvPr>
            <p:ph idx="1" type="subTitle"/>
          </p:nvPr>
        </p:nvSpPr>
        <p:spPr>
          <a:xfrm>
            <a:off x="36900" y="25404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Learn about robots</a:t>
            </a:r>
            <a:endParaRPr sz="3000"/>
          </a:p>
        </p:txBody>
      </p:sp>
      <p:pic>
        <p:nvPicPr>
          <p:cNvPr id="139" name="Google Shape;139;p21"/>
          <p:cNvPicPr preferRelativeResize="0"/>
          <p:nvPr/>
        </p:nvPicPr>
        <p:blipFill rotWithShape="1">
          <a:blip r:embed="rId3">
            <a:alphaModFix/>
          </a:blip>
          <a:srcRect b="15810" l="0" r="6959" t="0"/>
          <a:stretch/>
        </p:blipFill>
        <p:spPr>
          <a:xfrm>
            <a:off x="6716800" y="2001000"/>
            <a:ext cx="2427200" cy="3142500"/>
          </a:xfrm>
          <a:prstGeom prst="rect">
            <a:avLst/>
          </a:prstGeom>
          <a:noFill/>
          <a:ln>
            <a:noFill/>
          </a:ln>
        </p:spPr>
      </p:pic>
      <p:sp>
        <p:nvSpPr>
          <p:cNvPr id="140" name="Google Shape;140;p21"/>
          <p:cNvSpPr txBox="1"/>
          <p:nvPr>
            <p:ph idx="2" type="body"/>
          </p:nvPr>
        </p:nvSpPr>
        <p:spPr>
          <a:xfrm>
            <a:off x="5091900" y="876600"/>
            <a:ext cx="3540600" cy="31425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000000"/>
                </a:solidFill>
              </a:rPr>
              <a:t>A robot is a machine that can do lots of different things automatically. Think of a vacuum. You turn it on and it automatically sucks dust up.</a:t>
            </a:r>
            <a:endParaRPr sz="1600">
              <a:solidFill>
                <a:srgbClr val="000000"/>
              </a:solidFill>
            </a:endParaRPr>
          </a:p>
          <a:p>
            <a:pPr indent="0" lvl="0" marL="0" rtl="0" algn="l">
              <a:lnSpc>
                <a:spcPct val="100000"/>
              </a:lnSpc>
              <a:spcBef>
                <a:spcPts val="0"/>
              </a:spcBef>
              <a:spcAft>
                <a:spcPts val="0"/>
              </a:spcAft>
              <a:buNone/>
            </a:pPr>
            <a:r>
              <a:t/>
            </a:r>
            <a:endParaRPr sz="1600">
              <a:solidFill>
                <a:srgbClr val="000000"/>
              </a:solidFill>
            </a:endParaRPr>
          </a:p>
          <a:p>
            <a:pPr indent="0" lvl="0" marL="0" rtl="0" algn="l">
              <a:lnSpc>
                <a:spcPct val="100000"/>
              </a:lnSpc>
              <a:spcBef>
                <a:spcPts val="0"/>
              </a:spcBef>
              <a:spcAft>
                <a:spcPts val="0"/>
              </a:spcAft>
              <a:buNone/>
            </a:pPr>
            <a:r>
              <a:rPr lang="en" sz="1600">
                <a:solidFill>
                  <a:srgbClr val="000000"/>
                </a:solidFill>
              </a:rPr>
              <a:t>What other things                                    do you believe a                   robot can do?</a:t>
            </a:r>
            <a:endParaRPr sz="1600">
              <a:solidFill>
                <a:srgbClr val="000000"/>
              </a:solidFill>
            </a:endParaRPr>
          </a:p>
          <a:p>
            <a:pPr indent="0" lvl="0" marL="0" rtl="0" algn="l">
              <a:lnSpc>
                <a:spcPct val="100000"/>
              </a:lnSpc>
              <a:spcBef>
                <a:spcPts val="0"/>
              </a:spcBef>
              <a:spcAft>
                <a:spcPts val="0"/>
              </a:spcAft>
              <a:buNone/>
            </a:pPr>
            <a:r>
              <a:t/>
            </a:r>
            <a:endParaRPr sz="1600">
              <a:solidFill>
                <a:srgbClr val="000000"/>
              </a:solidFill>
            </a:endParaRPr>
          </a:p>
          <a:p>
            <a:pPr indent="0" lvl="0" marL="0" rtl="0" algn="l">
              <a:lnSpc>
                <a:spcPct val="100000"/>
              </a:lnSpc>
              <a:spcBef>
                <a:spcPts val="0"/>
              </a:spcBef>
              <a:spcAft>
                <a:spcPts val="0"/>
              </a:spcAft>
              <a:buNone/>
            </a:pPr>
            <a:r>
              <a:rPr lang="en" sz="1600">
                <a:solidFill>
                  <a:srgbClr val="000000"/>
                </a:solidFill>
              </a:rPr>
              <a:t>Let’s try to think                       of 3 or more                        together!</a:t>
            </a:r>
            <a:endParaRPr sz="1600"/>
          </a:p>
        </p:txBody>
      </p:sp>
      <p:pic>
        <p:nvPicPr>
          <p:cNvPr id="141" name="Google Shape;141;p21"/>
          <p:cNvPicPr preferRelativeResize="0"/>
          <p:nvPr/>
        </p:nvPicPr>
        <p:blipFill rotWithShape="1">
          <a:blip r:embed="rId4">
            <a:alphaModFix/>
          </a:blip>
          <a:srcRect b="0" l="58296" r="29954" t="0"/>
          <a:stretch/>
        </p:blipFill>
        <p:spPr>
          <a:xfrm>
            <a:off x="4145825" y="-5050"/>
            <a:ext cx="654775" cy="5153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2"/>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dk1"/>
                </a:solidFill>
              </a:rPr>
              <a:t>Did you get stuck? </a:t>
            </a:r>
            <a:r>
              <a:rPr lang="en"/>
              <a:t>Or did you come up with some of these?</a:t>
            </a:r>
            <a:endParaRPr/>
          </a:p>
        </p:txBody>
      </p:sp>
      <p:sp>
        <p:nvSpPr>
          <p:cNvPr id="147" name="Google Shape;147;p22"/>
          <p:cNvSpPr txBox="1"/>
          <p:nvPr>
            <p:ph idx="1" type="body"/>
          </p:nvPr>
        </p:nvSpPr>
        <p:spPr>
          <a:xfrm>
            <a:off x="311700" y="1468825"/>
            <a:ext cx="3999900" cy="3099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48" name="Google Shape;148;p22"/>
          <p:cNvPicPr preferRelativeResize="0"/>
          <p:nvPr/>
        </p:nvPicPr>
        <p:blipFill rotWithShape="1">
          <a:blip r:embed="rId3">
            <a:alphaModFix/>
          </a:blip>
          <a:srcRect b="6542" l="0" r="0" t="0"/>
          <a:stretch/>
        </p:blipFill>
        <p:spPr>
          <a:xfrm>
            <a:off x="311700" y="1488575"/>
            <a:ext cx="3999900" cy="3099900"/>
          </a:xfrm>
          <a:prstGeom prst="rect">
            <a:avLst/>
          </a:prstGeom>
          <a:noFill/>
          <a:ln>
            <a:noFill/>
          </a:ln>
        </p:spPr>
      </p:pic>
      <p:pic>
        <p:nvPicPr>
          <p:cNvPr id="149" name="Google Shape;149;p22"/>
          <p:cNvPicPr preferRelativeResize="0"/>
          <p:nvPr/>
        </p:nvPicPr>
        <p:blipFill>
          <a:blip r:embed="rId4">
            <a:alphaModFix/>
          </a:blip>
          <a:stretch>
            <a:fillRect/>
          </a:stretch>
        </p:blipFill>
        <p:spPr>
          <a:xfrm>
            <a:off x="4641504" y="1488563"/>
            <a:ext cx="2505102" cy="3060425"/>
          </a:xfrm>
          <a:prstGeom prst="rect">
            <a:avLst/>
          </a:prstGeom>
          <a:noFill/>
          <a:ln>
            <a:noFill/>
          </a:ln>
        </p:spPr>
      </p:pic>
      <p:pic>
        <p:nvPicPr>
          <p:cNvPr id="150" name="Google Shape;150;p22"/>
          <p:cNvPicPr preferRelativeResize="0"/>
          <p:nvPr/>
        </p:nvPicPr>
        <p:blipFill>
          <a:blip r:embed="rId5">
            <a:alphaModFix/>
          </a:blip>
          <a:stretch>
            <a:fillRect/>
          </a:stretch>
        </p:blipFill>
        <p:spPr>
          <a:xfrm>
            <a:off x="7650531" y="1562075"/>
            <a:ext cx="981075" cy="981075"/>
          </a:xfrm>
          <a:prstGeom prst="rect">
            <a:avLst/>
          </a:prstGeom>
          <a:noFill/>
          <a:ln>
            <a:noFill/>
          </a:ln>
        </p:spPr>
      </p:pic>
      <p:pic>
        <p:nvPicPr>
          <p:cNvPr id="151" name="Google Shape;151;p22"/>
          <p:cNvPicPr preferRelativeResize="0"/>
          <p:nvPr/>
        </p:nvPicPr>
        <p:blipFill>
          <a:blip r:embed="rId5">
            <a:alphaModFix/>
          </a:blip>
          <a:stretch>
            <a:fillRect/>
          </a:stretch>
        </p:blipFill>
        <p:spPr>
          <a:xfrm>
            <a:off x="7774314" y="2596397"/>
            <a:ext cx="733500" cy="733500"/>
          </a:xfrm>
          <a:prstGeom prst="rect">
            <a:avLst/>
          </a:prstGeom>
          <a:noFill/>
          <a:ln>
            <a:noFill/>
          </a:ln>
        </p:spPr>
      </p:pic>
      <p:pic>
        <p:nvPicPr>
          <p:cNvPr id="152" name="Google Shape;152;p22"/>
          <p:cNvPicPr preferRelativeResize="0"/>
          <p:nvPr/>
        </p:nvPicPr>
        <p:blipFill>
          <a:blip r:embed="rId5">
            <a:alphaModFix/>
          </a:blip>
          <a:stretch>
            <a:fillRect/>
          </a:stretch>
        </p:blipFill>
        <p:spPr>
          <a:xfrm>
            <a:off x="7240931" y="3306950"/>
            <a:ext cx="981075" cy="981075"/>
          </a:xfrm>
          <a:prstGeom prst="rect">
            <a:avLst/>
          </a:prstGeom>
          <a:noFill/>
          <a:ln>
            <a:noFill/>
          </a:ln>
        </p:spPr>
      </p:pic>
      <p:pic>
        <p:nvPicPr>
          <p:cNvPr id="153" name="Google Shape;153;p22"/>
          <p:cNvPicPr preferRelativeResize="0"/>
          <p:nvPr/>
        </p:nvPicPr>
        <p:blipFill>
          <a:blip r:embed="rId5">
            <a:alphaModFix/>
          </a:blip>
          <a:stretch>
            <a:fillRect/>
          </a:stretch>
        </p:blipFill>
        <p:spPr>
          <a:xfrm>
            <a:off x="8257070" y="3383149"/>
            <a:ext cx="385962" cy="385962"/>
          </a:xfrm>
          <a:prstGeom prst="rect">
            <a:avLst/>
          </a:prstGeom>
          <a:noFill/>
          <a:ln>
            <a:noFill/>
          </a:ln>
        </p:spPr>
      </p:pic>
      <p:sp>
        <p:nvSpPr>
          <p:cNvPr id="154" name="Google Shape;154;p22"/>
          <p:cNvSpPr/>
          <p:nvPr/>
        </p:nvSpPr>
        <p:spPr>
          <a:xfrm>
            <a:off x="0" y="497105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3"/>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 how about these cool robots?</a:t>
            </a:r>
            <a:endParaRPr/>
          </a:p>
        </p:txBody>
      </p:sp>
      <p:sp>
        <p:nvSpPr>
          <p:cNvPr id="160" name="Google Shape;160;p23"/>
          <p:cNvSpPr txBox="1"/>
          <p:nvPr>
            <p:ph idx="1" type="body"/>
          </p:nvPr>
        </p:nvSpPr>
        <p:spPr>
          <a:xfrm>
            <a:off x="311700" y="1468825"/>
            <a:ext cx="8448600" cy="470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000000"/>
                </a:solidFill>
              </a:rPr>
              <a:t>Robots are becoming apart of our lives, more and more everyday.</a:t>
            </a:r>
            <a:endParaRPr sz="1600"/>
          </a:p>
          <a:p>
            <a:pPr indent="0" lvl="0" marL="0" rtl="0" algn="l">
              <a:spcBef>
                <a:spcPts val="0"/>
              </a:spcBef>
              <a:spcAft>
                <a:spcPts val="1600"/>
              </a:spcAft>
              <a:buNone/>
            </a:pPr>
            <a:r>
              <a:t/>
            </a:r>
            <a:endParaRPr/>
          </a:p>
        </p:txBody>
      </p:sp>
      <p:pic>
        <p:nvPicPr>
          <p:cNvPr id="161" name="Google Shape;161;p23"/>
          <p:cNvPicPr preferRelativeResize="0"/>
          <p:nvPr/>
        </p:nvPicPr>
        <p:blipFill>
          <a:blip r:embed="rId3">
            <a:alphaModFix/>
          </a:blip>
          <a:stretch>
            <a:fillRect/>
          </a:stretch>
        </p:blipFill>
        <p:spPr>
          <a:xfrm rot="-5400000">
            <a:off x="6425457" y="429526"/>
            <a:ext cx="981075" cy="981075"/>
          </a:xfrm>
          <a:prstGeom prst="rect">
            <a:avLst/>
          </a:prstGeom>
          <a:noFill/>
          <a:ln>
            <a:noFill/>
          </a:ln>
        </p:spPr>
      </p:pic>
      <p:pic>
        <p:nvPicPr>
          <p:cNvPr id="162" name="Google Shape;162;p23"/>
          <p:cNvPicPr preferRelativeResize="0"/>
          <p:nvPr/>
        </p:nvPicPr>
        <p:blipFill>
          <a:blip r:embed="rId3">
            <a:alphaModFix/>
          </a:blip>
          <a:stretch>
            <a:fillRect/>
          </a:stretch>
        </p:blipFill>
        <p:spPr>
          <a:xfrm rot="-5400000">
            <a:off x="7459779" y="553318"/>
            <a:ext cx="733500" cy="733500"/>
          </a:xfrm>
          <a:prstGeom prst="rect">
            <a:avLst/>
          </a:prstGeom>
          <a:noFill/>
          <a:ln>
            <a:noFill/>
          </a:ln>
        </p:spPr>
      </p:pic>
      <p:pic>
        <p:nvPicPr>
          <p:cNvPr id="163" name="Google Shape;163;p23"/>
          <p:cNvPicPr preferRelativeResize="0"/>
          <p:nvPr/>
        </p:nvPicPr>
        <p:blipFill>
          <a:blip r:embed="rId3">
            <a:alphaModFix/>
          </a:blip>
          <a:stretch>
            <a:fillRect/>
          </a:stretch>
        </p:blipFill>
        <p:spPr>
          <a:xfrm rot="-5400000">
            <a:off x="8246530" y="418099"/>
            <a:ext cx="385962" cy="385962"/>
          </a:xfrm>
          <a:prstGeom prst="rect">
            <a:avLst/>
          </a:prstGeom>
          <a:noFill/>
          <a:ln>
            <a:noFill/>
          </a:ln>
        </p:spPr>
      </p:pic>
      <p:pic>
        <p:nvPicPr>
          <p:cNvPr id="164" name="Google Shape;164;p23"/>
          <p:cNvPicPr preferRelativeResize="0"/>
          <p:nvPr/>
        </p:nvPicPr>
        <p:blipFill>
          <a:blip r:embed="rId4">
            <a:alphaModFix/>
          </a:blip>
          <a:stretch>
            <a:fillRect/>
          </a:stretch>
        </p:blipFill>
        <p:spPr>
          <a:xfrm>
            <a:off x="671513" y="1939225"/>
            <a:ext cx="3731166" cy="2987950"/>
          </a:xfrm>
          <a:prstGeom prst="rect">
            <a:avLst/>
          </a:prstGeom>
          <a:noFill/>
          <a:ln>
            <a:noFill/>
          </a:ln>
        </p:spPr>
      </p:pic>
      <p:pic>
        <p:nvPicPr>
          <p:cNvPr id="165" name="Google Shape;165;p23"/>
          <p:cNvPicPr preferRelativeResize="0"/>
          <p:nvPr/>
        </p:nvPicPr>
        <p:blipFill rotWithShape="1">
          <a:blip r:embed="rId5">
            <a:alphaModFix/>
          </a:blip>
          <a:srcRect b="0" l="25289" r="0" t="0"/>
          <a:stretch/>
        </p:blipFill>
        <p:spPr>
          <a:xfrm>
            <a:off x="4560498" y="1939225"/>
            <a:ext cx="3911978" cy="293216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4"/>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Do you know these            </a:t>
            </a:r>
            <a:endParaRPr/>
          </a:p>
          <a:p>
            <a:pPr indent="0" lvl="0" marL="0" rtl="0" algn="l">
              <a:spcBef>
                <a:spcPts val="0"/>
              </a:spcBef>
              <a:spcAft>
                <a:spcPts val="0"/>
              </a:spcAft>
              <a:buNone/>
            </a:pPr>
            <a:r>
              <a:rPr lang="en">
                <a:solidFill>
                  <a:schemeClr val="accent6"/>
                </a:solidFill>
                <a:highlight>
                  <a:schemeClr val="dk1"/>
                </a:highlight>
              </a:rPr>
              <a:t> famous </a:t>
            </a:r>
            <a:r>
              <a:rPr lang="en"/>
              <a:t> robots?</a:t>
            </a:r>
            <a:endParaRPr/>
          </a:p>
        </p:txBody>
      </p:sp>
      <p:sp>
        <p:nvSpPr>
          <p:cNvPr id="171" name="Google Shape;171;p24"/>
          <p:cNvSpPr txBox="1"/>
          <p:nvPr>
            <p:ph idx="1" type="body"/>
          </p:nvPr>
        </p:nvSpPr>
        <p:spPr>
          <a:xfrm>
            <a:off x="2430175" y="1468825"/>
            <a:ext cx="4718100" cy="248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As you see, sometimes robots look like </a:t>
            </a:r>
            <a:r>
              <a:rPr b="1" lang="en" sz="1800">
                <a:solidFill>
                  <a:schemeClr val="dk1"/>
                </a:solidFill>
              </a:rPr>
              <a:t>humans</a:t>
            </a:r>
            <a:r>
              <a:rPr lang="en" sz="1800"/>
              <a:t> or other </a:t>
            </a:r>
            <a:r>
              <a:rPr b="1" lang="en" sz="1800">
                <a:solidFill>
                  <a:schemeClr val="dk1"/>
                </a:solidFill>
              </a:rPr>
              <a:t>animals</a:t>
            </a:r>
            <a:r>
              <a:rPr lang="en" sz="1800"/>
              <a:t>.</a:t>
            </a:r>
            <a:endParaRPr sz="1800"/>
          </a:p>
          <a:p>
            <a:pPr indent="0" lvl="0" marL="0" rtl="0" algn="l">
              <a:spcBef>
                <a:spcPts val="1600"/>
              </a:spcBef>
              <a:spcAft>
                <a:spcPts val="0"/>
              </a:spcAft>
              <a:buNone/>
            </a:pPr>
            <a:r>
              <a:rPr b="1" lang="en" sz="1800"/>
              <a:t>AND</a:t>
            </a:r>
            <a:endParaRPr b="1" sz="1800"/>
          </a:p>
          <a:p>
            <a:pPr indent="0" lvl="0" marL="0" rtl="0" algn="l">
              <a:spcBef>
                <a:spcPts val="1600"/>
              </a:spcBef>
              <a:spcAft>
                <a:spcPts val="1600"/>
              </a:spcAft>
              <a:buNone/>
            </a:pPr>
            <a:r>
              <a:rPr lang="en" sz="1800"/>
              <a:t>Sometimes, robots even                      do the same things as                         </a:t>
            </a:r>
            <a:r>
              <a:rPr b="1" lang="en" sz="1800">
                <a:solidFill>
                  <a:schemeClr val="dk1"/>
                </a:solidFill>
              </a:rPr>
              <a:t>humans</a:t>
            </a:r>
            <a:r>
              <a:rPr lang="en" sz="1800"/>
              <a:t> or other </a:t>
            </a:r>
            <a:r>
              <a:rPr b="1" lang="en" sz="1800">
                <a:solidFill>
                  <a:schemeClr val="dk1"/>
                </a:solidFill>
              </a:rPr>
              <a:t>animals</a:t>
            </a:r>
            <a:r>
              <a:rPr lang="en" sz="1800"/>
              <a:t>.</a:t>
            </a:r>
            <a:endParaRPr sz="1800"/>
          </a:p>
        </p:txBody>
      </p:sp>
      <p:pic>
        <p:nvPicPr>
          <p:cNvPr id="172" name="Google Shape;172;p24"/>
          <p:cNvPicPr preferRelativeResize="0"/>
          <p:nvPr/>
        </p:nvPicPr>
        <p:blipFill>
          <a:blip r:embed="rId3">
            <a:alphaModFix/>
          </a:blip>
          <a:stretch>
            <a:fillRect/>
          </a:stretch>
        </p:blipFill>
        <p:spPr>
          <a:xfrm>
            <a:off x="428500" y="1846800"/>
            <a:ext cx="1715900" cy="2798100"/>
          </a:xfrm>
          <a:prstGeom prst="rect">
            <a:avLst/>
          </a:prstGeom>
          <a:noFill/>
          <a:ln>
            <a:noFill/>
          </a:ln>
        </p:spPr>
      </p:pic>
      <p:pic>
        <p:nvPicPr>
          <p:cNvPr id="173" name="Google Shape;173;p24"/>
          <p:cNvPicPr preferRelativeResize="0"/>
          <p:nvPr/>
        </p:nvPicPr>
        <p:blipFill>
          <a:blip r:embed="rId4">
            <a:alphaModFix/>
          </a:blip>
          <a:stretch>
            <a:fillRect/>
          </a:stretch>
        </p:blipFill>
        <p:spPr>
          <a:xfrm>
            <a:off x="6145975" y="2327000"/>
            <a:ext cx="2410325" cy="2486650"/>
          </a:xfrm>
          <a:prstGeom prst="rect">
            <a:avLst/>
          </a:prstGeom>
          <a:noFill/>
          <a:ln>
            <a:noFill/>
          </a:ln>
        </p:spPr>
      </p:pic>
      <p:pic>
        <p:nvPicPr>
          <p:cNvPr id="174" name="Google Shape;174;p24"/>
          <p:cNvPicPr preferRelativeResize="0"/>
          <p:nvPr/>
        </p:nvPicPr>
        <p:blipFill>
          <a:blip r:embed="rId5">
            <a:alphaModFix/>
          </a:blip>
          <a:stretch>
            <a:fillRect/>
          </a:stretch>
        </p:blipFill>
        <p:spPr>
          <a:xfrm rot="5400000">
            <a:off x="7651418" y="341899"/>
            <a:ext cx="981075" cy="981075"/>
          </a:xfrm>
          <a:prstGeom prst="rect">
            <a:avLst/>
          </a:prstGeom>
          <a:noFill/>
          <a:ln>
            <a:noFill/>
          </a:ln>
        </p:spPr>
      </p:pic>
      <p:pic>
        <p:nvPicPr>
          <p:cNvPr id="175" name="Google Shape;175;p24"/>
          <p:cNvPicPr preferRelativeResize="0"/>
          <p:nvPr/>
        </p:nvPicPr>
        <p:blipFill>
          <a:blip r:embed="rId5">
            <a:alphaModFix/>
          </a:blip>
          <a:stretch>
            <a:fillRect/>
          </a:stretch>
        </p:blipFill>
        <p:spPr>
          <a:xfrm rot="5400000">
            <a:off x="6864671" y="465682"/>
            <a:ext cx="733500" cy="733500"/>
          </a:xfrm>
          <a:prstGeom prst="rect">
            <a:avLst/>
          </a:prstGeom>
          <a:noFill/>
          <a:ln>
            <a:noFill/>
          </a:ln>
        </p:spPr>
      </p:pic>
      <p:pic>
        <p:nvPicPr>
          <p:cNvPr id="176" name="Google Shape;176;p24"/>
          <p:cNvPicPr preferRelativeResize="0"/>
          <p:nvPr/>
        </p:nvPicPr>
        <p:blipFill>
          <a:blip r:embed="rId5">
            <a:alphaModFix/>
          </a:blip>
          <a:stretch>
            <a:fillRect/>
          </a:stretch>
        </p:blipFill>
        <p:spPr>
          <a:xfrm rot="5400000">
            <a:off x="6378182" y="715638"/>
            <a:ext cx="385962" cy="385962"/>
          </a:xfrm>
          <a:prstGeom prst="rect">
            <a:avLst/>
          </a:prstGeom>
          <a:noFill/>
          <a:ln>
            <a:noFill/>
          </a:ln>
        </p:spPr>
      </p:pic>
      <p:pic>
        <p:nvPicPr>
          <p:cNvPr id="177" name="Google Shape;177;p24"/>
          <p:cNvPicPr preferRelativeResize="0"/>
          <p:nvPr/>
        </p:nvPicPr>
        <p:blipFill>
          <a:blip r:embed="rId5">
            <a:alphaModFix/>
          </a:blip>
          <a:stretch>
            <a:fillRect/>
          </a:stretch>
        </p:blipFill>
        <p:spPr>
          <a:xfrm rot="5400000">
            <a:off x="7822796" y="1387507"/>
            <a:ext cx="733500" cy="733500"/>
          </a:xfrm>
          <a:prstGeom prst="rect">
            <a:avLst/>
          </a:prstGeom>
          <a:noFill/>
          <a:ln>
            <a:noFill/>
          </a:ln>
        </p:spPr>
      </p:pic>
      <p:sp>
        <p:nvSpPr>
          <p:cNvPr id="178" name="Google Shape;178;p24"/>
          <p:cNvSpPr/>
          <p:nvPr/>
        </p:nvSpPr>
        <p:spPr>
          <a:xfrm>
            <a:off x="0" y="497105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5"/>
          <p:cNvSpPr txBox="1"/>
          <p:nvPr>
            <p:ph idx="1" type="subTitle"/>
          </p:nvPr>
        </p:nvSpPr>
        <p:spPr>
          <a:xfrm>
            <a:off x="265500" y="496199"/>
            <a:ext cx="4045200" cy="338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FFFFFF"/>
                </a:solidFill>
              </a:rPr>
              <a:t>All of these examples are      </a:t>
            </a:r>
            <a:r>
              <a:rPr lang="en" sz="1400">
                <a:solidFill>
                  <a:schemeClr val="dk2"/>
                </a:solidFill>
                <a:highlight>
                  <a:schemeClr val="accent6"/>
                </a:highlight>
              </a:rPr>
              <a:t> </a:t>
            </a:r>
            <a:r>
              <a:rPr b="1" lang="en" sz="1400">
                <a:solidFill>
                  <a:schemeClr val="dk2"/>
                </a:solidFill>
                <a:highlight>
                  <a:schemeClr val="accent6"/>
                </a:highlight>
              </a:rPr>
              <a:t>super cool</a:t>
            </a:r>
            <a:r>
              <a:rPr lang="en" sz="1400">
                <a:solidFill>
                  <a:schemeClr val="dk2"/>
                </a:solidFill>
                <a:highlight>
                  <a:schemeClr val="accent6"/>
                </a:highlight>
              </a:rPr>
              <a:t>, </a:t>
            </a:r>
            <a:r>
              <a:rPr lang="en" sz="1400">
                <a:solidFill>
                  <a:srgbClr val="FFFFFF"/>
                </a:solidFill>
              </a:rPr>
              <a:t> but who makes these robots? Have you ever thought of that? The person is called                  an </a:t>
            </a:r>
            <a:r>
              <a:rPr lang="en" sz="1400">
                <a:solidFill>
                  <a:srgbClr val="FFFFFF"/>
                </a:solidFill>
                <a:highlight>
                  <a:schemeClr val="accent6"/>
                </a:highlight>
              </a:rPr>
              <a:t> </a:t>
            </a:r>
            <a:r>
              <a:rPr b="1" lang="en" sz="1400">
                <a:solidFill>
                  <a:schemeClr val="dk2"/>
                </a:solidFill>
                <a:highlight>
                  <a:schemeClr val="accent6"/>
                </a:highlight>
              </a:rPr>
              <a:t>engineer</a:t>
            </a:r>
            <a:r>
              <a:rPr b="1" lang="en" sz="1400">
                <a:solidFill>
                  <a:srgbClr val="FFFFFF"/>
                </a:solidFill>
                <a:highlight>
                  <a:schemeClr val="accent6"/>
                </a:highlight>
              </a:rPr>
              <a:t> </a:t>
            </a:r>
            <a:r>
              <a:rPr lang="en" sz="1400">
                <a:solidFill>
                  <a:srgbClr val="FFFFFF"/>
                </a:solidFill>
              </a:rPr>
              <a:t>!</a:t>
            </a:r>
            <a:r>
              <a:rPr lang="en" sz="1400">
                <a:solidFill>
                  <a:srgbClr val="FFFFFF"/>
                </a:solidFill>
                <a:highlight>
                  <a:schemeClr val="accent6"/>
                </a:highlight>
              </a:rPr>
              <a:t>  </a:t>
            </a:r>
            <a:endParaRPr sz="1400">
              <a:solidFill>
                <a:srgbClr val="FFFFFF"/>
              </a:solidFill>
              <a:highlight>
                <a:schemeClr val="accent6"/>
              </a:highlight>
            </a:endParaRPr>
          </a:p>
          <a:p>
            <a:pPr indent="0" lvl="0" marL="0" rtl="0" algn="l">
              <a:spcBef>
                <a:spcPts val="0"/>
              </a:spcBef>
              <a:spcAft>
                <a:spcPts val="0"/>
              </a:spcAft>
              <a:buNone/>
            </a:pPr>
            <a:r>
              <a:t/>
            </a:r>
            <a:endParaRPr sz="1400">
              <a:solidFill>
                <a:srgbClr val="FFFFFF"/>
              </a:solidFill>
            </a:endParaRPr>
          </a:p>
          <a:p>
            <a:pPr indent="0" lvl="0" marL="0" rtl="0" algn="l">
              <a:spcBef>
                <a:spcPts val="0"/>
              </a:spcBef>
              <a:spcAft>
                <a:spcPts val="0"/>
              </a:spcAft>
              <a:buNone/>
            </a:pPr>
            <a:r>
              <a:rPr b="1" lang="en" sz="1400">
                <a:solidFill>
                  <a:srgbClr val="FFFFFF"/>
                </a:solidFill>
              </a:rPr>
              <a:t>An Engineer does the following steps when making a robot:</a:t>
            </a:r>
            <a:endParaRPr b="1" sz="1400">
              <a:solidFill>
                <a:srgbClr val="FFFFFF"/>
              </a:solidFill>
            </a:endParaRPr>
          </a:p>
          <a:p>
            <a:pPr indent="-317500" lvl="0" marL="457200" rtl="0" algn="l">
              <a:spcBef>
                <a:spcPts val="0"/>
              </a:spcBef>
              <a:spcAft>
                <a:spcPts val="0"/>
              </a:spcAft>
              <a:buClr>
                <a:srgbClr val="FFFFFF"/>
              </a:buClr>
              <a:buSzPts val="1400"/>
              <a:buFont typeface="Source Code Pro"/>
              <a:buChar char="●"/>
            </a:pPr>
            <a:r>
              <a:rPr lang="en" sz="1400">
                <a:solidFill>
                  <a:srgbClr val="FFFFFF"/>
                </a:solidFill>
              </a:rPr>
              <a:t>Figure out if there is a problem</a:t>
            </a:r>
            <a:endParaRPr sz="1400">
              <a:solidFill>
                <a:srgbClr val="FFFFFF"/>
              </a:solidFill>
            </a:endParaRPr>
          </a:p>
          <a:p>
            <a:pPr indent="-317500" lvl="0" marL="457200" rtl="0" algn="l">
              <a:spcBef>
                <a:spcPts val="0"/>
              </a:spcBef>
              <a:spcAft>
                <a:spcPts val="0"/>
              </a:spcAft>
              <a:buClr>
                <a:srgbClr val="FFFFFF"/>
              </a:buClr>
              <a:buSzPts val="1400"/>
              <a:buFont typeface="Source Code Pro"/>
              <a:buChar char="●"/>
            </a:pPr>
            <a:r>
              <a:rPr lang="en" sz="1400">
                <a:solidFill>
                  <a:srgbClr val="FFFFFF"/>
                </a:solidFill>
              </a:rPr>
              <a:t>Brainstorm how to make it easier</a:t>
            </a:r>
            <a:endParaRPr sz="1400">
              <a:solidFill>
                <a:srgbClr val="FFFFFF"/>
              </a:solidFill>
            </a:endParaRPr>
          </a:p>
          <a:p>
            <a:pPr indent="-317500" lvl="0" marL="457200" rtl="0" algn="l">
              <a:spcBef>
                <a:spcPts val="0"/>
              </a:spcBef>
              <a:spcAft>
                <a:spcPts val="0"/>
              </a:spcAft>
              <a:buClr>
                <a:srgbClr val="FFFFFF"/>
              </a:buClr>
              <a:buSzPts val="1400"/>
              <a:buFont typeface="Source Code Pro"/>
              <a:buChar char="●"/>
            </a:pPr>
            <a:r>
              <a:rPr lang="en" sz="1400">
                <a:solidFill>
                  <a:srgbClr val="FFFFFF"/>
                </a:solidFill>
              </a:rPr>
              <a:t>Come up with an idea for a robot to help</a:t>
            </a:r>
            <a:endParaRPr sz="1400">
              <a:solidFill>
                <a:srgbClr val="FFFFFF"/>
              </a:solidFill>
            </a:endParaRPr>
          </a:p>
        </p:txBody>
      </p:sp>
      <p:sp>
        <p:nvSpPr>
          <p:cNvPr id="184" name="Google Shape;184;p2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185" name="Google Shape;185;p25"/>
          <p:cNvPicPr preferRelativeResize="0"/>
          <p:nvPr/>
        </p:nvPicPr>
        <p:blipFill>
          <a:blip r:embed="rId3">
            <a:alphaModFix/>
          </a:blip>
          <a:stretch>
            <a:fillRect/>
          </a:stretch>
        </p:blipFill>
        <p:spPr>
          <a:xfrm>
            <a:off x="4939500" y="3076712"/>
            <a:ext cx="3837000" cy="1662706"/>
          </a:xfrm>
          <a:prstGeom prst="rect">
            <a:avLst/>
          </a:prstGeom>
          <a:noFill/>
          <a:ln>
            <a:noFill/>
          </a:ln>
        </p:spPr>
      </p:pic>
      <p:pic>
        <p:nvPicPr>
          <p:cNvPr id="186" name="Google Shape;186;p25"/>
          <p:cNvPicPr preferRelativeResize="0"/>
          <p:nvPr/>
        </p:nvPicPr>
        <p:blipFill>
          <a:blip r:embed="rId4">
            <a:alphaModFix/>
          </a:blip>
          <a:stretch>
            <a:fillRect/>
          </a:stretch>
        </p:blipFill>
        <p:spPr>
          <a:xfrm>
            <a:off x="4939500" y="404088"/>
            <a:ext cx="3837000" cy="2562988"/>
          </a:xfrm>
          <a:prstGeom prst="rect">
            <a:avLst/>
          </a:prstGeom>
          <a:noFill/>
          <a:ln>
            <a:noFill/>
          </a:ln>
        </p:spPr>
      </p:pic>
      <p:pic>
        <p:nvPicPr>
          <p:cNvPr id="187" name="Google Shape;187;p25"/>
          <p:cNvPicPr preferRelativeResize="0"/>
          <p:nvPr/>
        </p:nvPicPr>
        <p:blipFill rotWithShape="1">
          <a:blip r:embed="rId5">
            <a:alphaModFix/>
          </a:blip>
          <a:srcRect b="19416" l="0" r="0" t="14177"/>
          <a:stretch/>
        </p:blipFill>
        <p:spPr>
          <a:xfrm>
            <a:off x="544300" y="3614432"/>
            <a:ext cx="3362100" cy="12039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6"/>
          <p:cNvSpPr txBox="1"/>
          <p:nvPr>
            <p:ph type="title"/>
          </p:nvPr>
        </p:nvSpPr>
        <p:spPr>
          <a:xfrm>
            <a:off x="265500" y="392950"/>
            <a:ext cx="4045200" cy="178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Let’s be an engineer and figure out this robot drawing together!</a:t>
            </a:r>
            <a:endParaRPr sz="3000"/>
          </a:p>
        </p:txBody>
      </p:sp>
      <p:sp>
        <p:nvSpPr>
          <p:cNvPr id="193" name="Google Shape;193;p26"/>
          <p:cNvSpPr txBox="1"/>
          <p:nvPr>
            <p:ph idx="1" type="subTitle"/>
          </p:nvPr>
        </p:nvSpPr>
        <p:spPr>
          <a:xfrm>
            <a:off x="265500" y="2235601"/>
            <a:ext cx="4045200" cy="134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Supplies needed:</a:t>
            </a:r>
            <a:endParaRPr b="1"/>
          </a:p>
          <a:p>
            <a:pPr indent="-349250" lvl="0" marL="457200" rtl="0" algn="l">
              <a:spcBef>
                <a:spcPts val="0"/>
              </a:spcBef>
              <a:spcAft>
                <a:spcPts val="0"/>
              </a:spcAft>
              <a:buSzPts val="1900"/>
              <a:buChar char="●"/>
            </a:pPr>
            <a:r>
              <a:rPr lang="en"/>
              <a:t>Pencil</a:t>
            </a:r>
            <a:endParaRPr/>
          </a:p>
          <a:p>
            <a:pPr indent="-349250" lvl="0" marL="457200" rtl="0" algn="l">
              <a:spcBef>
                <a:spcPts val="0"/>
              </a:spcBef>
              <a:spcAft>
                <a:spcPts val="0"/>
              </a:spcAft>
              <a:buSzPts val="1900"/>
              <a:buChar char="●"/>
            </a:pPr>
            <a:r>
              <a:rPr lang="en"/>
              <a:t>Paper</a:t>
            </a:r>
            <a:endParaRPr/>
          </a:p>
        </p:txBody>
      </p:sp>
      <p:sp>
        <p:nvSpPr>
          <p:cNvPr id="194" name="Google Shape;194;p26"/>
          <p:cNvSpPr txBox="1"/>
          <p:nvPr>
            <p:ph idx="2" type="body"/>
          </p:nvPr>
        </p:nvSpPr>
        <p:spPr>
          <a:xfrm>
            <a:off x="4939500" y="800400"/>
            <a:ext cx="3837000" cy="6288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b="1" lang="en" sz="3000">
                <a:solidFill>
                  <a:schemeClr val="dk1"/>
                </a:solidFill>
              </a:rPr>
              <a:t>1.</a:t>
            </a:r>
            <a:endParaRPr b="1" sz="3000">
              <a:solidFill>
                <a:schemeClr val="dk1"/>
              </a:solidFill>
            </a:endParaRPr>
          </a:p>
        </p:txBody>
      </p:sp>
      <p:pic>
        <p:nvPicPr>
          <p:cNvPr id="195" name="Google Shape;195;p26"/>
          <p:cNvPicPr preferRelativeResize="0"/>
          <p:nvPr/>
        </p:nvPicPr>
        <p:blipFill>
          <a:blip r:embed="rId3">
            <a:alphaModFix/>
          </a:blip>
          <a:stretch>
            <a:fillRect/>
          </a:stretch>
        </p:blipFill>
        <p:spPr>
          <a:xfrm>
            <a:off x="2380075" y="2851100"/>
            <a:ext cx="1797229" cy="1797200"/>
          </a:xfrm>
          <a:prstGeom prst="rect">
            <a:avLst/>
          </a:prstGeom>
          <a:noFill/>
          <a:ln>
            <a:noFill/>
          </a:ln>
        </p:spPr>
      </p:pic>
      <p:pic>
        <p:nvPicPr>
          <p:cNvPr id="196" name="Google Shape;196;p26"/>
          <p:cNvPicPr preferRelativeResize="0"/>
          <p:nvPr/>
        </p:nvPicPr>
        <p:blipFill rotWithShape="1">
          <a:blip r:embed="rId4">
            <a:alphaModFix/>
          </a:blip>
          <a:srcRect b="3104" l="0" r="0" t="3095"/>
          <a:stretch/>
        </p:blipFill>
        <p:spPr>
          <a:xfrm flipH="1">
            <a:off x="1408473" y="3533475"/>
            <a:ext cx="1483925" cy="1391225"/>
          </a:xfrm>
          <a:prstGeom prst="rect">
            <a:avLst/>
          </a:prstGeom>
          <a:noFill/>
          <a:ln>
            <a:noFill/>
          </a:ln>
        </p:spPr>
      </p:pic>
      <p:pic>
        <p:nvPicPr>
          <p:cNvPr id="197" name="Google Shape;197;p26"/>
          <p:cNvPicPr preferRelativeResize="0"/>
          <p:nvPr/>
        </p:nvPicPr>
        <p:blipFill rotWithShape="1">
          <a:blip r:embed="rId5">
            <a:alphaModFix/>
          </a:blip>
          <a:srcRect b="7002" l="0" r="0" t="0"/>
          <a:stretch/>
        </p:blipFill>
        <p:spPr>
          <a:xfrm>
            <a:off x="5735675" y="517875"/>
            <a:ext cx="3040824" cy="3995974"/>
          </a:xfrm>
          <a:prstGeom prst="rect">
            <a:avLst/>
          </a:prstGeom>
          <a:noFill/>
          <a:ln>
            <a:noFill/>
          </a:ln>
        </p:spPr>
      </p:pic>
      <p:sp>
        <p:nvSpPr>
          <p:cNvPr id="198" name="Google Shape;198;p26"/>
          <p:cNvSpPr txBox="1"/>
          <p:nvPr>
            <p:ph idx="2" type="body"/>
          </p:nvPr>
        </p:nvSpPr>
        <p:spPr>
          <a:xfrm>
            <a:off x="4939500" y="1828275"/>
            <a:ext cx="3837000" cy="6288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b="1" lang="en" sz="3000">
                <a:solidFill>
                  <a:schemeClr val="dk1"/>
                </a:solidFill>
              </a:rPr>
              <a:t>2</a:t>
            </a:r>
            <a:r>
              <a:rPr b="1" lang="en" sz="3000">
                <a:solidFill>
                  <a:schemeClr val="dk1"/>
                </a:solidFill>
              </a:rPr>
              <a:t>.</a:t>
            </a:r>
            <a:endParaRPr b="1" sz="3000">
              <a:solidFill>
                <a:schemeClr val="dk1"/>
              </a:solidFill>
            </a:endParaRPr>
          </a:p>
        </p:txBody>
      </p:sp>
      <p:sp>
        <p:nvSpPr>
          <p:cNvPr id="199" name="Google Shape;199;p26"/>
          <p:cNvSpPr txBox="1"/>
          <p:nvPr>
            <p:ph idx="2" type="body"/>
          </p:nvPr>
        </p:nvSpPr>
        <p:spPr>
          <a:xfrm>
            <a:off x="4939500" y="3153125"/>
            <a:ext cx="3837000" cy="6288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b="1" lang="en" sz="3000">
                <a:solidFill>
                  <a:schemeClr val="dk1"/>
                </a:solidFill>
              </a:rPr>
              <a:t>3</a:t>
            </a:r>
            <a:r>
              <a:rPr b="1" lang="en" sz="3000">
                <a:solidFill>
                  <a:schemeClr val="dk1"/>
                </a:solidFill>
              </a:rPr>
              <a:t>.</a:t>
            </a:r>
            <a:endParaRPr b="1" sz="3000">
              <a:solidFill>
                <a:schemeClr val="dk1"/>
              </a:solidFill>
            </a:endParaRPr>
          </a:p>
        </p:txBody>
      </p:sp>
      <p:pic>
        <p:nvPicPr>
          <p:cNvPr id="200" name="Google Shape;200;p26"/>
          <p:cNvPicPr preferRelativeResize="0"/>
          <p:nvPr/>
        </p:nvPicPr>
        <p:blipFill rotWithShape="1">
          <a:blip r:embed="rId6">
            <a:alphaModFix/>
          </a:blip>
          <a:srcRect b="0" l="0" r="0" t="0"/>
          <a:stretch/>
        </p:blipFill>
        <p:spPr>
          <a:xfrm rot="8100000">
            <a:off x="3682157" y="610808"/>
            <a:ext cx="1779682" cy="177968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7"/>
          <p:cNvSpPr txBox="1"/>
          <p:nvPr>
            <p:ph type="title"/>
          </p:nvPr>
        </p:nvSpPr>
        <p:spPr>
          <a:xfrm>
            <a:off x="4837500" y="1078750"/>
            <a:ext cx="4045200" cy="178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dk1"/>
                </a:solidFill>
              </a:rPr>
              <a:t>  </a:t>
            </a:r>
            <a:r>
              <a:rPr lang="en">
                <a:solidFill>
                  <a:schemeClr val="dk1"/>
                </a:solidFill>
              </a:rPr>
              <a:t>Step 2:</a:t>
            </a:r>
            <a:endParaRPr>
              <a:solidFill>
                <a:schemeClr val="dk1"/>
              </a:solidFill>
            </a:endParaRPr>
          </a:p>
        </p:txBody>
      </p:sp>
      <p:sp>
        <p:nvSpPr>
          <p:cNvPr id="206" name="Google Shape;206;p27"/>
          <p:cNvSpPr txBox="1"/>
          <p:nvPr>
            <p:ph idx="1" type="subTitle"/>
          </p:nvPr>
        </p:nvSpPr>
        <p:spPr>
          <a:xfrm>
            <a:off x="5087000" y="2921400"/>
            <a:ext cx="3795600" cy="134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dk1"/>
                </a:solidFill>
              </a:rPr>
              <a:t>Find out what robots can do</a:t>
            </a:r>
            <a:endParaRPr sz="3000">
              <a:solidFill>
                <a:schemeClr val="dk1"/>
              </a:solidFill>
            </a:endParaRPr>
          </a:p>
        </p:txBody>
      </p:sp>
      <p:pic>
        <p:nvPicPr>
          <p:cNvPr descr="Read along as Kara Pop tells you all about Robots reading from The Little Golden Book Collection!  &#10;&#10;Please like and subscribe for more great videos!" id="207" name="Google Shape;207;p27" title="Robots Robots Everywhere!  A Little Golden childrens book read aloud by Kara Pop">
            <a:hlinkClick r:id="rId3"/>
          </p:cNvPr>
          <p:cNvPicPr preferRelativeResize="0"/>
          <p:nvPr/>
        </p:nvPicPr>
        <p:blipFill>
          <a:blip r:embed="rId4">
            <a:alphaModFix/>
          </a:blip>
          <a:stretch>
            <a:fillRect/>
          </a:stretch>
        </p:blipFill>
        <p:spPr>
          <a:xfrm>
            <a:off x="0" y="796075"/>
            <a:ext cx="4735150" cy="3551350"/>
          </a:xfrm>
          <a:prstGeom prst="rect">
            <a:avLst/>
          </a:prstGeom>
          <a:noFill/>
          <a:ln>
            <a:noFill/>
          </a:ln>
        </p:spPr>
      </p:pic>
      <p:pic>
        <p:nvPicPr>
          <p:cNvPr id="208" name="Google Shape;208;p27"/>
          <p:cNvPicPr preferRelativeResize="0"/>
          <p:nvPr/>
        </p:nvPicPr>
        <p:blipFill rotWithShape="1">
          <a:blip r:embed="rId5">
            <a:alphaModFix/>
          </a:blip>
          <a:srcRect b="4010" l="18210" r="16727" t="6862"/>
          <a:stretch/>
        </p:blipFill>
        <p:spPr>
          <a:xfrm>
            <a:off x="7175950" y="450850"/>
            <a:ext cx="1570256" cy="2517825"/>
          </a:xfrm>
          <a:prstGeom prst="rect">
            <a:avLst/>
          </a:prstGeom>
          <a:noFill/>
          <a:ln>
            <a:noFill/>
          </a:ln>
        </p:spPr>
      </p:pic>
      <p:pic>
        <p:nvPicPr>
          <p:cNvPr id="209" name="Google Shape;209;p27"/>
          <p:cNvPicPr preferRelativeResize="0"/>
          <p:nvPr/>
        </p:nvPicPr>
        <p:blipFill rotWithShape="1">
          <a:blip r:embed="rId6">
            <a:alphaModFix/>
          </a:blip>
          <a:srcRect b="3104" l="0" r="0" t="3095"/>
          <a:stretch/>
        </p:blipFill>
        <p:spPr>
          <a:xfrm flipH="1">
            <a:off x="6579197" y="450850"/>
            <a:ext cx="811202" cy="76052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8"/>
          <p:cNvSpPr txBox="1"/>
          <p:nvPr>
            <p:ph type="title"/>
          </p:nvPr>
        </p:nvSpPr>
        <p:spPr>
          <a:xfrm>
            <a:off x="311700" y="372500"/>
            <a:ext cx="85206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Robots are designed to solve problems </a:t>
            </a:r>
            <a:r>
              <a:rPr b="1" lang="en">
                <a:solidFill>
                  <a:schemeClr val="accent6"/>
                </a:solidFill>
                <a:highlight>
                  <a:schemeClr val="dk1"/>
                </a:highlight>
              </a:rPr>
              <a:t> BIG </a:t>
            </a:r>
            <a:r>
              <a:rPr lang="en"/>
              <a:t> and </a:t>
            </a:r>
            <a:r>
              <a:rPr lang="en">
                <a:solidFill>
                  <a:schemeClr val="accent6"/>
                </a:solidFill>
                <a:highlight>
                  <a:schemeClr val="dk1"/>
                </a:highlight>
              </a:rPr>
              <a:t> small  </a:t>
            </a:r>
            <a:endParaRPr>
              <a:solidFill>
                <a:schemeClr val="accent6"/>
              </a:solidFill>
              <a:highlight>
                <a:schemeClr val="dk1"/>
              </a:highlight>
            </a:endParaRPr>
          </a:p>
        </p:txBody>
      </p:sp>
      <p:sp>
        <p:nvSpPr>
          <p:cNvPr id="215" name="Google Shape;215;p28"/>
          <p:cNvSpPr txBox="1"/>
          <p:nvPr>
            <p:ph idx="1" type="body"/>
          </p:nvPr>
        </p:nvSpPr>
        <p:spPr>
          <a:xfrm>
            <a:off x="311700" y="1468825"/>
            <a:ext cx="3999900" cy="309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Problem solving is a </a:t>
            </a:r>
            <a:r>
              <a:rPr b="1" lang="en">
                <a:solidFill>
                  <a:schemeClr val="dk1"/>
                </a:solidFill>
              </a:rPr>
              <a:t>wonderful</a:t>
            </a:r>
            <a:r>
              <a:rPr lang="en"/>
              <a:t> tool to have. Let’s see if we can be problem solvers on the next two puzzles</a:t>
            </a:r>
            <a:endParaRPr/>
          </a:p>
        </p:txBody>
      </p:sp>
      <p:sp>
        <p:nvSpPr>
          <p:cNvPr id="216" name="Google Shape;216;p28"/>
          <p:cNvSpPr txBox="1"/>
          <p:nvPr>
            <p:ph idx="2" type="body"/>
          </p:nvPr>
        </p:nvSpPr>
        <p:spPr>
          <a:xfrm>
            <a:off x="4832400" y="1468825"/>
            <a:ext cx="3999900" cy="3099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17" name="Google Shape;217;p28"/>
          <p:cNvPicPr preferRelativeResize="0"/>
          <p:nvPr/>
        </p:nvPicPr>
        <p:blipFill>
          <a:blip r:embed="rId3">
            <a:alphaModFix/>
          </a:blip>
          <a:stretch>
            <a:fillRect/>
          </a:stretch>
        </p:blipFill>
        <p:spPr>
          <a:xfrm>
            <a:off x="311699" y="1468824"/>
            <a:ext cx="3999900" cy="2239929"/>
          </a:xfrm>
          <a:prstGeom prst="rect">
            <a:avLst/>
          </a:prstGeom>
          <a:noFill/>
          <a:ln>
            <a:noFill/>
          </a:ln>
        </p:spPr>
      </p:pic>
      <p:pic>
        <p:nvPicPr>
          <p:cNvPr id="218" name="Google Shape;218;p28"/>
          <p:cNvPicPr preferRelativeResize="0"/>
          <p:nvPr/>
        </p:nvPicPr>
        <p:blipFill rotWithShape="1">
          <a:blip r:embed="rId4">
            <a:alphaModFix/>
          </a:blip>
          <a:srcRect b="0" l="22206" r="19660" t="0"/>
          <a:stretch/>
        </p:blipFill>
        <p:spPr>
          <a:xfrm>
            <a:off x="4832400" y="1468825"/>
            <a:ext cx="3999899" cy="2856007"/>
          </a:xfrm>
          <a:prstGeom prst="rect">
            <a:avLst/>
          </a:prstGeom>
          <a:noFill/>
          <a:ln>
            <a:noFill/>
          </a:ln>
        </p:spPr>
      </p:pic>
      <p:sp>
        <p:nvSpPr>
          <p:cNvPr id="219" name="Google Shape;219;p28"/>
          <p:cNvSpPr/>
          <p:nvPr/>
        </p:nvSpPr>
        <p:spPr>
          <a:xfrm>
            <a:off x="0" y="497105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9"/>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What do you think?</a:t>
            </a:r>
            <a:endParaRPr/>
          </a:p>
        </p:txBody>
      </p:sp>
      <p:sp>
        <p:nvSpPr>
          <p:cNvPr id="225" name="Google Shape;225;p29"/>
          <p:cNvSpPr txBox="1"/>
          <p:nvPr>
            <p:ph idx="1" type="body"/>
          </p:nvPr>
        </p:nvSpPr>
        <p:spPr>
          <a:xfrm>
            <a:off x="1806125" y="1618200"/>
            <a:ext cx="1313400" cy="295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rPr>
              <a:t>A?</a:t>
            </a:r>
            <a:endParaRPr b="1" sz="3000">
              <a:solidFill>
                <a:schemeClr val="dk1"/>
              </a:solidFill>
            </a:endParaRPr>
          </a:p>
          <a:p>
            <a:pPr indent="0" lvl="0" marL="0" rtl="0" algn="l">
              <a:spcBef>
                <a:spcPts val="1600"/>
              </a:spcBef>
              <a:spcAft>
                <a:spcPts val="0"/>
              </a:spcAft>
              <a:buNone/>
            </a:pPr>
            <a:r>
              <a:rPr b="1" lang="en" sz="3000">
                <a:solidFill>
                  <a:schemeClr val="dk1"/>
                </a:solidFill>
              </a:rPr>
              <a:t>B?</a:t>
            </a:r>
            <a:endParaRPr b="1" sz="3000">
              <a:solidFill>
                <a:schemeClr val="dk1"/>
              </a:solidFill>
            </a:endParaRPr>
          </a:p>
          <a:p>
            <a:pPr indent="0" lvl="0" marL="0" rtl="0" algn="l">
              <a:spcBef>
                <a:spcPts val="1600"/>
              </a:spcBef>
              <a:spcAft>
                <a:spcPts val="1600"/>
              </a:spcAft>
              <a:buNone/>
            </a:pPr>
            <a:r>
              <a:rPr b="1" lang="en" sz="3000">
                <a:solidFill>
                  <a:schemeClr val="dk1"/>
                </a:solidFill>
              </a:rPr>
              <a:t>C?</a:t>
            </a:r>
            <a:endParaRPr b="1" sz="3000">
              <a:solidFill>
                <a:schemeClr val="dk1"/>
              </a:solidFill>
            </a:endParaRPr>
          </a:p>
        </p:txBody>
      </p:sp>
      <p:pic>
        <p:nvPicPr>
          <p:cNvPr id="226" name="Google Shape;226;p29"/>
          <p:cNvPicPr preferRelativeResize="0"/>
          <p:nvPr/>
        </p:nvPicPr>
        <p:blipFill rotWithShape="1">
          <a:blip r:embed="rId3">
            <a:alphaModFix/>
          </a:blip>
          <a:srcRect b="7235" l="16291" r="18121" t="0"/>
          <a:stretch/>
        </p:blipFill>
        <p:spPr>
          <a:xfrm>
            <a:off x="230450" y="1618200"/>
            <a:ext cx="1405500" cy="1987975"/>
          </a:xfrm>
          <a:prstGeom prst="rect">
            <a:avLst/>
          </a:prstGeom>
          <a:noFill/>
          <a:ln>
            <a:noFill/>
          </a:ln>
        </p:spPr>
      </p:pic>
      <p:pic>
        <p:nvPicPr>
          <p:cNvPr id="227" name="Google Shape;227;p29"/>
          <p:cNvPicPr preferRelativeResize="0"/>
          <p:nvPr/>
        </p:nvPicPr>
        <p:blipFill rotWithShape="1">
          <a:blip r:embed="rId4">
            <a:alphaModFix/>
          </a:blip>
          <a:srcRect b="2927" l="0" r="0" t="5580"/>
          <a:stretch/>
        </p:blipFill>
        <p:spPr>
          <a:xfrm>
            <a:off x="3119700" y="0"/>
            <a:ext cx="6026408"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0"/>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dk1"/>
                </a:solidFill>
              </a:rPr>
              <a:t>What do you think?</a:t>
            </a:r>
            <a:endParaRPr>
              <a:solidFill>
                <a:schemeClr val="dk1"/>
              </a:solidFill>
            </a:endParaRPr>
          </a:p>
        </p:txBody>
      </p:sp>
      <p:sp>
        <p:nvSpPr>
          <p:cNvPr id="233" name="Google Shape;233;p30"/>
          <p:cNvSpPr txBox="1"/>
          <p:nvPr>
            <p:ph idx="1" type="body"/>
          </p:nvPr>
        </p:nvSpPr>
        <p:spPr>
          <a:xfrm>
            <a:off x="1806125" y="1618200"/>
            <a:ext cx="2808000" cy="29508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Clr>
                <a:schemeClr val="dk2"/>
              </a:buClr>
              <a:buSzPts val="1700"/>
              <a:buFont typeface="Source Code Pro"/>
              <a:buAutoNum type="arabicPeriod"/>
            </a:pPr>
            <a:r>
              <a:rPr b="1" lang="en" sz="1700"/>
              <a:t>How tall are the robots knees?</a:t>
            </a:r>
            <a:endParaRPr b="1" sz="1700"/>
          </a:p>
          <a:p>
            <a:pPr indent="0" lvl="0" marL="457200" rtl="0" algn="l">
              <a:lnSpc>
                <a:spcPct val="100000"/>
              </a:lnSpc>
              <a:spcBef>
                <a:spcPts val="0"/>
              </a:spcBef>
              <a:spcAft>
                <a:spcPts val="0"/>
              </a:spcAft>
              <a:buNone/>
            </a:pPr>
            <a:r>
              <a:t/>
            </a:r>
            <a:endParaRPr b="1" sz="1700"/>
          </a:p>
          <a:p>
            <a:pPr indent="-336550" lvl="0" marL="457200" rtl="0" algn="l">
              <a:lnSpc>
                <a:spcPct val="100000"/>
              </a:lnSpc>
              <a:spcBef>
                <a:spcPts val="0"/>
              </a:spcBef>
              <a:spcAft>
                <a:spcPts val="0"/>
              </a:spcAft>
              <a:buClr>
                <a:schemeClr val="dk2"/>
              </a:buClr>
              <a:buSzPts val="1700"/>
              <a:buFont typeface="Source Code Pro"/>
              <a:buAutoNum type="arabicPeriod"/>
            </a:pPr>
            <a:r>
              <a:rPr b="1" lang="en" sz="1700"/>
              <a:t>How tall are the robots eyes?</a:t>
            </a:r>
            <a:endParaRPr b="1" sz="1700"/>
          </a:p>
          <a:p>
            <a:pPr indent="0" lvl="0" marL="0" rtl="0" algn="l">
              <a:lnSpc>
                <a:spcPct val="100000"/>
              </a:lnSpc>
              <a:spcBef>
                <a:spcPts val="0"/>
              </a:spcBef>
              <a:spcAft>
                <a:spcPts val="0"/>
              </a:spcAft>
              <a:buNone/>
            </a:pPr>
            <a:r>
              <a:t/>
            </a:r>
            <a:endParaRPr b="1" sz="1700"/>
          </a:p>
          <a:p>
            <a:pPr indent="-336550" lvl="0" marL="457200" rtl="0" algn="l">
              <a:lnSpc>
                <a:spcPct val="100000"/>
              </a:lnSpc>
              <a:spcBef>
                <a:spcPts val="0"/>
              </a:spcBef>
              <a:spcAft>
                <a:spcPts val="0"/>
              </a:spcAft>
              <a:buClr>
                <a:schemeClr val="dk2"/>
              </a:buClr>
              <a:buSzPts val="1700"/>
              <a:buFont typeface="Source Code Pro"/>
              <a:buAutoNum type="arabicPeriod"/>
            </a:pPr>
            <a:r>
              <a:rPr b="1" lang="en" sz="1700"/>
              <a:t>How tall is the robots antennae?</a:t>
            </a:r>
            <a:endParaRPr b="1" sz="1700"/>
          </a:p>
        </p:txBody>
      </p:sp>
      <p:pic>
        <p:nvPicPr>
          <p:cNvPr id="234" name="Google Shape;234;p30"/>
          <p:cNvPicPr preferRelativeResize="0"/>
          <p:nvPr/>
        </p:nvPicPr>
        <p:blipFill rotWithShape="1">
          <a:blip r:embed="rId3">
            <a:alphaModFix/>
          </a:blip>
          <a:srcRect b="7235" l="16291" r="18121" t="0"/>
          <a:stretch/>
        </p:blipFill>
        <p:spPr>
          <a:xfrm>
            <a:off x="230450" y="1618200"/>
            <a:ext cx="1405500" cy="1987975"/>
          </a:xfrm>
          <a:prstGeom prst="rect">
            <a:avLst/>
          </a:prstGeom>
          <a:noFill/>
          <a:ln>
            <a:noFill/>
          </a:ln>
        </p:spPr>
      </p:pic>
      <p:pic>
        <p:nvPicPr>
          <p:cNvPr id="235" name="Google Shape;235;p30"/>
          <p:cNvPicPr preferRelativeResize="0"/>
          <p:nvPr/>
        </p:nvPicPr>
        <p:blipFill rotWithShape="1">
          <a:blip r:embed="rId4">
            <a:alphaModFix/>
          </a:blip>
          <a:srcRect b="6838" l="0" r="0" t="0"/>
          <a:stretch/>
        </p:blipFill>
        <p:spPr>
          <a:xfrm>
            <a:off x="4909315" y="0"/>
            <a:ext cx="4234685" cy="4971050"/>
          </a:xfrm>
          <a:prstGeom prst="rect">
            <a:avLst/>
          </a:prstGeom>
          <a:noFill/>
          <a:ln>
            <a:noFill/>
          </a:ln>
        </p:spPr>
      </p:pic>
      <p:sp>
        <p:nvSpPr>
          <p:cNvPr id="236" name="Google Shape;236;p30"/>
          <p:cNvSpPr/>
          <p:nvPr/>
        </p:nvSpPr>
        <p:spPr>
          <a:xfrm>
            <a:off x="0" y="497105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1"/>
          <p:cNvSpPr txBox="1"/>
          <p:nvPr>
            <p:ph type="title"/>
          </p:nvPr>
        </p:nvSpPr>
        <p:spPr>
          <a:xfrm>
            <a:off x="265500" y="88150"/>
            <a:ext cx="4045200" cy="17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Step 3:</a:t>
            </a:r>
            <a:endParaRPr/>
          </a:p>
        </p:txBody>
      </p:sp>
      <p:sp>
        <p:nvSpPr>
          <p:cNvPr id="242" name="Google Shape;242;p31"/>
          <p:cNvSpPr txBox="1"/>
          <p:nvPr>
            <p:ph idx="1" type="subTitle"/>
          </p:nvPr>
        </p:nvSpPr>
        <p:spPr>
          <a:xfrm>
            <a:off x="265500" y="19308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Design your robot</a:t>
            </a:r>
            <a:endParaRPr sz="3000"/>
          </a:p>
          <a:p>
            <a:pPr indent="0" lvl="0" marL="0" rtl="0" algn="ctr">
              <a:spcBef>
                <a:spcPts val="0"/>
              </a:spcBef>
              <a:spcAft>
                <a:spcPts val="0"/>
              </a:spcAft>
              <a:buNone/>
            </a:pPr>
            <a:r>
              <a:t/>
            </a:r>
            <a:endParaRPr sz="1800"/>
          </a:p>
          <a:p>
            <a:pPr indent="0" lvl="0" marL="0" rtl="0" algn="ctr">
              <a:spcBef>
                <a:spcPts val="0"/>
              </a:spcBef>
              <a:spcAft>
                <a:spcPts val="0"/>
              </a:spcAft>
              <a:buNone/>
            </a:pPr>
            <a:r>
              <a:rPr lang="en" sz="1800"/>
              <a:t>Check out these cool robots that girls, just like you, have created!</a:t>
            </a:r>
            <a:endParaRPr sz="1800"/>
          </a:p>
        </p:txBody>
      </p:sp>
      <p:pic>
        <p:nvPicPr>
          <p:cNvPr id="243" name="Google Shape;243;p31"/>
          <p:cNvPicPr preferRelativeResize="0"/>
          <p:nvPr/>
        </p:nvPicPr>
        <p:blipFill rotWithShape="1">
          <a:blip r:embed="rId3">
            <a:alphaModFix/>
          </a:blip>
          <a:srcRect b="0" l="0" r="68796" t="0"/>
          <a:stretch/>
        </p:blipFill>
        <p:spPr>
          <a:xfrm>
            <a:off x="6515663" y="0"/>
            <a:ext cx="2628336" cy="5143500"/>
          </a:xfrm>
          <a:prstGeom prst="rect">
            <a:avLst/>
          </a:prstGeom>
          <a:noFill/>
          <a:ln>
            <a:noFill/>
          </a:ln>
        </p:spPr>
      </p:pic>
      <p:pic>
        <p:nvPicPr>
          <p:cNvPr id="244" name="Google Shape;244;p31"/>
          <p:cNvPicPr preferRelativeResize="0"/>
          <p:nvPr/>
        </p:nvPicPr>
        <p:blipFill rotWithShape="1">
          <a:blip r:embed="rId4">
            <a:alphaModFix/>
          </a:blip>
          <a:srcRect b="9584" l="0" r="0" t="0"/>
          <a:stretch/>
        </p:blipFill>
        <p:spPr>
          <a:xfrm>
            <a:off x="4678950" y="2026299"/>
            <a:ext cx="1695450" cy="2437275"/>
          </a:xfrm>
          <a:prstGeom prst="rect">
            <a:avLst/>
          </a:prstGeom>
          <a:noFill/>
          <a:ln>
            <a:noFill/>
          </a:ln>
        </p:spPr>
      </p:pic>
      <p:pic>
        <p:nvPicPr>
          <p:cNvPr id="245" name="Google Shape;245;p31"/>
          <p:cNvPicPr preferRelativeResize="0"/>
          <p:nvPr/>
        </p:nvPicPr>
        <p:blipFill rotWithShape="1">
          <a:blip r:embed="rId5">
            <a:alphaModFix/>
          </a:blip>
          <a:srcRect b="3104" l="0" r="0" t="3095"/>
          <a:stretch/>
        </p:blipFill>
        <p:spPr>
          <a:xfrm flipH="1">
            <a:off x="5805023" y="384975"/>
            <a:ext cx="1483925" cy="13912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32"/>
          <p:cNvPicPr preferRelativeResize="0"/>
          <p:nvPr/>
        </p:nvPicPr>
        <p:blipFill>
          <a:blip r:embed="rId3">
            <a:alphaModFix/>
          </a:blip>
          <a:stretch>
            <a:fillRect/>
          </a:stretch>
        </p:blipFill>
        <p:spPr>
          <a:xfrm>
            <a:off x="1543554" y="351354"/>
            <a:ext cx="2524525" cy="1867625"/>
          </a:xfrm>
          <a:prstGeom prst="rect">
            <a:avLst/>
          </a:prstGeom>
          <a:noFill/>
          <a:ln>
            <a:noFill/>
          </a:ln>
        </p:spPr>
      </p:pic>
      <p:pic>
        <p:nvPicPr>
          <p:cNvPr id="251" name="Google Shape;251;p32"/>
          <p:cNvPicPr preferRelativeResize="0"/>
          <p:nvPr/>
        </p:nvPicPr>
        <p:blipFill>
          <a:blip r:embed="rId4">
            <a:alphaModFix/>
          </a:blip>
          <a:stretch>
            <a:fillRect/>
          </a:stretch>
        </p:blipFill>
        <p:spPr>
          <a:xfrm>
            <a:off x="1405963" y="2365947"/>
            <a:ext cx="2799700" cy="2458125"/>
          </a:xfrm>
          <a:prstGeom prst="rect">
            <a:avLst/>
          </a:prstGeom>
          <a:noFill/>
          <a:ln>
            <a:noFill/>
          </a:ln>
        </p:spPr>
      </p:pic>
      <p:sp>
        <p:nvSpPr>
          <p:cNvPr id="252" name="Google Shape;252;p32"/>
          <p:cNvSpPr/>
          <p:nvPr/>
        </p:nvSpPr>
        <p:spPr>
          <a:xfrm>
            <a:off x="0" y="497105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2"/>
          <p:cNvSpPr/>
          <p:nvPr/>
        </p:nvSpPr>
        <p:spPr>
          <a:xfrm>
            <a:off x="0" y="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4" name="Google Shape;254;p32"/>
          <p:cNvPicPr preferRelativeResize="0"/>
          <p:nvPr/>
        </p:nvPicPr>
        <p:blipFill>
          <a:blip r:embed="rId5">
            <a:alphaModFix/>
          </a:blip>
          <a:stretch>
            <a:fillRect/>
          </a:stretch>
        </p:blipFill>
        <p:spPr>
          <a:xfrm>
            <a:off x="4359562" y="319463"/>
            <a:ext cx="3378474" cy="4504624"/>
          </a:xfrm>
          <a:prstGeom prst="rect">
            <a:avLst/>
          </a:prstGeom>
          <a:noFill/>
          <a:ln>
            <a:noFill/>
          </a:ln>
        </p:spPr>
      </p:pic>
      <p:pic>
        <p:nvPicPr>
          <p:cNvPr id="255" name="Google Shape;255;p32"/>
          <p:cNvPicPr preferRelativeResize="0"/>
          <p:nvPr/>
        </p:nvPicPr>
        <p:blipFill>
          <a:blip r:embed="rId6">
            <a:alphaModFix/>
          </a:blip>
          <a:stretch>
            <a:fillRect/>
          </a:stretch>
        </p:blipFill>
        <p:spPr>
          <a:xfrm>
            <a:off x="6830617" y="552813"/>
            <a:ext cx="1718394" cy="1464700"/>
          </a:xfrm>
          <a:prstGeom prst="rect">
            <a:avLst/>
          </a:prstGeom>
          <a:noFill/>
          <a:ln>
            <a:noFill/>
          </a:ln>
        </p:spPr>
      </p:pic>
      <p:pic>
        <p:nvPicPr>
          <p:cNvPr id="256" name="Google Shape;256;p32"/>
          <p:cNvPicPr preferRelativeResize="0"/>
          <p:nvPr/>
        </p:nvPicPr>
        <p:blipFill>
          <a:blip r:embed="rId6">
            <a:alphaModFix/>
          </a:blip>
          <a:stretch>
            <a:fillRect/>
          </a:stretch>
        </p:blipFill>
        <p:spPr>
          <a:xfrm>
            <a:off x="7399077" y="1834603"/>
            <a:ext cx="1276199" cy="1087804"/>
          </a:xfrm>
          <a:prstGeom prst="rect">
            <a:avLst/>
          </a:prstGeom>
          <a:noFill/>
          <a:ln>
            <a:noFill/>
          </a:ln>
        </p:spPr>
      </p:pic>
      <p:pic>
        <p:nvPicPr>
          <p:cNvPr id="257" name="Google Shape;257;p32"/>
          <p:cNvPicPr preferRelativeResize="0"/>
          <p:nvPr/>
        </p:nvPicPr>
        <p:blipFill>
          <a:blip r:embed="rId6">
            <a:alphaModFix/>
          </a:blip>
          <a:stretch>
            <a:fillRect/>
          </a:stretch>
        </p:blipFill>
        <p:spPr>
          <a:xfrm>
            <a:off x="564252" y="3424153"/>
            <a:ext cx="1276198" cy="108780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3"/>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dk1"/>
                </a:solidFill>
              </a:rPr>
              <a:t>There are so many ways to be creative!</a:t>
            </a:r>
            <a:endParaRPr>
              <a:solidFill>
                <a:schemeClr val="dk1"/>
              </a:solidFill>
            </a:endParaRPr>
          </a:p>
        </p:txBody>
      </p:sp>
      <p:sp>
        <p:nvSpPr>
          <p:cNvPr id="263" name="Google Shape;263;p33"/>
          <p:cNvSpPr txBox="1"/>
          <p:nvPr>
            <p:ph idx="1" type="body"/>
          </p:nvPr>
        </p:nvSpPr>
        <p:spPr>
          <a:xfrm>
            <a:off x="311700" y="1618200"/>
            <a:ext cx="2515500" cy="2950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800"/>
              <a:t>Check out this neat video and start getting ideas today.</a:t>
            </a:r>
            <a:endParaRPr sz="1800"/>
          </a:p>
        </p:txBody>
      </p:sp>
      <p:grpSp>
        <p:nvGrpSpPr>
          <p:cNvPr id="264" name="Google Shape;264;p33"/>
          <p:cNvGrpSpPr/>
          <p:nvPr/>
        </p:nvGrpSpPr>
        <p:grpSpPr>
          <a:xfrm>
            <a:off x="76000" y="4067175"/>
            <a:ext cx="9019926" cy="923925"/>
            <a:chOff x="76000" y="4219575"/>
            <a:chExt cx="9019926" cy="923925"/>
          </a:xfrm>
        </p:grpSpPr>
        <p:pic>
          <p:nvPicPr>
            <p:cNvPr id="265" name="Google Shape;265;p33"/>
            <p:cNvPicPr preferRelativeResize="0"/>
            <p:nvPr/>
          </p:nvPicPr>
          <p:blipFill rotWithShape="1">
            <a:blip r:embed="rId3">
              <a:alphaModFix/>
            </a:blip>
            <a:srcRect b="0" l="0" r="9222" t="0"/>
            <a:stretch/>
          </p:blipFill>
          <p:spPr>
            <a:xfrm>
              <a:off x="76000" y="4219575"/>
              <a:ext cx="4496001" cy="923925"/>
            </a:xfrm>
            <a:prstGeom prst="rect">
              <a:avLst/>
            </a:prstGeom>
            <a:noFill/>
            <a:ln>
              <a:noFill/>
            </a:ln>
          </p:spPr>
        </p:pic>
        <p:pic>
          <p:nvPicPr>
            <p:cNvPr id="266" name="Google Shape;266;p33"/>
            <p:cNvPicPr preferRelativeResize="0"/>
            <p:nvPr/>
          </p:nvPicPr>
          <p:blipFill rotWithShape="1">
            <a:blip r:embed="rId3">
              <a:alphaModFix/>
            </a:blip>
            <a:srcRect b="0" l="0" r="9222" t="0"/>
            <a:stretch/>
          </p:blipFill>
          <p:spPr>
            <a:xfrm>
              <a:off x="4599925" y="4219575"/>
              <a:ext cx="4496001" cy="923925"/>
            </a:xfrm>
            <a:prstGeom prst="rect">
              <a:avLst/>
            </a:prstGeom>
            <a:noFill/>
            <a:ln>
              <a:noFill/>
            </a:ln>
          </p:spPr>
        </p:pic>
      </p:grpSp>
      <p:pic>
        <p:nvPicPr>
          <p:cNvPr descr="Subscribe Now:&#10;http://www.youtube.com/subscription_center?add_user=ehowArtsandCrafts&#10;&#10;Watch More:&#10;http://www.youtube.com/ehowArtsandCrafts&#10;&#10;Making a robot project for kindergarten will require scissors and a number of other important items. Make a robot project for kindergarten with help from a former family case worker for CPS in this free video clip.&#10;&#10;Expert: Christina Gavenda&#10;Filmmaker: Nathanael Rittichier&#10;&#10;Series Description: Kindergarten crafts are a really great way to teach your kids about a wide variety of different topics. Get tips on crafts for young children with help from a former family case worker for CPS in this free video series." id="267" name="Google Shape;267;p33" title="How to Make a Robot Project for Kindergarten : Kindergarten Crafts">
            <a:hlinkClick r:id="rId4"/>
          </p:cNvPr>
          <p:cNvPicPr preferRelativeResize="0"/>
          <p:nvPr/>
        </p:nvPicPr>
        <p:blipFill>
          <a:blip r:embed="rId5">
            <a:alphaModFix/>
          </a:blip>
          <a:stretch>
            <a:fillRect/>
          </a:stretch>
        </p:blipFill>
        <p:spPr>
          <a:xfrm>
            <a:off x="3630925" y="300825"/>
            <a:ext cx="4670750" cy="3503075"/>
          </a:xfrm>
          <a:prstGeom prst="rect">
            <a:avLst/>
          </a:prstGeom>
          <a:noFill/>
          <a:ln>
            <a:noFill/>
          </a:ln>
        </p:spPr>
      </p:pic>
      <p:sp>
        <p:nvSpPr>
          <p:cNvPr id="268" name="Google Shape;268;p33"/>
          <p:cNvSpPr/>
          <p:nvPr/>
        </p:nvSpPr>
        <p:spPr>
          <a:xfrm>
            <a:off x="0" y="4971050"/>
            <a:ext cx="9144000" cy="172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9" name="Google Shape;269;p33"/>
          <p:cNvPicPr preferRelativeResize="0"/>
          <p:nvPr/>
        </p:nvPicPr>
        <p:blipFill rotWithShape="1">
          <a:blip r:embed="rId6">
            <a:alphaModFix/>
          </a:blip>
          <a:srcRect b="3104" l="0" r="0" t="3095"/>
          <a:stretch/>
        </p:blipFill>
        <p:spPr>
          <a:xfrm flipH="1">
            <a:off x="359547" y="3090700"/>
            <a:ext cx="811202" cy="76052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4"/>
          <p:cNvSpPr txBox="1"/>
          <p:nvPr>
            <p:ph type="title"/>
          </p:nvPr>
        </p:nvSpPr>
        <p:spPr>
          <a:xfrm>
            <a:off x="265500" y="469150"/>
            <a:ext cx="4045200" cy="17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Challenge time!</a:t>
            </a:r>
            <a:endParaRPr/>
          </a:p>
        </p:txBody>
      </p:sp>
      <p:sp>
        <p:nvSpPr>
          <p:cNvPr id="275" name="Google Shape;275;p34"/>
          <p:cNvSpPr txBox="1"/>
          <p:nvPr>
            <p:ph idx="1" type="subTitle"/>
          </p:nvPr>
        </p:nvSpPr>
        <p:spPr>
          <a:xfrm>
            <a:off x="265500" y="23118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FFFFFF"/>
                </a:solidFill>
              </a:rPr>
              <a:t>After our meeting locate some fun  items around your  own home and make your own robot!</a:t>
            </a:r>
            <a:endParaRPr sz="2400">
              <a:solidFill>
                <a:srgbClr val="FFFFFF"/>
              </a:solidFill>
            </a:endParaRPr>
          </a:p>
        </p:txBody>
      </p:sp>
      <p:pic>
        <p:nvPicPr>
          <p:cNvPr id="276" name="Google Shape;276;p34"/>
          <p:cNvPicPr preferRelativeResize="0"/>
          <p:nvPr/>
        </p:nvPicPr>
        <p:blipFill>
          <a:blip r:embed="rId3">
            <a:alphaModFix/>
          </a:blip>
          <a:stretch>
            <a:fillRect/>
          </a:stretch>
        </p:blipFill>
        <p:spPr>
          <a:xfrm>
            <a:off x="5390412" y="0"/>
            <a:ext cx="3857626" cy="5143501"/>
          </a:xfrm>
          <a:prstGeom prst="rect">
            <a:avLst/>
          </a:prstGeom>
          <a:noFill/>
          <a:ln>
            <a:noFill/>
          </a:ln>
        </p:spPr>
      </p:pic>
      <p:pic>
        <p:nvPicPr>
          <p:cNvPr id="277" name="Google Shape;277;p34"/>
          <p:cNvPicPr preferRelativeResize="0"/>
          <p:nvPr/>
        </p:nvPicPr>
        <p:blipFill>
          <a:blip r:embed="rId4">
            <a:alphaModFix/>
          </a:blip>
          <a:stretch>
            <a:fillRect/>
          </a:stretch>
        </p:blipFill>
        <p:spPr>
          <a:xfrm>
            <a:off x="4759225" y="2985925"/>
            <a:ext cx="1925675" cy="1925675"/>
          </a:xfrm>
          <a:prstGeom prst="rect">
            <a:avLst/>
          </a:prstGeom>
          <a:noFill/>
          <a:ln>
            <a:noFill/>
          </a:ln>
        </p:spPr>
      </p:pic>
      <p:pic>
        <p:nvPicPr>
          <p:cNvPr id="278" name="Google Shape;278;p34"/>
          <p:cNvPicPr preferRelativeResize="0"/>
          <p:nvPr/>
        </p:nvPicPr>
        <p:blipFill rotWithShape="1">
          <a:blip r:embed="rId5">
            <a:alphaModFix/>
          </a:blip>
          <a:srcRect b="3104" l="0" r="0" t="3095"/>
          <a:stretch/>
        </p:blipFill>
        <p:spPr>
          <a:xfrm flipH="1">
            <a:off x="4698798" y="422800"/>
            <a:ext cx="1483925" cy="13912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5"/>
          <p:cNvSpPr txBox="1"/>
          <p:nvPr>
            <p:ph type="title"/>
          </p:nvPr>
        </p:nvSpPr>
        <p:spPr>
          <a:xfrm>
            <a:off x="2865075" y="1889700"/>
            <a:ext cx="5848200" cy="151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That’s a wrap! </a:t>
            </a:r>
            <a:r>
              <a:rPr lang="en" sz="3000">
                <a:solidFill>
                  <a:schemeClr val="accent6"/>
                </a:solidFill>
              </a:rPr>
              <a:t>Congratulations! </a:t>
            </a:r>
            <a:endParaRPr sz="3000">
              <a:solidFill>
                <a:schemeClr val="accent6"/>
              </a:solidFill>
            </a:endParaRPr>
          </a:p>
          <a:p>
            <a:pPr indent="0" lvl="0" marL="0" rtl="0" algn="l">
              <a:spcBef>
                <a:spcPts val="0"/>
              </a:spcBef>
              <a:spcAft>
                <a:spcPts val="0"/>
              </a:spcAft>
              <a:buNone/>
            </a:pPr>
            <a:r>
              <a:rPr lang="en" sz="2400"/>
              <a:t>You’ve earned your, What Robots Do badge.</a:t>
            </a:r>
            <a:r>
              <a:rPr lang="en"/>
              <a:t> </a:t>
            </a:r>
            <a:endParaRPr/>
          </a:p>
        </p:txBody>
      </p:sp>
      <p:pic>
        <p:nvPicPr>
          <p:cNvPr id="284" name="Google Shape;284;p35"/>
          <p:cNvPicPr preferRelativeResize="0"/>
          <p:nvPr/>
        </p:nvPicPr>
        <p:blipFill>
          <a:blip r:embed="rId3">
            <a:alphaModFix/>
          </a:blip>
          <a:stretch>
            <a:fillRect/>
          </a:stretch>
        </p:blipFill>
        <p:spPr>
          <a:xfrm>
            <a:off x="239575" y="222500"/>
            <a:ext cx="2334713" cy="4698477"/>
          </a:xfrm>
          <a:prstGeom prst="rect">
            <a:avLst/>
          </a:prstGeom>
          <a:noFill/>
          <a:ln>
            <a:noFill/>
          </a:ln>
        </p:spPr>
      </p:pic>
      <p:pic>
        <p:nvPicPr>
          <p:cNvPr id="285" name="Google Shape;285;p35"/>
          <p:cNvPicPr preferRelativeResize="0"/>
          <p:nvPr/>
        </p:nvPicPr>
        <p:blipFill rotWithShape="1">
          <a:blip r:embed="rId4">
            <a:alphaModFix/>
          </a:blip>
          <a:srcRect b="9304" l="15256" r="18470" t="10554"/>
          <a:stretch/>
        </p:blipFill>
        <p:spPr>
          <a:xfrm>
            <a:off x="1757625" y="2873175"/>
            <a:ext cx="2133598" cy="2199104"/>
          </a:xfrm>
          <a:prstGeom prst="rect">
            <a:avLst/>
          </a:prstGeom>
          <a:noFill/>
          <a:ln>
            <a:noFill/>
          </a:ln>
        </p:spPr>
      </p:pic>
      <p:grpSp>
        <p:nvGrpSpPr>
          <p:cNvPr id="286" name="Google Shape;286;p35"/>
          <p:cNvGrpSpPr/>
          <p:nvPr/>
        </p:nvGrpSpPr>
        <p:grpSpPr>
          <a:xfrm>
            <a:off x="5797158" y="426275"/>
            <a:ext cx="2797492" cy="1516525"/>
            <a:chOff x="5797158" y="426275"/>
            <a:chExt cx="2797492" cy="1516525"/>
          </a:xfrm>
        </p:grpSpPr>
        <p:grpSp>
          <p:nvGrpSpPr>
            <p:cNvPr id="287" name="Google Shape;287;p35"/>
            <p:cNvGrpSpPr/>
            <p:nvPr/>
          </p:nvGrpSpPr>
          <p:grpSpPr>
            <a:xfrm>
              <a:off x="5797158" y="426275"/>
              <a:ext cx="2394767" cy="1516525"/>
              <a:chOff x="5797158" y="426275"/>
              <a:chExt cx="2394767" cy="1516525"/>
            </a:xfrm>
          </p:grpSpPr>
          <p:sp>
            <p:nvSpPr>
              <p:cNvPr id="288" name="Google Shape;288;p35"/>
              <p:cNvSpPr/>
              <p:nvPr/>
            </p:nvSpPr>
            <p:spPr>
              <a:xfrm>
                <a:off x="6675425" y="426300"/>
                <a:ext cx="1516500" cy="1516500"/>
              </a:xfrm>
              <a:prstGeom prst="teardrop">
                <a:avLst>
                  <a:gd fmla="val 100000"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5"/>
              <p:cNvSpPr/>
              <p:nvPr/>
            </p:nvSpPr>
            <p:spPr>
              <a:xfrm rot="10800000">
                <a:off x="5797158" y="426283"/>
                <a:ext cx="1516500" cy="1516500"/>
              </a:xfrm>
              <a:prstGeom prst="teardrop">
                <a:avLst>
                  <a:gd fmla="val 100000"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5"/>
              <p:cNvSpPr/>
              <p:nvPr/>
            </p:nvSpPr>
            <p:spPr>
              <a:xfrm>
                <a:off x="6486325" y="426275"/>
                <a:ext cx="1040100" cy="1516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1" name="Google Shape;291;p35"/>
            <p:cNvSpPr txBox="1"/>
            <p:nvPr/>
          </p:nvSpPr>
          <p:spPr>
            <a:xfrm>
              <a:off x="6041950" y="558675"/>
              <a:ext cx="2552700" cy="113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dk1"/>
                  </a:solidFill>
                  <a:latin typeface="Pacifico"/>
                  <a:ea typeface="Pacifico"/>
                  <a:cs typeface="Pacifico"/>
                  <a:sym typeface="Pacifico"/>
                </a:rPr>
                <a:t>Totally</a:t>
              </a:r>
              <a:endParaRPr sz="3600">
                <a:solidFill>
                  <a:schemeClr val="dk1"/>
                </a:solidFill>
                <a:latin typeface="Pacifico"/>
                <a:ea typeface="Pacifico"/>
                <a:cs typeface="Pacifico"/>
                <a:sym typeface="Pacifico"/>
              </a:endParaRPr>
            </a:p>
            <a:p>
              <a:pPr indent="0" lvl="0" marL="0" rtl="0" algn="l">
                <a:spcBef>
                  <a:spcPts val="0"/>
                </a:spcBef>
                <a:spcAft>
                  <a:spcPts val="0"/>
                </a:spcAft>
                <a:buNone/>
              </a:pPr>
              <a:r>
                <a:rPr lang="en" sz="3600">
                  <a:solidFill>
                    <a:schemeClr val="dk1"/>
                  </a:solidFill>
                  <a:latin typeface="Pacifico"/>
                  <a:ea typeface="Pacifico"/>
                  <a:cs typeface="Pacifico"/>
                  <a:sym typeface="Pacifico"/>
                </a:rPr>
                <a:t>  Awesome!</a:t>
              </a:r>
              <a:endParaRPr sz="3600">
                <a:solidFill>
                  <a:schemeClr val="dk1"/>
                </a:solidFill>
                <a:latin typeface="Pacifico"/>
                <a:ea typeface="Pacifico"/>
                <a:cs typeface="Pacifico"/>
                <a:sym typeface="Pacifico"/>
              </a:endParaRPr>
            </a:p>
          </p:txBody>
        </p:sp>
        <p:sp>
          <p:nvSpPr>
            <p:cNvPr id="292" name="Google Shape;292;p35"/>
            <p:cNvSpPr txBox="1"/>
            <p:nvPr/>
          </p:nvSpPr>
          <p:spPr>
            <a:xfrm>
              <a:off x="5965750" y="558675"/>
              <a:ext cx="2552700" cy="113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00FFFF"/>
                  </a:solidFill>
                  <a:latin typeface="Pacifico"/>
                  <a:ea typeface="Pacifico"/>
                  <a:cs typeface="Pacifico"/>
                  <a:sym typeface="Pacifico"/>
                </a:rPr>
                <a:t>Totally</a:t>
              </a:r>
              <a:endParaRPr sz="3600">
                <a:solidFill>
                  <a:srgbClr val="00FFFF"/>
                </a:solidFill>
                <a:latin typeface="Pacifico"/>
                <a:ea typeface="Pacifico"/>
                <a:cs typeface="Pacifico"/>
                <a:sym typeface="Pacifico"/>
              </a:endParaRPr>
            </a:p>
            <a:p>
              <a:pPr indent="0" lvl="0" marL="0" rtl="0" algn="l">
                <a:spcBef>
                  <a:spcPts val="0"/>
                </a:spcBef>
                <a:spcAft>
                  <a:spcPts val="0"/>
                </a:spcAft>
                <a:buNone/>
              </a:pPr>
              <a:r>
                <a:rPr lang="en" sz="3600">
                  <a:solidFill>
                    <a:srgbClr val="00FFFF"/>
                  </a:solidFill>
                  <a:latin typeface="Pacifico"/>
                  <a:ea typeface="Pacifico"/>
                  <a:cs typeface="Pacifico"/>
                  <a:sym typeface="Pacifico"/>
                </a:rPr>
                <a:t>  Awesome!</a:t>
              </a:r>
              <a:endParaRPr sz="3600">
                <a:solidFill>
                  <a:srgbClr val="00FFFF"/>
                </a:solidFill>
                <a:latin typeface="Pacifico"/>
                <a:ea typeface="Pacifico"/>
                <a:cs typeface="Pacifico"/>
                <a:sym typeface="Pacifico"/>
              </a:endParaRPr>
            </a:p>
          </p:txBody>
        </p:sp>
      </p:grpSp>
      <p:pic>
        <p:nvPicPr>
          <p:cNvPr id="293" name="Google Shape;293;p35"/>
          <p:cNvPicPr preferRelativeResize="0"/>
          <p:nvPr/>
        </p:nvPicPr>
        <p:blipFill rotWithShape="1">
          <a:blip r:embed="rId5">
            <a:alphaModFix/>
          </a:blip>
          <a:srcRect b="3104" l="0" r="0" t="3095"/>
          <a:stretch/>
        </p:blipFill>
        <p:spPr>
          <a:xfrm flipH="1">
            <a:off x="5305047" y="1322625"/>
            <a:ext cx="811202" cy="76052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6"/>
          <p:cNvSpPr txBox="1"/>
          <p:nvPr>
            <p:ph type="title"/>
          </p:nvPr>
        </p:nvSpPr>
        <p:spPr>
          <a:xfrm>
            <a:off x="265500" y="926350"/>
            <a:ext cx="4045200" cy="178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See you next time Girl Scouts!</a:t>
            </a:r>
            <a:endParaRPr/>
          </a:p>
        </p:txBody>
      </p:sp>
      <p:pic>
        <p:nvPicPr>
          <p:cNvPr id="299" name="Google Shape;299;p36"/>
          <p:cNvPicPr preferRelativeResize="0"/>
          <p:nvPr/>
        </p:nvPicPr>
        <p:blipFill rotWithShape="1">
          <a:blip r:embed="rId3">
            <a:alphaModFix/>
          </a:blip>
          <a:srcRect b="3104" l="0" r="0" t="3095"/>
          <a:stretch/>
        </p:blipFill>
        <p:spPr>
          <a:xfrm flipH="1">
            <a:off x="1546136" y="2875675"/>
            <a:ext cx="1483925" cy="1391225"/>
          </a:xfrm>
          <a:prstGeom prst="rect">
            <a:avLst/>
          </a:prstGeom>
          <a:noFill/>
          <a:ln>
            <a:noFill/>
          </a:ln>
        </p:spPr>
      </p:pic>
      <p:pic>
        <p:nvPicPr>
          <p:cNvPr descr="Dance like a robot! Jump up and join Bounce Patrol as we stomp, clap and jump around like silly robots. Show us your best robot dance moves! It's easy, just bend your elbows and stomp around - copy what we do! Can you talk like a robot too? Beep boop bing ding ding 🤖&#10;&#10;Get our music:&#10;iTunes: https://apple.co/2Gd4aPZ&#10;Google Play: http://bit.ly/2FrXpwj&#10;Spotify: http://spoti.fi/2IfMsvH&#10;Amazon Music: http://amzn.to/2p0aUsQ&#10;&#10;Download videos to watch offline with no ads:&#10;http://bit.ly/Download-BP &#10;&#10;Bounce Patrol merch - Kids &amp; adults tees, DVDs, video downloads, CDs and more at http://www.bouncepatrol.com&#10;&#10;For behind the scenes extras, parents can find us in these places:&#10;Facebook: http://www.facebook.com/BouncePatrol&#10;Twitter: http://www.twitter.com/BouncePatrol&#10;&#10;Subscribe so you don't miss our new videos: &#10;http://www.youtube.com/user/BouncePatrolKids&#10;&#10;*****&#10;&#10;LYRICS:&#10;&#10;If you want to learn to dance like a robot&#10;Just do what we do, you can do it too&#10;&#10;Just keep your body stiff like an astronaut&#10;Come on take a shot, show us what you got&#10;&#10;It’s the latest dance craze, it’s so easy to do&#10;Come on and do it…Do the Funky Robot&#10;&#10;Dance like a robot (Jump, jump) &#10;Dance like a robot (March, march)&#10;Tilt your head side to side, to the left and to the right&#10;Turn around and around to the funky robot sound&#10;&#10;Do the Funky Robot (do the funky robot)&#10;Move like a robot&#10;&#10;Now everybody let’s talk like a robot&#10;Say what we say and talk like a robot&#10;Beep boop bing…ding ding! &#10;Beep boop bing…ding ding! (Now you do it)&#10;Beep boop bing…ding ding! (Talk like a robot!)&#10;Beep boop bing…ding ding!&#10;&#10;It’s the latest dance craze, it’s so easy to do&#10;Come on and do it…Do the Funky Robot&#10;&#10;Dance like a robot (Jump, jump) &#10;Dance like a robot (March, march)&#10;Tilt your head side to side, to the left and to the right&#10;Turn around and around to the funky robot sound&#10;&#10;Do the Funky Robot (Do the funky robot)&#10;Do the Funky Robot (Do the funky robot..bot..bot)&#10;&#10;Now let’s do some robot moves! Do what we do. Ready?&#10;Wave your hands like a robot (wave your hands, wave your hands)&#10;Stomp your feet like a robot (stomp your feet, stomp your feet)&#10;Bend your elbows like a robot (Bend your elbows, bend your elbows)&#10;Now clap your hands like a robot (clap your hands, clap your hands)&#10;&#10;It’s the latest dance craze, it’s so easy to do&#10;Come on and do it…Do the Funky Robot&#10;&#10;Dance like a robot (Jump, jump) &#10;Dance like a robot (March, march)&#10;Tilt your head side to side, to the left and to the right&#10;Turn around and around to the funky robot sound&#10;&#10;Run like a robot (Run, run)&#10;Run like a robot (Run, run)&#10;Run around, run around, swing your hands up and down&#10;Run around, run around, to the funky robot sound&#10;And that’s the Funky Robot!" id="300" name="Google Shape;300;p36" title="Do the Funky Robot - Robot Dance Kids Song | Actions Songs for Kids">
            <a:hlinkClick r:id="rId4"/>
          </p:cNvPr>
          <p:cNvPicPr preferRelativeResize="0"/>
          <p:nvPr/>
        </p:nvPicPr>
        <p:blipFill>
          <a:blip r:embed="rId5">
            <a:alphaModFix/>
          </a:blip>
          <a:stretch>
            <a:fillRect/>
          </a:stretch>
        </p:blipFill>
        <p:spPr>
          <a:xfrm>
            <a:off x="4377875" y="784450"/>
            <a:ext cx="4766125" cy="35745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