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26e0373e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c26e0373ed_2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26e0373e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gc26e0373ed_2_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c26e0373ed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c26e0373ed_2_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c26e0373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gc26e0373ed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c26e0373ed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gc26e0373ed_2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c2714a971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gc2714a971a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26e0373ed_2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gc26e0373ed_2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c26e0373ed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c26e0373ed_2_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c2714a971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c2714a971a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c26e0373ed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c26e0373ed_2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26e0373ed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c26e0373ed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c26e0373ed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gc26e0373ed_2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26e0373ed_2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c26e0373ed_2_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c2714a971a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c2714a971a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c26e0373ed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c26e0373ed_2_1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c26e0373ed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c26e0373ed_2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c26e0373ed_2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c26e0373ed_2_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c2714a971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c2714a971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c2714a971a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gc2714a971a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c26e0373ed_2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c26e0373ed_2_2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c26e0373ed_2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c26e0373ed_2_2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c26e0373ed_2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c26e0373ed_2_2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5"/>
          <p:cNvSpPr txBox="1"/>
          <p:nvPr>
            <p:ph idx="1" type="body"/>
          </p:nvPr>
        </p:nvSpPr>
        <p:spPr>
          <a:xfrm>
            <a:off x="628650" y="1369219"/>
            <a:ext cx="8153400" cy="342370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 name="Google Shape;56;p15"/>
          <p:cNvSpPr txBox="1"/>
          <p:nvPr>
            <p:ph type="title"/>
          </p:nvPr>
        </p:nvSpPr>
        <p:spPr>
          <a:xfrm>
            <a:off x="628650" y="350576"/>
            <a:ext cx="8153400" cy="91744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SzPts val="3000"/>
              <a:buFont typeface="Georgia"/>
              <a:buNone/>
              <a:defRPr sz="3000">
                <a:latin typeface="Georgia"/>
                <a:ea typeface="Georgia"/>
                <a:cs typeface="Georgia"/>
                <a:sym typeface="Georgia"/>
              </a:defRPr>
            </a:lvl1pPr>
            <a:lvl2pPr lvl="1">
              <a:spcBef>
                <a:spcPts val="0"/>
              </a:spcBef>
              <a:spcAft>
                <a:spcPts val="0"/>
              </a:spcAft>
              <a:buSzPts val="3000"/>
              <a:buFont typeface="Georgia"/>
              <a:buNone/>
              <a:defRPr sz="3000">
                <a:latin typeface="Georgia"/>
                <a:ea typeface="Georgia"/>
                <a:cs typeface="Georgia"/>
                <a:sym typeface="Georgia"/>
              </a:defRPr>
            </a:lvl2pPr>
            <a:lvl3pPr lvl="2">
              <a:spcBef>
                <a:spcPts val="0"/>
              </a:spcBef>
              <a:spcAft>
                <a:spcPts val="0"/>
              </a:spcAft>
              <a:buSzPts val="3000"/>
              <a:buFont typeface="Georgia"/>
              <a:buNone/>
              <a:defRPr sz="3000">
                <a:latin typeface="Georgia"/>
                <a:ea typeface="Georgia"/>
                <a:cs typeface="Georgia"/>
                <a:sym typeface="Georgia"/>
              </a:defRPr>
            </a:lvl3pPr>
            <a:lvl4pPr lvl="3">
              <a:spcBef>
                <a:spcPts val="0"/>
              </a:spcBef>
              <a:spcAft>
                <a:spcPts val="0"/>
              </a:spcAft>
              <a:buSzPts val="3000"/>
              <a:buFont typeface="Georgia"/>
              <a:buNone/>
              <a:defRPr sz="3000">
                <a:latin typeface="Georgia"/>
                <a:ea typeface="Georgia"/>
                <a:cs typeface="Georgia"/>
                <a:sym typeface="Georgia"/>
              </a:defRPr>
            </a:lvl4pPr>
            <a:lvl5pPr lvl="4">
              <a:spcBef>
                <a:spcPts val="0"/>
              </a:spcBef>
              <a:spcAft>
                <a:spcPts val="0"/>
              </a:spcAft>
              <a:buSzPts val="3000"/>
              <a:buFont typeface="Georgia"/>
              <a:buNone/>
              <a:defRPr sz="3000">
                <a:latin typeface="Georgia"/>
                <a:ea typeface="Georgia"/>
                <a:cs typeface="Georgia"/>
                <a:sym typeface="Georgia"/>
              </a:defRPr>
            </a:lvl5pPr>
            <a:lvl6pPr lvl="5">
              <a:spcBef>
                <a:spcPts val="0"/>
              </a:spcBef>
              <a:spcAft>
                <a:spcPts val="0"/>
              </a:spcAft>
              <a:buSzPts val="3000"/>
              <a:buFont typeface="Georgia"/>
              <a:buNone/>
              <a:defRPr sz="3000">
                <a:latin typeface="Georgia"/>
                <a:ea typeface="Georgia"/>
                <a:cs typeface="Georgia"/>
                <a:sym typeface="Georgia"/>
              </a:defRPr>
            </a:lvl6pPr>
            <a:lvl7pPr lvl="6">
              <a:spcBef>
                <a:spcPts val="0"/>
              </a:spcBef>
              <a:spcAft>
                <a:spcPts val="0"/>
              </a:spcAft>
              <a:buSzPts val="3000"/>
              <a:buFont typeface="Georgia"/>
              <a:buNone/>
              <a:defRPr sz="3000">
                <a:latin typeface="Georgia"/>
                <a:ea typeface="Georgia"/>
                <a:cs typeface="Georgia"/>
                <a:sym typeface="Georgia"/>
              </a:defRPr>
            </a:lvl7pPr>
            <a:lvl8pPr lvl="7">
              <a:spcBef>
                <a:spcPts val="0"/>
              </a:spcBef>
              <a:spcAft>
                <a:spcPts val="0"/>
              </a:spcAft>
              <a:buSzPts val="3000"/>
              <a:buFont typeface="Georgia"/>
              <a:buNone/>
              <a:defRPr sz="3000">
                <a:latin typeface="Georgia"/>
                <a:ea typeface="Georgia"/>
                <a:cs typeface="Georgia"/>
                <a:sym typeface="Georgia"/>
              </a:defRPr>
            </a:lvl8pPr>
            <a:lvl9pPr lvl="8">
              <a:spcBef>
                <a:spcPts val="0"/>
              </a:spcBef>
              <a:spcAft>
                <a:spcPts val="0"/>
              </a:spcAft>
              <a:buSzPts val="3000"/>
              <a:buFont typeface="Georgia"/>
              <a:buNone/>
              <a:defRPr sz="3000">
                <a:latin typeface="Georgia"/>
                <a:ea typeface="Georgia"/>
                <a:cs typeface="Georgia"/>
                <a:sym typeface="Georgi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SzPts val="1800"/>
              <a:buFont typeface="Georgia"/>
              <a:buChar char="●"/>
              <a:defRPr sz="1800">
                <a:latin typeface="Georgia"/>
                <a:ea typeface="Georgia"/>
                <a:cs typeface="Georgia"/>
                <a:sym typeface="Georgia"/>
              </a:defRPr>
            </a:lvl1pPr>
            <a:lvl2pPr indent="-317500" lvl="1" marL="914400">
              <a:lnSpc>
                <a:spcPct val="115000"/>
              </a:lnSpc>
              <a:spcBef>
                <a:spcPts val="0"/>
              </a:spcBef>
              <a:spcAft>
                <a:spcPts val="0"/>
              </a:spcAft>
              <a:buSzPts val="1400"/>
              <a:buFont typeface="Georgia"/>
              <a:buChar char="○"/>
              <a:defRPr>
                <a:latin typeface="Georgia"/>
                <a:ea typeface="Georgia"/>
                <a:cs typeface="Georgia"/>
                <a:sym typeface="Georgia"/>
              </a:defRPr>
            </a:lvl2pPr>
            <a:lvl3pPr indent="-317500" lvl="2" marL="1371600">
              <a:lnSpc>
                <a:spcPct val="115000"/>
              </a:lnSpc>
              <a:spcBef>
                <a:spcPts val="0"/>
              </a:spcBef>
              <a:spcAft>
                <a:spcPts val="0"/>
              </a:spcAft>
              <a:buSzPts val="1400"/>
              <a:buFont typeface="Georgia"/>
              <a:buChar char="■"/>
              <a:defRPr>
                <a:latin typeface="Georgia"/>
                <a:ea typeface="Georgia"/>
                <a:cs typeface="Georgia"/>
                <a:sym typeface="Georgia"/>
              </a:defRPr>
            </a:lvl3pPr>
            <a:lvl4pPr indent="-317500" lvl="3" marL="1828800">
              <a:lnSpc>
                <a:spcPct val="115000"/>
              </a:lnSpc>
              <a:spcBef>
                <a:spcPts val="0"/>
              </a:spcBef>
              <a:spcAft>
                <a:spcPts val="0"/>
              </a:spcAft>
              <a:buSzPts val="1400"/>
              <a:buFont typeface="Georgia"/>
              <a:buChar char="●"/>
              <a:defRPr>
                <a:latin typeface="Georgia"/>
                <a:ea typeface="Georgia"/>
                <a:cs typeface="Georgia"/>
                <a:sym typeface="Georgia"/>
              </a:defRPr>
            </a:lvl4pPr>
            <a:lvl5pPr indent="-317500" lvl="4" marL="2286000">
              <a:lnSpc>
                <a:spcPct val="115000"/>
              </a:lnSpc>
              <a:spcBef>
                <a:spcPts val="0"/>
              </a:spcBef>
              <a:spcAft>
                <a:spcPts val="0"/>
              </a:spcAft>
              <a:buSzPts val="1400"/>
              <a:buFont typeface="Georgia"/>
              <a:buChar char="○"/>
              <a:defRPr>
                <a:latin typeface="Georgia"/>
                <a:ea typeface="Georgia"/>
                <a:cs typeface="Georgia"/>
                <a:sym typeface="Georgia"/>
              </a:defRPr>
            </a:lvl5pPr>
            <a:lvl6pPr indent="-317500" lvl="5" marL="2743200">
              <a:lnSpc>
                <a:spcPct val="115000"/>
              </a:lnSpc>
              <a:spcBef>
                <a:spcPts val="0"/>
              </a:spcBef>
              <a:spcAft>
                <a:spcPts val="0"/>
              </a:spcAft>
              <a:buSzPts val="1400"/>
              <a:buFont typeface="Georgia"/>
              <a:buChar char="■"/>
              <a:defRPr>
                <a:latin typeface="Georgia"/>
                <a:ea typeface="Georgia"/>
                <a:cs typeface="Georgia"/>
                <a:sym typeface="Georgia"/>
              </a:defRPr>
            </a:lvl6pPr>
            <a:lvl7pPr indent="-317500" lvl="6" marL="3200400">
              <a:lnSpc>
                <a:spcPct val="115000"/>
              </a:lnSpc>
              <a:spcBef>
                <a:spcPts val="0"/>
              </a:spcBef>
              <a:spcAft>
                <a:spcPts val="0"/>
              </a:spcAft>
              <a:buSzPts val="1400"/>
              <a:buFont typeface="Georgia"/>
              <a:buChar char="●"/>
              <a:defRPr>
                <a:latin typeface="Georgia"/>
                <a:ea typeface="Georgia"/>
                <a:cs typeface="Georgia"/>
                <a:sym typeface="Georgia"/>
              </a:defRPr>
            </a:lvl7pPr>
            <a:lvl8pPr indent="-317500" lvl="7" marL="3657600">
              <a:lnSpc>
                <a:spcPct val="115000"/>
              </a:lnSpc>
              <a:spcBef>
                <a:spcPts val="0"/>
              </a:spcBef>
              <a:spcAft>
                <a:spcPts val="0"/>
              </a:spcAft>
              <a:buSzPts val="1400"/>
              <a:buFont typeface="Georgia"/>
              <a:buChar char="○"/>
              <a:defRPr>
                <a:latin typeface="Georgia"/>
                <a:ea typeface="Georgia"/>
                <a:cs typeface="Georgia"/>
                <a:sym typeface="Georgia"/>
              </a:defRPr>
            </a:lvl8pPr>
            <a:lvl9pPr indent="-317500" lvl="8" marL="4114800">
              <a:lnSpc>
                <a:spcPct val="115000"/>
              </a:lnSpc>
              <a:spcBef>
                <a:spcPts val="0"/>
              </a:spcBef>
              <a:spcAft>
                <a:spcPts val="0"/>
              </a:spcAft>
              <a:buSzPts val="1400"/>
              <a:buFont typeface="Georgia"/>
              <a:buChar char="■"/>
              <a:defRPr>
                <a:latin typeface="Georgia"/>
                <a:ea typeface="Georgia"/>
                <a:cs typeface="Georgia"/>
                <a:sym typeface="Georgi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510778"/>
            <a:ext cx="7886700" cy="757238"/>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Georgia"/>
              <a:buNone/>
              <a:defRPr b="0" i="0" sz="3300" u="none" cap="none" strike="noStrike">
                <a:solidFill>
                  <a:schemeClr val="dk1"/>
                </a:solidFill>
                <a:latin typeface="Georgia"/>
                <a:ea typeface="Georgia"/>
                <a:cs typeface="Georgia"/>
                <a:sym typeface="Georgia"/>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Georgia"/>
                <a:ea typeface="Georgia"/>
                <a:cs typeface="Georgia"/>
                <a:sym typeface="Georgia"/>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Georgia"/>
                <a:ea typeface="Georgia"/>
                <a:cs typeface="Georgia"/>
                <a:sym typeface="Georgia"/>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Georgia"/>
                <a:ea typeface="Georgia"/>
                <a:cs typeface="Georgia"/>
                <a:sym typeface="Georgia"/>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Georgia"/>
                <a:ea typeface="Georgia"/>
                <a:cs typeface="Georgia"/>
                <a:sym typeface="Georgi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image" Target="../media/image6.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www.youtube.com/watch?v=o3U39SZ-V-o" TargetMode="External"/><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hyperlink" Target="http://www.youtube.com/watch?v=6sYe3mBmWSE" TargetMode="External"/><Relationship Id="rId5"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www.youtube.com/watch?v=_XKXe41X-Pc" TargetMode="External"/><Relationship Id="rId4" Type="http://schemas.openxmlformats.org/officeDocument/2006/relationships/image" Target="../media/image12.jpg"/><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www.youtube.com/watch?v=_jT8M1C-X_8" TargetMode="External"/><Relationship Id="rId4" Type="http://schemas.openxmlformats.org/officeDocument/2006/relationships/image" Target="../media/image11.jpg"/><Relationship Id="rId5"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6"/>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6"/>
          <p:cNvSpPr/>
          <p:nvPr/>
        </p:nvSpPr>
        <p:spPr>
          <a:xfrm>
            <a:off x="361950" y="355400"/>
            <a:ext cx="1050600" cy="917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6"/>
          <p:cNvSpPr txBox="1"/>
          <p:nvPr/>
        </p:nvSpPr>
        <p:spPr>
          <a:xfrm>
            <a:off x="623887" y="1441883"/>
            <a:ext cx="5381762" cy="3094521"/>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The following slides will walk your troop through a virtual meeting to earn the Daisy </a:t>
            </a:r>
            <a:r>
              <a:rPr lang="en" sz="1100">
                <a:solidFill>
                  <a:schemeClr val="dk1"/>
                </a:solidFill>
                <a:latin typeface="Georgia"/>
                <a:ea typeface="Georgia"/>
                <a:cs typeface="Georgia"/>
                <a:sym typeface="Georgia"/>
              </a:rPr>
              <a:t>Toy Business Designer </a:t>
            </a:r>
            <a:r>
              <a:rPr b="0" i="0" lang="en" sz="1100" u="none" cap="none" strike="noStrike">
                <a:solidFill>
                  <a:schemeClr val="dk1"/>
                </a:solidFill>
                <a:latin typeface="Georgia"/>
                <a:ea typeface="Georgia"/>
                <a:cs typeface="Georgia"/>
                <a:sym typeface="Georgia"/>
              </a:rPr>
              <a:t>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b="0" i="0" lang="en" sz="1100" u="sng" cap="none" strike="noStrike">
                <a:solidFill>
                  <a:schemeClr val="hlink"/>
                </a:solidFill>
                <a:latin typeface="Georgia"/>
                <a:ea typeface="Georgia"/>
                <a:cs typeface="Georgia"/>
                <a:sym typeface="Georgia"/>
                <a:hlinkClick r:id="rId3"/>
              </a:rPr>
              <a:t>gsnw.gl/VirtualMeetingHowTo</a:t>
            </a:r>
            <a:endParaRPr b="0" i="0" sz="1100" u="sng" cap="none" strike="noStrike">
              <a:solidFill>
                <a:schemeClr val="dk1"/>
              </a:solidFill>
              <a:latin typeface="Georgia"/>
              <a:ea typeface="Georgia"/>
              <a:cs typeface="Georgia"/>
              <a:sym typeface="Georgia"/>
            </a:endParaRPr>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100"/>
          </a:p>
          <a:p>
            <a:pPr indent="0" lvl="0" marL="0" marR="0" rtl="0" algn="l">
              <a:lnSpc>
                <a:spcPct val="90000"/>
              </a:lnSpc>
              <a:spcBef>
                <a:spcPts val="800"/>
              </a:spcBef>
              <a:spcAft>
                <a:spcPts val="0"/>
              </a:spcAft>
              <a:buClr>
                <a:schemeClr val="dk1"/>
              </a:buClr>
              <a:buSzPts val="1100"/>
              <a:buFont typeface="Arial"/>
              <a:buNone/>
            </a:pPr>
            <a:r>
              <a:rPr b="0" i="0" lang="en" sz="1100" u="none" cap="none" strike="noStrike">
                <a:solidFill>
                  <a:schemeClr val="dk1"/>
                </a:solidFill>
                <a:latin typeface="Georgia"/>
                <a:ea typeface="Georgia"/>
                <a:cs typeface="Georgia"/>
                <a:sym typeface="Georgia"/>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100"/>
          </a:p>
          <a:p>
            <a:pPr indent="0" lvl="0" marL="0" marR="0" rtl="0" algn="l">
              <a:lnSpc>
                <a:spcPct val="90000"/>
              </a:lnSpc>
              <a:spcBef>
                <a:spcPts val="800"/>
              </a:spcBef>
              <a:spcAft>
                <a:spcPts val="0"/>
              </a:spcAft>
              <a:buClr>
                <a:schemeClr val="dk1"/>
              </a:buClr>
              <a:buSzPts val="1100"/>
              <a:buFont typeface="Arial"/>
              <a:buNone/>
            </a:pPr>
            <a:r>
              <a:rPr b="1" i="0" lang="en" sz="1100" u="none" cap="none" strike="noStrike">
                <a:solidFill>
                  <a:schemeClr val="dk1"/>
                </a:solidFill>
                <a:latin typeface="Georgia"/>
                <a:ea typeface="Georgia"/>
                <a:cs typeface="Georgia"/>
                <a:sym typeface="Georgia"/>
              </a:rPr>
              <a:t>When you send out your meeting invitation, be sure to let girls and parents know what supplies they should have on hand for the online troop meeting. They are things most girls likely have at home.</a:t>
            </a:r>
            <a:endParaRPr b="0" i="0" sz="1100" u="none" cap="none" strike="noStrike">
              <a:solidFill>
                <a:schemeClr val="dk1"/>
              </a:solidFill>
              <a:latin typeface="Georgia"/>
              <a:ea typeface="Georgia"/>
              <a:cs typeface="Georgia"/>
              <a:sym typeface="Georgia"/>
            </a:endParaRPr>
          </a:p>
        </p:txBody>
      </p:sp>
      <p:sp>
        <p:nvSpPr>
          <p:cNvPr id="64" name="Google Shape;64;p16"/>
          <p:cNvSpPr txBox="1"/>
          <p:nvPr/>
        </p:nvSpPr>
        <p:spPr>
          <a:xfrm>
            <a:off x="1483355" y="350575"/>
            <a:ext cx="7030361" cy="91744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3300"/>
              <a:buFont typeface="Geo"/>
              <a:buNone/>
            </a:pPr>
            <a:r>
              <a:rPr i="0" lang="en" sz="3300" u="none" cap="none" strike="noStrike">
                <a:solidFill>
                  <a:schemeClr val="dk1"/>
                </a:solidFill>
                <a:latin typeface="Georgia"/>
                <a:ea typeface="Georgia"/>
                <a:cs typeface="Georgia"/>
                <a:sym typeface="Georgia"/>
              </a:rPr>
              <a:t>Leader Instructions &amp; Prep</a:t>
            </a:r>
            <a:endParaRPr sz="1100">
              <a:latin typeface="Georgia"/>
              <a:ea typeface="Georgia"/>
              <a:cs typeface="Georgia"/>
              <a:sym typeface="Georgia"/>
            </a:endParaRPr>
          </a:p>
          <a:p>
            <a:pPr indent="0" lvl="0" marL="0" marR="0" rtl="0" algn="l">
              <a:lnSpc>
                <a:spcPct val="90000"/>
              </a:lnSpc>
              <a:spcBef>
                <a:spcPts val="0"/>
              </a:spcBef>
              <a:spcAft>
                <a:spcPts val="0"/>
              </a:spcAft>
              <a:buClr>
                <a:schemeClr val="dk1"/>
              </a:buClr>
              <a:buSzPts val="1800"/>
              <a:buFont typeface="Geo"/>
              <a:buNone/>
            </a:pPr>
            <a:r>
              <a:rPr i="0" lang="en" sz="1800" u="none" cap="none" strike="noStrike">
                <a:solidFill>
                  <a:schemeClr val="dk1"/>
                </a:solidFill>
                <a:latin typeface="Georgia"/>
                <a:ea typeface="Georgia"/>
                <a:cs typeface="Georgia"/>
                <a:sym typeface="Georgia"/>
              </a:rPr>
              <a:t>Daisy </a:t>
            </a:r>
            <a:r>
              <a:rPr lang="en" sz="1800">
                <a:solidFill>
                  <a:schemeClr val="dk1"/>
                </a:solidFill>
                <a:latin typeface="Georgia"/>
                <a:ea typeface="Georgia"/>
                <a:cs typeface="Georgia"/>
                <a:sym typeface="Georgia"/>
              </a:rPr>
              <a:t>Toy Business Designer Badge</a:t>
            </a:r>
            <a:endParaRPr i="0" sz="1800" u="none" cap="none" strike="noStrike">
              <a:solidFill>
                <a:schemeClr val="dk1"/>
              </a:solidFill>
              <a:latin typeface="Georgia"/>
              <a:ea typeface="Georgia"/>
              <a:cs typeface="Georgia"/>
              <a:sym typeface="Georgia"/>
            </a:endParaRPr>
          </a:p>
        </p:txBody>
      </p:sp>
      <p:pic>
        <p:nvPicPr>
          <p:cNvPr id="65" name="Google Shape;65;p16"/>
          <p:cNvPicPr preferRelativeResize="0"/>
          <p:nvPr/>
        </p:nvPicPr>
        <p:blipFill rotWithShape="1">
          <a:blip r:embed="rId4">
            <a:alphaModFix/>
          </a:blip>
          <a:srcRect b="700" l="0" r="0" t="700"/>
          <a:stretch/>
        </p:blipFill>
        <p:spPr>
          <a:xfrm>
            <a:off x="432887" y="373981"/>
            <a:ext cx="908598" cy="875449"/>
          </a:xfrm>
          <a:prstGeom prst="rect">
            <a:avLst/>
          </a:prstGeom>
          <a:noFill/>
          <a:ln>
            <a:noFill/>
          </a:ln>
        </p:spPr>
      </p:pic>
      <p:sp>
        <p:nvSpPr>
          <p:cNvPr id="66" name="Google Shape;66;p16"/>
          <p:cNvSpPr txBox="1"/>
          <p:nvPr/>
        </p:nvSpPr>
        <p:spPr>
          <a:xfrm>
            <a:off x="6250577" y="1231629"/>
            <a:ext cx="2531400" cy="1269900"/>
          </a:xfrm>
          <a:prstGeom prst="rect">
            <a:avLst/>
          </a:prstGeom>
          <a:noFill/>
          <a:ln cap="flat" cmpd="sng" w="28575">
            <a:solidFill>
              <a:srgbClr val="1496D4"/>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b="1" sz="1100">
              <a:solidFill>
                <a:schemeClr val="dk1"/>
              </a:solidFill>
              <a:latin typeface="Georgia"/>
              <a:ea typeface="Georgia"/>
              <a:cs typeface="Georgia"/>
              <a:sym typeface="Georgia"/>
            </a:endParaRPr>
          </a:p>
          <a:p>
            <a:pPr indent="0" lvl="0" marL="0" marR="0" rtl="0" algn="ctr">
              <a:spcBef>
                <a:spcPts val="0"/>
              </a:spcBef>
              <a:spcAft>
                <a:spcPts val="0"/>
              </a:spcAft>
              <a:buNone/>
            </a:pPr>
            <a:r>
              <a:rPr b="1" lang="en">
                <a:solidFill>
                  <a:schemeClr val="dk1"/>
                </a:solidFill>
                <a:latin typeface="Georgia"/>
                <a:ea typeface="Georgia"/>
                <a:cs typeface="Georgia"/>
                <a:sym typeface="Georgia"/>
              </a:rPr>
              <a:t>Supply List:</a:t>
            </a:r>
            <a:endParaRPr/>
          </a:p>
          <a:p>
            <a:pPr indent="0" lvl="0" marL="0" marR="0" rtl="0" algn="l">
              <a:spcBef>
                <a:spcPts val="0"/>
              </a:spcBef>
              <a:spcAft>
                <a:spcPts val="0"/>
              </a:spcAft>
              <a:buNone/>
            </a:pPr>
            <a:r>
              <a:t/>
            </a:r>
            <a:endParaRPr b="1">
              <a:solidFill>
                <a:schemeClr val="dk1"/>
              </a:solidFill>
              <a:latin typeface="Georgia"/>
              <a:ea typeface="Georgia"/>
              <a:cs typeface="Georgia"/>
              <a:sym typeface="Georgia"/>
            </a:endParaRPr>
          </a:p>
          <a:p>
            <a:pPr indent="-228600" lvl="0" marL="215900" marR="0" rtl="0" algn="l">
              <a:spcBef>
                <a:spcPts val="0"/>
              </a:spcBef>
              <a:spcAft>
                <a:spcPts val="0"/>
              </a:spcAft>
              <a:buClr>
                <a:schemeClr val="dk1"/>
              </a:buClr>
              <a:buSzPts val="1400"/>
              <a:buFont typeface="Arial"/>
              <a:buChar char="•"/>
            </a:pPr>
            <a:r>
              <a:rPr lang="en">
                <a:solidFill>
                  <a:schemeClr val="dk1"/>
                </a:solidFill>
                <a:latin typeface="Georgia"/>
                <a:ea typeface="Georgia"/>
                <a:cs typeface="Georgia"/>
                <a:sym typeface="Georgia"/>
              </a:rPr>
              <a:t>Paper</a:t>
            </a:r>
            <a:endParaRPr>
              <a:solidFill>
                <a:schemeClr val="dk1"/>
              </a:solidFill>
              <a:latin typeface="Georgia"/>
              <a:ea typeface="Georgia"/>
              <a:cs typeface="Georgia"/>
              <a:sym typeface="Georgia"/>
            </a:endParaRPr>
          </a:p>
          <a:p>
            <a:pPr indent="-209550" lvl="0" marL="215900" marR="0" rtl="0" algn="l">
              <a:spcBef>
                <a:spcPts val="0"/>
              </a:spcBef>
              <a:spcAft>
                <a:spcPts val="0"/>
              </a:spcAft>
              <a:buClr>
                <a:schemeClr val="dk1"/>
              </a:buClr>
              <a:buSzPts val="1100"/>
              <a:buFont typeface="Georgia"/>
              <a:buChar char="•"/>
            </a:pPr>
            <a:r>
              <a:rPr lang="en">
                <a:solidFill>
                  <a:schemeClr val="dk1"/>
                </a:solidFill>
                <a:latin typeface="Georgia"/>
                <a:ea typeface="Georgia"/>
                <a:cs typeface="Georgia"/>
                <a:sym typeface="Georgia"/>
              </a:rPr>
              <a:t>Pens, crayons, markers</a:t>
            </a:r>
            <a:endParaRPr>
              <a:solidFill>
                <a:schemeClr val="dk1"/>
              </a:solidFill>
              <a:latin typeface="Georgia"/>
              <a:ea typeface="Georgia"/>
              <a:cs typeface="Georgia"/>
              <a:sym typeface="Georgia"/>
            </a:endParaRPr>
          </a:p>
          <a:p>
            <a:pPr indent="0" lvl="0" marL="0" marR="0" rtl="0" algn="l">
              <a:spcBef>
                <a:spcPts val="0"/>
              </a:spcBef>
              <a:spcAft>
                <a:spcPts val="0"/>
              </a:spcAft>
              <a:buNone/>
            </a:pPr>
            <a:r>
              <a:t/>
            </a:r>
            <a:endParaRPr sz="1100">
              <a:solidFill>
                <a:schemeClr val="dk1"/>
              </a:solidFill>
              <a:latin typeface="Georgia"/>
              <a:ea typeface="Georgia"/>
              <a:cs typeface="Georgia"/>
              <a:sym typeface="Georgia"/>
            </a:endParaRPr>
          </a:p>
        </p:txBody>
      </p:sp>
      <p:pic>
        <p:nvPicPr>
          <p:cNvPr id="67" name="Google Shape;67;p16"/>
          <p:cNvPicPr preferRelativeResize="0"/>
          <p:nvPr/>
        </p:nvPicPr>
        <p:blipFill rotWithShape="1">
          <a:blip r:embed="rId5">
            <a:alphaModFix/>
          </a:blip>
          <a:srcRect b="0" l="0" r="0" t="0"/>
          <a:stretch/>
        </p:blipFill>
        <p:spPr>
          <a:xfrm>
            <a:off x="7927830" y="3738136"/>
            <a:ext cx="854220" cy="798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7"/>
          <p:cNvSpPr/>
          <p:nvPr/>
        </p:nvSpPr>
        <p:spPr>
          <a:xfrm>
            <a:off x="361950" y="355400"/>
            <a:ext cx="2706600" cy="3130200"/>
          </a:xfrm>
          <a:prstGeom prst="rect">
            <a:avLst/>
          </a:prstGeom>
          <a:solidFill>
            <a:srgbClr val="1496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p:nvPr/>
        </p:nvSpPr>
        <p:spPr>
          <a:xfrm>
            <a:off x="3218663" y="355400"/>
            <a:ext cx="2706600" cy="31302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7"/>
          <p:cNvSpPr/>
          <p:nvPr/>
        </p:nvSpPr>
        <p:spPr>
          <a:xfrm>
            <a:off x="6058675" y="350550"/>
            <a:ext cx="2706600" cy="3130200"/>
          </a:xfrm>
          <a:prstGeom prst="rect">
            <a:avLst/>
          </a:prstGeom>
          <a:solidFill>
            <a:srgbClr val="FFE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txBox="1"/>
          <p:nvPr/>
        </p:nvSpPr>
        <p:spPr>
          <a:xfrm>
            <a:off x="378557" y="3500003"/>
            <a:ext cx="8386831" cy="77201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600">
                <a:solidFill>
                  <a:schemeClr val="dk1"/>
                </a:solidFill>
                <a:latin typeface="Georgia"/>
                <a:ea typeface="Georgia"/>
                <a:cs typeface="Georgia"/>
                <a:sym typeface="Georgia"/>
              </a:rPr>
              <a:t>Daisy Toy Business Designer Badge</a:t>
            </a:r>
            <a:endParaRPr sz="1100">
              <a:latin typeface="Georgia"/>
              <a:ea typeface="Georgia"/>
              <a:cs typeface="Georgia"/>
              <a:sym typeface="Georgia"/>
            </a:endParaRPr>
          </a:p>
        </p:txBody>
      </p:sp>
      <p:pic>
        <p:nvPicPr>
          <p:cNvPr id="76" name="Google Shape;76;p17"/>
          <p:cNvPicPr preferRelativeResize="0"/>
          <p:nvPr/>
        </p:nvPicPr>
        <p:blipFill rotWithShape="1">
          <a:blip r:embed="rId3">
            <a:alphaModFix/>
          </a:blip>
          <a:srcRect b="0" l="0" r="0" t="0"/>
          <a:stretch/>
        </p:blipFill>
        <p:spPr>
          <a:xfrm>
            <a:off x="3483616" y="903377"/>
            <a:ext cx="2176768" cy="2034189"/>
          </a:xfrm>
          <a:prstGeom prst="rect">
            <a:avLst/>
          </a:prstGeom>
          <a:noFill/>
          <a:ln>
            <a:noFill/>
          </a:ln>
        </p:spPr>
      </p:pic>
      <p:sp>
        <p:nvSpPr>
          <p:cNvPr id="77" name="Google Shape;77;p17"/>
          <p:cNvSpPr txBox="1"/>
          <p:nvPr/>
        </p:nvSpPr>
        <p:spPr>
          <a:xfrm>
            <a:off x="628650" y="4291281"/>
            <a:ext cx="7886700" cy="472678"/>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B050"/>
              </a:buClr>
              <a:buSzPts val="1500"/>
              <a:buFont typeface="Arial"/>
              <a:buNone/>
            </a:pPr>
            <a:r>
              <a:rPr lang="en">
                <a:solidFill>
                  <a:schemeClr val="dk1"/>
                </a:solidFill>
                <a:latin typeface="Georgia"/>
                <a:ea typeface="Georgia"/>
                <a:cs typeface="Georgia"/>
                <a:sym typeface="Georgia"/>
              </a:rPr>
              <a:t>Brought to you by Girl Scouts of the Northwestern Great Lakes</a:t>
            </a:r>
            <a:endParaRPr>
              <a:latin typeface="Georgia"/>
              <a:ea typeface="Georgia"/>
              <a:cs typeface="Georgia"/>
              <a:sym typeface="Georgia"/>
            </a:endParaRPr>
          </a:p>
        </p:txBody>
      </p:sp>
      <p:pic>
        <p:nvPicPr>
          <p:cNvPr id="78" name="Google Shape;78;p17"/>
          <p:cNvPicPr preferRelativeResize="0"/>
          <p:nvPr/>
        </p:nvPicPr>
        <p:blipFill rotWithShape="1">
          <a:blip r:embed="rId4">
            <a:alphaModFix/>
          </a:blip>
          <a:srcRect b="0" l="0" r="0" t="0"/>
          <a:stretch/>
        </p:blipFill>
        <p:spPr>
          <a:xfrm>
            <a:off x="521061" y="736321"/>
            <a:ext cx="2423488" cy="2349033"/>
          </a:xfrm>
          <a:prstGeom prst="rect">
            <a:avLst/>
          </a:prstGeom>
          <a:noFill/>
          <a:ln>
            <a:noFill/>
          </a:ln>
        </p:spPr>
      </p:pic>
      <p:pic>
        <p:nvPicPr>
          <p:cNvPr id="79" name="Google Shape;79;p17"/>
          <p:cNvPicPr preferRelativeResize="0"/>
          <p:nvPr/>
        </p:nvPicPr>
        <p:blipFill>
          <a:blip r:embed="rId5">
            <a:alphaModFix/>
          </a:blip>
          <a:stretch>
            <a:fillRect/>
          </a:stretch>
        </p:blipFill>
        <p:spPr>
          <a:xfrm>
            <a:off x="6323663" y="847290"/>
            <a:ext cx="2176750" cy="21270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p:nvPr/>
        </p:nvSpPr>
        <p:spPr>
          <a:xfrm>
            <a:off x="3713125" y="1418175"/>
            <a:ext cx="5068800" cy="3374700"/>
          </a:xfrm>
          <a:prstGeom prst="rect">
            <a:avLst/>
          </a:prstGeom>
          <a:solidFill>
            <a:srgbClr val="1496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8"/>
          <p:cNvSpPr/>
          <p:nvPr/>
        </p:nvSpPr>
        <p:spPr>
          <a:xfrm>
            <a:off x="361950" y="1409500"/>
            <a:ext cx="3204300" cy="33660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8"/>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Girl Scout Promise</a:t>
            </a:r>
            <a:endParaRPr/>
          </a:p>
        </p:txBody>
      </p:sp>
      <p:sp>
        <p:nvSpPr>
          <p:cNvPr id="87" name="Google Shape;87;p18"/>
          <p:cNvSpPr txBox="1"/>
          <p:nvPr/>
        </p:nvSpPr>
        <p:spPr>
          <a:xfrm>
            <a:off x="4212771" y="1548691"/>
            <a:ext cx="4302578" cy="3144141"/>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i="1" lang="en" sz="1800">
                <a:solidFill>
                  <a:schemeClr val="lt1"/>
                </a:solidFill>
                <a:latin typeface="Georgia"/>
                <a:ea typeface="Georgia"/>
                <a:cs typeface="Georgia"/>
                <a:sym typeface="Georgia"/>
              </a:rPr>
              <a:t>On my honor, I will 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serve god* and my country,</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to help people at all times, </a:t>
            </a:r>
            <a:br>
              <a:rPr b="1" lang="en" sz="1800">
                <a:solidFill>
                  <a:schemeClr val="lt1"/>
                </a:solidFill>
                <a:latin typeface="Georgia"/>
                <a:ea typeface="Georgia"/>
                <a:cs typeface="Georgia"/>
                <a:sym typeface="Georgia"/>
              </a:rPr>
            </a:br>
            <a:r>
              <a:rPr b="1" lang="en" sz="1800">
                <a:solidFill>
                  <a:schemeClr val="lt1"/>
                </a:solidFill>
                <a:latin typeface="Georgia"/>
                <a:ea typeface="Georgia"/>
                <a:cs typeface="Georgia"/>
                <a:sym typeface="Georgia"/>
              </a:rPr>
              <a:t>    and to live by the girl scout law.</a:t>
            </a:r>
            <a:endParaRPr sz="1100"/>
          </a:p>
        </p:txBody>
      </p:sp>
      <p:pic>
        <p:nvPicPr>
          <p:cNvPr id="88" name="Google Shape;88;p18"/>
          <p:cNvPicPr preferRelativeResize="0"/>
          <p:nvPr/>
        </p:nvPicPr>
        <p:blipFill rotWithShape="1">
          <a:blip r:embed="rId3">
            <a:alphaModFix/>
          </a:blip>
          <a:srcRect b="0" l="0" r="0" t="0"/>
          <a:stretch/>
        </p:blipFill>
        <p:spPr>
          <a:xfrm>
            <a:off x="875671" y="2103667"/>
            <a:ext cx="2176769" cy="20341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p:nvPr/>
        </p:nvSpPr>
        <p:spPr>
          <a:xfrm>
            <a:off x="3713125" y="1418175"/>
            <a:ext cx="5068800" cy="3374700"/>
          </a:xfrm>
          <a:prstGeom prst="rect">
            <a:avLst/>
          </a:prstGeom>
          <a:solidFill>
            <a:srgbClr val="A0DE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9"/>
          <p:cNvSpPr/>
          <p:nvPr/>
        </p:nvSpPr>
        <p:spPr>
          <a:xfrm>
            <a:off x="361950" y="1418175"/>
            <a:ext cx="3204300" cy="33747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9"/>
          <p:cNvSpPr txBox="1"/>
          <p:nvPr>
            <p:ph type="title"/>
          </p:nvPr>
        </p:nvSpPr>
        <p:spPr>
          <a:xfrm>
            <a:off x="334502" y="350576"/>
            <a:ext cx="8474700" cy="9174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lang="en"/>
              <a:t>Let’s say the pledge</a:t>
            </a:r>
            <a:endParaRPr/>
          </a:p>
        </p:txBody>
      </p:sp>
      <p:pic>
        <p:nvPicPr>
          <p:cNvPr id="96" name="Google Shape;96;p19"/>
          <p:cNvPicPr preferRelativeResize="0"/>
          <p:nvPr/>
        </p:nvPicPr>
        <p:blipFill>
          <a:blip r:embed="rId3">
            <a:alphaModFix/>
          </a:blip>
          <a:stretch>
            <a:fillRect/>
          </a:stretch>
        </p:blipFill>
        <p:spPr>
          <a:xfrm>
            <a:off x="695400" y="2438556"/>
            <a:ext cx="2537400" cy="1333950"/>
          </a:xfrm>
          <a:prstGeom prst="rect">
            <a:avLst/>
          </a:prstGeom>
          <a:noFill/>
          <a:ln>
            <a:noFill/>
          </a:ln>
        </p:spPr>
      </p:pic>
      <p:pic>
        <p:nvPicPr>
          <p:cNvPr descr="via YouTube Capture" id="97" name="Google Shape;97;p19" title="Girl Scout Pledge of Allegiance">
            <a:hlinkClick r:id="rId4"/>
          </p:cNvPr>
          <p:cNvPicPr preferRelativeResize="0"/>
          <p:nvPr/>
        </p:nvPicPr>
        <p:blipFill>
          <a:blip r:embed="rId5">
            <a:alphaModFix/>
          </a:blip>
          <a:stretch>
            <a:fillRect/>
          </a:stretch>
        </p:blipFill>
        <p:spPr>
          <a:xfrm>
            <a:off x="4416074" y="1718912"/>
            <a:ext cx="3662900" cy="2747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p:nvPr/>
        </p:nvSpPr>
        <p:spPr>
          <a:xfrm>
            <a:off x="3713125" y="1409500"/>
            <a:ext cx="5068800" cy="3374700"/>
          </a:xfrm>
          <a:prstGeom prst="rect">
            <a:avLst/>
          </a:prstGeom>
          <a:solidFill>
            <a:srgbClr val="1496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0"/>
          <p:cNvSpPr/>
          <p:nvPr/>
        </p:nvSpPr>
        <p:spPr>
          <a:xfrm>
            <a:off x="361950" y="1409500"/>
            <a:ext cx="3204300" cy="3366000"/>
          </a:xfrm>
          <a:prstGeom prst="rect">
            <a:avLst/>
          </a:prstGeom>
          <a:solidFill>
            <a:srgbClr val="FFE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0"/>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Geo"/>
              <a:buNone/>
            </a:pPr>
            <a:r>
              <a:rPr i="0" lang="en" u="none" cap="none" strike="noStrike">
                <a:solidFill>
                  <a:schemeClr val="dk1"/>
                </a:solidFill>
              </a:rPr>
              <a:t>Daisy </a:t>
            </a:r>
            <a:r>
              <a:rPr lang="en"/>
              <a:t>Toy Business Designer</a:t>
            </a:r>
            <a:endParaRPr/>
          </a:p>
        </p:txBody>
      </p:sp>
      <p:sp>
        <p:nvSpPr>
          <p:cNvPr id="105" name="Google Shape;105;p20"/>
          <p:cNvSpPr txBox="1"/>
          <p:nvPr/>
        </p:nvSpPr>
        <p:spPr>
          <a:xfrm>
            <a:off x="3977640" y="1548691"/>
            <a:ext cx="4537800" cy="3144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Badge Details:</a:t>
            </a:r>
            <a:endParaRPr sz="1100"/>
          </a:p>
          <a:p>
            <a:pPr indent="-342900" lvl="0" marL="457200" rtl="0" algn="l">
              <a:lnSpc>
                <a:spcPct val="115000"/>
              </a:lnSpc>
              <a:spcBef>
                <a:spcPts val="600"/>
              </a:spcBef>
              <a:spcAft>
                <a:spcPts val="0"/>
              </a:spcAft>
              <a:buClr>
                <a:schemeClr val="lt1"/>
              </a:buClr>
              <a:buSzPts val="1800"/>
              <a:buAutoNum type="arabicPeriod"/>
            </a:pPr>
            <a:r>
              <a:rPr lang="en" sz="1800">
                <a:solidFill>
                  <a:srgbClr val="FFFFFF"/>
                </a:solidFill>
              </a:rPr>
              <a:t>Come up with an idea for a toy.</a:t>
            </a:r>
            <a:endParaRPr sz="1800">
              <a:solidFill>
                <a:srgbClr val="FFFFFF"/>
              </a:solidFill>
            </a:endParaRPr>
          </a:p>
          <a:p>
            <a:pPr indent="-342900" lvl="0" marL="457200" rtl="0" algn="l">
              <a:lnSpc>
                <a:spcPct val="115000"/>
              </a:lnSpc>
              <a:spcBef>
                <a:spcPts val="0"/>
              </a:spcBef>
              <a:spcAft>
                <a:spcPts val="0"/>
              </a:spcAft>
              <a:buClr>
                <a:schemeClr val="lt1"/>
              </a:buClr>
              <a:buSzPts val="1800"/>
              <a:buAutoNum type="arabicPeriod"/>
            </a:pPr>
            <a:r>
              <a:rPr lang="en" sz="1800">
                <a:solidFill>
                  <a:srgbClr val="FFFFFF"/>
                </a:solidFill>
              </a:rPr>
              <a:t>Make your idea even better.</a:t>
            </a:r>
            <a:endParaRPr sz="1800">
              <a:solidFill>
                <a:srgbClr val="FFFFFF"/>
              </a:solidFill>
            </a:endParaRPr>
          </a:p>
          <a:p>
            <a:pPr indent="-342900" lvl="0" marL="457200" rtl="0" algn="l">
              <a:lnSpc>
                <a:spcPct val="115000"/>
              </a:lnSpc>
              <a:spcBef>
                <a:spcPts val="0"/>
              </a:spcBef>
              <a:spcAft>
                <a:spcPts val="0"/>
              </a:spcAft>
              <a:buClr>
                <a:schemeClr val="lt1"/>
              </a:buClr>
              <a:buSzPts val="1800"/>
              <a:buAutoNum type="arabicPeriod"/>
            </a:pPr>
            <a:r>
              <a:rPr lang="en" sz="1800">
                <a:solidFill>
                  <a:srgbClr val="FFFFFF"/>
                </a:solidFill>
              </a:rPr>
              <a:t>Pitch your idea.</a:t>
            </a:r>
            <a:endParaRPr sz="1800">
              <a:solidFill>
                <a:schemeClr val="lt1"/>
              </a:solidFill>
              <a:latin typeface="Georgia"/>
              <a:ea typeface="Georgia"/>
              <a:cs typeface="Georgia"/>
              <a:sym typeface="Georgia"/>
            </a:endParaRPr>
          </a:p>
        </p:txBody>
      </p:sp>
      <p:pic>
        <p:nvPicPr>
          <p:cNvPr id="106" name="Google Shape;106;p20"/>
          <p:cNvPicPr preferRelativeResize="0"/>
          <p:nvPr/>
        </p:nvPicPr>
        <p:blipFill>
          <a:blip r:embed="rId3">
            <a:alphaModFix/>
          </a:blip>
          <a:stretch>
            <a:fillRect/>
          </a:stretch>
        </p:blipFill>
        <p:spPr>
          <a:xfrm>
            <a:off x="875675" y="2028990"/>
            <a:ext cx="2176750" cy="21270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p:nvPr/>
        </p:nvSpPr>
        <p:spPr>
          <a:xfrm>
            <a:off x="3010300" y="357825"/>
            <a:ext cx="1914600" cy="2192700"/>
          </a:xfrm>
          <a:prstGeom prst="rect">
            <a:avLst/>
          </a:prstGeom>
          <a:solidFill>
            <a:srgbClr val="FFE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1"/>
          <p:cNvSpPr txBox="1"/>
          <p:nvPr/>
        </p:nvSpPr>
        <p:spPr>
          <a:xfrm>
            <a:off x="5283750" y="350481"/>
            <a:ext cx="3424500" cy="43896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1500"/>
              <a:buFont typeface="Arial"/>
              <a:buNone/>
            </a:pPr>
            <a:r>
              <a:rPr lang="en" sz="3300">
                <a:solidFill>
                  <a:schemeClr val="dk1"/>
                </a:solidFill>
                <a:latin typeface="Georgia"/>
                <a:ea typeface="Georgia"/>
                <a:cs typeface="Georgia"/>
                <a:sym typeface="Georgia"/>
              </a:rPr>
              <a:t>Get those thinking caps warm up &amp; </a:t>
            </a:r>
            <a:endParaRPr sz="3300">
              <a:solidFill>
                <a:schemeClr val="dk1"/>
              </a:solidFill>
              <a:latin typeface="Georgia"/>
              <a:ea typeface="Georgia"/>
              <a:cs typeface="Georgia"/>
              <a:sym typeface="Georgia"/>
            </a:endParaRPr>
          </a:p>
          <a:p>
            <a:pPr indent="0" lvl="0" marL="0" marR="0" rtl="0" algn="ctr">
              <a:lnSpc>
                <a:spcPct val="90000"/>
              </a:lnSpc>
              <a:spcBef>
                <a:spcPts val="0"/>
              </a:spcBef>
              <a:spcAft>
                <a:spcPts val="0"/>
              </a:spcAft>
              <a:buClr>
                <a:schemeClr val="dk1"/>
              </a:buClr>
              <a:buSzPts val="1500"/>
              <a:buFont typeface="Arial"/>
              <a:buNone/>
            </a:pPr>
            <a:r>
              <a:rPr lang="en" sz="3300">
                <a:solidFill>
                  <a:schemeClr val="dk1"/>
                </a:solidFill>
                <a:latin typeface="Georgia"/>
                <a:ea typeface="Georgia"/>
                <a:cs typeface="Georgia"/>
                <a:sym typeface="Georgia"/>
              </a:rPr>
              <a:t>let the brainstorming begin!</a:t>
            </a:r>
            <a:endParaRPr sz="3300"/>
          </a:p>
        </p:txBody>
      </p:sp>
      <p:pic>
        <p:nvPicPr>
          <p:cNvPr id="113" name="Google Shape;113;p21"/>
          <p:cNvPicPr preferRelativeResize="0"/>
          <p:nvPr/>
        </p:nvPicPr>
        <p:blipFill>
          <a:blip r:embed="rId3">
            <a:alphaModFix/>
          </a:blip>
          <a:stretch>
            <a:fillRect/>
          </a:stretch>
        </p:blipFill>
        <p:spPr>
          <a:xfrm>
            <a:off x="343050" y="376950"/>
            <a:ext cx="2526300" cy="4389600"/>
          </a:xfrm>
          <a:prstGeom prst="rect">
            <a:avLst/>
          </a:prstGeom>
          <a:noFill/>
          <a:ln>
            <a:noFill/>
          </a:ln>
        </p:spPr>
      </p:pic>
      <p:pic>
        <p:nvPicPr>
          <p:cNvPr id="114" name="Google Shape;114;p21"/>
          <p:cNvPicPr preferRelativeResize="0"/>
          <p:nvPr/>
        </p:nvPicPr>
        <p:blipFill>
          <a:blip r:embed="rId4">
            <a:alphaModFix/>
          </a:blip>
          <a:stretch>
            <a:fillRect/>
          </a:stretch>
        </p:blipFill>
        <p:spPr>
          <a:xfrm>
            <a:off x="3242137" y="745262"/>
            <a:ext cx="1450925" cy="1417824"/>
          </a:xfrm>
          <a:prstGeom prst="rect">
            <a:avLst/>
          </a:prstGeom>
          <a:noFill/>
          <a:ln>
            <a:noFill/>
          </a:ln>
        </p:spPr>
      </p:pic>
      <p:pic>
        <p:nvPicPr>
          <p:cNvPr id="115" name="Google Shape;115;p21"/>
          <p:cNvPicPr preferRelativeResize="0"/>
          <p:nvPr/>
        </p:nvPicPr>
        <p:blipFill rotWithShape="1">
          <a:blip r:embed="rId5">
            <a:alphaModFix/>
          </a:blip>
          <a:srcRect b="0" l="16149" r="27912" t="0"/>
          <a:stretch/>
        </p:blipFill>
        <p:spPr>
          <a:xfrm>
            <a:off x="3010175" y="2658700"/>
            <a:ext cx="1914600" cy="2107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p:nvPr/>
        </p:nvSpPr>
        <p:spPr>
          <a:xfrm>
            <a:off x="361950" y="355400"/>
            <a:ext cx="8476500" cy="44328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2"/>
          <p:cNvSpPr txBox="1"/>
          <p:nvPr/>
        </p:nvSpPr>
        <p:spPr>
          <a:xfrm>
            <a:off x="449418" y="32757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rgbClr val="FFFFFF"/>
                </a:solidFill>
                <a:latin typeface="Georgia"/>
                <a:ea typeface="Georgia"/>
                <a:cs typeface="Georgia"/>
                <a:sym typeface="Georgia"/>
              </a:rPr>
              <a:t>Examine your toys</a:t>
            </a:r>
            <a:endParaRPr sz="3300" cap="none">
              <a:solidFill>
                <a:srgbClr val="FFFFFF"/>
              </a:solidFill>
              <a:latin typeface="Georgia"/>
              <a:ea typeface="Georgia"/>
              <a:cs typeface="Georgia"/>
              <a:sym typeface="Georgia"/>
            </a:endParaRPr>
          </a:p>
        </p:txBody>
      </p:sp>
      <p:pic>
        <p:nvPicPr>
          <p:cNvPr id="122" name="Google Shape;122;p22"/>
          <p:cNvPicPr preferRelativeResize="0"/>
          <p:nvPr/>
        </p:nvPicPr>
        <p:blipFill>
          <a:blip r:embed="rId3">
            <a:alphaModFix/>
          </a:blip>
          <a:stretch>
            <a:fillRect/>
          </a:stretch>
        </p:blipFill>
        <p:spPr>
          <a:xfrm>
            <a:off x="3483625" y="1163502"/>
            <a:ext cx="2176750" cy="21270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p:nvPr/>
        </p:nvSpPr>
        <p:spPr>
          <a:xfrm>
            <a:off x="3703984" y="3762342"/>
            <a:ext cx="5068933" cy="1013231"/>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28" name="Google Shape;128;p23"/>
          <p:cNvSpPr/>
          <p:nvPr/>
        </p:nvSpPr>
        <p:spPr>
          <a:xfrm>
            <a:off x="3713117" y="1418187"/>
            <a:ext cx="5068933" cy="1013231"/>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29" name="Google Shape;129;p23"/>
          <p:cNvSpPr txBox="1"/>
          <p:nvPr>
            <p:ph type="title"/>
          </p:nvPr>
        </p:nvSpPr>
        <p:spPr>
          <a:xfrm>
            <a:off x="334502" y="350576"/>
            <a:ext cx="8474599" cy="91744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3000"/>
              <a:buFont typeface="Geo"/>
              <a:buNone/>
            </a:pPr>
            <a:r>
              <a:rPr lang="en"/>
              <a:t>Examine your toys</a:t>
            </a:r>
            <a:endParaRPr sz="1400"/>
          </a:p>
        </p:txBody>
      </p:sp>
      <p:sp>
        <p:nvSpPr>
          <p:cNvPr id="130" name="Google Shape;130;p23"/>
          <p:cNvSpPr txBox="1"/>
          <p:nvPr/>
        </p:nvSpPr>
        <p:spPr>
          <a:xfrm>
            <a:off x="4065605" y="1548700"/>
            <a:ext cx="4449600" cy="756000"/>
          </a:xfrm>
          <a:prstGeom prst="rect">
            <a:avLst/>
          </a:prstGeom>
          <a:noFill/>
          <a:ln>
            <a:noFill/>
          </a:ln>
        </p:spPr>
        <p:txBody>
          <a:bodyPr anchorCtr="0" anchor="ctr" bIns="34275" lIns="68575" spcFirstLastPara="1" rIns="68575" wrap="square" tIns="34275">
            <a:noAutofit/>
          </a:bodyPr>
          <a:lstStyle/>
          <a:p>
            <a:pPr indent="-342900" lvl="0" marL="457200" marR="0" rtl="0" algn="l">
              <a:lnSpc>
                <a:spcPct val="90000"/>
              </a:lnSpc>
              <a:spcBef>
                <a:spcPts val="0"/>
              </a:spcBef>
              <a:spcAft>
                <a:spcPts val="0"/>
              </a:spcAft>
              <a:buClr>
                <a:schemeClr val="lt1"/>
              </a:buClr>
              <a:buSzPts val="1800"/>
              <a:buFont typeface="Georgia"/>
              <a:buAutoNum type="arabicPeriod"/>
            </a:pPr>
            <a:r>
              <a:rPr b="1" lang="en" sz="1800">
                <a:solidFill>
                  <a:schemeClr val="lt1"/>
                </a:solidFill>
                <a:latin typeface="Georgia"/>
                <a:ea typeface="Georgia"/>
                <a:cs typeface="Georgia"/>
                <a:sym typeface="Georgia"/>
              </a:rPr>
              <a:t>What toys do you love?</a:t>
            </a:r>
            <a:endParaRPr sz="1100">
              <a:latin typeface="Georgia"/>
              <a:ea typeface="Georgia"/>
              <a:cs typeface="Georgia"/>
              <a:sym typeface="Georgia"/>
            </a:endParaRPr>
          </a:p>
        </p:txBody>
      </p:sp>
      <p:sp>
        <p:nvSpPr>
          <p:cNvPr id="131" name="Google Shape;131;p23"/>
          <p:cNvSpPr/>
          <p:nvPr/>
        </p:nvSpPr>
        <p:spPr>
          <a:xfrm>
            <a:off x="3712028" y="2571750"/>
            <a:ext cx="5068933" cy="1013231"/>
          </a:xfrm>
          <a:prstGeom prst="rect">
            <a:avLst/>
          </a:prstGeom>
          <a:solidFill>
            <a:srgbClr val="FFE7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32" name="Google Shape;132;p23"/>
          <p:cNvSpPr txBox="1"/>
          <p:nvPr/>
        </p:nvSpPr>
        <p:spPr>
          <a:xfrm>
            <a:off x="4059450" y="3942747"/>
            <a:ext cx="4434000" cy="756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lt1"/>
              </a:buClr>
              <a:buSzPts val="1800"/>
              <a:buFont typeface="Arial"/>
              <a:buNone/>
            </a:pPr>
            <a:r>
              <a:rPr b="1" lang="en" sz="1800">
                <a:solidFill>
                  <a:schemeClr val="lt1"/>
                </a:solidFill>
                <a:latin typeface="Georgia"/>
                <a:ea typeface="Georgia"/>
                <a:cs typeface="Georgia"/>
                <a:sym typeface="Georgia"/>
              </a:rPr>
              <a:t>3. What would make the toy better?</a:t>
            </a:r>
            <a:endParaRPr b="1" sz="1400">
              <a:solidFill>
                <a:schemeClr val="lt1"/>
              </a:solidFill>
              <a:latin typeface="Georgia"/>
              <a:ea typeface="Georgia"/>
              <a:cs typeface="Georgia"/>
              <a:sym typeface="Georgia"/>
            </a:endParaRPr>
          </a:p>
        </p:txBody>
      </p:sp>
      <p:sp>
        <p:nvSpPr>
          <p:cNvPr id="133" name="Google Shape;133;p23"/>
          <p:cNvSpPr txBox="1"/>
          <p:nvPr/>
        </p:nvSpPr>
        <p:spPr>
          <a:xfrm>
            <a:off x="4065605" y="2729097"/>
            <a:ext cx="4449600" cy="7560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1"/>
              </a:buClr>
              <a:buSzPts val="1800"/>
              <a:buFont typeface="Arial"/>
              <a:buNone/>
            </a:pPr>
            <a:r>
              <a:rPr b="1" lang="en" sz="1800">
                <a:solidFill>
                  <a:schemeClr val="dk1"/>
                </a:solidFill>
                <a:latin typeface="Georgia"/>
                <a:ea typeface="Georgia"/>
                <a:cs typeface="Georgia"/>
                <a:sym typeface="Georgia"/>
              </a:rPr>
              <a:t>2. What is missing?</a:t>
            </a:r>
            <a:endParaRPr sz="1100">
              <a:latin typeface="Georgia"/>
              <a:ea typeface="Georgia"/>
              <a:cs typeface="Georgia"/>
              <a:sym typeface="Georgia"/>
            </a:endParaRPr>
          </a:p>
        </p:txBody>
      </p:sp>
      <p:sp>
        <p:nvSpPr>
          <p:cNvPr id="134" name="Google Shape;134;p23"/>
          <p:cNvSpPr/>
          <p:nvPr/>
        </p:nvSpPr>
        <p:spPr>
          <a:xfrm>
            <a:off x="361950" y="1409512"/>
            <a:ext cx="3204300" cy="3383400"/>
          </a:xfrm>
          <a:prstGeom prst="rect">
            <a:avLst/>
          </a:prstGeom>
          <a:solidFill>
            <a:srgbClr val="A0DEF1"/>
          </a:solidFill>
          <a:ln>
            <a:noFill/>
          </a:ln>
        </p:spPr>
        <p:txBody>
          <a:bodyPr anchorCtr="0" anchor="ctr" bIns="34275" lIns="68575" spcFirstLastPara="1" rIns="68575" wrap="square" tIns="34275">
            <a:noAutofit/>
          </a:bodyPr>
          <a:lstStyle/>
          <a:p>
            <a:pPr indent="0" lvl="0" marL="0" rtl="0" algn="l">
              <a:spcBef>
                <a:spcPts val="0"/>
              </a:spcBef>
              <a:spcAft>
                <a:spcPts val="0"/>
              </a:spcAft>
              <a:buNone/>
            </a:pPr>
            <a:r>
              <a:t/>
            </a:r>
            <a:endParaRPr/>
          </a:p>
        </p:txBody>
      </p:sp>
      <p:sp>
        <p:nvSpPr>
          <p:cNvPr id="135" name="Google Shape;135;p23"/>
          <p:cNvSpPr/>
          <p:nvPr/>
        </p:nvSpPr>
        <p:spPr>
          <a:xfrm>
            <a:off x="656952" y="1825943"/>
            <a:ext cx="2614205" cy="2562240"/>
          </a:xfrm>
          <a:prstGeom prst="rect">
            <a:avLst/>
          </a:prstGeom>
          <a:noFill/>
          <a:ln>
            <a:noFill/>
          </a:ln>
        </p:spPr>
        <p:txBody>
          <a:bodyPr anchorCtr="0" anchor="ctr" bIns="34275" lIns="68575" spcFirstLastPara="1" rIns="68575" wrap="square" tIns="34275">
            <a:noAutofit/>
          </a:bodyPr>
          <a:lstStyle/>
          <a:p>
            <a:pPr indent="0" lvl="0" marL="0" rtl="0" algn="ctr">
              <a:lnSpc>
                <a:spcPct val="115000"/>
              </a:lnSpc>
              <a:spcBef>
                <a:spcPts val="600"/>
              </a:spcBef>
              <a:spcAft>
                <a:spcPts val="600"/>
              </a:spcAft>
              <a:buSzPts val="1100"/>
              <a:buNone/>
            </a:pPr>
            <a:r>
              <a:rPr lang="en" sz="1800">
                <a:solidFill>
                  <a:schemeClr val="dk1"/>
                </a:solidFill>
                <a:latin typeface="Georgia"/>
                <a:ea typeface="Georgia"/>
                <a:cs typeface="Georgia"/>
                <a:sym typeface="Georgia"/>
              </a:rPr>
              <a:t>We will be making a new toy, but this will help us understand what we want in our new creation!</a:t>
            </a:r>
            <a:endParaRPr sz="1800">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ph type="title"/>
          </p:nvPr>
        </p:nvSpPr>
        <p:spPr>
          <a:xfrm>
            <a:off x="0" y="350576"/>
            <a:ext cx="9144000" cy="563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Geo"/>
              <a:buNone/>
            </a:pPr>
            <a:r>
              <a:rPr lang="en"/>
              <a:t>Let’s do some more brainstorming</a:t>
            </a:r>
            <a:endParaRPr i="0" sz="3300" u="none" cap="none" strike="noStrike">
              <a:solidFill>
                <a:schemeClr val="dk1"/>
              </a:solidFill>
            </a:endParaRPr>
          </a:p>
        </p:txBody>
      </p:sp>
      <p:pic>
        <p:nvPicPr>
          <p:cNvPr id="141" name="Google Shape;141;p24"/>
          <p:cNvPicPr preferRelativeResize="0"/>
          <p:nvPr/>
        </p:nvPicPr>
        <p:blipFill rotWithShape="1">
          <a:blip r:embed="rId3">
            <a:alphaModFix/>
          </a:blip>
          <a:srcRect b="0" l="0" r="0" t="0"/>
          <a:stretch/>
        </p:blipFill>
        <p:spPr>
          <a:xfrm>
            <a:off x="7927830" y="3738136"/>
            <a:ext cx="854220" cy="798269"/>
          </a:xfrm>
          <a:prstGeom prst="rect">
            <a:avLst/>
          </a:prstGeom>
          <a:noFill/>
          <a:ln>
            <a:noFill/>
          </a:ln>
        </p:spPr>
      </p:pic>
      <p:pic>
        <p:nvPicPr>
          <p:cNvPr descr="The Best DIY Toys To Make With Kids. DIY Toys are packed with design and engineering challenges for the whole family! See the complete list of 40+ DIY toys plus instructions on how to make them here: https://babbledabbledo.com/40-of-the-best-diy-toys-to-make-with-kids/&#10;&#10;Music: &quot;Funny Retro Piano&quot; by Music ABC- Standard license via www.audiojungle.net&#10;&#10;SUBSCRIBE TO OUR CHANNEL: http://www.youtube.com/c/Babbledabbledo" id="142" name="Google Shape;142;p24" title="The Best DIY Toys To Make With Kids">
            <a:hlinkClick r:id="rId4"/>
          </p:cNvPr>
          <p:cNvPicPr preferRelativeResize="0"/>
          <p:nvPr/>
        </p:nvPicPr>
        <p:blipFill>
          <a:blip r:embed="rId5">
            <a:alphaModFix/>
          </a:blip>
          <a:stretch>
            <a:fillRect/>
          </a:stretch>
        </p:blipFill>
        <p:spPr>
          <a:xfrm>
            <a:off x="2286000" y="1074364"/>
            <a:ext cx="4572000" cy="3429000"/>
          </a:xfrm>
          <a:prstGeom prst="rect">
            <a:avLst/>
          </a:prstGeom>
          <a:noFill/>
          <a:ln>
            <a:noFill/>
          </a:ln>
        </p:spPr>
      </p:pic>
      <p:sp>
        <p:nvSpPr>
          <p:cNvPr id="143" name="Google Shape;143;p24"/>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p:nvPr/>
        </p:nvSpPr>
        <p:spPr>
          <a:xfrm>
            <a:off x="334901" y="350575"/>
            <a:ext cx="8474100" cy="44424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49" name="Google Shape;149;p25"/>
          <p:cNvSpPr txBox="1"/>
          <p:nvPr>
            <p:ph type="title"/>
          </p:nvPr>
        </p:nvSpPr>
        <p:spPr>
          <a:xfrm>
            <a:off x="823825" y="740225"/>
            <a:ext cx="7493100" cy="3675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Geo"/>
              <a:buNone/>
            </a:pPr>
            <a:r>
              <a:rPr lang="en"/>
              <a:t>Let’s share our ideas!</a:t>
            </a:r>
            <a:endParaRPr/>
          </a:p>
          <a:p>
            <a:pPr indent="0" lvl="0" marL="0" rtl="0" algn="l">
              <a:lnSpc>
                <a:spcPct val="90000"/>
              </a:lnSpc>
              <a:spcBef>
                <a:spcPts val="0"/>
              </a:spcBef>
              <a:spcAft>
                <a:spcPts val="0"/>
              </a:spcAft>
              <a:buClr>
                <a:schemeClr val="dk1"/>
              </a:buClr>
              <a:buSzPts val="3000"/>
              <a:buFont typeface="Geo"/>
              <a:buNone/>
            </a:pPr>
            <a:r>
              <a:t/>
            </a:r>
            <a:endParaRPr/>
          </a:p>
          <a:p>
            <a:pPr indent="-317500" lvl="0" marL="457200" rtl="0" algn="l">
              <a:lnSpc>
                <a:spcPct val="115000"/>
              </a:lnSpc>
              <a:spcBef>
                <a:spcPts val="400"/>
              </a:spcBef>
              <a:spcAft>
                <a:spcPts val="0"/>
              </a:spcAft>
              <a:buSzPts val="1400"/>
              <a:buFont typeface="Arial"/>
              <a:buChar char="●"/>
            </a:pPr>
            <a:r>
              <a:rPr lang="en" sz="1800">
                <a:latin typeface="Arial"/>
                <a:ea typeface="Arial"/>
                <a:cs typeface="Arial"/>
                <a:sym typeface="Arial"/>
              </a:rPr>
              <a:t>What type of toy did you come up with?</a:t>
            </a:r>
            <a:endParaRPr sz="18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lang="en" sz="1800">
                <a:latin typeface="Arial"/>
                <a:ea typeface="Arial"/>
                <a:cs typeface="Arial"/>
                <a:sym typeface="Arial"/>
              </a:rPr>
              <a:t>Did you modify a current toy?</a:t>
            </a:r>
            <a:endParaRPr sz="1800">
              <a:latin typeface="Arial"/>
              <a:ea typeface="Arial"/>
              <a:cs typeface="Arial"/>
              <a:sym typeface="Arial"/>
            </a:endParaRPr>
          </a:p>
          <a:p>
            <a:pPr indent="-317500" lvl="0" marL="457200" rtl="0" algn="l">
              <a:lnSpc>
                <a:spcPct val="115000"/>
              </a:lnSpc>
              <a:spcBef>
                <a:spcPts val="0"/>
              </a:spcBef>
              <a:spcAft>
                <a:spcPts val="0"/>
              </a:spcAft>
              <a:buSzPts val="1400"/>
              <a:buFont typeface="Arial"/>
              <a:buChar char="●"/>
            </a:pPr>
            <a:r>
              <a:rPr lang="en" sz="1800">
                <a:latin typeface="Arial"/>
                <a:ea typeface="Arial"/>
                <a:cs typeface="Arial"/>
                <a:sym typeface="Arial"/>
              </a:rPr>
              <a:t>Did you create a new toy?</a:t>
            </a:r>
            <a:endParaRPr/>
          </a:p>
        </p:txBody>
      </p:sp>
      <p:pic>
        <p:nvPicPr>
          <p:cNvPr id="150" name="Google Shape;150;p25"/>
          <p:cNvPicPr preferRelativeResize="0"/>
          <p:nvPr/>
        </p:nvPicPr>
        <p:blipFill>
          <a:blip r:embed="rId3">
            <a:alphaModFix/>
          </a:blip>
          <a:stretch>
            <a:fillRect/>
          </a:stretch>
        </p:blipFill>
        <p:spPr>
          <a:xfrm>
            <a:off x="5026175" y="680337"/>
            <a:ext cx="3782825" cy="3782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6"/>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56" name="Google Shape;156;p26"/>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Let’s design your toy idea!</a:t>
            </a:r>
            <a:endParaRPr sz="3300" cap="none">
              <a:solidFill>
                <a:schemeClr val="lt1"/>
              </a:solidFill>
              <a:latin typeface="Georgia"/>
              <a:ea typeface="Georgia"/>
              <a:cs typeface="Georgia"/>
              <a:sym typeface="Georgia"/>
            </a:endParaRPr>
          </a:p>
        </p:txBody>
      </p:sp>
      <p:pic>
        <p:nvPicPr>
          <p:cNvPr id="157" name="Google Shape;157;p26"/>
          <p:cNvPicPr preferRelativeResize="0"/>
          <p:nvPr/>
        </p:nvPicPr>
        <p:blipFill>
          <a:blip r:embed="rId3">
            <a:alphaModFix/>
          </a:blip>
          <a:stretch>
            <a:fillRect/>
          </a:stretch>
        </p:blipFill>
        <p:spPr>
          <a:xfrm>
            <a:off x="3483625" y="1163502"/>
            <a:ext cx="2176750" cy="21270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7"/>
          <p:cNvSpPr/>
          <p:nvPr/>
        </p:nvSpPr>
        <p:spPr>
          <a:xfrm>
            <a:off x="6114623" y="2666540"/>
            <a:ext cx="2667424" cy="2126385"/>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63" name="Google Shape;163;p27"/>
          <p:cNvSpPr/>
          <p:nvPr/>
        </p:nvSpPr>
        <p:spPr>
          <a:xfrm>
            <a:off x="6114623" y="350575"/>
            <a:ext cx="2667424" cy="2187383"/>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64" name="Google Shape;164;p27"/>
          <p:cNvSpPr txBox="1"/>
          <p:nvPr/>
        </p:nvSpPr>
        <p:spPr>
          <a:xfrm>
            <a:off x="623875" y="350575"/>
            <a:ext cx="2945700" cy="4237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None/>
            </a:pPr>
            <a:r>
              <a:rPr lang="en" sz="3300">
                <a:solidFill>
                  <a:schemeClr val="dk1"/>
                </a:solidFill>
                <a:latin typeface="Georgia"/>
                <a:ea typeface="Georgia"/>
                <a:cs typeface="Georgia"/>
                <a:sym typeface="Georgia"/>
              </a:rPr>
              <a:t>Let’s design your toy idea!</a:t>
            </a:r>
            <a:endParaRPr sz="3300">
              <a:solidFill>
                <a:schemeClr val="dk1"/>
              </a:solidFill>
              <a:latin typeface="Georgia"/>
              <a:ea typeface="Georgia"/>
              <a:cs typeface="Georgia"/>
              <a:sym typeface="Georgia"/>
            </a:endParaRPr>
          </a:p>
          <a:p>
            <a:pPr indent="0" lvl="0" marL="0" marR="0" rtl="0" algn="l">
              <a:lnSpc>
                <a:spcPct val="90000"/>
              </a:lnSpc>
              <a:spcBef>
                <a:spcPts val="800"/>
              </a:spcBef>
              <a:spcAft>
                <a:spcPts val="0"/>
              </a:spcAft>
              <a:buNone/>
            </a:pPr>
            <a:r>
              <a:t/>
            </a:r>
            <a:endParaRPr sz="1800">
              <a:latin typeface="Georgia"/>
              <a:ea typeface="Georgia"/>
              <a:cs typeface="Georgia"/>
              <a:sym typeface="Georgia"/>
            </a:endParaRPr>
          </a:p>
          <a:p>
            <a:pPr indent="0" lvl="0" marL="0" marR="0" rtl="0" algn="l">
              <a:lnSpc>
                <a:spcPct val="90000"/>
              </a:lnSpc>
              <a:spcBef>
                <a:spcPts val="800"/>
              </a:spcBef>
              <a:spcAft>
                <a:spcPts val="0"/>
              </a:spcAft>
              <a:buNone/>
            </a:pPr>
            <a:r>
              <a:rPr lang="en" sz="1800">
                <a:latin typeface="Georgia"/>
                <a:ea typeface="Georgia"/>
                <a:cs typeface="Georgia"/>
                <a:sym typeface="Georgia"/>
              </a:rPr>
              <a:t>Sketch out what your new toy would look like! Don’t forget to add color!</a:t>
            </a:r>
            <a:endParaRPr sz="1800">
              <a:latin typeface="Georgia"/>
              <a:ea typeface="Georgia"/>
              <a:cs typeface="Georgia"/>
              <a:sym typeface="Georgia"/>
            </a:endParaRPr>
          </a:p>
        </p:txBody>
      </p:sp>
      <p:pic>
        <p:nvPicPr>
          <p:cNvPr id="165" name="Google Shape;165;p27"/>
          <p:cNvPicPr preferRelativeResize="0"/>
          <p:nvPr/>
        </p:nvPicPr>
        <p:blipFill>
          <a:blip r:embed="rId3">
            <a:alphaModFix/>
          </a:blip>
          <a:stretch>
            <a:fillRect/>
          </a:stretch>
        </p:blipFill>
        <p:spPr>
          <a:xfrm>
            <a:off x="6618750" y="2900157"/>
            <a:ext cx="1659174" cy="1659174"/>
          </a:xfrm>
          <a:prstGeom prst="rect">
            <a:avLst/>
          </a:prstGeom>
          <a:noFill/>
          <a:ln>
            <a:noFill/>
          </a:ln>
        </p:spPr>
      </p:pic>
      <p:pic>
        <p:nvPicPr>
          <p:cNvPr id="166" name="Google Shape;166;p27"/>
          <p:cNvPicPr preferRelativeResize="0"/>
          <p:nvPr/>
        </p:nvPicPr>
        <p:blipFill rotWithShape="1">
          <a:blip r:embed="rId4">
            <a:alphaModFix/>
          </a:blip>
          <a:srcRect b="0" l="0" r="0" t="0"/>
          <a:stretch/>
        </p:blipFill>
        <p:spPr>
          <a:xfrm>
            <a:off x="6618748" y="669001"/>
            <a:ext cx="1659175" cy="155051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p:nvPr/>
        </p:nvSpPr>
        <p:spPr>
          <a:xfrm>
            <a:off x="361952" y="355393"/>
            <a:ext cx="8420096" cy="4432715"/>
          </a:xfrm>
          <a:prstGeom prst="rect">
            <a:avLst/>
          </a:prstGeom>
          <a:solidFill>
            <a:srgbClr val="FFE7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72" name="Google Shape;172;p28"/>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latin typeface="Georgia"/>
                <a:ea typeface="Georgia"/>
                <a:cs typeface="Georgia"/>
                <a:sym typeface="Georgia"/>
              </a:rPr>
              <a:t>Let’s share our sketches!</a:t>
            </a:r>
            <a:endParaRPr sz="3300" cap="none">
              <a:latin typeface="Georgia"/>
              <a:ea typeface="Georgia"/>
              <a:cs typeface="Georgia"/>
              <a:sym typeface="Georgia"/>
            </a:endParaRPr>
          </a:p>
        </p:txBody>
      </p:sp>
      <p:pic>
        <p:nvPicPr>
          <p:cNvPr id="173" name="Google Shape;173;p28"/>
          <p:cNvPicPr preferRelativeResize="0"/>
          <p:nvPr/>
        </p:nvPicPr>
        <p:blipFill>
          <a:blip r:embed="rId3">
            <a:alphaModFix/>
          </a:blip>
          <a:stretch>
            <a:fillRect/>
          </a:stretch>
        </p:blipFill>
        <p:spPr>
          <a:xfrm>
            <a:off x="3483625" y="1163502"/>
            <a:ext cx="2176750" cy="21270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9"/>
          <p:cNvSpPr/>
          <p:nvPr/>
        </p:nvSpPr>
        <p:spPr>
          <a:xfrm>
            <a:off x="361952" y="355393"/>
            <a:ext cx="8420100" cy="4432800"/>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79" name="Google Shape;179;p29"/>
          <p:cNvSpPr txBox="1"/>
          <p:nvPr/>
        </p:nvSpPr>
        <p:spPr>
          <a:xfrm>
            <a:off x="449418" y="3351932"/>
            <a:ext cx="8245200" cy="10359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Now it’s time to </a:t>
            </a:r>
            <a:r>
              <a:rPr lang="en" sz="3300">
                <a:solidFill>
                  <a:schemeClr val="lt1"/>
                </a:solidFill>
                <a:latin typeface="Georgia"/>
                <a:ea typeface="Georgia"/>
                <a:cs typeface="Georgia"/>
                <a:sym typeface="Georgia"/>
              </a:rPr>
              <a:t>pitch</a:t>
            </a:r>
            <a:r>
              <a:rPr lang="en" sz="3300">
                <a:solidFill>
                  <a:schemeClr val="lt1"/>
                </a:solidFill>
                <a:latin typeface="Georgia"/>
                <a:ea typeface="Georgia"/>
                <a:cs typeface="Georgia"/>
                <a:sym typeface="Georgia"/>
              </a:rPr>
              <a:t> your idea</a:t>
            </a:r>
            <a:endParaRPr sz="3300" cap="none">
              <a:solidFill>
                <a:schemeClr val="lt1"/>
              </a:solidFill>
              <a:latin typeface="Georgia"/>
              <a:ea typeface="Georgia"/>
              <a:cs typeface="Georgia"/>
              <a:sym typeface="Georgia"/>
            </a:endParaRPr>
          </a:p>
        </p:txBody>
      </p:sp>
      <p:pic>
        <p:nvPicPr>
          <p:cNvPr id="180" name="Google Shape;180;p29"/>
          <p:cNvPicPr preferRelativeResize="0"/>
          <p:nvPr/>
        </p:nvPicPr>
        <p:blipFill>
          <a:blip r:embed="rId3">
            <a:alphaModFix/>
          </a:blip>
          <a:stretch>
            <a:fillRect/>
          </a:stretch>
        </p:blipFill>
        <p:spPr>
          <a:xfrm>
            <a:off x="3483625" y="1163502"/>
            <a:ext cx="2176750" cy="212709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0"/>
          <p:cNvSpPr/>
          <p:nvPr/>
        </p:nvSpPr>
        <p:spPr>
          <a:xfrm flipH="1">
            <a:off x="4330433" y="350576"/>
            <a:ext cx="133800" cy="4514400"/>
          </a:xfrm>
          <a:prstGeom prst="rect">
            <a:avLst/>
          </a:prstGeom>
          <a:solidFill>
            <a:srgbClr val="A0DEF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186" name="Google Shape;186;p30"/>
          <p:cNvSpPr txBox="1"/>
          <p:nvPr>
            <p:ph type="title"/>
          </p:nvPr>
        </p:nvSpPr>
        <p:spPr>
          <a:xfrm>
            <a:off x="628651" y="534643"/>
            <a:ext cx="3157738" cy="1928442"/>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Geo"/>
              <a:buNone/>
            </a:pPr>
            <a:r>
              <a:rPr lang="en"/>
              <a:t>What is a pitch?</a:t>
            </a:r>
            <a:endParaRPr i="0" sz="3300" u="none" cap="none" strike="noStrike">
              <a:solidFill>
                <a:schemeClr val="dk1"/>
              </a:solidFill>
            </a:endParaRPr>
          </a:p>
        </p:txBody>
      </p:sp>
      <p:sp>
        <p:nvSpPr>
          <p:cNvPr id="187" name="Google Shape;187;p30"/>
          <p:cNvSpPr txBox="1"/>
          <p:nvPr/>
        </p:nvSpPr>
        <p:spPr>
          <a:xfrm>
            <a:off x="628449" y="2680416"/>
            <a:ext cx="3496163" cy="1977309"/>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800">
                <a:latin typeface="Georgia"/>
                <a:ea typeface="Georgia"/>
                <a:cs typeface="Georgia"/>
                <a:sym typeface="Georgia"/>
              </a:rPr>
              <a:t>Pitches are short, persuasive stories that target a specific audience.</a:t>
            </a:r>
            <a:endParaRPr sz="1800">
              <a:latin typeface="Georgia"/>
              <a:ea typeface="Georgia"/>
              <a:cs typeface="Georgia"/>
              <a:sym typeface="Georgia"/>
            </a:endParaRPr>
          </a:p>
          <a:p>
            <a:pPr indent="0" lvl="0" marL="0" marR="0" rtl="0" algn="l">
              <a:spcBef>
                <a:spcPts val="0"/>
              </a:spcBef>
              <a:spcAft>
                <a:spcPts val="0"/>
              </a:spcAft>
              <a:buNone/>
            </a:pPr>
            <a:r>
              <a:t/>
            </a:r>
            <a:endParaRPr sz="1800">
              <a:latin typeface="Georgia"/>
              <a:ea typeface="Georgia"/>
              <a:cs typeface="Georgia"/>
              <a:sym typeface="Georgia"/>
            </a:endParaRPr>
          </a:p>
        </p:txBody>
      </p:sp>
      <p:pic>
        <p:nvPicPr>
          <p:cNvPr id="188" name="Google Shape;188;p30"/>
          <p:cNvPicPr preferRelativeResize="0"/>
          <p:nvPr/>
        </p:nvPicPr>
        <p:blipFill rotWithShape="1">
          <a:blip r:embed="rId3">
            <a:alphaModFix/>
          </a:blip>
          <a:srcRect b="0" l="0" r="0" t="0"/>
          <a:stretch/>
        </p:blipFill>
        <p:spPr>
          <a:xfrm>
            <a:off x="628449" y="949349"/>
            <a:ext cx="854220" cy="798268"/>
          </a:xfrm>
          <a:prstGeom prst="rect">
            <a:avLst/>
          </a:prstGeom>
          <a:noFill/>
          <a:ln>
            <a:noFill/>
          </a:ln>
        </p:spPr>
      </p:pic>
      <p:sp>
        <p:nvSpPr>
          <p:cNvPr id="189" name="Google Shape;189;p30"/>
          <p:cNvSpPr txBox="1"/>
          <p:nvPr/>
        </p:nvSpPr>
        <p:spPr>
          <a:xfrm>
            <a:off x="4897375" y="592275"/>
            <a:ext cx="3570900" cy="14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400"/>
              </a:spcBef>
              <a:spcAft>
                <a:spcPts val="600"/>
              </a:spcAft>
              <a:buNone/>
            </a:pPr>
            <a:r>
              <a:rPr lang="en" sz="1800">
                <a:solidFill>
                  <a:schemeClr val="dk1"/>
                </a:solidFill>
                <a:latin typeface="Georgia"/>
                <a:ea typeface="Georgia"/>
                <a:cs typeface="Georgia"/>
                <a:sym typeface="Georgia"/>
              </a:rPr>
              <a:t>Let’s take 30 seconds to think about what we might way when we </a:t>
            </a:r>
            <a:r>
              <a:rPr lang="en" sz="1800">
                <a:solidFill>
                  <a:schemeClr val="dk1"/>
                </a:solidFill>
                <a:latin typeface="Georgia"/>
                <a:ea typeface="Georgia"/>
                <a:cs typeface="Georgia"/>
                <a:sym typeface="Georgia"/>
              </a:rPr>
              <a:t>pitch</a:t>
            </a:r>
            <a:r>
              <a:rPr lang="en" sz="1800">
                <a:solidFill>
                  <a:schemeClr val="dk1"/>
                </a:solidFill>
                <a:latin typeface="Georgia"/>
                <a:ea typeface="Georgia"/>
                <a:cs typeface="Georgia"/>
                <a:sym typeface="Georgia"/>
              </a:rPr>
              <a:t> a great idea for a new board game.</a:t>
            </a:r>
            <a:endParaRPr/>
          </a:p>
        </p:txBody>
      </p:sp>
      <p:pic>
        <p:nvPicPr>
          <p:cNvPr id="190" name="Google Shape;190;p30"/>
          <p:cNvPicPr preferRelativeResize="0"/>
          <p:nvPr/>
        </p:nvPicPr>
        <p:blipFill>
          <a:blip r:embed="rId4">
            <a:alphaModFix/>
          </a:blip>
          <a:stretch>
            <a:fillRect/>
          </a:stretch>
        </p:blipFill>
        <p:spPr>
          <a:xfrm>
            <a:off x="5358850" y="2217025"/>
            <a:ext cx="2647950" cy="2647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descr="The mini-moguls gear up to make their pitches to &quot;Shark Tank&quot; host and entrepreneur Daymond John. www.GoodMorningAmerica.com" id="195" name="Google Shape;195;p31" title="Shark Tank Your Life: Kid-Preneurs Edition">
            <a:hlinkClick r:id="rId3"/>
          </p:cNvPr>
          <p:cNvPicPr preferRelativeResize="0"/>
          <p:nvPr/>
        </p:nvPicPr>
        <p:blipFill>
          <a:blip r:embed="rId4">
            <a:alphaModFix/>
          </a:blip>
          <a:stretch>
            <a:fillRect/>
          </a:stretch>
        </p:blipFill>
        <p:spPr>
          <a:xfrm>
            <a:off x="1613600" y="352950"/>
            <a:ext cx="5916800" cy="4437600"/>
          </a:xfrm>
          <a:prstGeom prst="rect">
            <a:avLst/>
          </a:prstGeom>
          <a:noFill/>
          <a:ln>
            <a:noFill/>
          </a:ln>
        </p:spPr>
      </p:pic>
      <p:pic>
        <p:nvPicPr>
          <p:cNvPr id="196" name="Google Shape;196;p31"/>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197" name="Google Shape;197;p31"/>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2"/>
          <p:cNvSpPr/>
          <p:nvPr/>
        </p:nvSpPr>
        <p:spPr>
          <a:xfrm>
            <a:off x="360850" y="355400"/>
            <a:ext cx="3366300" cy="4437600"/>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03" name="Google Shape;203;p32"/>
          <p:cNvSpPr/>
          <p:nvPr/>
        </p:nvSpPr>
        <p:spPr>
          <a:xfrm>
            <a:off x="3858360" y="350463"/>
            <a:ext cx="1771731" cy="2192824"/>
          </a:xfrm>
          <a:prstGeom prst="rect">
            <a:avLst/>
          </a:prstGeom>
          <a:solidFill>
            <a:srgbClr val="FFE7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04" name="Google Shape;204;p32"/>
          <p:cNvSpPr/>
          <p:nvPr/>
        </p:nvSpPr>
        <p:spPr>
          <a:xfrm>
            <a:off x="3869921" y="2682896"/>
            <a:ext cx="1771731" cy="2107678"/>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05" name="Google Shape;205;p32"/>
          <p:cNvSpPr txBox="1"/>
          <p:nvPr/>
        </p:nvSpPr>
        <p:spPr>
          <a:xfrm>
            <a:off x="5838663" y="350463"/>
            <a:ext cx="2869568" cy="4442460"/>
          </a:xfrm>
          <a:prstGeom prst="rect">
            <a:avLst/>
          </a:prstGeom>
          <a:noFill/>
          <a:ln>
            <a:noFill/>
          </a:ln>
        </p:spPr>
        <p:txBody>
          <a:bodyPr anchorCtr="0" anchor="ctr" bIns="34275" lIns="68575" spcFirstLastPara="1" rIns="68575" wrap="square" tIns="34275">
            <a:noAutofit/>
          </a:bodyPr>
          <a:lstStyle/>
          <a:p>
            <a:pPr indent="-342900" lvl="0" marL="457200" rtl="0" algn="l">
              <a:lnSpc>
                <a:spcPct val="115000"/>
              </a:lnSpc>
              <a:spcBef>
                <a:spcPts val="4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What did you like about the kids’ pitches?</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t/>
            </a:r>
            <a:endParaRPr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Were they long or short?</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t/>
            </a:r>
            <a:endParaRPr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Did they get to the point or did they trail off?</a:t>
            </a:r>
            <a:endParaRPr sz="1800">
              <a:solidFill>
                <a:schemeClr val="dk1"/>
              </a:solidFill>
              <a:latin typeface="Georgia"/>
              <a:ea typeface="Georgia"/>
              <a:cs typeface="Georgia"/>
              <a:sym typeface="Georgia"/>
            </a:endParaRPr>
          </a:p>
        </p:txBody>
      </p:sp>
      <p:pic>
        <p:nvPicPr>
          <p:cNvPr id="206" name="Google Shape;206;p32"/>
          <p:cNvPicPr preferRelativeResize="0"/>
          <p:nvPr/>
        </p:nvPicPr>
        <p:blipFill rotWithShape="1">
          <a:blip r:embed="rId3">
            <a:alphaModFix/>
          </a:blip>
          <a:srcRect b="0" l="0" r="0" t="0"/>
          <a:stretch/>
        </p:blipFill>
        <p:spPr>
          <a:xfrm>
            <a:off x="4138332" y="3192479"/>
            <a:ext cx="1234909" cy="1154023"/>
          </a:xfrm>
          <a:prstGeom prst="rect">
            <a:avLst/>
          </a:prstGeom>
          <a:noFill/>
          <a:ln>
            <a:noFill/>
          </a:ln>
        </p:spPr>
      </p:pic>
      <p:sp>
        <p:nvSpPr>
          <p:cNvPr id="207" name="Google Shape;207;p32"/>
          <p:cNvSpPr txBox="1"/>
          <p:nvPr/>
        </p:nvSpPr>
        <p:spPr>
          <a:xfrm>
            <a:off x="544000" y="1855900"/>
            <a:ext cx="3000000" cy="1431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000">
                <a:solidFill>
                  <a:srgbClr val="FFFFFF"/>
                </a:solidFill>
                <a:latin typeface="Georgia"/>
                <a:ea typeface="Georgia"/>
                <a:cs typeface="Georgia"/>
                <a:sym typeface="Georgia"/>
              </a:rPr>
              <a:t>What </a:t>
            </a:r>
            <a:endParaRPr sz="3000">
              <a:solidFill>
                <a:srgbClr val="FFFFFF"/>
              </a:solidFill>
              <a:latin typeface="Georgia"/>
              <a:ea typeface="Georgia"/>
              <a:cs typeface="Georgia"/>
              <a:sym typeface="Georgia"/>
            </a:endParaRPr>
          </a:p>
          <a:p>
            <a:pPr indent="0" lvl="0" marL="0" rtl="0" algn="ctr">
              <a:lnSpc>
                <a:spcPct val="90000"/>
              </a:lnSpc>
              <a:spcBef>
                <a:spcPts val="0"/>
              </a:spcBef>
              <a:spcAft>
                <a:spcPts val="0"/>
              </a:spcAft>
              <a:buNone/>
            </a:pPr>
            <a:r>
              <a:rPr lang="en" sz="3000">
                <a:solidFill>
                  <a:srgbClr val="FFFFFF"/>
                </a:solidFill>
                <a:latin typeface="Georgia"/>
                <a:ea typeface="Georgia"/>
                <a:cs typeface="Georgia"/>
                <a:sym typeface="Georgia"/>
              </a:rPr>
              <a:t>worked or  didn’t work?</a:t>
            </a:r>
            <a:endParaRPr sz="1100">
              <a:solidFill>
                <a:srgbClr val="FFFFFF"/>
              </a:solidFill>
              <a:latin typeface="Georgia"/>
              <a:ea typeface="Georgia"/>
              <a:cs typeface="Georgia"/>
              <a:sym typeface="Georgia"/>
            </a:endParaRPr>
          </a:p>
        </p:txBody>
      </p:sp>
      <p:pic>
        <p:nvPicPr>
          <p:cNvPr id="208" name="Google Shape;208;p32"/>
          <p:cNvPicPr preferRelativeResize="0"/>
          <p:nvPr/>
        </p:nvPicPr>
        <p:blipFill>
          <a:blip r:embed="rId4">
            <a:alphaModFix/>
          </a:blip>
          <a:stretch>
            <a:fillRect/>
          </a:stretch>
        </p:blipFill>
        <p:spPr>
          <a:xfrm>
            <a:off x="4092588" y="843501"/>
            <a:ext cx="1234924" cy="12067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3" title="Molly’s Girl Scout Cookie Pitch!">
            <a:hlinkClick r:id="rId3"/>
          </p:cNvPr>
          <p:cNvPicPr preferRelativeResize="0"/>
          <p:nvPr/>
        </p:nvPicPr>
        <p:blipFill>
          <a:blip r:embed="rId4">
            <a:alphaModFix/>
          </a:blip>
          <a:stretch>
            <a:fillRect/>
          </a:stretch>
        </p:blipFill>
        <p:spPr>
          <a:xfrm>
            <a:off x="1613600" y="352950"/>
            <a:ext cx="5916800" cy="4437600"/>
          </a:xfrm>
          <a:prstGeom prst="rect">
            <a:avLst/>
          </a:prstGeom>
          <a:noFill/>
          <a:ln>
            <a:noFill/>
          </a:ln>
        </p:spPr>
      </p:pic>
      <p:pic>
        <p:nvPicPr>
          <p:cNvPr id="214" name="Google Shape;214;p33"/>
          <p:cNvPicPr preferRelativeResize="0"/>
          <p:nvPr/>
        </p:nvPicPr>
        <p:blipFill rotWithShape="1">
          <a:blip r:embed="rId5">
            <a:alphaModFix/>
          </a:blip>
          <a:srcRect b="0" l="0" r="0" t="0"/>
          <a:stretch/>
        </p:blipFill>
        <p:spPr>
          <a:xfrm>
            <a:off x="7927830" y="3738136"/>
            <a:ext cx="854220" cy="798269"/>
          </a:xfrm>
          <a:prstGeom prst="rect">
            <a:avLst/>
          </a:prstGeom>
          <a:noFill/>
          <a:ln>
            <a:noFill/>
          </a:ln>
        </p:spPr>
      </p:pic>
      <p:sp>
        <p:nvSpPr>
          <p:cNvPr id="215" name="Google Shape;215;p33"/>
          <p:cNvSpPr/>
          <p:nvPr/>
        </p:nvSpPr>
        <p:spPr>
          <a:xfrm>
            <a:off x="361950" y="4667488"/>
            <a:ext cx="8420100" cy="124500"/>
          </a:xfrm>
          <a:prstGeom prst="rect">
            <a:avLst/>
          </a:prstGeom>
          <a:solidFill>
            <a:srgbClr val="0049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p:nvPr/>
        </p:nvSpPr>
        <p:spPr>
          <a:xfrm>
            <a:off x="349875" y="355400"/>
            <a:ext cx="3377100" cy="4437600"/>
          </a:xfrm>
          <a:prstGeom prst="rect">
            <a:avLst/>
          </a:prstGeom>
          <a:solidFill>
            <a:srgbClr val="1496D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21" name="Google Shape;221;p34"/>
          <p:cNvSpPr/>
          <p:nvPr/>
        </p:nvSpPr>
        <p:spPr>
          <a:xfrm>
            <a:off x="3858360" y="350463"/>
            <a:ext cx="1771800" cy="2192700"/>
          </a:xfrm>
          <a:prstGeom prst="rect">
            <a:avLst/>
          </a:prstGeom>
          <a:solidFill>
            <a:srgbClr val="FFE7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22" name="Google Shape;222;p34"/>
          <p:cNvSpPr/>
          <p:nvPr/>
        </p:nvSpPr>
        <p:spPr>
          <a:xfrm>
            <a:off x="3869921" y="2682896"/>
            <a:ext cx="1771800" cy="2107800"/>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23" name="Google Shape;223;p34"/>
          <p:cNvSpPr txBox="1"/>
          <p:nvPr/>
        </p:nvSpPr>
        <p:spPr>
          <a:xfrm>
            <a:off x="5838663" y="350463"/>
            <a:ext cx="2869500" cy="4442400"/>
          </a:xfrm>
          <a:prstGeom prst="rect">
            <a:avLst/>
          </a:prstGeom>
          <a:noFill/>
          <a:ln>
            <a:noFill/>
          </a:ln>
        </p:spPr>
        <p:txBody>
          <a:bodyPr anchorCtr="0" anchor="ctr" bIns="34275" lIns="68575" spcFirstLastPara="1" rIns="68575" wrap="square" tIns="34275">
            <a:noAutofit/>
          </a:bodyPr>
          <a:lstStyle/>
          <a:p>
            <a:pPr indent="-342900" lvl="0" marL="457200" rtl="0" algn="l">
              <a:lnSpc>
                <a:spcPct val="115000"/>
              </a:lnSpc>
              <a:spcBef>
                <a:spcPts val="400"/>
              </a:spcBef>
              <a:spcAft>
                <a:spcPts val="0"/>
              </a:spcAft>
              <a:buClr>
                <a:schemeClr val="dk1"/>
              </a:buClr>
              <a:buSzPts val="1800"/>
              <a:buFont typeface="Georgia"/>
              <a:buChar char="●"/>
            </a:pPr>
            <a:r>
              <a:rPr lang="en" sz="1800">
                <a:solidFill>
                  <a:schemeClr val="dk1"/>
                </a:solidFill>
                <a:latin typeface="Georgia"/>
                <a:ea typeface="Georgia"/>
                <a:cs typeface="Georgia"/>
                <a:sym typeface="Georgia"/>
              </a:rPr>
              <a:t>What did you like about Molly’s pitch?</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t/>
            </a:r>
            <a:endParaRPr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Is there anything you would change?</a:t>
            </a:r>
            <a:endParaRPr sz="1800">
              <a:solidFill>
                <a:schemeClr val="dk1"/>
              </a:solidFill>
              <a:latin typeface="Georgia"/>
              <a:ea typeface="Georgia"/>
              <a:cs typeface="Georgia"/>
              <a:sym typeface="Georgia"/>
            </a:endParaRPr>
          </a:p>
          <a:p>
            <a:pPr indent="0" lvl="0" marL="0" rtl="0" algn="l">
              <a:lnSpc>
                <a:spcPct val="115000"/>
              </a:lnSpc>
              <a:spcBef>
                <a:spcPts val="600"/>
              </a:spcBef>
              <a:spcAft>
                <a:spcPts val="0"/>
              </a:spcAft>
              <a:buNone/>
            </a:pPr>
            <a:r>
              <a:t/>
            </a:r>
            <a:endParaRPr sz="1800">
              <a:solidFill>
                <a:schemeClr val="dk1"/>
              </a:solidFill>
              <a:latin typeface="Georgia"/>
              <a:ea typeface="Georgia"/>
              <a:cs typeface="Georgia"/>
              <a:sym typeface="Georgia"/>
            </a:endParaRPr>
          </a:p>
          <a:p>
            <a:pPr indent="-342900" lvl="0" marL="457200" rtl="0" algn="l">
              <a:lnSpc>
                <a:spcPct val="115000"/>
              </a:lnSpc>
              <a:spcBef>
                <a:spcPts val="600"/>
              </a:spcBef>
              <a:spcAft>
                <a:spcPts val="0"/>
              </a:spcAft>
              <a:buSzPts val="1800"/>
              <a:buFont typeface="Georgia"/>
              <a:buChar char="●"/>
            </a:pPr>
            <a:r>
              <a:rPr lang="en" sz="1800">
                <a:solidFill>
                  <a:schemeClr val="dk1"/>
                </a:solidFill>
                <a:latin typeface="Georgia"/>
                <a:ea typeface="Georgia"/>
                <a:cs typeface="Georgia"/>
                <a:sym typeface="Georgia"/>
              </a:rPr>
              <a:t>What ideas do you have for your pitch?</a:t>
            </a:r>
            <a:endParaRPr sz="1800">
              <a:solidFill>
                <a:schemeClr val="dk1"/>
              </a:solidFill>
              <a:latin typeface="Georgia"/>
              <a:ea typeface="Georgia"/>
              <a:cs typeface="Georgia"/>
              <a:sym typeface="Georgia"/>
            </a:endParaRPr>
          </a:p>
        </p:txBody>
      </p:sp>
      <p:pic>
        <p:nvPicPr>
          <p:cNvPr id="224" name="Google Shape;224;p34"/>
          <p:cNvPicPr preferRelativeResize="0"/>
          <p:nvPr/>
        </p:nvPicPr>
        <p:blipFill rotWithShape="1">
          <a:blip r:embed="rId3">
            <a:alphaModFix/>
          </a:blip>
          <a:srcRect b="0" l="0" r="0" t="0"/>
          <a:stretch/>
        </p:blipFill>
        <p:spPr>
          <a:xfrm>
            <a:off x="4138332" y="3192479"/>
            <a:ext cx="1234910" cy="1154023"/>
          </a:xfrm>
          <a:prstGeom prst="rect">
            <a:avLst/>
          </a:prstGeom>
          <a:noFill/>
          <a:ln>
            <a:noFill/>
          </a:ln>
        </p:spPr>
      </p:pic>
      <p:sp>
        <p:nvSpPr>
          <p:cNvPr id="225" name="Google Shape;225;p34"/>
          <p:cNvSpPr txBox="1"/>
          <p:nvPr/>
        </p:nvSpPr>
        <p:spPr>
          <a:xfrm>
            <a:off x="538425" y="1855875"/>
            <a:ext cx="3000000" cy="1431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000">
                <a:solidFill>
                  <a:srgbClr val="FFFFFF"/>
                </a:solidFill>
                <a:latin typeface="Georgia"/>
                <a:ea typeface="Georgia"/>
                <a:cs typeface="Georgia"/>
                <a:sym typeface="Georgia"/>
              </a:rPr>
              <a:t>What </a:t>
            </a:r>
            <a:endParaRPr sz="3000">
              <a:solidFill>
                <a:srgbClr val="FFFFFF"/>
              </a:solidFill>
              <a:latin typeface="Georgia"/>
              <a:ea typeface="Georgia"/>
              <a:cs typeface="Georgia"/>
              <a:sym typeface="Georgia"/>
            </a:endParaRPr>
          </a:p>
          <a:p>
            <a:pPr indent="0" lvl="0" marL="0" rtl="0" algn="ctr">
              <a:lnSpc>
                <a:spcPct val="90000"/>
              </a:lnSpc>
              <a:spcBef>
                <a:spcPts val="0"/>
              </a:spcBef>
              <a:spcAft>
                <a:spcPts val="0"/>
              </a:spcAft>
              <a:buNone/>
            </a:pPr>
            <a:r>
              <a:rPr lang="en" sz="3000">
                <a:solidFill>
                  <a:srgbClr val="FFFFFF"/>
                </a:solidFill>
                <a:latin typeface="Georgia"/>
                <a:ea typeface="Georgia"/>
                <a:cs typeface="Georgia"/>
                <a:sym typeface="Georgia"/>
              </a:rPr>
              <a:t>worked or  didn’t work?</a:t>
            </a:r>
            <a:endParaRPr sz="1100">
              <a:solidFill>
                <a:srgbClr val="FFFFFF"/>
              </a:solidFill>
              <a:latin typeface="Georgia"/>
              <a:ea typeface="Georgia"/>
              <a:cs typeface="Georgia"/>
              <a:sym typeface="Georgia"/>
            </a:endParaRPr>
          </a:p>
        </p:txBody>
      </p:sp>
      <p:pic>
        <p:nvPicPr>
          <p:cNvPr id="226" name="Google Shape;226;p34"/>
          <p:cNvPicPr preferRelativeResize="0"/>
          <p:nvPr/>
        </p:nvPicPr>
        <p:blipFill>
          <a:blip r:embed="rId4">
            <a:alphaModFix/>
          </a:blip>
          <a:stretch>
            <a:fillRect/>
          </a:stretch>
        </p:blipFill>
        <p:spPr>
          <a:xfrm>
            <a:off x="4092588" y="843501"/>
            <a:ext cx="1234924" cy="120675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5"/>
          <p:cNvSpPr/>
          <p:nvPr/>
        </p:nvSpPr>
        <p:spPr>
          <a:xfrm>
            <a:off x="361952" y="355393"/>
            <a:ext cx="8420096" cy="4432715"/>
          </a:xfrm>
          <a:prstGeom prst="rect">
            <a:avLst/>
          </a:prstGeom>
          <a:solidFill>
            <a:srgbClr val="0049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32" name="Google Shape;232;p35"/>
          <p:cNvSpPr txBox="1"/>
          <p:nvPr/>
        </p:nvSpPr>
        <p:spPr>
          <a:xfrm>
            <a:off x="449418" y="3351932"/>
            <a:ext cx="8245162" cy="1036048"/>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3300"/>
              <a:buFont typeface="Geo"/>
              <a:buNone/>
            </a:pPr>
            <a:r>
              <a:rPr lang="en" sz="3300">
                <a:solidFill>
                  <a:schemeClr val="lt1"/>
                </a:solidFill>
                <a:latin typeface="Georgia"/>
                <a:ea typeface="Georgia"/>
                <a:cs typeface="Georgia"/>
                <a:sym typeface="Georgia"/>
              </a:rPr>
              <a:t>Let’s create our </a:t>
            </a:r>
            <a:r>
              <a:rPr lang="en" sz="3300">
                <a:solidFill>
                  <a:schemeClr val="lt1"/>
                </a:solidFill>
                <a:latin typeface="Georgia"/>
                <a:ea typeface="Georgia"/>
                <a:cs typeface="Georgia"/>
                <a:sym typeface="Georgia"/>
              </a:rPr>
              <a:t>pitch</a:t>
            </a:r>
            <a:endParaRPr sz="3300" cap="none">
              <a:solidFill>
                <a:schemeClr val="lt1"/>
              </a:solidFill>
              <a:latin typeface="Georgia"/>
              <a:ea typeface="Georgia"/>
              <a:cs typeface="Georgia"/>
              <a:sym typeface="Georgia"/>
            </a:endParaRPr>
          </a:p>
        </p:txBody>
      </p:sp>
      <p:pic>
        <p:nvPicPr>
          <p:cNvPr id="233" name="Google Shape;233;p35"/>
          <p:cNvPicPr preferRelativeResize="0"/>
          <p:nvPr/>
        </p:nvPicPr>
        <p:blipFill>
          <a:blip r:embed="rId3">
            <a:alphaModFix/>
          </a:blip>
          <a:stretch>
            <a:fillRect/>
          </a:stretch>
        </p:blipFill>
        <p:spPr>
          <a:xfrm>
            <a:off x="3483625" y="1163502"/>
            <a:ext cx="2176750" cy="21270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6"/>
          <p:cNvSpPr/>
          <p:nvPr/>
        </p:nvSpPr>
        <p:spPr>
          <a:xfrm>
            <a:off x="361950" y="313717"/>
            <a:ext cx="8420100" cy="2409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39" name="Google Shape;239;p36"/>
          <p:cNvSpPr txBox="1"/>
          <p:nvPr/>
        </p:nvSpPr>
        <p:spPr>
          <a:xfrm>
            <a:off x="724050" y="1049325"/>
            <a:ext cx="7695900" cy="938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800"/>
              <a:buFont typeface="Arial"/>
              <a:buNone/>
            </a:pPr>
            <a:r>
              <a:rPr lang="en" sz="3300">
                <a:solidFill>
                  <a:schemeClr val="lt1"/>
                </a:solidFill>
                <a:latin typeface="Georgia"/>
                <a:ea typeface="Georgia"/>
                <a:cs typeface="Georgia"/>
                <a:sym typeface="Georgia"/>
              </a:rPr>
              <a:t>Great job with all the brainstorming! Let’s take a few minutes to come up  with a pitch for your idea.</a:t>
            </a:r>
            <a:endParaRPr sz="3300"/>
          </a:p>
        </p:txBody>
      </p:sp>
      <p:sp>
        <p:nvSpPr>
          <p:cNvPr id="240" name="Google Shape;240;p36"/>
          <p:cNvSpPr txBox="1"/>
          <p:nvPr/>
        </p:nvSpPr>
        <p:spPr>
          <a:xfrm>
            <a:off x="3598650" y="2959575"/>
            <a:ext cx="1946700" cy="173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400"/>
              </a:spcBef>
              <a:spcAft>
                <a:spcPts val="600"/>
              </a:spcAft>
              <a:buNone/>
            </a:pPr>
            <a:r>
              <a:rPr lang="en" sz="1800">
                <a:solidFill>
                  <a:schemeClr val="dk1"/>
                </a:solidFill>
                <a:latin typeface="Georgia"/>
                <a:ea typeface="Georgia"/>
                <a:cs typeface="Georgia"/>
                <a:sym typeface="Georgia"/>
              </a:rPr>
              <a:t>When we’re done, we’re going to go around, and each give our pitch!</a:t>
            </a:r>
            <a:endParaRPr sz="1800">
              <a:solidFill>
                <a:schemeClr val="dk1"/>
              </a:solidFill>
              <a:latin typeface="Georgia"/>
              <a:ea typeface="Georgia"/>
              <a:cs typeface="Georgia"/>
              <a:sym typeface="Georgia"/>
            </a:endParaRPr>
          </a:p>
        </p:txBody>
      </p:sp>
      <p:pic>
        <p:nvPicPr>
          <p:cNvPr id="241" name="Google Shape;241;p36"/>
          <p:cNvPicPr preferRelativeResize="0"/>
          <p:nvPr/>
        </p:nvPicPr>
        <p:blipFill>
          <a:blip r:embed="rId3">
            <a:alphaModFix/>
          </a:blip>
          <a:stretch>
            <a:fillRect/>
          </a:stretch>
        </p:blipFill>
        <p:spPr>
          <a:xfrm>
            <a:off x="361950" y="2866125"/>
            <a:ext cx="2472900" cy="1923000"/>
          </a:xfrm>
          <a:prstGeom prst="rect">
            <a:avLst/>
          </a:prstGeom>
          <a:noFill/>
          <a:ln>
            <a:noFill/>
          </a:ln>
        </p:spPr>
      </p:pic>
      <p:sp>
        <p:nvSpPr>
          <p:cNvPr id="242" name="Google Shape;242;p36"/>
          <p:cNvSpPr/>
          <p:nvPr/>
        </p:nvSpPr>
        <p:spPr>
          <a:xfrm>
            <a:off x="6238025" y="2866125"/>
            <a:ext cx="2544000" cy="19230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243" name="Google Shape;243;p36"/>
          <p:cNvPicPr preferRelativeResize="0"/>
          <p:nvPr/>
        </p:nvPicPr>
        <p:blipFill rotWithShape="1">
          <a:blip r:embed="rId4">
            <a:alphaModFix/>
          </a:blip>
          <a:srcRect b="0" l="0" r="0" t="0"/>
          <a:stretch/>
        </p:blipFill>
        <p:spPr>
          <a:xfrm>
            <a:off x="6892578" y="3250608"/>
            <a:ext cx="1234900" cy="11540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p:nvPr/>
        </p:nvSpPr>
        <p:spPr>
          <a:xfrm>
            <a:off x="6058679" y="355390"/>
            <a:ext cx="2706710" cy="3130163"/>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49" name="Google Shape;249;p37"/>
          <p:cNvSpPr/>
          <p:nvPr/>
        </p:nvSpPr>
        <p:spPr>
          <a:xfrm>
            <a:off x="3218618" y="355390"/>
            <a:ext cx="2706710" cy="3130163"/>
          </a:xfrm>
          <a:prstGeom prst="rect">
            <a:avLst/>
          </a:prstGeom>
          <a:solidFill>
            <a:srgbClr val="FFE7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sp>
        <p:nvSpPr>
          <p:cNvPr id="250" name="Google Shape;250;p37"/>
          <p:cNvSpPr txBox="1"/>
          <p:nvPr/>
        </p:nvSpPr>
        <p:spPr>
          <a:xfrm>
            <a:off x="378557" y="3500002"/>
            <a:ext cx="8386831" cy="1297741"/>
          </a:xfrm>
          <a:prstGeom prst="rect">
            <a:avLst/>
          </a:prstGeom>
          <a:noFill/>
          <a:ln>
            <a:noFill/>
          </a:ln>
        </p:spPr>
        <p:txBody>
          <a:bodyPr anchorCtr="0" anchor="b"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3600"/>
              <a:buFont typeface="Geo"/>
              <a:buNone/>
            </a:pPr>
            <a:r>
              <a:rPr lang="en" sz="3300">
                <a:solidFill>
                  <a:schemeClr val="dk1"/>
                </a:solidFill>
                <a:latin typeface="Georgia"/>
                <a:ea typeface="Georgia"/>
                <a:cs typeface="Georgia"/>
                <a:sym typeface="Georgia"/>
              </a:rPr>
              <a:t>Congratulations, you have earned the</a:t>
            </a:r>
            <a:endParaRPr sz="3300">
              <a:latin typeface="Georgia"/>
              <a:ea typeface="Georgia"/>
              <a:cs typeface="Georgia"/>
              <a:sym typeface="Georgia"/>
            </a:endParaRPr>
          </a:p>
          <a:p>
            <a:pPr indent="0" lvl="0" marL="0" marR="0" rtl="0" algn="ctr">
              <a:lnSpc>
                <a:spcPct val="90000"/>
              </a:lnSpc>
              <a:spcBef>
                <a:spcPts val="0"/>
              </a:spcBef>
              <a:spcAft>
                <a:spcPts val="0"/>
              </a:spcAft>
              <a:buClr>
                <a:schemeClr val="dk1"/>
              </a:buClr>
              <a:buSzPts val="3600"/>
              <a:buFont typeface="Geo"/>
              <a:buNone/>
            </a:pPr>
            <a:r>
              <a:rPr lang="en" sz="3300">
                <a:solidFill>
                  <a:schemeClr val="dk1"/>
                </a:solidFill>
                <a:latin typeface="Georgia"/>
                <a:ea typeface="Georgia"/>
                <a:cs typeface="Georgia"/>
                <a:sym typeface="Georgia"/>
              </a:rPr>
              <a:t>Daisy Toy Business Designer Badge!</a:t>
            </a:r>
            <a:endParaRPr sz="3300">
              <a:latin typeface="Georgia"/>
              <a:ea typeface="Georgia"/>
              <a:cs typeface="Georgia"/>
              <a:sym typeface="Georgia"/>
            </a:endParaRPr>
          </a:p>
        </p:txBody>
      </p:sp>
      <p:pic>
        <p:nvPicPr>
          <p:cNvPr id="251" name="Google Shape;251;p37"/>
          <p:cNvPicPr preferRelativeResize="0"/>
          <p:nvPr/>
        </p:nvPicPr>
        <p:blipFill rotWithShape="1">
          <a:blip r:embed="rId3">
            <a:alphaModFix/>
          </a:blip>
          <a:srcRect b="0" l="0" r="0" t="0"/>
          <a:stretch/>
        </p:blipFill>
        <p:spPr>
          <a:xfrm>
            <a:off x="6323649" y="893743"/>
            <a:ext cx="2176768" cy="2034189"/>
          </a:xfrm>
          <a:prstGeom prst="rect">
            <a:avLst/>
          </a:prstGeom>
          <a:noFill/>
          <a:ln>
            <a:noFill/>
          </a:ln>
        </p:spPr>
      </p:pic>
      <p:sp>
        <p:nvSpPr>
          <p:cNvPr id="252" name="Google Shape;252;p37"/>
          <p:cNvSpPr/>
          <p:nvPr/>
        </p:nvSpPr>
        <p:spPr>
          <a:xfrm>
            <a:off x="378558" y="345756"/>
            <a:ext cx="2706710" cy="3130163"/>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eorgia"/>
              <a:ea typeface="Georgia"/>
              <a:cs typeface="Georgia"/>
              <a:sym typeface="Georgia"/>
            </a:endParaRPr>
          </a:p>
        </p:txBody>
      </p:sp>
      <p:pic>
        <p:nvPicPr>
          <p:cNvPr id="253" name="Google Shape;253;p37"/>
          <p:cNvPicPr preferRelativeResize="0"/>
          <p:nvPr/>
        </p:nvPicPr>
        <p:blipFill rotWithShape="1">
          <a:blip r:embed="rId4">
            <a:alphaModFix/>
          </a:blip>
          <a:srcRect b="0" l="0" r="0" t="0"/>
          <a:stretch/>
        </p:blipFill>
        <p:spPr>
          <a:xfrm>
            <a:off x="521061" y="736321"/>
            <a:ext cx="2423488" cy="2349033"/>
          </a:xfrm>
          <a:prstGeom prst="rect">
            <a:avLst/>
          </a:prstGeom>
          <a:noFill/>
          <a:ln>
            <a:noFill/>
          </a:ln>
        </p:spPr>
      </p:pic>
      <p:pic>
        <p:nvPicPr>
          <p:cNvPr id="254" name="Google Shape;254;p37"/>
          <p:cNvPicPr preferRelativeResize="0"/>
          <p:nvPr/>
        </p:nvPicPr>
        <p:blipFill>
          <a:blip r:embed="rId5">
            <a:alphaModFix/>
          </a:blip>
          <a:stretch>
            <a:fillRect/>
          </a:stretch>
        </p:blipFill>
        <p:spPr>
          <a:xfrm>
            <a:off x="3483600" y="847290"/>
            <a:ext cx="2176750" cy="21270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30">
      <a:dk1>
        <a:srgbClr val="000000"/>
      </a:dk1>
      <a:lt1>
        <a:srgbClr val="FFFFFF"/>
      </a:lt1>
      <a:dk2>
        <a:srgbClr val="000000"/>
      </a:dk2>
      <a:lt2>
        <a:srgbClr val="000000"/>
      </a:lt2>
      <a:accent1>
        <a:srgbClr val="004987"/>
      </a:accent1>
      <a:accent2>
        <a:srgbClr val="1496D4"/>
      </a:accent2>
      <a:accent3>
        <a:srgbClr val="A0DEF1"/>
      </a:accent3>
      <a:accent4>
        <a:srgbClr val="00B451"/>
      </a:accent4>
      <a:accent5>
        <a:srgbClr val="005640"/>
      </a:accent5>
      <a:accent6>
        <a:srgbClr val="D5F267"/>
      </a:accent6>
      <a:hlink>
        <a:srgbClr val="5C1F8B"/>
      </a:hlink>
      <a:folHlink>
        <a:srgbClr val="EE31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