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Source Code Pro"/>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SourceCodePro-bold.fntdata"/><Relationship Id="rId27" Type="http://schemas.openxmlformats.org/officeDocument/2006/relationships/font" Target="fonts/SourceCodePro-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SourceCodePro-italic.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SourceCodePr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7360bca564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7360bca564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7360bca564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7360bca564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7360bca564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7360bca56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7360bca564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7360bca564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7360bca564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7360bca564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7360bca564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7360bca564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7360bca564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7360bca564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7360bca564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7360bca564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7360bca564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7360bca564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7360bca564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7360bca564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7360bca564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7360bca56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7360bca564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7360bca564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7360bca564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7360bca564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7360bca564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7360bca564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7360bca564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7360bca564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7360bca564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7360bca564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7360bca564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7360bca564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7360bca564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7360bca564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7fe2d8eaa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7fe2d8eaa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7360bca564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7360bca564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1600"/>
              </a:spcBef>
              <a:spcAft>
                <a:spcPts val="0"/>
              </a:spcAft>
              <a:buClr>
                <a:schemeClr val="dk1"/>
              </a:buClr>
              <a:buSzPts val="1400"/>
              <a:buChar char="○"/>
              <a:defRPr>
                <a:solidFill>
                  <a:schemeClr val="dk1"/>
                </a:solidFill>
              </a:defRPr>
            </a:lvl2pPr>
            <a:lvl3pPr indent="-317500" lvl="2" marL="1371600">
              <a:spcBef>
                <a:spcPts val="1600"/>
              </a:spcBef>
              <a:spcAft>
                <a:spcPts val="0"/>
              </a:spcAft>
              <a:buClr>
                <a:schemeClr val="dk1"/>
              </a:buClr>
              <a:buSzPts val="1400"/>
              <a:buChar char="■"/>
              <a:defRPr>
                <a:solidFill>
                  <a:schemeClr val="dk1"/>
                </a:solidFill>
              </a:defRPr>
            </a:lvl3pPr>
            <a:lvl4pPr indent="-317500" lvl="3" marL="1828800">
              <a:spcBef>
                <a:spcPts val="1600"/>
              </a:spcBef>
              <a:spcAft>
                <a:spcPts val="0"/>
              </a:spcAft>
              <a:buClr>
                <a:schemeClr val="dk1"/>
              </a:buClr>
              <a:buSzPts val="1400"/>
              <a:buChar char="●"/>
              <a:defRPr>
                <a:solidFill>
                  <a:schemeClr val="dk1"/>
                </a:solidFill>
              </a:defRPr>
            </a:lvl4pPr>
            <a:lvl5pPr indent="-317500" lvl="4" marL="2286000">
              <a:spcBef>
                <a:spcPts val="1600"/>
              </a:spcBef>
              <a:spcAft>
                <a:spcPts val="0"/>
              </a:spcAft>
              <a:buClr>
                <a:schemeClr val="dk1"/>
              </a:buClr>
              <a:buSzPts val="1400"/>
              <a:buChar char="○"/>
              <a:defRPr>
                <a:solidFill>
                  <a:schemeClr val="dk1"/>
                </a:solidFill>
              </a:defRPr>
            </a:lvl5pPr>
            <a:lvl6pPr indent="-317500" lvl="5" marL="2743200">
              <a:spcBef>
                <a:spcPts val="1600"/>
              </a:spcBef>
              <a:spcAft>
                <a:spcPts val="0"/>
              </a:spcAft>
              <a:buClr>
                <a:schemeClr val="dk1"/>
              </a:buClr>
              <a:buSzPts val="1400"/>
              <a:buChar char="■"/>
              <a:defRPr>
                <a:solidFill>
                  <a:schemeClr val="dk1"/>
                </a:solidFill>
              </a:defRPr>
            </a:lvl6pPr>
            <a:lvl7pPr indent="-317500" lvl="6" marL="3200400">
              <a:spcBef>
                <a:spcPts val="1600"/>
              </a:spcBef>
              <a:spcAft>
                <a:spcPts val="0"/>
              </a:spcAft>
              <a:buClr>
                <a:schemeClr val="dk1"/>
              </a:buClr>
              <a:buSzPts val="1400"/>
              <a:buChar char="●"/>
              <a:defRPr>
                <a:solidFill>
                  <a:schemeClr val="dk1"/>
                </a:solidFill>
              </a:defRPr>
            </a:lvl7pPr>
            <a:lvl8pPr indent="-317500" lvl="7" marL="3657600">
              <a:spcBef>
                <a:spcPts val="1600"/>
              </a:spcBef>
              <a:spcAft>
                <a:spcPts val="0"/>
              </a:spcAft>
              <a:buClr>
                <a:schemeClr val="dk1"/>
              </a:buClr>
              <a:buSzPts val="1400"/>
              <a:buChar char="○"/>
              <a:defRPr>
                <a:solidFill>
                  <a:schemeClr val="dk1"/>
                </a:solidFill>
              </a:defRPr>
            </a:lvl8pPr>
            <a:lvl9pPr indent="-317500" lvl="8" marL="4114800">
              <a:spcBef>
                <a:spcPts val="1600"/>
              </a:spcBef>
              <a:spcAft>
                <a:spcPts val="160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1600"/>
              </a:spcBef>
              <a:spcAft>
                <a:spcPts val="0"/>
              </a:spcAft>
              <a:buClr>
                <a:schemeClr val="lt2"/>
              </a:buClr>
              <a:buSzPts val="1400"/>
              <a:buChar char="○"/>
              <a:defRPr>
                <a:solidFill>
                  <a:schemeClr val="lt2"/>
                </a:solidFill>
              </a:defRPr>
            </a:lvl2pPr>
            <a:lvl3pPr indent="-317500" lvl="2" marL="1371600">
              <a:lnSpc>
                <a:spcPct val="115000"/>
              </a:lnSpc>
              <a:spcBef>
                <a:spcPts val="1600"/>
              </a:spcBef>
              <a:spcAft>
                <a:spcPts val="0"/>
              </a:spcAft>
              <a:buClr>
                <a:schemeClr val="lt2"/>
              </a:buClr>
              <a:buSzPts val="1400"/>
              <a:buChar char="■"/>
              <a:defRPr>
                <a:solidFill>
                  <a:schemeClr val="lt2"/>
                </a:solidFill>
              </a:defRPr>
            </a:lvl3pPr>
            <a:lvl4pPr indent="-317500" lvl="3" marL="1828800">
              <a:lnSpc>
                <a:spcPct val="115000"/>
              </a:lnSpc>
              <a:spcBef>
                <a:spcPts val="1600"/>
              </a:spcBef>
              <a:spcAft>
                <a:spcPts val="0"/>
              </a:spcAft>
              <a:buClr>
                <a:schemeClr val="lt2"/>
              </a:buClr>
              <a:buSzPts val="1400"/>
              <a:buChar char="●"/>
              <a:defRPr>
                <a:solidFill>
                  <a:schemeClr val="lt2"/>
                </a:solidFill>
              </a:defRPr>
            </a:lvl4pPr>
            <a:lvl5pPr indent="-317500" lvl="4" marL="2286000">
              <a:lnSpc>
                <a:spcPct val="115000"/>
              </a:lnSpc>
              <a:spcBef>
                <a:spcPts val="1600"/>
              </a:spcBef>
              <a:spcAft>
                <a:spcPts val="0"/>
              </a:spcAft>
              <a:buClr>
                <a:schemeClr val="lt2"/>
              </a:buClr>
              <a:buSzPts val="1400"/>
              <a:buChar char="○"/>
              <a:defRPr>
                <a:solidFill>
                  <a:schemeClr val="lt2"/>
                </a:solidFill>
              </a:defRPr>
            </a:lvl5pPr>
            <a:lvl6pPr indent="-317500" lvl="5" marL="2743200">
              <a:lnSpc>
                <a:spcPct val="115000"/>
              </a:lnSpc>
              <a:spcBef>
                <a:spcPts val="1600"/>
              </a:spcBef>
              <a:spcAft>
                <a:spcPts val="0"/>
              </a:spcAft>
              <a:buClr>
                <a:schemeClr val="lt2"/>
              </a:buClr>
              <a:buSzPts val="1400"/>
              <a:buChar char="■"/>
              <a:defRPr>
                <a:solidFill>
                  <a:schemeClr val="lt2"/>
                </a:solidFill>
              </a:defRPr>
            </a:lvl6pPr>
            <a:lvl7pPr indent="-317500" lvl="6" marL="3200400">
              <a:lnSpc>
                <a:spcPct val="115000"/>
              </a:lnSpc>
              <a:spcBef>
                <a:spcPts val="1600"/>
              </a:spcBef>
              <a:spcAft>
                <a:spcPts val="0"/>
              </a:spcAft>
              <a:buClr>
                <a:schemeClr val="lt2"/>
              </a:buClr>
              <a:buSzPts val="1400"/>
              <a:buChar char="●"/>
              <a:defRPr>
                <a:solidFill>
                  <a:schemeClr val="lt2"/>
                </a:solidFill>
              </a:defRPr>
            </a:lvl7pPr>
            <a:lvl8pPr indent="-317500" lvl="7" marL="3657600">
              <a:lnSpc>
                <a:spcPct val="115000"/>
              </a:lnSpc>
              <a:spcBef>
                <a:spcPts val="1600"/>
              </a:spcBef>
              <a:spcAft>
                <a:spcPts val="0"/>
              </a:spcAft>
              <a:buClr>
                <a:schemeClr val="lt2"/>
              </a:buClr>
              <a:buSzPts val="1400"/>
              <a:buChar char="○"/>
              <a:defRPr>
                <a:solidFill>
                  <a:schemeClr val="lt2"/>
                </a:solidFill>
              </a:defRPr>
            </a:lvl8pPr>
            <a:lvl9pPr indent="-317500" lvl="8" marL="4114800">
              <a:lnSpc>
                <a:spcPct val="115000"/>
              </a:lnSpc>
              <a:spcBef>
                <a:spcPts val="1600"/>
              </a:spcBef>
              <a:spcAft>
                <a:spcPts val="160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www.youtube.com/watch?v=t-kzdR93bqw" TargetMode="Externa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Wr-CRKsTYGs" TargetMode="Externa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i235Y2HRksA" TargetMode="Externa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www.youtube.com/watch?v=yXe0yxzYkjo" TargetMode="Externa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youtube.com/watch?v=CbTaDOuSePk" TargetMode="Externa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www.youtube.com/watch?v=7t3aXb3LpWg" TargetMode="External"/><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www.youtube.com/watch?v=ZrS3Ye8p61Y" TargetMode="Externa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www.youtube.com/watch?v=1sZ15SUeS9w" TargetMode="External"/><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www.dkfindout.com/us/space/constellations/" TargetMode="External"/><Relationship Id="rId4" Type="http://schemas.openxmlformats.org/officeDocument/2006/relationships/hyperlink" Target="http://www.tcoe.org/scicon/instructionalguide/constellations.pdf" TargetMode="External"/><Relationship Id="rId5" Type="http://schemas.openxmlformats.org/officeDocument/2006/relationships/hyperlink" Target="http://www.aosny.org/Starwheel.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forms.gle/yFCNdKXXeymTUGFj8"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164525"/>
            <a:ext cx="8520600" cy="4615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Daisy </a:t>
            </a:r>
            <a:endParaRPr/>
          </a:p>
          <a:p>
            <a:pPr indent="0" lvl="0" marL="0" rtl="0" algn="ctr">
              <a:spcBef>
                <a:spcPts val="0"/>
              </a:spcBef>
              <a:spcAft>
                <a:spcPts val="0"/>
              </a:spcAft>
              <a:buNone/>
            </a:pPr>
            <a:r>
              <a:rPr lang="en"/>
              <a:t>Space Science Explorer</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sz="4800">
                <a:solidFill>
                  <a:srgbClr val="38761D"/>
                </a:solidFill>
              </a:rPr>
              <a:t>Girl Scouts of Central Illinois</a:t>
            </a:r>
            <a:endParaRPr sz="4800">
              <a:solidFill>
                <a:srgbClr val="38761D"/>
              </a:solidFill>
            </a:endParaRPr>
          </a:p>
        </p:txBody>
      </p:sp>
      <p:pic>
        <p:nvPicPr>
          <p:cNvPr id="55" name="Google Shape;55;p13"/>
          <p:cNvPicPr preferRelativeResize="0"/>
          <p:nvPr/>
        </p:nvPicPr>
        <p:blipFill>
          <a:blip r:embed="rId3">
            <a:alphaModFix/>
          </a:blip>
          <a:stretch>
            <a:fillRect/>
          </a:stretch>
        </p:blipFill>
        <p:spPr>
          <a:xfrm>
            <a:off x="3740725" y="2320625"/>
            <a:ext cx="1662550" cy="16625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Explore the Sun</a:t>
            </a:r>
            <a:endParaRPr/>
          </a:p>
        </p:txBody>
      </p:sp>
      <p:pic>
        <p:nvPicPr>
          <p:cNvPr descr="Just how hot is the Sun? Ask the StoryBots! &#10;&#10;The StoryBots are curious little creatures who live beneath our screens, offering a world of learning and fun for kids. Watch the Emmy Award-winning “Ask the StoryBots” now on Netflix → https://www.netflix.com/title/80108159&#10;&#10;Get our collection of StoryBots learning books from Random House → https://sbot.co/StoryBotsBooks&#10;&#10;Stream StoryBots Outer Space Songs:&#10;Spotify: https://sbot.co/sptfyspace&#10;Apple Music: https://sbot.co/itunesspace&#10;Amazon Music: https://sbot.co/amznspace&#10;&#10;FACEBOOK: www.facebook.com/storybots&#10;TWITTER: www.twitter.com/storybots&#10;INSTAGRAM: www.instagram.com/storybots&#10;&#10;Lyrics:&#10;&#10;Sun&#10;&#10;(Looking at some controls)&#10;According to my calculations, we are now approaching the Sun.&#10;&#10;It's getting pretty hot in here.&#10;&#10;MUSIC STARTS&#10;&#10;SUN&#10;I'm so hot, I'm so hot&#10;Check me out, check me out, I'm hot&#10;&#10;Yo, everyone, I'm the Sun&#10;I'm made of gas like hydrogen and helium&#10;I keep the Earth warm and help to grow food&#10;I shine down on the beach on guys who say &quot;Dude&quot;&#10;I set into the West and on comes night&#10;And then I rise from the East with that golden light&#10;I'm so hot - so hot - so hot and bright&#10;28 million degrees -&#10;&#10;NEPTUNE AND SATURN: Fahrenheit!&#10;&#10;SUN:&#10;I make plants grow, like trees and flowers&#10;so powerful, got that solar power&#10;make the desert dry, make the oceans rise&#10;Don't stare right at me I can hurt your eyes!&#10;I'm just about a million miles wide&#10;I'm so big, you could fit a million Earths inside&#10;I'm the center of the solar system, can't ya see &#10;Got so much gravity, planets orbit me! &#10;I'm four and a half billion years old&#10;In Spanish, everybody calls me Sol&#10;When I'm not around you'll be feeling cold&#10;Yeah, I shine so bright with my rays of gold&#10;&#10;CHORUS: I'm so hot! &#10;&#10;NEPTUNE: So hot!&#10;&#10;CHORUS: I'm so hot!&#10;&#10;SATURN: So hot!:&#10;&#10;Ow! He's right. He's really hot!&#10;&#10;SUN&#10;Come on StoryBots, show me what you got&#10;How hot am I? &#10;&#10;So hot!&#10;&#10;The Sun is so hot I have to wear these.&#10;(He puts on sunglasses)&#10;Now I'm cool.&#10;&#10;(Putting on sunglasses too)&#10;So cool." id="61" name="Google Shape;61;p14" title="Outer Space: &quot;I'm So Hot,&quot; The Sun Song by StoryBots | Netflix Jr">
            <a:hlinkClick r:id="rId3"/>
          </p:cNvPr>
          <p:cNvPicPr preferRelativeResize="0"/>
          <p:nvPr/>
        </p:nvPicPr>
        <p:blipFill>
          <a:blip r:embed="rId4">
            <a:alphaModFix/>
          </a:blip>
          <a:stretch>
            <a:fillRect/>
          </a:stretch>
        </p:blipFill>
        <p:spPr>
          <a:xfrm>
            <a:off x="1948479" y="1017725"/>
            <a:ext cx="5247034" cy="39352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t>Have you ever heard the words “sunrise” and “sunset”? That’s how we </a:t>
            </a:r>
            <a:r>
              <a:rPr lang="en" sz="2400"/>
              <a:t>describe</a:t>
            </a:r>
            <a:r>
              <a:rPr lang="en" sz="2400"/>
              <a:t> the Sun coming up in the morning (sunrise) and going down at night (sunset).  But did you know that the Earth - the planet where we live- is actually spinning like a top on space?  That’s why the Sun seems to move across the sky.  On the part of the Earth facing the Sun, it’s day. On the part facing away, it’s night!</a:t>
            </a:r>
            <a:endParaRPr sz="2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Make a day sky book</a:t>
            </a:r>
            <a:endParaRPr/>
          </a:p>
        </p:txBody>
      </p:sp>
      <p:sp>
        <p:nvSpPr>
          <p:cNvPr id="72" name="Google Shape;72;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 outside and look at the sky three times during the same day.  You could do it after breakfast, after lunch, and neat dinnertime.  </a:t>
            </a:r>
            <a:r>
              <a:rPr b="1" lang="en" u="sng">
                <a:solidFill>
                  <a:srgbClr val="FFFF00"/>
                </a:solidFill>
              </a:rPr>
              <a:t>Do not look directly at the Sun though!</a:t>
            </a:r>
            <a:r>
              <a:rPr lang="en"/>
              <a:t>  Just like a scientist, make a prediction (guess) for what the sky will look like each time you go outside.  Then, see if your guesses were correct.  Scientist check their predictions all the time- that’s how they learn.</a:t>
            </a:r>
            <a:endParaRPr/>
          </a:p>
          <a:p>
            <a:pPr indent="0" lvl="0" marL="0" rtl="0" algn="l">
              <a:spcBef>
                <a:spcPts val="1600"/>
              </a:spcBef>
              <a:spcAft>
                <a:spcPts val="1600"/>
              </a:spcAft>
              <a:buNone/>
            </a:pPr>
            <a:r>
              <a:rPr lang="en"/>
              <a:t>Draw pictures of what you see at the different times of day.  Does the sky look different each time you go outside?  How? Did the colors or clouds change?  Talk about the sky with your family after you have finished your three pictures.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and Night</a:t>
            </a:r>
            <a:endParaRPr/>
          </a:p>
        </p:txBody>
      </p:sp>
      <p:pic>
        <p:nvPicPr>
          <p:cNvPr descr="Day &amp; Night &#10;&#10;This video explains about Day &amp; Night.&#10;&#10;Stay tuned for more videos:&#10;https://www.youtube.com/user/learningjunction/videos&#10;&#10;&#10;Thank you" id="78" name="Google Shape;78;p17" title="Day and Night || video for kids">
            <a:hlinkClick r:id="rId3"/>
          </p:cNvPr>
          <p:cNvPicPr preferRelativeResize="0"/>
          <p:nvPr/>
        </p:nvPicPr>
        <p:blipFill>
          <a:blip r:embed="rId4">
            <a:alphaModFix/>
          </a:blip>
          <a:stretch>
            <a:fillRect/>
          </a:stretch>
        </p:blipFill>
        <p:spPr>
          <a:xfrm>
            <a:off x="1847263" y="994050"/>
            <a:ext cx="5449475" cy="4087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#2: Observe the Moon</a:t>
            </a:r>
            <a:endParaRPr/>
          </a:p>
        </p:txBody>
      </p:sp>
      <p:pic>
        <p:nvPicPr>
          <p:cNvPr descr="The moon is bright and its rap's all right! When the sun goes down, it's definitely the moon's time to shine. &#10;&#10;The StoryBots are curious little creatures who live beneath our screens, offering a world of learning and fun for kids. The Emmy Award-winning “Ask the StoryBots” is now streaming on Netflix!&#10;&#10;Lyrics:&#10;&#10;Time to Shine&#10;&#10;(Looking at some controls)&#10;Preparing to land our spacecraft on the Moon.&#10;&#10;Houston, we have a song.&#10;&#10;CHORUS&#10;It's my time to shine&#10;It's my time to shine&#10;The day's over now&#10;So it's my time to shine&#10;&#10;MOON:&#10;Good evening, it's the Moon&#10;Here to regale you with a tune&#10;I'm so bright up in the sky at night&#10;But the truth is I'm just reflecting light&#10;See lemme help you break it down&#10;The Earth and I are spinning around&#10;And I orbit the Earth in a loop&#10;&#10;EARTH: &quot;You see, the moon is kinda like my hula hoop&quot;&#10;&#10;MOON:&#10;We both orbit the sun; he's the big shot&#10;&#10;THE SUN: &quot;I'm the center of the solar system, I'm so hot&quot;&#10;&#10;MOON:&#10;The sun's like a lightbulb and I'm like a mirror&#10;Light bounces off me and then it appears&#10;To the Earth below for a lovely view&#10;For animals like wolves who go &quot;Awhooooooo!&quot;&#10;Sometimes I'm full, sometimes half on&#10;Sometimes I'm crescent, or it looks like I'm gone&#10;But I'm here in the dark, just a lonely moon&#10;Hoping that somebody will visit me soon&#10;I'm covered in dust and I'm made of rock&#10;So come see me soon and go on a moonwalk&#10;&#10;MOON: It's my time to shine&#10;It's my time to shine&#10;&#10;Both at day&#10;&#10;And at night&#10;&#10;We can see the moon shine&#10;&#10;MOON: It's my time to shine&#10;It's my time to shine&#10;&#10;I'm planting this flag on the mountain I climbed. One small step for a StoryBot&#10;&#10;One giant leap for Storybotkind" id="84" name="Google Shape;84;p18" title="Outer Space: &quot;Time to Shine,&quot; The Moon Song by StoryBots | Netflix Jr">
            <a:hlinkClick r:id="rId3"/>
          </p:cNvPr>
          <p:cNvPicPr preferRelativeResize="0"/>
          <p:nvPr/>
        </p:nvPicPr>
        <p:blipFill>
          <a:blip r:embed="rId4">
            <a:alphaModFix/>
          </a:blip>
          <a:stretch>
            <a:fillRect/>
          </a:stretch>
        </p:blipFill>
        <p:spPr>
          <a:xfrm>
            <a:off x="2008900" y="1056425"/>
            <a:ext cx="5126200" cy="38446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9"/>
          <p:cNvSpPr txBox="1"/>
          <p:nvPr>
            <p:ph idx="1" type="body"/>
          </p:nvPr>
        </p:nvSpPr>
        <p:spPr>
          <a:xfrm>
            <a:off x="311700" y="493575"/>
            <a:ext cx="8520600" cy="4075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t>Have you ever noticed the Moon in the daytime sky?  Sometimes it’s there!  It just doesn’t seem very bright compared to the blue sky or clouds.  When it’s up at night it’s hard to miss, and some nights it’s brighter than others.  Take a closer look at the Moon and see how it seems to change shape over time.</a:t>
            </a:r>
            <a:endParaRPr sz="2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Make a Moon sky book</a:t>
            </a:r>
            <a:endParaRPr/>
          </a:p>
        </p:txBody>
      </p:sp>
      <p:sp>
        <p:nvSpPr>
          <p:cNvPr id="95" name="Google Shape;95;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make a Moon book that is similar to our Sun book.  For the Moon book you will be going outside at night at the same time for three days.  Be sure to make a prediction for what you think the Moon will look like before going out.  Then, go outside and draw what you see.</a:t>
            </a:r>
            <a:endParaRPr/>
          </a:p>
          <a:p>
            <a:pPr indent="0" lvl="0" marL="0" rtl="0" algn="l">
              <a:spcBef>
                <a:spcPts val="1600"/>
              </a:spcBef>
              <a:spcAft>
                <a:spcPts val="0"/>
              </a:spcAft>
              <a:buNone/>
            </a:pPr>
            <a:r>
              <a:rPr lang="en"/>
              <a:t>Were your predictions correct?  </a:t>
            </a:r>
            <a:endParaRPr/>
          </a:p>
          <a:p>
            <a:pPr indent="0" lvl="0" marL="0" rtl="0" algn="l">
              <a:spcBef>
                <a:spcPts val="1600"/>
              </a:spcBef>
              <a:spcAft>
                <a:spcPts val="0"/>
              </a:spcAft>
              <a:buNone/>
            </a:pPr>
            <a:r>
              <a:rPr lang="en"/>
              <a:t>Using the next slide, write which moon phases your picture looks like most.</a:t>
            </a:r>
            <a:endParaRPr/>
          </a:p>
          <a:p>
            <a:pPr indent="0" lvl="0" marL="0" rtl="0" algn="l">
              <a:spcBef>
                <a:spcPts val="1600"/>
              </a:spcBef>
              <a:spcAft>
                <a:spcPts val="1600"/>
              </a:spcAft>
              <a:buNone/>
            </a:pPr>
            <a:r>
              <a:rPr lang="en"/>
              <a:t>Share your Moon book with your family.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21"/>
          <p:cNvPicPr preferRelativeResize="0"/>
          <p:nvPr/>
        </p:nvPicPr>
        <p:blipFill>
          <a:blip r:embed="rId3">
            <a:alphaModFix/>
          </a:blip>
          <a:stretch>
            <a:fillRect/>
          </a:stretch>
        </p:blipFill>
        <p:spPr>
          <a:xfrm>
            <a:off x="973425" y="52038"/>
            <a:ext cx="7197151" cy="50394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does the moon change?</a:t>
            </a:r>
            <a:endParaRPr/>
          </a:p>
        </p:txBody>
      </p:sp>
      <p:pic>
        <p:nvPicPr>
          <p:cNvPr descr="Have you ever wondered why, some nights, the moon looks like a big, bright circle, and some nights it looks like a little sliver? Join Jessi and Squeaks to learn about how the moon's orbit changes the way we see it here on Earth!&#10;----------&#10;Love SciShow Kids and want to help support it? Become a patron on Patreon: &#10;https://www.patreon.com/scishowkids&#10;----------&#10;Looking for SciShow elsewhere on the internet?&#10;Facebook: http://www.facebook.com/scishow&#10;Twitter: http://www.twitter.com/scishow&#10;Tumblr: http://scishow.tumblr.com&#10;Instagram: http://instagram.com/thescishow&#10;&#10;SOURCES:&#10;http://moon.nasa.gov/about.cfm&#10;http://starchild.gsfc.nasa.gov/docs/StarChild/solar_system_level2/moonlight.html&#10;http://montana.pbslearningmedia.org/resource/ess05.sci.ess.eiu.mphase/phases-of-the-moon/&#10;http://montana.pbslearningmedia.org/asset/ess05_int_mphase/" id="106" name="Google Shape;106;p22" title="Why Does the Moon Change?">
            <a:hlinkClick r:id="rId3"/>
          </p:cNvPr>
          <p:cNvPicPr preferRelativeResize="0"/>
          <p:nvPr/>
        </p:nvPicPr>
        <p:blipFill>
          <a:blip r:embed="rId4">
            <a:alphaModFix/>
          </a:blip>
          <a:stretch>
            <a:fillRect/>
          </a:stretch>
        </p:blipFill>
        <p:spPr>
          <a:xfrm>
            <a:off x="1971563" y="1017725"/>
            <a:ext cx="5200867" cy="39006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Apollo 11</a:t>
            </a:r>
            <a:endParaRPr/>
          </a:p>
        </p:txBody>
      </p:sp>
      <p:pic>
        <p:nvPicPr>
          <p:cNvPr descr="Learn the facts you didn’t know about the first time man set foot on the moon in this episode of “Things You Wanna Know.” Narrated by Cassandra Kubinski.&#10;➡ Subscribe for more National Geographic Kids videos: http://bit.ly/SubscribeToNatGeoKids&#10;➡ Check out our playlist: http://bit.ly/WatchMoreThingsYouWannaKnow&#10;➡ Visit our website: http://bit.ly/NGKThingsYouWannaKnow&#10;➡ Get the book: http://bit.ly/BetYouDidntKnowBook&#10;&#10;About Things You Wanna Know:&#10;Discover cool fun facts about space, bugs, animals, dinosaurs, and so much more.&#10;&#10;Check out our other fun series!:&#10;Amazing Animals: http://bit.ly/WatchMoreAmazingAnimals&#10;Awesome Animals: http://bit.ly/WatchMoreAwesomeAnimals&#10;Animal LOL: http://bit.ly/WatchMoreAnimalLOL&#10;Party Animals: http://bit.ly/WatchMorePartyAnimals&#10;Weird But True! Fast Facts: http://bit.ly/WatchMoreWBTFastFacts&#10;What Sam Sees: http://bit.ly/WatchMoreWhatSamSees&#10;&#10;More National Geographic Kids:&#10;Visit our website for more games, photos, and videos: http://bit.ly/NatGeoKidsSite &#10;Facebook: http://bit.ly/NGKFacebook&#10;Twitter: http://bit.ly/NGKTwitter&#10;&#10;About National Geographic Kids:&#10;Nat Geo Kids makes it fun to explore your world with weird, wild, and wacky videos! Videos featuring awesome animals, cool science, funny pets, and more, are made just for curious kids like you. So pick a topic you love and start watching today!&#10;&#10;Visit the National Geographic Kids website for more games, photos, and videos at http://natgeokids.com. Watch more National Geographic Kids videos at http://natgeokids.com/video&#10;&#10;Apollo 11 - The First Moon Walk | Things You Wanna Know&#10;https://youtu.be/CbTaDOuSePk&#10;&#10;National Geographic Kids&#10;https://www.youtube.com/NatGeoKids" id="112" name="Google Shape;112;p23" title="Apollo 11 - The First Moon Walk | Things You Wanna Know">
            <a:hlinkClick r:id="rId3"/>
          </p:cNvPr>
          <p:cNvPicPr preferRelativeResize="0"/>
          <p:nvPr/>
        </p:nvPicPr>
        <p:blipFill>
          <a:blip r:embed="rId4">
            <a:alphaModFix/>
          </a:blip>
          <a:stretch>
            <a:fillRect/>
          </a:stretch>
        </p:blipFill>
        <p:spPr>
          <a:xfrm>
            <a:off x="1965613" y="1017725"/>
            <a:ext cx="5212775" cy="39095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#3: Meet the Stars</a:t>
            </a:r>
            <a:endParaRPr/>
          </a:p>
        </p:txBody>
      </p:sp>
      <p:pic>
        <p:nvPicPr>
          <p:cNvPr descr="This out-of-this-world music video doesn't just have one star. It has billions of them! &#10;&#10;The StoryBots are curious little creatures who live beneath our screens, offering a world of learning and fun for kids. The Emmy Award-winning “Ask the StoryBots” is now streaming on Netflix!&#10;&#10;LYRICS:&#10;&#10;STARS&#10;&#10;(StoryBots stand by a telescope on a hill...)&#10;&#10;Do you see anything?&#10;&#10;(Peering in)&#10;The stars are out tonight...&#10;&#10;STAR 1: I'm a star&#10;STAR 2: I'm a star&#10;STAR 3: I'm a star&#10;STAR 4: I'm a star&#10;STAR 5: I'm a star&#10;STAR 1: I'm a star&#10;ALL STARS: I'm a big, big star!&#10;&#10;STAR 1: I'm a star from afar&#10;STAR 2: Yes you are&#10;STAR 3: So am I&#10;STAR 1: We are balls of hot gas that shine in the sky&#10;STAR 2: There are trillions &#10;ALL STARS: And trillions! of us &#10;STAR 4: That's a lot&#10;STAR 1 Even the sun is a star  (CHORUS: &quot;I'm so hot&quot;)&#10;STAR 4: There are lots of other stars&#10;STAR 3: Like him&#10;STAR 1: And me&#10;STAR 2: And me!&#10;STAR 1: And a bunch of us together form a galaxy&#10;STAR 2: There's billions of galaxies&#10;STAR 4: Lots of stars!&#10;STAR 3: Understand?&#10;STAR 1: There's more stars in space than all of Earth's grains of sand&#10;STAR 2: And from land, with your eye to the night sky display&#10;STAR 3: You can see the Earth's galaxy&#10;ALL STARS: The Milky Way&#10;STAR 1: Stars are different sizes&#10;STAR 3: And we can morph&#10;STAR 1: There are super giants&#10;STAR 2: Giants&#10;STAR 3: Main sequence&#10;DRAWF STAR: And dwarfs&#10;GROUP OF STARS: And we form constellations&#10;STAR 1: Which are patterns of stars&#10;STAR 2: Before GPS, that's how you'd know where you are&#10;STARS A: We're the Big Dipper&#10;STARS B: We're the Belt of Orion&#10;STARS C: We're the Gemini Twins&#10;STARS D: We're Leo the Lion (Rawwrr)&#10;STAR 3: People think we twinkle&#10;STAR 1: But that's not true&#10;STAR 2: The light's just playing tricks when it shines on you&#10;STAR 3: And shooting stars aren't stars &#10;STAR 1: No they're not&#10;STAR 1: They're meteors burning up when they get too hot&#10;STAR 2: Wish upon a star&#10;STAR 3: It might come true &#10;STAR 4: Well, I hope&#10;STAR 1: Look up tonight in the sky or look through a telescope&#10;&#10;STAR: I'm a star &#10;STAR: I'm a star &#10;STAR: I'm a star &#10;STAR: I'm a star &#10;STAR: I'm a star &#10;STAR: I'm a star &#10;GROUP OF STARS: I'm a big, big star!&#10;&#10;There are lots and lots of stars.&#10;&#10;That's true, there really are.&#10;&#10;I made a wish.&#10;&#10;What was it?&#10;&#10;I'm not telling." id="118" name="Google Shape;118;p24" title="Outer Space: &quot;I'm A Star,&quot; The Stars Song by StoryBots | Netflix Jr">
            <a:hlinkClick r:id="rId3"/>
          </p:cNvPr>
          <p:cNvPicPr preferRelativeResize="0"/>
          <p:nvPr/>
        </p:nvPicPr>
        <p:blipFill>
          <a:blip r:embed="rId4">
            <a:alphaModFix/>
          </a:blip>
          <a:stretch>
            <a:fillRect/>
          </a:stretch>
        </p:blipFill>
        <p:spPr>
          <a:xfrm>
            <a:off x="1974275" y="1152475"/>
            <a:ext cx="5195425" cy="38965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3000"/>
              <a:t>Now that you’ve observed the Sun (our closest star) and the Moon, it’s time to see more stars!</a:t>
            </a:r>
            <a:endParaRPr sz="30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Stars?</a:t>
            </a:r>
            <a:endParaRPr/>
          </a:p>
        </p:txBody>
      </p:sp>
      <p:pic>
        <p:nvPicPr>
          <p:cNvPr descr="Find out what makes stars what they are, and take a tour of some of the most extreme stars in space!&#10;&#10;----------&#10;Like SciShow? Want to help support us, and also get things to put on your walls, cover your torso and hold your liquids? Check out our awesome products over at DFTBA Records: http://dftba.com/SciShow&#10;&#10;Or help support us by becoming our patron on Patreon:&#10;https://www.patreon.com/scishow&#10;----------&#10;Looking for SciShow elsewhere on the internet?&#10;Facebook: http://www.facebook.com/scishow&#10;Twitter: http://www.twitter.com/scishow&#10;Tumblr: http://scishow.tumblr.com&#10;Instagram: http://instagram.com/thescishow&#10;&#10;SOURCES:&#10;&#10;http://www.kidsastronomy.com/stars.htm&#10;&#10;http://starchild.gsfc.nasa.gov/docs/StarChild/universe_level2/stars.html &#10;&#10;https://kidskonnect.com/science/stars-constellations/ &#10;&#10;https://www.esa.int/esaKIDSen/SEMU56WJD1E_OurUniverse_0.html &#10;&#10;http://www.universetoday.com/13507/what-is-the-biggest-star-in-the-universe/&#10;&#10;http://earthsky.org/brightest-stars/blue-white-rigel-is-orions-brightest-star &#10;&#10;http://www.space.com/23475-proxima-centauri-hubble-telescope-photo.html &#10;&#10;http://www.space.com/23772-red-dwarf-stars.html &#10;&#10;https://commons.wikimedia.org/wiki/Category:Rigel#/media/File:Rigel-B8.jpg" id="129" name="Google Shape;129;p26" title="What Are Stars?">
            <a:hlinkClick r:id="rId3"/>
          </p:cNvPr>
          <p:cNvPicPr preferRelativeResize="0"/>
          <p:nvPr/>
        </p:nvPicPr>
        <p:blipFill>
          <a:blip r:embed="rId4">
            <a:alphaModFix/>
          </a:blip>
          <a:stretch>
            <a:fillRect/>
          </a:stretch>
        </p:blipFill>
        <p:spPr>
          <a:xfrm>
            <a:off x="1922313" y="1017725"/>
            <a:ext cx="5299375" cy="39745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Constellations</a:t>
            </a:r>
            <a:endParaRPr/>
          </a:p>
        </p:txBody>
      </p:sp>
      <p:pic>
        <p:nvPicPr>
          <p:cNvPr descr="For a long time, people have seen pictures among the stars -- just like connect the dots! Learn all about constellations, including someone of the easiest ones to spot, and what some people thought they looked like.&#10;----------&#10;Like SciShow? Want to help support us, and also get things to put on your walls, cover your torso and hold your liquids? Check out our awesome products over at DFTBA Records: http://dftba.com/SciShow&#10;&#10;Or help support us by becoming our patron on Patreon:&#10;https://www.patreon.com/scishow&#10;----------&#10;Looking for SciShow elsewhere on the internet?&#10;Facebook: http://www.facebook.com/scishow&#10;Twitter: http://www.twitter.com/scishow&#10;Tumblr: http://scishow.tumblr.com&#10;Instagram: http://instagram.com/thescishow&#10;&#10;SOURCES:&#10;&#10;http://earthsky.org/favorite-star-patterns/big-and-little-dippers-highlight-northern-sky&#10;http://www.space.com/27758-big-dipper.html&#10;http://stardate.org/nightsky/constellations/orion&#10;http://www.nytimes.com/2014/12/28/opinion/sunday/stargazing-is-better-in-the-southern-hemisphere.html?_r=0" id="135" name="Google Shape;135;p27" title="Constellations: Connect the Dots in the Sky!">
            <a:hlinkClick r:id="rId3"/>
          </p:cNvPr>
          <p:cNvPicPr preferRelativeResize="0"/>
          <p:nvPr/>
        </p:nvPicPr>
        <p:blipFill>
          <a:blip r:embed="rId4">
            <a:alphaModFix/>
          </a:blip>
          <a:stretch>
            <a:fillRect/>
          </a:stretch>
        </p:blipFill>
        <p:spPr>
          <a:xfrm>
            <a:off x="1982938" y="1060750"/>
            <a:ext cx="5178125" cy="3883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Look to the sky!</a:t>
            </a:r>
            <a:endParaRPr/>
          </a:p>
        </p:txBody>
      </p:sp>
      <p:sp>
        <p:nvSpPr>
          <p:cNvPr id="141" name="Google Shape;141;p28"/>
          <p:cNvSpPr txBox="1"/>
          <p:nvPr>
            <p:ph idx="1" type="body"/>
          </p:nvPr>
        </p:nvSpPr>
        <p:spPr>
          <a:xfrm>
            <a:off x="311700" y="11005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 a look at some constellations up close and the stars that form them:</a:t>
            </a:r>
            <a:endParaRPr/>
          </a:p>
          <a:p>
            <a:pPr indent="0" lvl="0" marL="0" rtl="0" algn="l">
              <a:spcBef>
                <a:spcPts val="1600"/>
              </a:spcBef>
              <a:spcAft>
                <a:spcPts val="0"/>
              </a:spcAft>
              <a:buNone/>
            </a:pPr>
            <a:r>
              <a:rPr lang="en" sz="1100" u="sng">
                <a:solidFill>
                  <a:schemeClr val="hlink"/>
                </a:solidFill>
                <a:hlinkClick r:id="rId3"/>
              </a:rPr>
              <a:t>https://www.dkfindout.com/us/space/constellations/</a:t>
            </a:r>
            <a:endParaRPr/>
          </a:p>
          <a:p>
            <a:pPr indent="0" lvl="0" marL="0" rtl="0" algn="l">
              <a:spcBef>
                <a:spcPts val="1600"/>
              </a:spcBef>
              <a:spcAft>
                <a:spcPts val="0"/>
              </a:spcAft>
              <a:buNone/>
            </a:pPr>
            <a:r>
              <a:rPr lang="en"/>
              <a:t>Check out some of the legends behind the </a:t>
            </a:r>
            <a:r>
              <a:rPr lang="en"/>
              <a:t>constellations</a:t>
            </a:r>
            <a:r>
              <a:rPr lang="en"/>
              <a:t>: </a:t>
            </a:r>
            <a:r>
              <a:rPr lang="en" sz="1100" u="sng">
                <a:solidFill>
                  <a:schemeClr val="hlink"/>
                </a:solidFill>
                <a:hlinkClick r:id="rId4"/>
              </a:rPr>
              <a:t>http://www.tcoe.org/scicon/instructionalguide/constellations.pdf</a:t>
            </a:r>
            <a:endParaRPr/>
          </a:p>
          <a:p>
            <a:pPr indent="0" lvl="0" marL="0" rtl="0" algn="l">
              <a:spcBef>
                <a:spcPts val="1600"/>
              </a:spcBef>
              <a:spcAft>
                <a:spcPts val="0"/>
              </a:spcAft>
              <a:buNone/>
            </a:pPr>
            <a:r>
              <a:rPr lang="en"/>
              <a:t>Make a star wheel:</a:t>
            </a:r>
            <a:endParaRPr/>
          </a:p>
          <a:p>
            <a:pPr indent="0" lvl="0" marL="0" rtl="0" algn="l">
              <a:spcBef>
                <a:spcPts val="1600"/>
              </a:spcBef>
              <a:spcAft>
                <a:spcPts val="1600"/>
              </a:spcAft>
              <a:buNone/>
            </a:pPr>
            <a:r>
              <a:rPr lang="en" sz="1100" u="sng">
                <a:solidFill>
                  <a:schemeClr val="hlink"/>
                </a:solidFill>
                <a:hlinkClick r:id="rId5"/>
              </a:rPr>
              <a:t>http://www.aosny.org/Starwheel.pdf</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a:t>
            </a:r>
            <a:r>
              <a:rPr lang="en"/>
              <a:t>let's</a:t>
            </a:r>
            <a:r>
              <a:rPr lang="en"/>
              <a:t> make your own </a:t>
            </a:r>
            <a:r>
              <a:rPr lang="en"/>
              <a:t>constellation</a:t>
            </a:r>
            <a:endParaRPr/>
          </a:p>
        </p:txBody>
      </p:sp>
      <p:sp>
        <p:nvSpPr>
          <p:cNvPr id="147" name="Google Shape;147;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that you have seen some of our constellations lets make up our own! Choose between these two options.</a:t>
            </a:r>
            <a:endParaRPr/>
          </a:p>
          <a:p>
            <a:pPr indent="0" lvl="0" marL="0" rtl="0" algn="l">
              <a:spcBef>
                <a:spcPts val="1600"/>
              </a:spcBef>
              <a:spcAft>
                <a:spcPts val="0"/>
              </a:spcAft>
              <a:buNone/>
            </a:pPr>
            <a:r>
              <a:rPr lang="en"/>
              <a:t>Option #1: I’m feeling crafty</a:t>
            </a:r>
            <a:endParaRPr/>
          </a:p>
          <a:p>
            <a:pPr indent="0" lvl="0" marL="0" rtl="0" algn="l">
              <a:spcBef>
                <a:spcPts val="1600"/>
              </a:spcBef>
              <a:spcAft>
                <a:spcPts val="1600"/>
              </a:spcAft>
              <a:buNone/>
            </a:pPr>
            <a:r>
              <a:rPr lang="en"/>
              <a:t>Option #2: I’m feeling hungry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Option #1: I’m feeling crafty</a:t>
            </a:r>
            <a:endParaRPr/>
          </a:p>
        </p:txBody>
      </p:sp>
      <p:sp>
        <p:nvSpPr>
          <p:cNvPr id="153" name="Google Shape;153;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Supplies: Paper, something to draw with, and small stickers if you have them</a:t>
            </a:r>
            <a:endParaRPr/>
          </a:p>
          <a:p>
            <a:pPr indent="-342900" lvl="0" marL="457200" rtl="0" algn="l">
              <a:spcBef>
                <a:spcPts val="1600"/>
              </a:spcBef>
              <a:spcAft>
                <a:spcPts val="0"/>
              </a:spcAft>
              <a:buSzPts val="1800"/>
              <a:buChar char="●"/>
            </a:pPr>
            <a:r>
              <a:rPr lang="en"/>
              <a:t>Think about what you want your </a:t>
            </a:r>
            <a:r>
              <a:rPr lang="en"/>
              <a:t>constellation</a:t>
            </a:r>
            <a:r>
              <a:rPr lang="en"/>
              <a:t> to look like: a person, animal, thing, ect.</a:t>
            </a:r>
            <a:endParaRPr/>
          </a:p>
          <a:p>
            <a:pPr indent="-342900" lvl="0" marL="457200" rtl="0" algn="l">
              <a:spcBef>
                <a:spcPts val="0"/>
              </a:spcBef>
              <a:spcAft>
                <a:spcPts val="0"/>
              </a:spcAft>
              <a:buSzPts val="1800"/>
              <a:buChar char="●"/>
            </a:pPr>
            <a:r>
              <a:rPr lang="en"/>
              <a:t>Use stickers to represent stars or use a marker or crayon to make stars or dots that when connected will form the shape you have chosen.</a:t>
            </a:r>
            <a:endParaRPr/>
          </a:p>
          <a:p>
            <a:pPr indent="-342900" lvl="0" marL="457200" rtl="0" algn="l">
              <a:spcBef>
                <a:spcPts val="0"/>
              </a:spcBef>
              <a:spcAft>
                <a:spcPts val="0"/>
              </a:spcAft>
              <a:buSzPts val="1800"/>
              <a:buChar char="●"/>
            </a:pPr>
            <a:r>
              <a:rPr lang="en"/>
              <a:t>Once you have your stars use a marker or </a:t>
            </a:r>
            <a:r>
              <a:rPr lang="en"/>
              <a:t>crayon to connect the stars </a:t>
            </a:r>
            <a:r>
              <a:rPr lang="en"/>
              <a:t> like you would a connect the dot puzzle.</a:t>
            </a:r>
            <a:endParaRPr/>
          </a:p>
          <a:p>
            <a:pPr indent="-342900" lvl="0" marL="457200" rtl="0" algn="l">
              <a:spcBef>
                <a:spcPts val="0"/>
              </a:spcBef>
              <a:spcAft>
                <a:spcPts val="0"/>
              </a:spcAft>
              <a:buSzPts val="1800"/>
              <a:buChar char="●"/>
            </a:pPr>
            <a:r>
              <a:rPr lang="en"/>
              <a:t>Make up a story to go along with your new </a:t>
            </a:r>
            <a:endParaRPr/>
          </a:p>
          <a:p>
            <a:pPr indent="0" lvl="0" marL="457200" rtl="0" algn="l">
              <a:spcBef>
                <a:spcPts val="0"/>
              </a:spcBef>
              <a:spcAft>
                <a:spcPts val="0"/>
              </a:spcAft>
              <a:buNone/>
            </a:pPr>
            <a:r>
              <a:rPr lang="en"/>
              <a:t>constellation and share with your family or friends</a:t>
            </a:r>
            <a:r>
              <a:rPr lang="en"/>
              <a:t>. </a:t>
            </a:r>
            <a:endParaRPr/>
          </a:p>
        </p:txBody>
      </p:sp>
      <p:pic>
        <p:nvPicPr>
          <p:cNvPr id="154" name="Google Shape;154;p30"/>
          <p:cNvPicPr preferRelativeResize="0"/>
          <p:nvPr/>
        </p:nvPicPr>
        <p:blipFill>
          <a:blip r:embed="rId3">
            <a:alphaModFix/>
          </a:blip>
          <a:stretch>
            <a:fillRect/>
          </a:stretch>
        </p:blipFill>
        <p:spPr>
          <a:xfrm>
            <a:off x="6365313" y="3444163"/>
            <a:ext cx="2466975" cy="15906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Option #2: I’m feeling hungry</a:t>
            </a:r>
            <a:endParaRPr/>
          </a:p>
        </p:txBody>
      </p:sp>
      <p:sp>
        <p:nvSpPr>
          <p:cNvPr id="160" name="Google Shape;160;p31"/>
          <p:cNvSpPr txBox="1"/>
          <p:nvPr>
            <p:ph idx="1" type="body"/>
          </p:nvPr>
        </p:nvSpPr>
        <p:spPr>
          <a:xfrm>
            <a:off x="311700" y="1152475"/>
            <a:ext cx="6225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Supplies: Mini </a:t>
            </a:r>
            <a:r>
              <a:rPr lang="en"/>
              <a:t>marshmallows</a:t>
            </a:r>
            <a:r>
              <a:rPr lang="en"/>
              <a:t> and pretzel sticks</a:t>
            </a:r>
            <a:endParaRPr/>
          </a:p>
          <a:p>
            <a:pPr indent="-342900" lvl="0" marL="457200" rtl="0" algn="l">
              <a:spcBef>
                <a:spcPts val="1600"/>
              </a:spcBef>
              <a:spcAft>
                <a:spcPts val="0"/>
              </a:spcAft>
              <a:buSzPts val="1800"/>
              <a:buChar char="●"/>
            </a:pPr>
            <a:r>
              <a:rPr lang="en"/>
              <a:t>Think about what you want your constellation to look like: a person, animal, thing, ect.</a:t>
            </a:r>
            <a:endParaRPr/>
          </a:p>
          <a:p>
            <a:pPr indent="-342900" lvl="0" marL="457200" rtl="0" algn="l">
              <a:spcBef>
                <a:spcPts val="0"/>
              </a:spcBef>
              <a:spcAft>
                <a:spcPts val="0"/>
              </a:spcAft>
              <a:buSzPts val="1800"/>
              <a:buChar char="●"/>
            </a:pPr>
            <a:r>
              <a:rPr lang="en"/>
              <a:t>Now pretend that the marshmallows are the stars and the pretzel sticks are the lines connecting the stars.</a:t>
            </a:r>
            <a:endParaRPr/>
          </a:p>
          <a:p>
            <a:pPr indent="-342900" lvl="0" marL="457200" rtl="0" algn="l">
              <a:spcBef>
                <a:spcPts val="0"/>
              </a:spcBef>
              <a:spcAft>
                <a:spcPts val="0"/>
              </a:spcAft>
              <a:buSzPts val="1800"/>
              <a:buChar char="●"/>
            </a:pPr>
            <a:r>
              <a:rPr lang="en"/>
              <a:t>Create your own constellation.</a:t>
            </a:r>
            <a:endParaRPr/>
          </a:p>
          <a:p>
            <a:pPr indent="-342900" lvl="0" marL="457200" rtl="0" algn="l">
              <a:spcBef>
                <a:spcPts val="0"/>
              </a:spcBef>
              <a:spcAft>
                <a:spcPts val="0"/>
              </a:spcAft>
              <a:buSzPts val="1800"/>
              <a:buChar char="●"/>
            </a:pPr>
            <a:r>
              <a:rPr lang="en"/>
              <a:t>Make up a story to go along with your new constellation and share with your family or friends. </a:t>
            </a:r>
            <a:endParaRPr/>
          </a:p>
          <a:p>
            <a:pPr indent="-342900" lvl="0" marL="457200" rtl="0" algn="l">
              <a:spcBef>
                <a:spcPts val="0"/>
              </a:spcBef>
              <a:spcAft>
                <a:spcPts val="0"/>
              </a:spcAft>
              <a:buSzPts val="1800"/>
              <a:buChar char="●"/>
            </a:pPr>
            <a:r>
              <a:rPr lang="en"/>
              <a:t>Eat your constellation!</a:t>
            </a:r>
            <a:endParaRPr/>
          </a:p>
        </p:txBody>
      </p:sp>
      <p:pic>
        <p:nvPicPr>
          <p:cNvPr id="161" name="Google Shape;161;p31"/>
          <p:cNvPicPr preferRelativeResize="0"/>
          <p:nvPr/>
        </p:nvPicPr>
        <p:blipFill>
          <a:blip r:embed="rId3">
            <a:alphaModFix/>
          </a:blip>
          <a:stretch>
            <a:fillRect/>
          </a:stretch>
        </p:blipFill>
        <p:spPr>
          <a:xfrm>
            <a:off x="6593900" y="804425"/>
            <a:ext cx="2381250" cy="36385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000">
                <a:solidFill>
                  <a:srgbClr val="FFFFFF"/>
                </a:solidFill>
                <a:latin typeface="Source Code Pro"/>
                <a:ea typeface="Source Code Pro"/>
                <a:cs typeface="Source Code Pro"/>
                <a:sym typeface="Source Code Pro"/>
              </a:rPr>
              <a:t>We would love to hear from you!  Please complete this quick 1-2 minute survey.</a:t>
            </a:r>
            <a:endParaRPr b="1" sz="3000">
              <a:solidFill>
                <a:srgbClr val="FFFFFF"/>
              </a:solidFill>
              <a:latin typeface="Source Code Pro"/>
              <a:ea typeface="Source Code Pro"/>
              <a:cs typeface="Source Code Pro"/>
              <a:sym typeface="Source Code Pro"/>
            </a:endParaRPr>
          </a:p>
          <a:p>
            <a:pPr indent="0" lvl="0" marL="0" rtl="0" algn="ctr">
              <a:spcBef>
                <a:spcPts val="1600"/>
              </a:spcBef>
              <a:spcAft>
                <a:spcPts val="1600"/>
              </a:spcAft>
              <a:buNone/>
            </a:pPr>
            <a:r>
              <a:rPr lang="en" u="sng">
                <a:solidFill>
                  <a:srgbClr val="FFFFFF"/>
                </a:solidFill>
                <a:latin typeface="Source Code Pro"/>
                <a:ea typeface="Source Code Pro"/>
                <a:cs typeface="Source Code Pro"/>
                <a:sym typeface="Source Code Pro"/>
                <a:hlinkClick r:id="rId3">
                  <a:extLst>
                    <a:ext uri="{A12FA001-AC4F-418D-AE19-62706E023703}">
                      <ahyp:hlinkClr val="tx"/>
                    </a:ext>
                  </a:extLst>
                </a:hlinkClick>
              </a:rPr>
              <a:t>https://forms.gle/yFCNdKXXeymTUGFj8</a:t>
            </a:r>
            <a:endParaRPr>
              <a:solidFill>
                <a:srgbClr val="FFFFF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3"/>
          <p:cNvSpPr txBox="1"/>
          <p:nvPr>
            <p:ph idx="1" type="body"/>
          </p:nvPr>
        </p:nvSpPr>
        <p:spPr>
          <a:xfrm>
            <a:off x="129850" y="96050"/>
            <a:ext cx="3671400" cy="4891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Congrats!  You completed your Space Explorer badge!</a:t>
            </a:r>
            <a:endParaRPr b="1" sz="2400">
              <a:solidFill>
                <a:srgbClr val="FFFFFF"/>
              </a:solidFill>
            </a:endParaRPr>
          </a:p>
          <a:p>
            <a:pPr indent="0" lvl="0" marL="0" rtl="0" algn="ctr">
              <a:spcBef>
                <a:spcPts val="1600"/>
              </a:spcBef>
              <a:spcAft>
                <a:spcPts val="1600"/>
              </a:spcAft>
              <a:buNone/>
            </a:pPr>
            <a:r>
              <a:rPr b="1" lang="en" sz="2400">
                <a:solidFill>
                  <a:srgbClr val="FFFFFF"/>
                </a:solidFill>
              </a:rPr>
              <a:t>We would love to see your projects or hear about the fun things you did.  Be sure to share with us!</a:t>
            </a:r>
            <a:endParaRPr b="1" sz="2400">
              <a:solidFill>
                <a:srgbClr val="FFFFFF"/>
              </a:solidFill>
            </a:endParaRPr>
          </a:p>
        </p:txBody>
      </p:sp>
      <p:pic>
        <p:nvPicPr>
          <p:cNvPr id="172" name="Google Shape;172;p33"/>
          <p:cNvPicPr preferRelativeResize="0"/>
          <p:nvPr/>
        </p:nvPicPr>
        <p:blipFill>
          <a:blip r:embed="rId3">
            <a:alphaModFix/>
          </a:blip>
          <a:stretch>
            <a:fillRect/>
          </a:stretch>
        </p:blipFill>
        <p:spPr>
          <a:xfrm>
            <a:off x="4052450" y="43300"/>
            <a:ext cx="5022275" cy="50222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