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embeddedFontLst>
    <p:embeddedFont>
      <p:font typeface="Geo"/>
      <p:regular r:id="rId38"/>
      <p: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Geo-italic.fntdata"/><Relationship Id="rId16" Type="http://schemas.openxmlformats.org/officeDocument/2006/relationships/slide" Target="slides/slide10.xml"/><Relationship Id="rId38" Type="http://schemas.openxmlformats.org/officeDocument/2006/relationships/font" Target="fonts/Geo-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26e0373e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c26e0373ed_2_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26e0373e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gc26e0373ed_2_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c26e0373ed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c26e0373ed_2_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c26e0373ed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gc26e0373ed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c26e0373ed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gc26e0373ed_2_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c26e0373ed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gc26e0373ed_2_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c26e0373ed_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c26e0373ed_2_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c26e0373ed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gc26e0373ed_2_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c26e0373ed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gc26e0373ed_2_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c26e0373ed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gc26e0373ed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c26e0373ed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gc26e0373ed_2_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c26e0373ed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gc26e0373ed_2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c26e0373ed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c26e0373ed_2_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c26e0373ed_2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c26e0373ed_2_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c26e0373ed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c26e0373ed_2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c26e0373ed_2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gc26e0373ed_2_1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c26e0373ed_2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c26e0373ed_2_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c26e0373ed_2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gc26e0373ed_2_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c26e0373ed_2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c26e0373ed_2_1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c26e0373ed_2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c26e0373ed_2_1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c26e0373ed_2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c26e0373ed_2_1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c26e0373ed_2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gc26e0373ed_2_1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c26e0373ed_2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c26e0373ed_2_2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c26e0373ed_2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gc26e0373ed_2_2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c26e0373ed_2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c26e0373ed_2_2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c26e0373ed_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gc26e0373ed_2_2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c26e0373ed_2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gc26e0373ed_2_2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c26e0373ed_2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gc26e0373ed_2_2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c26e0373ed_2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c26e0373ed_2_2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c26e0373ed_2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gc26e0373ed_2_2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c26e0373ed_2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c26e0373ed_2_2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3" name="Shape 53"/>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4" name="Shape 54"/>
        <p:cNvGrpSpPr/>
        <p:nvPr/>
      </p:nvGrpSpPr>
      <p:grpSpPr>
        <a:xfrm>
          <a:off x="0" y="0"/>
          <a:ext cx="0" cy="0"/>
          <a:chOff x="0" y="0"/>
          <a:chExt cx="0" cy="0"/>
        </a:xfrm>
      </p:grpSpPr>
      <p:sp>
        <p:nvSpPr>
          <p:cNvPr id="55" name="Google Shape;55;p15"/>
          <p:cNvSpPr txBox="1"/>
          <p:nvPr>
            <p:ph idx="1" type="body"/>
          </p:nvPr>
        </p:nvSpPr>
        <p:spPr>
          <a:xfrm>
            <a:off x="628650" y="1369219"/>
            <a:ext cx="8153400" cy="342370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 name="Google Shape;56;p15"/>
          <p:cNvSpPr txBox="1"/>
          <p:nvPr>
            <p:ph type="title"/>
          </p:nvPr>
        </p:nvSpPr>
        <p:spPr>
          <a:xfrm>
            <a:off x="628650" y="350576"/>
            <a:ext cx="8153400" cy="91744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SzPts val="3000"/>
              <a:buFont typeface="Georgia"/>
              <a:buNone/>
              <a:defRPr sz="3000">
                <a:latin typeface="Georgia"/>
                <a:ea typeface="Georgia"/>
                <a:cs typeface="Georgia"/>
                <a:sym typeface="Georgia"/>
              </a:defRPr>
            </a:lvl1pPr>
            <a:lvl2pPr lvl="1">
              <a:spcBef>
                <a:spcPts val="0"/>
              </a:spcBef>
              <a:spcAft>
                <a:spcPts val="0"/>
              </a:spcAft>
              <a:buSzPts val="3000"/>
              <a:buFont typeface="Georgia"/>
              <a:buNone/>
              <a:defRPr sz="3000">
                <a:latin typeface="Georgia"/>
                <a:ea typeface="Georgia"/>
                <a:cs typeface="Georgia"/>
                <a:sym typeface="Georgia"/>
              </a:defRPr>
            </a:lvl2pPr>
            <a:lvl3pPr lvl="2">
              <a:spcBef>
                <a:spcPts val="0"/>
              </a:spcBef>
              <a:spcAft>
                <a:spcPts val="0"/>
              </a:spcAft>
              <a:buSzPts val="3000"/>
              <a:buFont typeface="Georgia"/>
              <a:buNone/>
              <a:defRPr sz="3000">
                <a:latin typeface="Georgia"/>
                <a:ea typeface="Georgia"/>
                <a:cs typeface="Georgia"/>
                <a:sym typeface="Georgia"/>
              </a:defRPr>
            </a:lvl3pPr>
            <a:lvl4pPr lvl="3">
              <a:spcBef>
                <a:spcPts val="0"/>
              </a:spcBef>
              <a:spcAft>
                <a:spcPts val="0"/>
              </a:spcAft>
              <a:buSzPts val="3000"/>
              <a:buFont typeface="Georgia"/>
              <a:buNone/>
              <a:defRPr sz="3000">
                <a:latin typeface="Georgia"/>
                <a:ea typeface="Georgia"/>
                <a:cs typeface="Georgia"/>
                <a:sym typeface="Georgia"/>
              </a:defRPr>
            </a:lvl4pPr>
            <a:lvl5pPr lvl="4">
              <a:spcBef>
                <a:spcPts val="0"/>
              </a:spcBef>
              <a:spcAft>
                <a:spcPts val="0"/>
              </a:spcAft>
              <a:buSzPts val="3000"/>
              <a:buFont typeface="Georgia"/>
              <a:buNone/>
              <a:defRPr sz="3000">
                <a:latin typeface="Georgia"/>
                <a:ea typeface="Georgia"/>
                <a:cs typeface="Georgia"/>
                <a:sym typeface="Georgia"/>
              </a:defRPr>
            </a:lvl5pPr>
            <a:lvl6pPr lvl="5">
              <a:spcBef>
                <a:spcPts val="0"/>
              </a:spcBef>
              <a:spcAft>
                <a:spcPts val="0"/>
              </a:spcAft>
              <a:buSzPts val="3000"/>
              <a:buFont typeface="Georgia"/>
              <a:buNone/>
              <a:defRPr sz="3000">
                <a:latin typeface="Georgia"/>
                <a:ea typeface="Georgia"/>
                <a:cs typeface="Georgia"/>
                <a:sym typeface="Georgia"/>
              </a:defRPr>
            </a:lvl6pPr>
            <a:lvl7pPr lvl="6">
              <a:spcBef>
                <a:spcPts val="0"/>
              </a:spcBef>
              <a:spcAft>
                <a:spcPts val="0"/>
              </a:spcAft>
              <a:buSzPts val="3000"/>
              <a:buFont typeface="Georgia"/>
              <a:buNone/>
              <a:defRPr sz="3000">
                <a:latin typeface="Georgia"/>
                <a:ea typeface="Georgia"/>
                <a:cs typeface="Georgia"/>
                <a:sym typeface="Georgia"/>
              </a:defRPr>
            </a:lvl7pPr>
            <a:lvl8pPr lvl="7">
              <a:spcBef>
                <a:spcPts val="0"/>
              </a:spcBef>
              <a:spcAft>
                <a:spcPts val="0"/>
              </a:spcAft>
              <a:buSzPts val="3000"/>
              <a:buFont typeface="Georgia"/>
              <a:buNone/>
              <a:defRPr sz="3000">
                <a:latin typeface="Georgia"/>
                <a:ea typeface="Georgia"/>
                <a:cs typeface="Georgia"/>
                <a:sym typeface="Georgia"/>
              </a:defRPr>
            </a:lvl8pPr>
            <a:lvl9pPr lvl="8">
              <a:spcBef>
                <a:spcPts val="0"/>
              </a:spcBef>
              <a:spcAft>
                <a:spcPts val="0"/>
              </a:spcAft>
              <a:buSzPts val="3000"/>
              <a:buFont typeface="Georgia"/>
              <a:buNone/>
              <a:defRPr sz="3000">
                <a:latin typeface="Georgia"/>
                <a:ea typeface="Georgia"/>
                <a:cs typeface="Georgia"/>
                <a:sym typeface="Georgi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SzPts val="1800"/>
              <a:buFont typeface="Georgia"/>
              <a:buChar char="●"/>
              <a:defRPr sz="1800">
                <a:latin typeface="Georgia"/>
                <a:ea typeface="Georgia"/>
                <a:cs typeface="Georgia"/>
                <a:sym typeface="Georgia"/>
              </a:defRPr>
            </a:lvl1pPr>
            <a:lvl2pPr indent="-317500" lvl="1" marL="914400">
              <a:lnSpc>
                <a:spcPct val="115000"/>
              </a:lnSpc>
              <a:spcBef>
                <a:spcPts val="0"/>
              </a:spcBef>
              <a:spcAft>
                <a:spcPts val="0"/>
              </a:spcAft>
              <a:buSzPts val="1400"/>
              <a:buFont typeface="Georgia"/>
              <a:buChar char="○"/>
              <a:defRPr>
                <a:latin typeface="Georgia"/>
                <a:ea typeface="Georgia"/>
                <a:cs typeface="Georgia"/>
                <a:sym typeface="Georgia"/>
              </a:defRPr>
            </a:lvl2pPr>
            <a:lvl3pPr indent="-317500" lvl="2" marL="1371600">
              <a:lnSpc>
                <a:spcPct val="115000"/>
              </a:lnSpc>
              <a:spcBef>
                <a:spcPts val="0"/>
              </a:spcBef>
              <a:spcAft>
                <a:spcPts val="0"/>
              </a:spcAft>
              <a:buSzPts val="1400"/>
              <a:buFont typeface="Georgia"/>
              <a:buChar char="■"/>
              <a:defRPr>
                <a:latin typeface="Georgia"/>
                <a:ea typeface="Georgia"/>
                <a:cs typeface="Georgia"/>
                <a:sym typeface="Georgia"/>
              </a:defRPr>
            </a:lvl3pPr>
            <a:lvl4pPr indent="-317500" lvl="3" marL="1828800">
              <a:lnSpc>
                <a:spcPct val="115000"/>
              </a:lnSpc>
              <a:spcBef>
                <a:spcPts val="0"/>
              </a:spcBef>
              <a:spcAft>
                <a:spcPts val="0"/>
              </a:spcAft>
              <a:buSzPts val="1400"/>
              <a:buFont typeface="Georgia"/>
              <a:buChar char="●"/>
              <a:defRPr>
                <a:latin typeface="Georgia"/>
                <a:ea typeface="Georgia"/>
                <a:cs typeface="Georgia"/>
                <a:sym typeface="Georgia"/>
              </a:defRPr>
            </a:lvl4pPr>
            <a:lvl5pPr indent="-317500" lvl="4" marL="2286000">
              <a:lnSpc>
                <a:spcPct val="115000"/>
              </a:lnSpc>
              <a:spcBef>
                <a:spcPts val="0"/>
              </a:spcBef>
              <a:spcAft>
                <a:spcPts val="0"/>
              </a:spcAft>
              <a:buSzPts val="1400"/>
              <a:buFont typeface="Georgia"/>
              <a:buChar char="○"/>
              <a:defRPr>
                <a:latin typeface="Georgia"/>
                <a:ea typeface="Georgia"/>
                <a:cs typeface="Georgia"/>
                <a:sym typeface="Georgia"/>
              </a:defRPr>
            </a:lvl5pPr>
            <a:lvl6pPr indent="-317500" lvl="5" marL="2743200">
              <a:lnSpc>
                <a:spcPct val="115000"/>
              </a:lnSpc>
              <a:spcBef>
                <a:spcPts val="0"/>
              </a:spcBef>
              <a:spcAft>
                <a:spcPts val="0"/>
              </a:spcAft>
              <a:buSzPts val="1400"/>
              <a:buFont typeface="Georgia"/>
              <a:buChar char="■"/>
              <a:defRPr>
                <a:latin typeface="Georgia"/>
                <a:ea typeface="Georgia"/>
                <a:cs typeface="Georgia"/>
                <a:sym typeface="Georgia"/>
              </a:defRPr>
            </a:lvl6pPr>
            <a:lvl7pPr indent="-317500" lvl="6" marL="3200400">
              <a:lnSpc>
                <a:spcPct val="115000"/>
              </a:lnSpc>
              <a:spcBef>
                <a:spcPts val="0"/>
              </a:spcBef>
              <a:spcAft>
                <a:spcPts val="0"/>
              </a:spcAft>
              <a:buSzPts val="1400"/>
              <a:buFont typeface="Georgia"/>
              <a:buChar char="●"/>
              <a:defRPr>
                <a:latin typeface="Georgia"/>
                <a:ea typeface="Georgia"/>
                <a:cs typeface="Georgia"/>
                <a:sym typeface="Georgia"/>
              </a:defRPr>
            </a:lvl7pPr>
            <a:lvl8pPr indent="-317500" lvl="7" marL="3657600">
              <a:lnSpc>
                <a:spcPct val="115000"/>
              </a:lnSpc>
              <a:spcBef>
                <a:spcPts val="0"/>
              </a:spcBef>
              <a:spcAft>
                <a:spcPts val="0"/>
              </a:spcAft>
              <a:buSzPts val="1400"/>
              <a:buFont typeface="Georgia"/>
              <a:buChar char="○"/>
              <a:defRPr>
                <a:latin typeface="Georgia"/>
                <a:ea typeface="Georgia"/>
                <a:cs typeface="Georgia"/>
                <a:sym typeface="Georgia"/>
              </a:defRPr>
            </a:lvl8pPr>
            <a:lvl9pPr indent="-317500" lvl="8" marL="4114800">
              <a:lnSpc>
                <a:spcPct val="115000"/>
              </a:lnSpc>
              <a:spcBef>
                <a:spcPts val="0"/>
              </a:spcBef>
              <a:spcAft>
                <a:spcPts val="0"/>
              </a:spcAft>
              <a:buSzPts val="1400"/>
              <a:buFont typeface="Georgia"/>
              <a:buChar char="■"/>
              <a:defRPr>
                <a:latin typeface="Georgia"/>
                <a:ea typeface="Georgia"/>
                <a:cs typeface="Georgia"/>
                <a:sym typeface="Georgi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510778"/>
            <a:ext cx="7886700" cy="757238"/>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Georgia"/>
              <a:buNone/>
              <a:defRPr b="0" i="0" sz="3300" u="none" cap="none" strike="noStrike">
                <a:solidFill>
                  <a:schemeClr val="dk1"/>
                </a:solidFill>
                <a:latin typeface="Georgia"/>
                <a:ea typeface="Georgia"/>
                <a:cs typeface="Georgia"/>
                <a:sym typeface="Georgia"/>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Georgia"/>
                <a:ea typeface="Georgia"/>
                <a:cs typeface="Georgia"/>
                <a:sym typeface="Georgia"/>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Georgia"/>
                <a:ea typeface="Georgia"/>
                <a:cs typeface="Georgia"/>
                <a:sym typeface="Georgia"/>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Georgia"/>
                <a:ea typeface="Georgia"/>
                <a:cs typeface="Georgia"/>
                <a:sym typeface="Georgia"/>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image" Target="../media/image21.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hyperlink" Target="http://www.youtube.com/watch?v=o3U39SZ-V-o" TargetMode="External"/><Relationship Id="rId5"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www.youtube.com/watch?v=s92IDLfRRyc" TargetMode="External"/><Relationship Id="rId4" Type="http://schemas.openxmlformats.org/officeDocument/2006/relationships/image" Target="../media/image5.jp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8.jpg"/><Relationship Id="rId4" Type="http://schemas.openxmlformats.org/officeDocument/2006/relationships/image" Target="../media/image21.png"/><Relationship Id="rId5" Type="http://schemas.openxmlformats.org/officeDocument/2006/relationships/image" Target="../media/image14.png"/><Relationship Id="rId6"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17.jpg"/><Relationship Id="rId5"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17.jpg"/><Relationship Id="rId5" Type="http://schemas.openxmlformats.org/officeDocument/2006/relationships/image" Target="../media/image21.png"/><Relationship Id="rId6"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15.jpg"/><Relationship Id="rId5"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14.png"/><Relationship Id="rId6"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20.jp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14.png"/><Relationship Id="rId6"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16.jpg"/><Relationship Id="rId5"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14.png"/><Relationship Id="rId6"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6"/>
          <p:cNvSpPr/>
          <p:nvPr/>
        </p:nvSpPr>
        <p:spPr>
          <a:xfrm>
            <a:off x="361952" y="350575"/>
            <a:ext cx="1050468" cy="92226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eorgia"/>
              <a:ea typeface="Georgia"/>
              <a:cs typeface="Georgia"/>
              <a:sym typeface="Georgia"/>
            </a:endParaRPr>
          </a:p>
        </p:txBody>
      </p:sp>
      <p:sp>
        <p:nvSpPr>
          <p:cNvPr id="62" name="Google Shape;62;p16"/>
          <p:cNvSpPr txBox="1"/>
          <p:nvPr/>
        </p:nvSpPr>
        <p:spPr>
          <a:xfrm>
            <a:off x="623887" y="1441883"/>
            <a:ext cx="5381762" cy="3094521"/>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The following slides will walk your troop through a virtual meeting to earn the Daisy </a:t>
            </a:r>
            <a:r>
              <a:rPr lang="en" sz="1100">
                <a:solidFill>
                  <a:schemeClr val="dk1"/>
                </a:solidFill>
                <a:latin typeface="Georgia"/>
                <a:ea typeface="Georgia"/>
                <a:cs typeface="Georgia"/>
                <a:sym typeface="Georgia"/>
              </a:rPr>
              <a:t>Cyber Security: Safeguards</a:t>
            </a:r>
            <a:r>
              <a:rPr b="0" i="0" lang="en" sz="1100" u="none" cap="none" strike="noStrike">
                <a:solidFill>
                  <a:schemeClr val="dk1"/>
                </a:solidFill>
                <a:latin typeface="Georgia"/>
                <a:ea typeface="Georgia"/>
                <a:cs typeface="Georgia"/>
                <a:sym typeface="Georgia"/>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b="0" i="0" lang="en" sz="1100" u="sng" cap="none" strike="noStrike">
                <a:solidFill>
                  <a:schemeClr val="hlink"/>
                </a:solidFill>
                <a:latin typeface="Georgia"/>
                <a:ea typeface="Georgia"/>
                <a:cs typeface="Georgia"/>
                <a:sym typeface="Georgia"/>
                <a:hlinkClick r:id="rId3"/>
              </a:rPr>
              <a:t>gsnw.gl/VirtualMeetingHowTo</a:t>
            </a:r>
            <a:endParaRPr b="0" i="0" sz="1100" u="sng" cap="none" strike="noStrike">
              <a:solidFill>
                <a:schemeClr val="dk1"/>
              </a:solidFill>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100"/>
          </a:p>
          <a:p>
            <a:pPr indent="0" lvl="0" marL="0" marR="0" rtl="0" algn="l">
              <a:lnSpc>
                <a:spcPct val="90000"/>
              </a:lnSpc>
              <a:spcBef>
                <a:spcPts val="80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100"/>
          </a:p>
          <a:p>
            <a:pPr indent="0" lvl="0" marL="0" marR="0" rtl="0" algn="l">
              <a:lnSpc>
                <a:spcPct val="90000"/>
              </a:lnSpc>
              <a:spcBef>
                <a:spcPts val="800"/>
              </a:spcBef>
              <a:spcAft>
                <a:spcPts val="0"/>
              </a:spcAft>
              <a:buClr>
                <a:schemeClr val="dk1"/>
              </a:buClr>
              <a:buSzPts val="1100"/>
              <a:buFont typeface="Arial"/>
              <a:buNone/>
            </a:pPr>
            <a:r>
              <a:rPr b="1" i="0" lang="en" sz="1100" u="none" cap="none" strike="noStrike">
                <a:solidFill>
                  <a:schemeClr val="dk1"/>
                </a:solidFill>
                <a:latin typeface="Georgia"/>
                <a:ea typeface="Georgia"/>
                <a:cs typeface="Georgia"/>
                <a:sym typeface="Georgia"/>
              </a:rPr>
              <a:t>When you send out your meeting invitation, be sure to let girls and parents know what supplies they should have on hand for the online troop meeting. They are things most girls likely have at home.</a:t>
            </a:r>
            <a:endParaRPr b="0" i="0" sz="1100" u="none" cap="none" strike="noStrike">
              <a:solidFill>
                <a:schemeClr val="dk1"/>
              </a:solidFill>
              <a:latin typeface="Georgia"/>
              <a:ea typeface="Georgia"/>
              <a:cs typeface="Georgia"/>
              <a:sym typeface="Georgia"/>
            </a:endParaRPr>
          </a:p>
        </p:txBody>
      </p:sp>
      <p:sp>
        <p:nvSpPr>
          <p:cNvPr id="63" name="Google Shape;63;p16"/>
          <p:cNvSpPr txBox="1"/>
          <p:nvPr/>
        </p:nvSpPr>
        <p:spPr>
          <a:xfrm>
            <a:off x="1483355" y="350575"/>
            <a:ext cx="7030361" cy="91744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300"/>
              <a:buFont typeface="Geo"/>
              <a:buNone/>
            </a:pPr>
            <a:r>
              <a:rPr i="0" lang="en" sz="3300" u="none" cap="none" strike="noStrike">
                <a:solidFill>
                  <a:schemeClr val="dk1"/>
                </a:solidFill>
                <a:latin typeface="Georgia"/>
                <a:ea typeface="Georgia"/>
                <a:cs typeface="Georgia"/>
                <a:sym typeface="Georgia"/>
              </a:rPr>
              <a:t>Leader Instructions &amp; Prep</a:t>
            </a:r>
            <a:endParaRPr sz="1100">
              <a:latin typeface="Georgia"/>
              <a:ea typeface="Georgia"/>
              <a:cs typeface="Georgia"/>
              <a:sym typeface="Georgia"/>
            </a:endParaRPr>
          </a:p>
          <a:p>
            <a:pPr indent="0" lvl="0" marL="0" marR="0" rtl="0" algn="l">
              <a:lnSpc>
                <a:spcPct val="90000"/>
              </a:lnSpc>
              <a:spcBef>
                <a:spcPts val="0"/>
              </a:spcBef>
              <a:spcAft>
                <a:spcPts val="0"/>
              </a:spcAft>
              <a:buClr>
                <a:schemeClr val="dk1"/>
              </a:buClr>
              <a:buSzPts val="1800"/>
              <a:buFont typeface="Geo"/>
              <a:buNone/>
            </a:pPr>
            <a:r>
              <a:rPr i="0" lang="en" sz="1800" u="none" cap="none" strike="noStrike">
                <a:solidFill>
                  <a:schemeClr val="dk1"/>
                </a:solidFill>
                <a:latin typeface="Georgia"/>
                <a:ea typeface="Georgia"/>
                <a:cs typeface="Georgia"/>
                <a:sym typeface="Georgia"/>
              </a:rPr>
              <a:t>Daisy Cyber Security: Safeguards</a:t>
            </a:r>
            <a:endParaRPr i="0" sz="1800" u="none" cap="none" strike="noStrike">
              <a:solidFill>
                <a:schemeClr val="dk1"/>
              </a:solidFill>
              <a:latin typeface="Georgia"/>
              <a:ea typeface="Georgia"/>
              <a:cs typeface="Georgia"/>
              <a:sym typeface="Georgia"/>
            </a:endParaRPr>
          </a:p>
        </p:txBody>
      </p:sp>
      <p:pic>
        <p:nvPicPr>
          <p:cNvPr descr="Logo&#10;&#10;Description automatically generated" id="64" name="Google Shape;64;p16"/>
          <p:cNvPicPr preferRelativeResize="0"/>
          <p:nvPr/>
        </p:nvPicPr>
        <p:blipFill rotWithShape="1">
          <a:blip r:embed="rId4">
            <a:alphaModFix/>
          </a:blip>
          <a:srcRect b="12760" l="15228" r="17149" t="10798"/>
          <a:stretch/>
        </p:blipFill>
        <p:spPr>
          <a:xfrm>
            <a:off x="432887" y="373981"/>
            <a:ext cx="908598" cy="875449"/>
          </a:xfrm>
          <a:prstGeom prst="rect">
            <a:avLst/>
          </a:prstGeom>
          <a:noFill/>
          <a:ln>
            <a:noFill/>
          </a:ln>
        </p:spPr>
      </p:pic>
      <p:sp>
        <p:nvSpPr>
          <p:cNvPr id="65" name="Google Shape;65;p16"/>
          <p:cNvSpPr txBox="1"/>
          <p:nvPr/>
        </p:nvSpPr>
        <p:spPr>
          <a:xfrm>
            <a:off x="6250577" y="1231629"/>
            <a:ext cx="2531400" cy="1485300"/>
          </a:xfrm>
          <a:prstGeom prst="rect">
            <a:avLst/>
          </a:prstGeom>
          <a:noFill/>
          <a:ln cap="flat" cmpd="sng" w="28575">
            <a:solidFill>
              <a:srgbClr val="1496D4"/>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b="1" sz="1100">
              <a:solidFill>
                <a:schemeClr val="dk1"/>
              </a:solidFill>
              <a:latin typeface="Georgia"/>
              <a:ea typeface="Georgia"/>
              <a:cs typeface="Georgia"/>
              <a:sym typeface="Georgia"/>
            </a:endParaRPr>
          </a:p>
          <a:p>
            <a:pPr indent="0" lvl="0" marL="0" marR="0" rtl="0" algn="ctr">
              <a:spcBef>
                <a:spcPts val="0"/>
              </a:spcBef>
              <a:spcAft>
                <a:spcPts val="0"/>
              </a:spcAft>
              <a:buNone/>
            </a:pPr>
            <a:r>
              <a:rPr b="1" lang="en">
                <a:solidFill>
                  <a:schemeClr val="dk1"/>
                </a:solidFill>
                <a:latin typeface="Georgia"/>
                <a:ea typeface="Georgia"/>
                <a:cs typeface="Georgia"/>
                <a:sym typeface="Georgia"/>
              </a:rPr>
              <a:t>Supply List:</a:t>
            </a:r>
            <a:endParaRPr/>
          </a:p>
          <a:p>
            <a:pPr indent="0" lvl="0" marL="0" marR="0" rtl="0" algn="l">
              <a:spcBef>
                <a:spcPts val="0"/>
              </a:spcBef>
              <a:spcAft>
                <a:spcPts val="0"/>
              </a:spcAft>
              <a:buNone/>
            </a:pPr>
            <a:r>
              <a:t/>
            </a:r>
            <a:endParaRPr b="1">
              <a:solidFill>
                <a:schemeClr val="dk1"/>
              </a:solidFill>
              <a:latin typeface="Georgia"/>
              <a:ea typeface="Georgia"/>
              <a:cs typeface="Georgia"/>
              <a:sym typeface="Georgia"/>
            </a:endParaRPr>
          </a:p>
          <a:p>
            <a:pPr indent="-228600" lvl="0" marL="215900" marR="0" rtl="0" algn="l">
              <a:spcBef>
                <a:spcPts val="0"/>
              </a:spcBef>
              <a:spcAft>
                <a:spcPts val="0"/>
              </a:spcAft>
              <a:buClr>
                <a:schemeClr val="dk1"/>
              </a:buClr>
              <a:buSzPts val="1400"/>
              <a:buFont typeface="Arial"/>
              <a:buChar char="•"/>
            </a:pPr>
            <a:r>
              <a:rPr lang="en">
                <a:solidFill>
                  <a:schemeClr val="dk1"/>
                </a:solidFill>
                <a:latin typeface="Georgia"/>
                <a:ea typeface="Georgia"/>
                <a:cs typeface="Georgia"/>
                <a:sym typeface="Georgia"/>
              </a:rPr>
              <a:t>Paper</a:t>
            </a:r>
            <a:endParaRPr/>
          </a:p>
          <a:p>
            <a:pPr indent="-228600" lvl="0" marL="215900" marR="0" rtl="0" algn="l">
              <a:spcBef>
                <a:spcPts val="0"/>
              </a:spcBef>
              <a:spcAft>
                <a:spcPts val="0"/>
              </a:spcAft>
              <a:buClr>
                <a:schemeClr val="dk1"/>
              </a:buClr>
              <a:buSzPts val="1400"/>
              <a:buFont typeface="Arial"/>
              <a:buChar char="•"/>
            </a:pPr>
            <a:r>
              <a:rPr lang="en">
                <a:solidFill>
                  <a:schemeClr val="dk1"/>
                </a:solidFill>
                <a:latin typeface="Georgia"/>
                <a:ea typeface="Georgia"/>
                <a:cs typeface="Georgia"/>
                <a:sym typeface="Georgia"/>
              </a:rPr>
              <a:t>Markers, crayons, or something to color with</a:t>
            </a:r>
            <a:endParaRPr/>
          </a:p>
          <a:p>
            <a:pPr indent="0" lvl="0" marL="0" marR="0" rtl="0" algn="l">
              <a:spcBef>
                <a:spcPts val="0"/>
              </a:spcBef>
              <a:spcAft>
                <a:spcPts val="0"/>
              </a:spcAft>
              <a:buNone/>
            </a:pPr>
            <a:r>
              <a:t/>
            </a:r>
            <a:endParaRPr sz="1100">
              <a:solidFill>
                <a:schemeClr val="dk1"/>
              </a:solidFill>
              <a:latin typeface="Georgia"/>
              <a:ea typeface="Georgia"/>
              <a:cs typeface="Georgia"/>
              <a:sym typeface="Georgia"/>
            </a:endParaRPr>
          </a:p>
        </p:txBody>
      </p:sp>
      <p:pic>
        <p:nvPicPr>
          <p:cNvPr id="66" name="Google Shape;66;p16"/>
          <p:cNvPicPr preferRelativeResize="0"/>
          <p:nvPr/>
        </p:nvPicPr>
        <p:blipFill rotWithShape="1">
          <a:blip r:embed="rId5">
            <a:alphaModFix/>
          </a:blip>
          <a:srcRect b="0" l="0" r="0" t="0"/>
          <a:stretch/>
        </p:blipFill>
        <p:spPr>
          <a:xfrm>
            <a:off x="7927830" y="3738136"/>
            <a:ext cx="854220" cy="798268"/>
          </a:xfrm>
          <a:prstGeom prst="rect">
            <a:avLst/>
          </a:prstGeom>
          <a:noFill/>
          <a:ln>
            <a:noFill/>
          </a:ln>
        </p:spPr>
      </p:pic>
      <p:sp>
        <p:nvSpPr>
          <p:cNvPr id="67" name="Google Shape;67;p16"/>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7"/>
          <p:cNvSpPr/>
          <p:nvPr/>
        </p:nvSpPr>
        <p:spPr>
          <a:xfrm>
            <a:off x="6058679" y="355390"/>
            <a:ext cx="2706710" cy="3130163"/>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73" name="Google Shape;73;p17"/>
          <p:cNvSpPr/>
          <p:nvPr/>
        </p:nvSpPr>
        <p:spPr>
          <a:xfrm>
            <a:off x="3218618" y="355390"/>
            <a:ext cx="2706710" cy="3130163"/>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74" name="Google Shape;74;p17"/>
          <p:cNvSpPr txBox="1"/>
          <p:nvPr/>
        </p:nvSpPr>
        <p:spPr>
          <a:xfrm>
            <a:off x="378557" y="3500003"/>
            <a:ext cx="8386831" cy="772011"/>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Daisy Cybersecurity: Safeguards Badge</a:t>
            </a:r>
            <a:endParaRPr sz="1100">
              <a:latin typeface="Georgia"/>
              <a:ea typeface="Georgia"/>
              <a:cs typeface="Georgia"/>
              <a:sym typeface="Georgia"/>
            </a:endParaRPr>
          </a:p>
        </p:txBody>
      </p:sp>
      <p:pic>
        <p:nvPicPr>
          <p:cNvPr id="75" name="Google Shape;75;p17"/>
          <p:cNvPicPr preferRelativeResize="0"/>
          <p:nvPr/>
        </p:nvPicPr>
        <p:blipFill rotWithShape="1">
          <a:blip r:embed="rId3">
            <a:alphaModFix/>
          </a:blip>
          <a:srcRect b="0" l="0" r="0" t="0"/>
          <a:stretch/>
        </p:blipFill>
        <p:spPr>
          <a:xfrm>
            <a:off x="3483616" y="903377"/>
            <a:ext cx="2176768" cy="2034189"/>
          </a:xfrm>
          <a:prstGeom prst="rect">
            <a:avLst/>
          </a:prstGeom>
          <a:noFill/>
          <a:ln>
            <a:noFill/>
          </a:ln>
        </p:spPr>
      </p:pic>
      <p:sp>
        <p:nvSpPr>
          <p:cNvPr id="76" name="Google Shape;76;p17"/>
          <p:cNvSpPr txBox="1"/>
          <p:nvPr/>
        </p:nvSpPr>
        <p:spPr>
          <a:xfrm>
            <a:off x="628650" y="4291281"/>
            <a:ext cx="7886700" cy="472678"/>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Brought to you by Girl Scouts of the Northwestern Great Lakes</a:t>
            </a:r>
            <a:endParaRPr>
              <a:latin typeface="Georgia"/>
              <a:ea typeface="Georgia"/>
              <a:cs typeface="Georgia"/>
              <a:sym typeface="Georgia"/>
            </a:endParaRPr>
          </a:p>
        </p:txBody>
      </p:sp>
      <p:sp>
        <p:nvSpPr>
          <p:cNvPr id="77" name="Google Shape;77;p17"/>
          <p:cNvSpPr/>
          <p:nvPr/>
        </p:nvSpPr>
        <p:spPr>
          <a:xfrm>
            <a:off x="378558" y="345756"/>
            <a:ext cx="2706710" cy="3130163"/>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id="78" name="Google Shape;78;p17"/>
          <p:cNvPicPr preferRelativeResize="0"/>
          <p:nvPr/>
        </p:nvPicPr>
        <p:blipFill rotWithShape="1">
          <a:blip r:embed="rId4">
            <a:alphaModFix/>
          </a:blip>
          <a:srcRect b="0" l="0" r="0" t="0"/>
          <a:stretch/>
        </p:blipFill>
        <p:spPr>
          <a:xfrm>
            <a:off x="521061" y="736321"/>
            <a:ext cx="2423488" cy="2349033"/>
          </a:xfrm>
          <a:prstGeom prst="rect">
            <a:avLst/>
          </a:prstGeom>
          <a:noFill/>
          <a:ln>
            <a:noFill/>
          </a:ln>
        </p:spPr>
      </p:pic>
      <p:pic>
        <p:nvPicPr>
          <p:cNvPr descr="Logo&#10;&#10;Description automatically generated" id="79" name="Google Shape;79;p17"/>
          <p:cNvPicPr preferRelativeResize="0"/>
          <p:nvPr/>
        </p:nvPicPr>
        <p:blipFill rotWithShape="1">
          <a:blip r:embed="rId5">
            <a:alphaModFix/>
          </a:blip>
          <a:srcRect b="12760" l="15228" r="17149" t="10798"/>
          <a:stretch/>
        </p:blipFill>
        <p:spPr>
          <a:xfrm>
            <a:off x="6190326" y="736321"/>
            <a:ext cx="2437980" cy="234903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p:nvPr/>
        </p:nvSpPr>
        <p:spPr>
          <a:xfrm>
            <a:off x="3713117" y="1418187"/>
            <a:ext cx="5068933" cy="3374737"/>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85" name="Google Shape;85;p18"/>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86" name="Google Shape;86;p18"/>
          <p:cNvSpPr txBox="1"/>
          <p:nvPr/>
        </p:nvSpPr>
        <p:spPr>
          <a:xfrm>
            <a:off x="4212771" y="1548691"/>
            <a:ext cx="4302578" cy="3144141"/>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solidFill>
                  <a:schemeClr val="lt1"/>
                </a:solidFill>
                <a:latin typeface="Georgia"/>
                <a:ea typeface="Georgia"/>
                <a:cs typeface="Georgia"/>
                <a:sym typeface="Georgia"/>
              </a:rPr>
              <a:t>On my honor, I will 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serve god* and my country,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help people at all times, </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and to live by the girl scout law.</a:t>
            </a:r>
            <a:endParaRPr sz="1100"/>
          </a:p>
        </p:txBody>
      </p:sp>
      <p:sp>
        <p:nvSpPr>
          <p:cNvPr id="87" name="Google Shape;87;p18"/>
          <p:cNvSpPr/>
          <p:nvPr/>
        </p:nvSpPr>
        <p:spPr>
          <a:xfrm>
            <a:off x="361950" y="1409512"/>
            <a:ext cx="3204210" cy="3366062"/>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id="88" name="Google Shape;88;p18"/>
          <p:cNvPicPr preferRelativeResize="0"/>
          <p:nvPr/>
        </p:nvPicPr>
        <p:blipFill rotWithShape="1">
          <a:blip r:embed="rId3">
            <a:alphaModFix/>
          </a:blip>
          <a:srcRect b="0" l="0" r="0" t="0"/>
          <a:stretch/>
        </p:blipFill>
        <p:spPr>
          <a:xfrm>
            <a:off x="875671" y="2103667"/>
            <a:ext cx="2176769" cy="203418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p:nvPr/>
        </p:nvSpPr>
        <p:spPr>
          <a:xfrm>
            <a:off x="3713117" y="1418187"/>
            <a:ext cx="5068800" cy="33747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94" name="Google Shape;94;p19"/>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sp>
        <p:nvSpPr>
          <p:cNvPr id="95" name="Google Shape;95;p19"/>
          <p:cNvSpPr/>
          <p:nvPr/>
        </p:nvSpPr>
        <p:spPr>
          <a:xfrm>
            <a:off x="361950" y="1409512"/>
            <a:ext cx="3204300" cy="3366000"/>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id="96" name="Google Shape;96;p19"/>
          <p:cNvPicPr preferRelativeResize="0"/>
          <p:nvPr/>
        </p:nvPicPr>
        <p:blipFill>
          <a:blip r:embed="rId3">
            <a:alphaModFix/>
          </a:blip>
          <a:stretch>
            <a:fillRect/>
          </a:stretch>
        </p:blipFill>
        <p:spPr>
          <a:xfrm>
            <a:off x="695400" y="2438556"/>
            <a:ext cx="2537400" cy="1333950"/>
          </a:xfrm>
          <a:prstGeom prst="rect">
            <a:avLst/>
          </a:prstGeom>
          <a:noFill/>
          <a:ln>
            <a:noFill/>
          </a:ln>
        </p:spPr>
      </p:pic>
      <p:pic>
        <p:nvPicPr>
          <p:cNvPr descr="via YouTube Capture" id="97" name="Google Shape;97;p19" title="Girl Scout Pledge of Allegiance">
            <a:hlinkClick r:id="rId4"/>
          </p:cNvPr>
          <p:cNvPicPr preferRelativeResize="0"/>
          <p:nvPr/>
        </p:nvPicPr>
        <p:blipFill>
          <a:blip r:embed="rId5">
            <a:alphaModFix/>
          </a:blip>
          <a:stretch>
            <a:fillRect/>
          </a:stretch>
        </p:blipFill>
        <p:spPr>
          <a:xfrm>
            <a:off x="4416074" y="1718912"/>
            <a:ext cx="3662900" cy="2747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p:nvPr/>
        </p:nvSpPr>
        <p:spPr>
          <a:xfrm>
            <a:off x="3713117" y="1418187"/>
            <a:ext cx="5068933" cy="3374737"/>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03" name="Google Shape;103;p20"/>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Daisy Cybersecurity: Safeguards</a:t>
            </a:r>
            <a:endParaRPr/>
          </a:p>
        </p:txBody>
      </p:sp>
      <p:sp>
        <p:nvSpPr>
          <p:cNvPr id="104" name="Google Shape;104;p20"/>
          <p:cNvSpPr txBox="1"/>
          <p:nvPr/>
        </p:nvSpPr>
        <p:spPr>
          <a:xfrm>
            <a:off x="3977640" y="1548691"/>
            <a:ext cx="4537710" cy="3144141"/>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solidFill>
                  <a:schemeClr val="lt1"/>
                </a:solidFill>
                <a:latin typeface="Georgia"/>
                <a:ea typeface="Georgia"/>
                <a:cs typeface="Georgia"/>
                <a:sym typeface="Georgia"/>
              </a:rPr>
              <a:t>Badge Details:</a:t>
            </a:r>
            <a:endParaRPr sz="1100"/>
          </a:p>
          <a:p>
            <a:pPr indent="-171450" lvl="0" marL="177800" marR="0" rtl="0" algn="l">
              <a:lnSpc>
                <a:spcPct val="90000"/>
              </a:lnSpc>
              <a:spcBef>
                <a:spcPts val="800"/>
              </a:spcBef>
              <a:spcAft>
                <a:spcPts val="0"/>
              </a:spcAft>
              <a:buClr>
                <a:schemeClr val="lt1"/>
              </a:buClr>
              <a:buSzPts val="1500"/>
              <a:buFont typeface="Arial"/>
              <a:buChar char="•"/>
            </a:pPr>
            <a:r>
              <a:rPr b="0" lang="en" sz="1500">
                <a:solidFill>
                  <a:schemeClr val="lt1"/>
                </a:solidFill>
                <a:latin typeface="Georgia"/>
                <a:ea typeface="Georgia"/>
                <a:cs typeface="Georgia"/>
                <a:sym typeface="Georgia"/>
              </a:rPr>
              <a:t>Find out how to stay safe when you go online.</a:t>
            </a:r>
            <a:endParaRPr sz="1100"/>
          </a:p>
          <a:p>
            <a:pPr indent="-171450" lvl="0" marL="177800" marR="0" rtl="0" algn="l">
              <a:lnSpc>
                <a:spcPct val="90000"/>
              </a:lnSpc>
              <a:spcBef>
                <a:spcPts val="800"/>
              </a:spcBef>
              <a:spcAft>
                <a:spcPts val="0"/>
              </a:spcAft>
              <a:buClr>
                <a:schemeClr val="lt1"/>
              </a:buClr>
              <a:buSzPts val="1500"/>
              <a:buFont typeface="Arial"/>
              <a:buChar char="•"/>
            </a:pPr>
            <a:r>
              <a:rPr b="0" lang="en" sz="1500">
                <a:solidFill>
                  <a:schemeClr val="lt1"/>
                </a:solidFill>
                <a:latin typeface="Georgia"/>
                <a:ea typeface="Georgia"/>
                <a:cs typeface="Georgia"/>
                <a:sym typeface="Georgia"/>
              </a:rPr>
              <a:t>Discover what makes you different from others </a:t>
            </a:r>
            <a:endParaRPr sz="1100"/>
          </a:p>
          <a:p>
            <a:pPr indent="-171450" lvl="0" marL="177800" marR="0" rtl="0" algn="l">
              <a:lnSpc>
                <a:spcPct val="90000"/>
              </a:lnSpc>
              <a:spcBef>
                <a:spcPts val="800"/>
              </a:spcBef>
              <a:spcAft>
                <a:spcPts val="0"/>
              </a:spcAft>
              <a:buClr>
                <a:schemeClr val="lt1"/>
              </a:buClr>
              <a:buSzPts val="1500"/>
              <a:buFont typeface="Arial"/>
              <a:buChar char="•"/>
            </a:pPr>
            <a:r>
              <a:rPr b="0" lang="en" sz="1500">
                <a:solidFill>
                  <a:schemeClr val="lt1"/>
                </a:solidFill>
                <a:latin typeface="Georgia"/>
                <a:ea typeface="Georgia"/>
                <a:cs typeface="Georgia"/>
                <a:sym typeface="Georgia"/>
              </a:rPr>
              <a:t>Find out what information is private</a:t>
            </a:r>
            <a:endParaRPr sz="1100"/>
          </a:p>
          <a:p>
            <a:pPr indent="-171450" lvl="0" marL="177800" marR="0" rtl="0" algn="l">
              <a:lnSpc>
                <a:spcPct val="90000"/>
              </a:lnSpc>
              <a:spcBef>
                <a:spcPts val="800"/>
              </a:spcBef>
              <a:spcAft>
                <a:spcPts val="0"/>
              </a:spcAft>
              <a:buClr>
                <a:schemeClr val="lt1"/>
              </a:buClr>
              <a:buSzPts val="1500"/>
              <a:buFont typeface="Arial"/>
              <a:buChar char="•"/>
            </a:pPr>
            <a:r>
              <a:rPr b="0" lang="en" sz="1500">
                <a:solidFill>
                  <a:schemeClr val="lt1"/>
                </a:solidFill>
                <a:latin typeface="Georgia"/>
                <a:ea typeface="Georgia"/>
                <a:cs typeface="Georgia"/>
                <a:sym typeface="Georgia"/>
              </a:rPr>
              <a:t>Discover who is in your trust circle</a:t>
            </a:r>
            <a:endParaRPr sz="1100"/>
          </a:p>
          <a:p>
            <a:pPr indent="-171450" lvl="0" marL="177800" marR="0" rtl="0" algn="l">
              <a:lnSpc>
                <a:spcPct val="90000"/>
              </a:lnSpc>
              <a:spcBef>
                <a:spcPts val="800"/>
              </a:spcBef>
              <a:spcAft>
                <a:spcPts val="0"/>
              </a:spcAft>
              <a:buClr>
                <a:schemeClr val="lt1"/>
              </a:buClr>
              <a:buSzPts val="1500"/>
              <a:buFont typeface="Arial"/>
              <a:buChar char="•"/>
            </a:pPr>
            <a:r>
              <a:rPr b="0" lang="en" sz="1500">
                <a:solidFill>
                  <a:schemeClr val="lt1"/>
                </a:solidFill>
                <a:latin typeface="Georgia"/>
                <a:ea typeface="Georgia"/>
                <a:cs typeface="Georgia"/>
                <a:sym typeface="Georgia"/>
              </a:rPr>
              <a:t>When you've earned this badge, you will know what privacy is and how to protect my identity.</a:t>
            </a:r>
            <a:endParaRPr sz="1100"/>
          </a:p>
        </p:txBody>
      </p:sp>
      <p:sp>
        <p:nvSpPr>
          <p:cNvPr id="105" name="Google Shape;105;p20"/>
          <p:cNvSpPr/>
          <p:nvPr/>
        </p:nvSpPr>
        <p:spPr>
          <a:xfrm>
            <a:off x="361950" y="1409512"/>
            <a:ext cx="3204210" cy="3366062"/>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descr="Logo&#10;&#10;Description automatically generated" id="106" name="Google Shape;106;p20"/>
          <p:cNvPicPr preferRelativeResize="0"/>
          <p:nvPr/>
        </p:nvPicPr>
        <p:blipFill rotWithShape="1">
          <a:blip r:embed="rId3">
            <a:alphaModFix/>
          </a:blip>
          <a:srcRect b="12760" l="15228" r="17149" t="10798"/>
          <a:stretch/>
        </p:blipFill>
        <p:spPr>
          <a:xfrm>
            <a:off x="745065" y="1915006"/>
            <a:ext cx="2437980" cy="234903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descr="See Ralph and Vanellope enter the Internet in this new clip from Ralph Breaks the Internet, and get your tickets today: http://bit.ly/RlphBrksTix&#10;&#10;Ralph Breaks the Internet in theatres November 21.&#10;&#10;“Ralph Breaks the Internet” leaves Litwak’s video arcade behind, venturing into the uncharted, expansive and thrilling world of the internet—which may or may not survive Ralph’s wrecking. Video game bad guy Ralph (voice of John C. Reilly) and fellow misfit Vanellope von Schweetz (voice of Sarah Silverman) must risk it all by traveling to the world wide web in search of a replacement part to save Vanellope’s video game, Sugar Rush. In way over their heads, Ralph and Vanellope rely on the citizens of the internet—the netizens—to help navigate their way, including a webite entrepreneur named Yesss (voice of Taraji P. Henson), who is the head algorithm and the heart and soul of trend-making site “BuzzzTube.” Directed by Rich Moore (“Zootopia,” “Wreck-It Ralph”) and Phil Johnston (co-writer “Wreck-It Ralph,” “Cedar Rapids,” co-writer “Zootopia,”), and produced by Clark Spencer (“Zootopia,” “Wreck-It Ralph,” “Bolt”), “Ralph Breaks the Internet” hits theaters on Nov. 21, 2018.&#10;&#10;See more from Wreck-It Ralph:&#10;Facebook: https://www.facebook.com/WreckItRalph/&#10;Twitter: https://twitter.com/wreckitralph&#10;Instagram: https://www.instagram.com/wreckitralph/&#10;&#10;See more from official Disney Animation:&#10;&#10;Facebook: https://www.facebook.com/DisneyAnimation&#10;Twitter: https://twitter.com/disneyanimation&#10;&#10;Welcome to the official Walt Disney Animation Studios YouTube channel! There’s much from the archive that we want to share, while also giving you glimpses into our current studio--a dynamic place full of fresh voices and talent. Become a subscriber today!" id="111" name="Google Shape;111;p21" title="Ralph Breaks the Internet | &quot;We Are In The Internet&quot; Clip">
            <a:hlinkClick r:id="rId3"/>
          </p:cNvPr>
          <p:cNvPicPr preferRelativeResize="0"/>
          <p:nvPr/>
        </p:nvPicPr>
        <p:blipFill>
          <a:blip r:embed="rId4">
            <a:alphaModFix/>
          </a:blip>
          <a:stretch>
            <a:fillRect/>
          </a:stretch>
        </p:blipFill>
        <p:spPr>
          <a:xfrm>
            <a:off x="1639850" y="317925"/>
            <a:ext cx="5864300" cy="4398225"/>
          </a:xfrm>
          <a:prstGeom prst="rect">
            <a:avLst/>
          </a:prstGeom>
          <a:noFill/>
          <a:ln>
            <a:noFill/>
          </a:ln>
        </p:spPr>
      </p:pic>
      <p:pic>
        <p:nvPicPr>
          <p:cNvPr id="112" name="Google Shape;112;p21"/>
          <p:cNvPicPr preferRelativeResize="0"/>
          <p:nvPr/>
        </p:nvPicPr>
        <p:blipFill rotWithShape="1">
          <a:blip r:embed="rId5">
            <a:alphaModFix/>
          </a:blip>
          <a:srcRect b="0" l="0" r="0" t="0"/>
          <a:stretch/>
        </p:blipFill>
        <p:spPr>
          <a:xfrm>
            <a:off x="7927830" y="3738136"/>
            <a:ext cx="854220" cy="798269"/>
          </a:xfrm>
          <a:prstGeom prst="rect">
            <a:avLst/>
          </a:prstGeom>
          <a:noFill/>
          <a:ln>
            <a:noFill/>
          </a:ln>
        </p:spPr>
      </p:pic>
      <p:sp>
        <p:nvSpPr>
          <p:cNvPr id="113" name="Google Shape;113;p21"/>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p:nvPr/>
        </p:nvSpPr>
        <p:spPr>
          <a:xfrm>
            <a:off x="361952" y="355393"/>
            <a:ext cx="8420096" cy="4432715"/>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19" name="Google Shape;119;p22"/>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cap="none">
                <a:solidFill>
                  <a:schemeClr val="lt1"/>
                </a:solidFill>
                <a:latin typeface="Georgia"/>
                <a:ea typeface="Georgia"/>
                <a:cs typeface="Georgia"/>
                <a:sym typeface="Georgia"/>
              </a:rPr>
              <a:t>How can you be safe on the internet?</a:t>
            </a:r>
            <a:endParaRPr sz="3300" cap="none">
              <a:solidFill>
                <a:schemeClr val="lt1"/>
              </a:solidFill>
              <a:latin typeface="Georgia"/>
              <a:ea typeface="Georgia"/>
              <a:cs typeface="Georgia"/>
              <a:sym typeface="Georgia"/>
            </a:endParaRPr>
          </a:p>
        </p:txBody>
      </p:sp>
      <p:pic>
        <p:nvPicPr>
          <p:cNvPr descr="Logo&#10;&#10;Description automatically generated" id="120" name="Google Shape;120;p22"/>
          <p:cNvPicPr preferRelativeResize="0"/>
          <p:nvPr/>
        </p:nvPicPr>
        <p:blipFill rotWithShape="1">
          <a:blip r:embed="rId3">
            <a:alphaModFix/>
          </a:blip>
          <a:srcRect b="12760" l="15228" r="17149" t="10798"/>
          <a:stretch/>
        </p:blipFill>
        <p:spPr>
          <a:xfrm>
            <a:off x="3353009" y="1069031"/>
            <a:ext cx="2437980" cy="23490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p:nvPr/>
        </p:nvSpPr>
        <p:spPr>
          <a:xfrm>
            <a:off x="361952" y="355393"/>
            <a:ext cx="8420096" cy="4432715"/>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descr="Graphical user interface, text, application&#10;&#10;Description automatically generated" id="126" name="Google Shape;126;p23"/>
          <p:cNvPicPr preferRelativeResize="0"/>
          <p:nvPr>
            <p:ph idx="1" type="body"/>
          </p:nvPr>
        </p:nvPicPr>
        <p:blipFill rotWithShape="1">
          <a:blip r:embed="rId3">
            <a:alphaModFix/>
          </a:blip>
          <a:srcRect b="1" l="0" r="632" t="0"/>
          <a:stretch/>
        </p:blipFill>
        <p:spPr>
          <a:xfrm>
            <a:off x="1958749" y="540174"/>
            <a:ext cx="5226502" cy="40631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4"/>
          <p:cNvSpPr/>
          <p:nvPr/>
        </p:nvSpPr>
        <p:spPr>
          <a:xfrm>
            <a:off x="3703984" y="3762342"/>
            <a:ext cx="5068933" cy="1013231"/>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32" name="Google Shape;132;p24"/>
          <p:cNvSpPr/>
          <p:nvPr/>
        </p:nvSpPr>
        <p:spPr>
          <a:xfrm>
            <a:off x="3713117" y="1418187"/>
            <a:ext cx="5068933" cy="1013231"/>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33" name="Google Shape;133;p24"/>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Where can you access the </a:t>
            </a:r>
            <a:br>
              <a:rPr i="0" lang="en" u="none" cap="none" strike="noStrike">
                <a:solidFill>
                  <a:schemeClr val="dk1"/>
                </a:solidFill>
              </a:rPr>
            </a:br>
            <a:r>
              <a:rPr i="0" lang="en" u="none" cap="none" strike="noStrike">
                <a:solidFill>
                  <a:schemeClr val="dk1"/>
                </a:solidFill>
              </a:rPr>
              <a:t>internet or talk to other people?</a:t>
            </a:r>
            <a:endParaRPr sz="1400"/>
          </a:p>
        </p:txBody>
      </p:sp>
      <p:sp>
        <p:nvSpPr>
          <p:cNvPr id="134" name="Google Shape;134;p24"/>
          <p:cNvSpPr txBox="1"/>
          <p:nvPr/>
        </p:nvSpPr>
        <p:spPr>
          <a:xfrm>
            <a:off x="5251267" y="1548691"/>
            <a:ext cx="3264082" cy="755952"/>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solidFill>
                  <a:schemeClr val="lt1"/>
                </a:solidFill>
                <a:latin typeface="Georgia"/>
                <a:ea typeface="Georgia"/>
                <a:cs typeface="Georgia"/>
                <a:sym typeface="Georgia"/>
              </a:rPr>
              <a:t>Computers     |     Laptops</a:t>
            </a:r>
            <a:endParaRPr sz="1100">
              <a:latin typeface="Georgia"/>
              <a:ea typeface="Georgia"/>
              <a:cs typeface="Georgia"/>
              <a:sym typeface="Georgia"/>
            </a:endParaRPr>
          </a:p>
        </p:txBody>
      </p:sp>
      <p:sp>
        <p:nvSpPr>
          <p:cNvPr id="135" name="Google Shape;135;p24"/>
          <p:cNvSpPr/>
          <p:nvPr/>
        </p:nvSpPr>
        <p:spPr>
          <a:xfrm>
            <a:off x="3712028" y="2571750"/>
            <a:ext cx="5068933" cy="1013231"/>
          </a:xfrm>
          <a:prstGeom prst="rect">
            <a:avLst/>
          </a:prstGeom>
          <a:solidFill>
            <a:srgbClr val="F7ABD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36" name="Google Shape;136;p24"/>
          <p:cNvSpPr txBox="1"/>
          <p:nvPr/>
        </p:nvSpPr>
        <p:spPr>
          <a:xfrm>
            <a:off x="5246753" y="3942736"/>
            <a:ext cx="3252509" cy="755952"/>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solidFill>
                  <a:schemeClr val="lt1"/>
                </a:solidFill>
                <a:latin typeface="Georgia"/>
                <a:ea typeface="Georgia"/>
                <a:cs typeface="Georgia"/>
                <a:sym typeface="Georgia"/>
              </a:rPr>
              <a:t>Videogame Player</a:t>
            </a:r>
            <a:endParaRPr b="1" sz="1400">
              <a:solidFill>
                <a:schemeClr val="lt1"/>
              </a:solidFill>
              <a:latin typeface="Georgia"/>
              <a:ea typeface="Georgia"/>
              <a:cs typeface="Georgia"/>
              <a:sym typeface="Georgia"/>
            </a:endParaRPr>
          </a:p>
        </p:txBody>
      </p:sp>
      <p:sp>
        <p:nvSpPr>
          <p:cNvPr id="137" name="Google Shape;137;p24"/>
          <p:cNvSpPr txBox="1"/>
          <p:nvPr/>
        </p:nvSpPr>
        <p:spPr>
          <a:xfrm>
            <a:off x="5251267" y="2729087"/>
            <a:ext cx="3264082" cy="755952"/>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1800"/>
              <a:buFont typeface="Arial"/>
              <a:buNone/>
            </a:pPr>
            <a:r>
              <a:rPr b="1" lang="en" sz="1800">
                <a:solidFill>
                  <a:schemeClr val="dk1"/>
                </a:solidFill>
                <a:latin typeface="Georgia"/>
                <a:ea typeface="Georgia"/>
                <a:cs typeface="Georgia"/>
                <a:sym typeface="Georgia"/>
              </a:rPr>
              <a:t>Tablets     |     Smartphones</a:t>
            </a:r>
            <a:endParaRPr sz="1100">
              <a:latin typeface="Georgia"/>
              <a:ea typeface="Georgia"/>
              <a:cs typeface="Georgia"/>
              <a:sym typeface="Georgia"/>
            </a:endParaRPr>
          </a:p>
        </p:txBody>
      </p:sp>
      <p:sp>
        <p:nvSpPr>
          <p:cNvPr id="138" name="Google Shape;138;p24"/>
          <p:cNvSpPr/>
          <p:nvPr/>
        </p:nvSpPr>
        <p:spPr>
          <a:xfrm>
            <a:off x="361950" y="1409512"/>
            <a:ext cx="3204210" cy="3383412"/>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39" name="Google Shape;139;p24"/>
          <p:cNvSpPr/>
          <p:nvPr/>
        </p:nvSpPr>
        <p:spPr>
          <a:xfrm>
            <a:off x="656952" y="1825943"/>
            <a:ext cx="2614205" cy="256224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None/>
            </a:pPr>
            <a:r>
              <a:rPr b="1" lang="en" sz="1400">
                <a:solidFill>
                  <a:schemeClr val="dk1"/>
                </a:solidFill>
                <a:latin typeface="Georgia"/>
                <a:ea typeface="Georgia"/>
                <a:cs typeface="Georgia"/>
                <a:sym typeface="Georgia"/>
              </a:rPr>
              <a:t>You are connected! </a:t>
            </a:r>
            <a:r>
              <a:rPr lang="en" sz="1400">
                <a:solidFill>
                  <a:schemeClr val="dk1"/>
                </a:solidFill>
                <a:latin typeface="Georgia"/>
                <a:ea typeface="Georgia"/>
                <a:cs typeface="Georgia"/>
                <a:sym typeface="Georgia"/>
              </a:rPr>
              <a:t>You can spend time with and talk to your family and friends every day using any of these items! </a:t>
            </a:r>
            <a:endParaRPr sz="1100"/>
          </a:p>
          <a:p>
            <a:pPr indent="0" lvl="0" marL="0" marR="0" rtl="0" algn="l">
              <a:lnSpc>
                <a:spcPct val="90000"/>
              </a:lnSpc>
              <a:spcBef>
                <a:spcPts val="0"/>
              </a:spcBef>
              <a:spcAft>
                <a:spcPts val="0"/>
              </a:spcAft>
              <a:buNone/>
            </a:pPr>
            <a:r>
              <a:t/>
            </a:r>
            <a:endParaRPr sz="1400">
              <a:solidFill>
                <a:schemeClr val="dk1"/>
              </a:solidFill>
              <a:latin typeface="Georgia"/>
              <a:ea typeface="Georgia"/>
              <a:cs typeface="Georgia"/>
              <a:sym typeface="Georgia"/>
            </a:endParaRPr>
          </a:p>
          <a:p>
            <a:pPr indent="0" lvl="0" marL="0" marR="0" rtl="0" algn="l">
              <a:lnSpc>
                <a:spcPct val="90000"/>
              </a:lnSpc>
              <a:spcBef>
                <a:spcPts val="0"/>
              </a:spcBef>
              <a:spcAft>
                <a:spcPts val="0"/>
              </a:spcAft>
              <a:buNone/>
            </a:pPr>
            <a:r>
              <a:rPr lang="en" sz="1400">
                <a:solidFill>
                  <a:schemeClr val="dk1"/>
                </a:solidFill>
                <a:latin typeface="Georgia"/>
                <a:ea typeface="Georgia"/>
                <a:cs typeface="Georgia"/>
                <a:sym typeface="Georgia"/>
              </a:rPr>
              <a:t>Just like us, computers are connected too. A group of computers is called a </a:t>
            </a:r>
            <a:r>
              <a:rPr b="1" lang="en" sz="1400">
                <a:solidFill>
                  <a:schemeClr val="dk1"/>
                </a:solidFill>
                <a:latin typeface="Georgia"/>
                <a:ea typeface="Georgia"/>
                <a:cs typeface="Georgia"/>
                <a:sym typeface="Georgia"/>
              </a:rPr>
              <a:t>network</a:t>
            </a:r>
            <a:r>
              <a:rPr lang="en" sz="1400">
                <a:solidFill>
                  <a:schemeClr val="dk1"/>
                </a:solidFill>
                <a:latin typeface="Georgia"/>
                <a:ea typeface="Georgia"/>
                <a:cs typeface="Georgia"/>
                <a:sym typeface="Georgia"/>
              </a:rPr>
              <a:t>. Our computer allows us to connect with other networks: </a:t>
            </a:r>
            <a:endParaRPr sz="1100"/>
          </a:p>
          <a:p>
            <a:pPr indent="0" lvl="0" marL="0" marR="0" rtl="0" algn="l">
              <a:lnSpc>
                <a:spcPct val="90000"/>
              </a:lnSpc>
              <a:spcBef>
                <a:spcPts val="0"/>
              </a:spcBef>
              <a:spcAft>
                <a:spcPts val="0"/>
              </a:spcAft>
              <a:buNone/>
            </a:pPr>
            <a:r>
              <a:rPr i="1" lang="en" sz="1100">
                <a:solidFill>
                  <a:schemeClr val="dk1"/>
                </a:solidFill>
                <a:latin typeface="Georgia"/>
                <a:ea typeface="Georgia"/>
                <a:cs typeface="Georgia"/>
                <a:sym typeface="Georgia"/>
              </a:rPr>
              <a:t>Example: You video call Grandma and Grandpa who live in a different city- they have a different unit and network from you! </a:t>
            </a:r>
            <a:endParaRPr sz="1100"/>
          </a:p>
        </p:txBody>
      </p:sp>
      <p:pic>
        <p:nvPicPr>
          <p:cNvPr descr="A picture containing text, businesscard, vector graphics&#10;&#10;Description automatically generated" id="140" name="Google Shape;140;p24"/>
          <p:cNvPicPr preferRelativeResize="0"/>
          <p:nvPr/>
        </p:nvPicPr>
        <p:blipFill rotWithShape="1">
          <a:blip r:embed="rId3">
            <a:alphaModFix/>
          </a:blip>
          <a:srcRect b="27494" l="0" r="0" t="0"/>
          <a:stretch/>
        </p:blipFill>
        <p:spPr>
          <a:xfrm>
            <a:off x="3826453" y="1381158"/>
            <a:ext cx="1397440" cy="1013231"/>
          </a:xfrm>
          <a:prstGeom prst="rect">
            <a:avLst/>
          </a:prstGeom>
          <a:noFill/>
          <a:ln>
            <a:noFill/>
          </a:ln>
        </p:spPr>
      </p:pic>
      <p:pic>
        <p:nvPicPr>
          <p:cNvPr id="141" name="Google Shape;141;p24"/>
          <p:cNvPicPr preferRelativeResize="0"/>
          <p:nvPr/>
        </p:nvPicPr>
        <p:blipFill rotWithShape="1">
          <a:blip r:embed="rId4">
            <a:alphaModFix/>
          </a:blip>
          <a:srcRect b="0" l="0" r="0" t="0"/>
          <a:stretch/>
        </p:blipFill>
        <p:spPr>
          <a:xfrm>
            <a:off x="4001569" y="2571750"/>
            <a:ext cx="1047206" cy="1047206"/>
          </a:xfrm>
          <a:prstGeom prst="rect">
            <a:avLst/>
          </a:prstGeom>
          <a:noFill/>
          <a:ln>
            <a:noFill/>
          </a:ln>
        </p:spPr>
      </p:pic>
      <p:pic>
        <p:nvPicPr>
          <p:cNvPr id="142" name="Google Shape;142;p24"/>
          <p:cNvPicPr preferRelativeResize="0"/>
          <p:nvPr/>
        </p:nvPicPr>
        <p:blipFill rotWithShape="1">
          <a:blip r:embed="rId5">
            <a:alphaModFix/>
          </a:blip>
          <a:srcRect b="51308" l="0" r="0" t="0"/>
          <a:stretch/>
        </p:blipFill>
        <p:spPr>
          <a:xfrm>
            <a:off x="3826453" y="3911440"/>
            <a:ext cx="1468484" cy="71503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5"/>
          <p:cNvSpPr/>
          <p:nvPr/>
        </p:nvSpPr>
        <p:spPr>
          <a:xfrm>
            <a:off x="361952" y="355393"/>
            <a:ext cx="8420096" cy="4432715"/>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48" name="Google Shape;148;p25"/>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cap="none">
                <a:solidFill>
                  <a:schemeClr val="lt1"/>
                </a:solidFill>
                <a:latin typeface="Georgia"/>
                <a:ea typeface="Georgia"/>
                <a:cs typeface="Georgia"/>
                <a:sym typeface="Georgia"/>
              </a:rPr>
              <a:t>Creating your own avatar and password</a:t>
            </a:r>
            <a:endParaRPr sz="3300" cap="none">
              <a:solidFill>
                <a:schemeClr val="lt1"/>
              </a:solidFill>
              <a:latin typeface="Georgia"/>
              <a:ea typeface="Georgia"/>
              <a:cs typeface="Georgia"/>
              <a:sym typeface="Georgia"/>
            </a:endParaRPr>
          </a:p>
        </p:txBody>
      </p:sp>
      <p:pic>
        <p:nvPicPr>
          <p:cNvPr descr="Logo&#10;&#10;Description automatically generated" id="149" name="Google Shape;149;p25"/>
          <p:cNvPicPr preferRelativeResize="0"/>
          <p:nvPr/>
        </p:nvPicPr>
        <p:blipFill rotWithShape="1">
          <a:blip r:embed="rId3">
            <a:alphaModFix/>
          </a:blip>
          <a:srcRect b="12760" l="15228" r="17149" t="10798"/>
          <a:stretch/>
        </p:blipFill>
        <p:spPr>
          <a:xfrm>
            <a:off x="3353009" y="1069031"/>
            <a:ext cx="2437980" cy="234903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6"/>
          <p:cNvSpPr/>
          <p:nvPr/>
        </p:nvSpPr>
        <p:spPr>
          <a:xfrm>
            <a:off x="6114623" y="2666540"/>
            <a:ext cx="2667424" cy="2126385"/>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55" name="Google Shape;155;p26"/>
          <p:cNvSpPr/>
          <p:nvPr/>
        </p:nvSpPr>
        <p:spPr>
          <a:xfrm>
            <a:off x="6114623" y="350575"/>
            <a:ext cx="2667424" cy="2187383"/>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56" name="Google Shape;156;p26"/>
          <p:cNvSpPr txBox="1"/>
          <p:nvPr/>
        </p:nvSpPr>
        <p:spPr>
          <a:xfrm>
            <a:off x="623887" y="1441882"/>
            <a:ext cx="5115512" cy="3146216"/>
          </a:xfrm>
          <a:prstGeom prst="rect">
            <a:avLst/>
          </a:prstGeom>
          <a:noFill/>
          <a:ln>
            <a:noFill/>
          </a:ln>
        </p:spPr>
        <p:txBody>
          <a:bodyPr anchorCtr="0" anchor="t" bIns="34275" lIns="68575" spcFirstLastPara="1" rIns="68575" wrap="square" tIns="34275">
            <a:normAutofit/>
          </a:bodyPr>
          <a:lstStyle/>
          <a:p>
            <a:pPr indent="0" lvl="0" marL="0" marR="0" rtl="0" algn="l">
              <a:lnSpc>
                <a:spcPct val="90000"/>
              </a:lnSpc>
              <a:spcBef>
                <a:spcPts val="0"/>
              </a:spcBef>
              <a:spcAft>
                <a:spcPts val="0"/>
              </a:spcAft>
              <a:buClr>
                <a:schemeClr val="dk1"/>
              </a:buClr>
              <a:buSzPts val="1800"/>
              <a:buFont typeface="Arial"/>
              <a:buNone/>
            </a:pPr>
            <a:r>
              <a:rPr lang="en" sz="1800">
                <a:solidFill>
                  <a:schemeClr val="dk1"/>
                </a:solidFill>
                <a:latin typeface="Georgia"/>
                <a:ea typeface="Georgia"/>
                <a:cs typeface="Georgia"/>
                <a:sym typeface="Georgia"/>
              </a:rPr>
              <a:t>Imagine you have been given a magical pebble. Only you and your parents know about this pebble. If others find out about it, they may try to take it from you. The pebble gives you access to many things!</a:t>
            </a:r>
            <a:endParaRPr sz="1100"/>
          </a:p>
          <a:p>
            <a:pPr indent="0" lvl="0" marL="0" marR="0" rtl="0" algn="l">
              <a:lnSpc>
                <a:spcPct val="90000"/>
              </a:lnSpc>
              <a:spcBef>
                <a:spcPts val="800"/>
              </a:spcBef>
              <a:spcAft>
                <a:spcPts val="0"/>
              </a:spcAft>
              <a:buClr>
                <a:schemeClr val="dk1"/>
              </a:buClr>
              <a:buSzPts val="1500"/>
              <a:buFont typeface="Arial"/>
              <a:buNone/>
            </a:pPr>
            <a:r>
              <a:t/>
            </a:r>
            <a:endParaRPr sz="1500">
              <a:solidFill>
                <a:schemeClr val="dk1"/>
              </a:solidFill>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500"/>
              <a:buFont typeface="Arial"/>
              <a:buNone/>
            </a:pPr>
            <a:r>
              <a:rPr b="1" lang="en" sz="1500">
                <a:solidFill>
                  <a:schemeClr val="dk1"/>
                </a:solidFill>
                <a:latin typeface="Georgia"/>
                <a:ea typeface="Georgia"/>
                <a:cs typeface="Georgia"/>
                <a:sym typeface="Georgia"/>
              </a:rPr>
              <a:t>You can protect that pebble or password by: </a:t>
            </a:r>
            <a:endParaRPr sz="1100"/>
          </a:p>
          <a:p>
            <a:pPr indent="-247650" lvl="0" marL="254000" marR="0" rtl="0" algn="l">
              <a:lnSpc>
                <a:spcPct val="90000"/>
              </a:lnSpc>
              <a:spcBef>
                <a:spcPts val="800"/>
              </a:spcBef>
              <a:spcAft>
                <a:spcPts val="0"/>
              </a:spcAft>
              <a:buClr>
                <a:schemeClr val="dk1"/>
              </a:buClr>
              <a:buSzPts val="1500"/>
              <a:buFont typeface="Arial"/>
              <a:buChar char="•"/>
            </a:pPr>
            <a:r>
              <a:rPr lang="en" sz="1500">
                <a:solidFill>
                  <a:schemeClr val="dk1"/>
                </a:solidFill>
                <a:latin typeface="Georgia"/>
                <a:ea typeface="Georgia"/>
                <a:cs typeface="Georgia"/>
                <a:sym typeface="Georgia"/>
              </a:rPr>
              <a:t>Writing the password on a piece of paper</a:t>
            </a:r>
            <a:endParaRPr sz="1100"/>
          </a:p>
          <a:p>
            <a:pPr indent="-247650" lvl="0" marL="254000" marR="0" rtl="0" algn="l">
              <a:lnSpc>
                <a:spcPct val="90000"/>
              </a:lnSpc>
              <a:spcBef>
                <a:spcPts val="800"/>
              </a:spcBef>
              <a:spcAft>
                <a:spcPts val="0"/>
              </a:spcAft>
              <a:buClr>
                <a:schemeClr val="dk1"/>
              </a:buClr>
              <a:buSzPts val="1500"/>
              <a:buFont typeface="Arial"/>
              <a:buChar char="•"/>
            </a:pPr>
            <a:r>
              <a:rPr lang="en" sz="1500">
                <a:solidFill>
                  <a:schemeClr val="dk1"/>
                </a:solidFill>
                <a:latin typeface="Georgia"/>
                <a:ea typeface="Georgia"/>
                <a:cs typeface="Georgia"/>
                <a:sym typeface="Georgia"/>
              </a:rPr>
              <a:t>Not sharing the password with anyone</a:t>
            </a:r>
            <a:endParaRPr sz="1100"/>
          </a:p>
          <a:p>
            <a:pPr indent="-247650" lvl="0" marL="254000" marR="0" rtl="0" algn="l">
              <a:lnSpc>
                <a:spcPct val="90000"/>
              </a:lnSpc>
              <a:spcBef>
                <a:spcPts val="800"/>
              </a:spcBef>
              <a:spcAft>
                <a:spcPts val="0"/>
              </a:spcAft>
              <a:buClr>
                <a:schemeClr val="dk1"/>
              </a:buClr>
              <a:buSzPts val="1500"/>
              <a:buFont typeface="Arial"/>
              <a:buChar char="•"/>
            </a:pPr>
            <a:r>
              <a:rPr lang="en" sz="1500">
                <a:solidFill>
                  <a:schemeClr val="dk1"/>
                </a:solidFill>
                <a:latin typeface="Georgia"/>
                <a:ea typeface="Georgia"/>
                <a:cs typeface="Georgia"/>
                <a:sym typeface="Georgia"/>
              </a:rPr>
              <a:t>Keeping the paper in a safe place so others cannot find it – make sure you remember where it is!</a:t>
            </a:r>
            <a:endParaRPr sz="1100"/>
          </a:p>
        </p:txBody>
      </p:sp>
      <p:sp>
        <p:nvSpPr>
          <p:cNvPr id="157" name="Google Shape;157;p26"/>
          <p:cNvSpPr txBox="1"/>
          <p:nvPr>
            <p:ph type="title"/>
          </p:nvPr>
        </p:nvSpPr>
        <p:spPr>
          <a:xfrm>
            <a:off x="617258" y="350575"/>
            <a:ext cx="5115512" cy="91744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Geo"/>
              <a:buNone/>
            </a:pPr>
            <a:r>
              <a:rPr i="0" lang="en" sz="3300" u="none" cap="none" strike="noStrike">
                <a:solidFill>
                  <a:schemeClr val="dk1"/>
                </a:solidFill>
              </a:rPr>
              <a:t>What is a password?</a:t>
            </a:r>
            <a:endParaRPr i="0" sz="3300" u="none" cap="none" strike="noStrike">
              <a:solidFill>
                <a:schemeClr val="dk1"/>
              </a:solidFill>
            </a:endParaRPr>
          </a:p>
        </p:txBody>
      </p:sp>
      <p:pic>
        <p:nvPicPr>
          <p:cNvPr descr="Logo&#10;&#10;Description automatically generated" id="158" name="Google Shape;158;p26"/>
          <p:cNvPicPr preferRelativeResize="0"/>
          <p:nvPr/>
        </p:nvPicPr>
        <p:blipFill rotWithShape="1">
          <a:blip r:embed="rId3">
            <a:alphaModFix/>
          </a:blip>
          <a:srcRect b="12760" l="15228" r="17149" t="10798"/>
          <a:stretch/>
        </p:blipFill>
        <p:spPr>
          <a:xfrm>
            <a:off x="6462904" y="2780253"/>
            <a:ext cx="1970864" cy="1898959"/>
          </a:xfrm>
          <a:prstGeom prst="rect">
            <a:avLst/>
          </a:prstGeom>
          <a:noFill/>
          <a:ln>
            <a:noFill/>
          </a:ln>
        </p:spPr>
      </p:pic>
      <p:grpSp>
        <p:nvGrpSpPr>
          <p:cNvPr id="159" name="Google Shape;159;p26"/>
          <p:cNvGrpSpPr/>
          <p:nvPr/>
        </p:nvGrpSpPr>
        <p:grpSpPr>
          <a:xfrm>
            <a:off x="6248263" y="540155"/>
            <a:ext cx="2400145" cy="1722986"/>
            <a:chOff x="8331017" y="720206"/>
            <a:chExt cx="3200193" cy="2297314"/>
          </a:xfrm>
        </p:grpSpPr>
        <p:pic>
          <p:nvPicPr>
            <p:cNvPr descr="Icon&#10;&#10;Description automatically generated" id="160" name="Google Shape;160;p26"/>
            <p:cNvPicPr preferRelativeResize="0"/>
            <p:nvPr/>
          </p:nvPicPr>
          <p:blipFill rotWithShape="1">
            <a:blip r:embed="rId4">
              <a:alphaModFix/>
            </a:blip>
            <a:srcRect b="16806" l="0" r="0" t="11405"/>
            <a:stretch/>
          </p:blipFill>
          <p:spPr>
            <a:xfrm>
              <a:off x="8331017" y="720206"/>
              <a:ext cx="3200193" cy="2297314"/>
            </a:xfrm>
            <a:prstGeom prst="rect">
              <a:avLst/>
            </a:prstGeom>
            <a:noFill/>
            <a:ln>
              <a:noFill/>
            </a:ln>
          </p:spPr>
        </p:pic>
        <p:sp>
          <p:nvSpPr>
            <p:cNvPr id="161" name="Google Shape;161;p26"/>
            <p:cNvSpPr/>
            <p:nvPr/>
          </p:nvSpPr>
          <p:spPr>
            <a:xfrm>
              <a:off x="9470571" y="1580606"/>
              <a:ext cx="979715" cy="248194"/>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7"/>
          <p:cNvSpPr/>
          <p:nvPr/>
        </p:nvSpPr>
        <p:spPr>
          <a:xfrm>
            <a:off x="334901" y="2643239"/>
            <a:ext cx="1771731" cy="2149684"/>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67" name="Google Shape;167;p27"/>
          <p:cNvSpPr/>
          <p:nvPr/>
        </p:nvSpPr>
        <p:spPr>
          <a:xfrm>
            <a:off x="334901" y="355391"/>
            <a:ext cx="1771731" cy="2149684"/>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68" name="Google Shape;168;p27"/>
          <p:cNvSpPr/>
          <p:nvPr/>
        </p:nvSpPr>
        <p:spPr>
          <a:xfrm>
            <a:off x="2259796" y="350573"/>
            <a:ext cx="6549300" cy="4442350"/>
          </a:xfrm>
          <a:prstGeom prst="rect">
            <a:avLst/>
          </a:prstGeom>
          <a:solidFill>
            <a:srgbClr val="F7ABD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69" name="Google Shape;169;p27"/>
          <p:cNvSpPr txBox="1"/>
          <p:nvPr>
            <p:ph type="title"/>
          </p:nvPr>
        </p:nvSpPr>
        <p:spPr>
          <a:xfrm>
            <a:off x="2752059" y="740225"/>
            <a:ext cx="5564777" cy="102326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000"/>
              <a:buFont typeface="Geo"/>
              <a:buNone/>
            </a:pPr>
            <a:r>
              <a:rPr i="0" lang="en" u="none" cap="none" strike="noStrike">
                <a:solidFill>
                  <a:schemeClr val="dk1"/>
                </a:solidFill>
              </a:rPr>
              <a:t>Let’s create our own avatar and password.</a:t>
            </a:r>
            <a:endParaRPr i="0" sz="2000" u="none" cap="none" strike="noStrike">
              <a:solidFill>
                <a:schemeClr val="dk1"/>
              </a:solidFill>
            </a:endParaRPr>
          </a:p>
        </p:txBody>
      </p:sp>
      <p:sp>
        <p:nvSpPr>
          <p:cNvPr id="170" name="Google Shape;170;p27"/>
          <p:cNvSpPr/>
          <p:nvPr/>
        </p:nvSpPr>
        <p:spPr>
          <a:xfrm>
            <a:off x="2752059" y="1903956"/>
            <a:ext cx="5564776" cy="2354491"/>
          </a:xfrm>
          <a:prstGeom prst="rect">
            <a:avLst/>
          </a:prstGeom>
          <a:noFill/>
          <a:ln>
            <a:noFill/>
          </a:ln>
        </p:spPr>
        <p:txBody>
          <a:bodyPr anchorCtr="0" anchor="t" bIns="34275" lIns="68575" spcFirstLastPara="1" rIns="68575" wrap="square" tIns="34275">
            <a:noAutofit/>
          </a:bodyPr>
          <a:lstStyle/>
          <a:p>
            <a:pPr indent="-254000" lvl="0" marL="254000" marR="0" rtl="0" algn="l">
              <a:spcBef>
                <a:spcPts val="0"/>
              </a:spcBef>
              <a:spcAft>
                <a:spcPts val="0"/>
              </a:spcAft>
              <a:buClr>
                <a:schemeClr val="dk1"/>
              </a:buClr>
              <a:buSzPts val="1400"/>
              <a:buFont typeface="Georgia"/>
              <a:buAutoNum type="arabicPeriod"/>
            </a:pPr>
            <a:r>
              <a:rPr lang="en" sz="1400">
                <a:solidFill>
                  <a:schemeClr val="dk1"/>
                </a:solidFill>
                <a:latin typeface="Georgia"/>
                <a:ea typeface="Georgia"/>
                <a:cs typeface="Georgia"/>
                <a:sym typeface="Georgia"/>
              </a:rPr>
              <a:t>Create a password that is easy for you to remember but hard for other people to guess. </a:t>
            </a:r>
            <a:endParaRPr sz="1100"/>
          </a:p>
          <a:p>
            <a:pPr indent="-254000" lvl="1" marL="596900" marR="0" rtl="0" algn="l">
              <a:spcBef>
                <a:spcPts val="0"/>
              </a:spcBef>
              <a:spcAft>
                <a:spcPts val="0"/>
              </a:spcAft>
              <a:buClr>
                <a:schemeClr val="dk1"/>
              </a:buClr>
              <a:buSzPts val="1400"/>
              <a:buFont typeface="Arial"/>
              <a:buChar char="•"/>
            </a:pPr>
            <a:r>
              <a:rPr b="0" i="1" lang="en" sz="1400" u="none" cap="none" strike="noStrike">
                <a:solidFill>
                  <a:schemeClr val="dk1"/>
                </a:solidFill>
                <a:latin typeface="Georgia"/>
                <a:ea typeface="Georgia"/>
                <a:cs typeface="Georgia"/>
                <a:sym typeface="Georgia"/>
              </a:rPr>
              <a:t>Example: I am going to use the first letter from each word in this sentence:  </a:t>
            </a:r>
            <a:r>
              <a:rPr b="0" i="1" lang="en" sz="1400" u="sng" cap="none" strike="noStrike">
                <a:solidFill>
                  <a:schemeClr val="dk1"/>
                </a:solidFill>
                <a:latin typeface="Georgia"/>
                <a:ea typeface="Georgia"/>
                <a:cs typeface="Georgia"/>
                <a:sym typeface="Georgia"/>
              </a:rPr>
              <a:t>I</a:t>
            </a:r>
            <a:r>
              <a:rPr b="0" i="1" lang="en" sz="1400" u="none" cap="none" strike="noStrike">
                <a:solidFill>
                  <a:schemeClr val="dk1"/>
                </a:solidFill>
                <a:latin typeface="Georgia"/>
                <a:ea typeface="Georgia"/>
                <a:cs typeface="Georgia"/>
                <a:sym typeface="Georgia"/>
              </a:rPr>
              <a:t> </a:t>
            </a:r>
            <a:r>
              <a:rPr b="0" i="1" lang="en" sz="1400" u="sng" cap="none" strike="noStrike">
                <a:solidFill>
                  <a:schemeClr val="dk1"/>
                </a:solidFill>
                <a:latin typeface="Georgia"/>
                <a:ea typeface="Georgia"/>
                <a:cs typeface="Georgia"/>
                <a:sym typeface="Georgia"/>
              </a:rPr>
              <a:t>a</a:t>
            </a:r>
            <a:r>
              <a:rPr b="0" i="1" lang="en" sz="1400" u="none" cap="none" strike="noStrike">
                <a:solidFill>
                  <a:schemeClr val="dk1"/>
                </a:solidFill>
                <a:latin typeface="Georgia"/>
                <a:ea typeface="Georgia"/>
                <a:cs typeface="Georgia"/>
                <a:sym typeface="Georgia"/>
              </a:rPr>
              <a:t>m </a:t>
            </a:r>
            <a:r>
              <a:rPr b="0" i="1" lang="en" sz="1400" u="sng" cap="none" strike="noStrike">
                <a:solidFill>
                  <a:schemeClr val="dk1"/>
                </a:solidFill>
                <a:latin typeface="Georgia"/>
                <a:ea typeface="Georgia"/>
                <a:cs typeface="Georgia"/>
                <a:sym typeface="Georgia"/>
              </a:rPr>
              <a:t>a</a:t>
            </a:r>
            <a:r>
              <a:rPr b="0" i="1" lang="en" sz="1400" u="none" cap="none" strike="noStrike">
                <a:solidFill>
                  <a:schemeClr val="dk1"/>
                </a:solidFill>
                <a:latin typeface="Georgia"/>
                <a:ea typeface="Georgia"/>
                <a:cs typeface="Georgia"/>
                <a:sym typeface="Georgia"/>
              </a:rPr>
              <a:t> </a:t>
            </a:r>
            <a:r>
              <a:rPr b="0" i="1" lang="en" sz="1400" u="sng" cap="none" strike="noStrike">
                <a:solidFill>
                  <a:schemeClr val="dk1"/>
                </a:solidFill>
                <a:latin typeface="Georgia"/>
                <a:ea typeface="Georgia"/>
                <a:cs typeface="Georgia"/>
                <a:sym typeface="Georgia"/>
              </a:rPr>
              <a:t>G</a:t>
            </a:r>
            <a:r>
              <a:rPr b="0" i="1" lang="en" sz="1400" u="none" cap="none" strike="noStrike">
                <a:solidFill>
                  <a:schemeClr val="dk1"/>
                </a:solidFill>
                <a:latin typeface="Georgia"/>
                <a:ea typeface="Georgia"/>
                <a:cs typeface="Georgia"/>
                <a:sym typeface="Georgia"/>
              </a:rPr>
              <a:t>irl </a:t>
            </a:r>
            <a:r>
              <a:rPr b="0" i="1" lang="en" sz="1400" u="sng" cap="none" strike="noStrike">
                <a:solidFill>
                  <a:schemeClr val="dk1"/>
                </a:solidFill>
                <a:latin typeface="Georgia"/>
                <a:ea typeface="Georgia"/>
                <a:cs typeface="Georgia"/>
                <a:sym typeface="Georgia"/>
              </a:rPr>
              <a:t>S</a:t>
            </a:r>
            <a:r>
              <a:rPr b="0" i="1" lang="en" sz="1400" u="none" cap="none" strike="noStrike">
                <a:solidFill>
                  <a:schemeClr val="dk1"/>
                </a:solidFill>
                <a:latin typeface="Georgia"/>
                <a:ea typeface="Georgia"/>
                <a:cs typeface="Georgia"/>
                <a:sym typeface="Georgia"/>
              </a:rPr>
              <a:t>cout </a:t>
            </a:r>
            <a:r>
              <a:rPr b="0" i="1" lang="en" sz="1400" u="sng" cap="none" strike="noStrike">
                <a:solidFill>
                  <a:schemeClr val="dk1"/>
                </a:solidFill>
                <a:latin typeface="Georgia"/>
                <a:ea typeface="Georgia"/>
                <a:cs typeface="Georgia"/>
                <a:sym typeface="Georgia"/>
              </a:rPr>
              <a:t>D</a:t>
            </a:r>
            <a:r>
              <a:rPr b="0" i="1" lang="en" sz="1400" u="none" cap="none" strike="noStrike">
                <a:solidFill>
                  <a:schemeClr val="dk1"/>
                </a:solidFill>
                <a:latin typeface="Georgia"/>
                <a:ea typeface="Georgia"/>
                <a:cs typeface="Georgia"/>
                <a:sym typeface="Georgia"/>
              </a:rPr>
              <a:t>aisy </a:t>
            </a:r>
            <a:r>
              <a:rPr b="0" i="1" lang="en" sz="1400" u="sng" cap="none" strike="noStrike">
                <a:solidFill>
                  <a:schemeClr val="dk1"/>
                </a:solidFill>
                <a:latin typeface="Georgia"/>
                <a:ea typeface="Georgia"/>
                <a:cs typeface="Georgia"/>
                <a:sym typeface="Georgia"/>
              </a:rPr>
              <a:t>i</a:t>
            </a:r>
            <a:r>
              <a:rPr b="0" i="1" lang="en" sz="1400" u="none" cap="none" strike="noStrike">
                <a:solidFill>
                  <a:schemeClr val="dk1"/>
                </a:solidFill>
                <a:latin typeface="Georgia"/>
                <a:ea typeface="Georgia"/>
                <a:cs typeface="Georgia"/>
                <a:sym typeface="Georgia"/>
              </a:rPr>
              <a:t>n </a:t>
            </a:r>
            <a:r>
              <a:rPr b="0" i="1" lang="en" sz="1400" u="sng" cap="none" strike="noStrike">
                <a:solidFill>
                  <a:schemeClr val="dk1"/>
                </a:solidFill>
                <a:latin typeface="Georgia"/>
                <a:ea typeface="Georgia"/>
                <a:cs typeface="Georgia"/>
                <a:sym typeface="Georgia"/>
              </a:rPr>
              <a:t>2020!</a:t>
            </a:r>
            <a:r>
              <a:rPr b="0" i="1" lang="en" sz="1400" u="none" cap="none" strike="noStrike">
                <a:solidFill>
                  <a:schemeClr val="dk1"/>
                </a:solidFill>
                <a:latin typeface="Georgia"/>
                <a:ea typeface="Georgia"/>
                <a:cs typeface="Georgia"/>
                <a:sym typeface="Georgia"/>
              </a:rPr>
              <a:t> </a:t>
            </a:r>
            <a:br>
              <a:rPr b="0" i="1" lang="en" sz="1400" u="none" cap="none" strike="noStrike">
                <a:solidFill>
                  <a:schemeClr val="dk1"/>
                </a:solidFill>
                <a:latin typeface="Georgia"/>
                <a:ea typeface="Georgia"/>
                <a:cs typeface="Georgia"/>
                <a:sym typeface="Georgia"/>
              </a:rPr>
            </a:br>
            <a:r>
              <a:rPr b="0" i="1" lang="en" sz="1400" u="none" cap="none" strike="noStrike">
                <a:solidFill>
                  <a:schemeClr val="dk1"/>
                </a:solidFill>
                <a:latin typeface="Georgia"/>
                <a:ea typeface="Georgia"/>
                <a:cs typeface="Georgia"/>
                <a:sym typeface="Georgia"/>
              </a:rPr>
              <a:t>My Password would be: IaaGSDi2020!</a:t>
            </a:r>
            <a:endParaRPr sz="1100"/>
          </a:p>
          <a:p>
            <a:pPr indent="0" lvl="1" marL="342900" marR="0" rtl="0" algn="l">
              <a:spcBef>
                <a:spcPts val="0"/>
              </a:spcBef>
              <a:spcAft>
                <a:spcPts val="0"/>
              </a:spcAft>
              <a:buNone/>
            </a:pPr>
            <a:r>
              <a:t/>
            </a:r>
            <a:endParaRPr b="0" i="0" sz="1400" u="none" cap="none" strike="noStrike">
              <a:solidFill>
                <a:schemeClr val="dk1"/>
              </a:solidFill>
              <a:latin typeface="Georgia"/>
              <a:ea typeface="Georgia"/>
              <a:cs typeface="Georgia"/>
              <a:sym typeface="Georgia"/>
            </a:endParaRPr>
          </a:p>
          <a:p>
            <a:pPr indent="-254000" lvl="0" marL="254000" marR="0" rtl="0" algn="l">
              <a:spcBef>
                <a:spcPts val="0"/>
              </a:spcBef>
              <a:spcAft>
                <a:spcPts val="0"/>
              </a:spcAft>
              <a:buClr>
                <a:schemeClr val="dk1"/>
              </a:buClr>
              <a:buSzPts val="1400"/>
              <a:buFont typeface="Georgia"/>
              <a:buAutoNum type="arabicPeriod"/>
            </a:pPr>
            <a:r>
              <a:rPr lang="en" sz="1400">
                <a:solidFill>
                  <a:schemeClr val="dk1"/>
                </a:solidFill>
                <a:latin typeface="Georgia"/>
                <a:ea typeface="Georgia"/>
                <a:cs typeface="Georgia"/>
                <a:sym typeface="Georgia"/>
              </a:rPr>
              <a:t>Take a few minutes to draw your own virtual avatar or character out and make your OWN special password that only YOU and YOUR caregiver know</a:t>
            </a:r>
            <a:br>
              <a:rPr lang="en" sz="1400">
                <a:solidFill>
                  <a:schemeClr val="dk1"/>
                </a:solidFill>
                <a:latin typeface="Georgia"/>
                <a:ea typeface="Georgia"/>
                <a:cs typeface="Georgia"/>
                <a:sym typeface="Georgia"/>
              </a:rPr>
            </a:br>
            <a:endParaRPr sz="1400">
              <a:solidFill>
                <a:schemeClr val="dk1"/>
              </a:solidFill>
              <a:latin typeface="Georgia"/>
              <a:ea typeface="Georgia"/>
              <a:cs typeface="Georgia"/>
              <a:sym typeface="Georgia"/>
            </a:endParaRPr>
          </a:p>
          <a:p>
            <a:pPr indent="-254000" lvl="0" marL="254000" marR="0" rtl="0" algn="l">
              <a:spcBef>
                <a:spcPts val="0"/>
              </a:spcBef>
              <a:spcAft>
                <a:spcPts val="0"/>
              </a:spcAft>
              <a:buClr>
                <a:schemeClr val="dk1"/>
              </a:buClr>
              <a:buSzPts val="1400"/>
              <a:buFont typeface="Georgia"/>
              <a:buAutoNum type="arabicPeriod"/>
            </a:pPr>
            <a:r>
              <a:rPr lang="en" sz="1400">
                <a:solidFill>
                  <a:schemeClr val="dk1"/>
                </a:solidFill>
                <a:latin typeface="Georgia"/>
                <a:ea typeface="Georgia"/>
                <a:cs typeface="Georgia"/>
                <a:sym typeface="Georgia"/>
              </a:rPr>
              <a:t>We will then show our avatars but keep our passwords secret ☺</a:t>
            </a:r>
            <a:endParaRPr sz="1400">
              <a:solidFill>
                <a:schemeClr val="dk1"/>
              </a:solidFill>
              <a:latin typeface="Georgia"/>
              <a:ea typeface="Georgia"/>
              <a:cs typeface="Georgia"/>
              <a:sym typeface="Georgia"/>
            </a:endParaRPr>
          </a:p>
        </p:txBody>
      </p:sp>
      <p:pic>
        <p:nvPicPr>
          <p:cNvPr id="171" name="Google Shape;171;p27"/>
          <p:cNvPicPr preferRelativeResize="0"/>
          <p:nvPr/>
        </p:nvPicPr>
        <p:blipFill rotWithShape="1">
          <a:blip r:embed="rId3">
            <a:alphaModFix/>
          </a:blip>
          <a:srcRect b="0" l="0" r="0" t="0"/>
          <a:stretch/>
        </p:blipFill>
        <p:spPr>
          <a:xfrm>
            <a:off x="468325" y="1053898"/>
            <a:ext cx="1545339" cy="1545339"/>
          </a:xfrm>
          <a:prstGeom prst="rect">
            <a:avLst/>
          </a:prstGeom>
          <a:noFill/>
          <a:ln>
            <a:noFill/>
          </a:ln>
        </p:spPr>
      </p:pic>
      <p:sp>
        <p:nvSpPr>
          <p:cNvPr id="172" name="Google Shape;172;p27"/>
          <p:cNvSpPr/>
          <p:nvPr/>
        </p:nvSpPr>
        <p:spPr>
          <a:xfrm>
            <a:off x="533998" y="3046576"/>
            <a:ext cx="1373537" cy="1315744"/>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b="1" lang="en" sz="1400">
                <a:solidFill>
                  <a:schemeClr val="lt1"/>
                </a:solidFill>
                <a:latin typeface="Georgia"/>
                <a:ea typeface="Georgia"/>
                <a:cs typeface="Georgia"/>
                <a:sym typeface="Georgia"/>
              </a:rPr>
              <a:t>Supplies</a:t>
            </a:r>
            <a:r>
              <a:rPr lang="en" sz="1400">
                <a:solidFill>
                  <a:schemeClr val="lt1"/>
                </a:solidFill>
                <a:latin typeface="Georgia"/>
                <a:ea typeface="Georgia"/>
                <a:cs typeface="Georgia"/>
                <a:sym typeface="Georgia"/>
              </a:rPr>
              <a:t>:</a:t>
            </a:r>
            <a:endParaRPr sz="1100"/>
          </a:p>
          <a:p>
            <a:pPr indent="0" lvl="0" marL="0" marR="0" rtl="0" algn="l">
              <a:spcBef>
                <a:spcPts val="0"/>
              </a:spcBef>
              <a:spcAft>
                <a:spcPts val="0"/>
              </a:spcAft>
              <a:buNone/>
            </a:pPr>
            <a:r>
              <a:t/>
            </a:r>
            <a:endParaRPr sz="1400">
              <a:solidFill>
                <a:schemeClr val="lt1"/>
              </a:solidFill>
              <a:latin typeface="Georgia"/>
              <a:ea typeface="Georgia"/>
              <a:cs typeface="Georgia"/>
              <a:sym typeface="Georgia"/>
            </a:endParaRPr>
          </a:p>
          <a:p>
            <a:pPr indent="-215900" lvl="0" marL="215900" marR="0" rtl="0" algn="l">
              <a:spcBef>
                <a:spcPts val="0"/>
              </a:spcBef>
              <a:spcAft>
                <a:spcPts val="0"/>
              </a:spcAft>
              <a:buClr>
                <a:schemeClr val="lt1"/>
              </a:buClr>
              <a:buSzPts val="1400"/>
              <a:buFont typeface="Arial"/>
              <a:buChar char="•"/>
            </a:pPr>
            <a:r>
              <a:rPr lang="en" sz="1400">
                <a:solidFill>
                  <a:schemeClr val="lt1"/>
                </a:solidFill>
                <a:latin typeface="Georgia"/>
                <a:ea typeface="Georgia"/>
                <a:cs typeface="Georgia"/>
                <a:sym typeface="Georgia"/>
              </a:rPr>
              <a:t>Paper</a:t>
            </a:r>
            <a:endParaRPr sz="1100"/>
          </a:p>
          <a:p>
            <a:pPr indent="-215900" lvl="0" marL="215900" marR="0" rtl="0" algn="l">
              <a:spcBef>
                <a:spcPts val="0"/>
              </a:spcBef>
              <a:spcAft>
                <a:spcPts val="0"/>
              </a:spcAft>
              <a:buClr>
                <a:schemeClr val="lt1"/>
              </a:buClr>
              <a:buSzPts val="1400"/>
              <a:buFont typeface="Arial"/>
              <a:buChar char="•"/>
            </a:pPr>
            <a:r>
              <a:rPr lang="en" sz="1400">
                <a:solidFill>
                  <a:schemeClr val="lt1"/>
                </a:solidFill>
                <a:latin typeface="Georgia"/>
                <a:ea typeface="Georgia"/>
                <a:cs typeface="Georgia"/>
                <a:sym typeface="Georgia"/>
              </a:rPr>
              <a:t>Something to write/color with</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p:nvPr/>
        </p:nvSpPr>
        <p:spPr>
          <a:xfrm flipH="1">
            <a:off x="4558953" y="350576"/>
            <a:ext cx="133880" cy="4514349"/>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78" name="Google Shape;178;p28"/>
          <p:cNvSpPr txBox="1"/>
          <p:nvPr>
            <p:ph type="title"/>
          </p:nvPr>
        </p:nvSpPr>
        <p:spPr>
          <a:xfrm>
            <a:off x="628651" y="534643"/>
            <a:ext cx="3157738" cy="1928442"/>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Geo"/>
              <a:buNone/>
            </a:pPr>
            <a:r>
              <a:rPr i="0" lang="en" sz="3300" u="none" cap="none" strike="noStrike">
                <a:solidFill>
                  <a:schemeClr val="dk1"/>
                </a:solidFill>
              </a:rPr>
              <a:t>Example:</a:t>
            </a:r>
            <a:endParaRPr i="0" sz="3300" u="none" cap="none" strike="noStrike">
              <a:solidFill>
                <a:schemeClr val="dk1"/>
              </a:solidFill>
            </a:endParaRPr>
          </a:p>
        </p:txBody>
      </p:sp>
      <p:sp>
        <p:nvSpPr>
          <p:cNvPr id="179" name="Google Shape;179;p28"/>
          <p:cNvSpPr txBox="1"/>
          <p:nvPr/>
        </p:nvSpPr>
        <p:spPr>
          <a:xfrm>
            <a:off x="628449" y="2680416"/>
            <a:ext cx="3496163" cy="1977309"/>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chemeClr val="dk1"/>
                </a:solidFill>
                <a:latin typeface="Georgia"/>
                <a:ea typeface="Georgia"/>
                <a:cs typeface="Georgia"/>
                <a:sym typeface="Georgia"/>
              </a:rPr>
              <a:t>To show us your drawing- fold up the bottom over the password you wrote so that it remains a secret! </a:t>
            </a:r>
            <a:endParaRPr sz="1100"/>
          </a:p>
          <a:p>
            <a:pPr indent="0" lvl="0" marL="0" marR="0" rtl="0" algn="l">
              <a:spcBef>
                <a:spcPts val="0"/>
              </a:spcBef>
              <a:spcAft>
                <a:spcPts val="0"/>
              </a:spcAft>
              <a:buNone/>
            </a:pPr>
            <a:r>
              <a:t/>
            </a:r>
            <a:endParaRPr sz="1400">
              <a:solidFill>
                <a:schemeClr val="dk1"/>
              </a:solidFill>
              <a:latin typeface="Georgia"/>
              <a:ea typeface="Georgia"/>
              <a:cs typeface="Georgia"/>
              <a:sym typeface="Georgia"/>
            </a:endParaRPr>
          </a:p>
          <a:p>
            <a:pPr indent="0" lvl="0" marL="0" marR="0" rtl="0" algn="l">
              <a:spcBef>
                <a:spcPts val="0"/>
              </a:spcBef>
              <a:spcAft>
                <a:spcPts val="0"/>
              </a:spcAft>
              <a:buNone/>
            </a:pPr>
            <a:r>
              <a:rPr b="1" lang="en" sz="1400">
                <a:solidFill>
                  <a:schemeClr val="dk1"/>
                </a:solidFill>
                <a:latin typeface="Georgia"/>
                <a:ea typeface="Georgia"/>
                <a:cs typeface="Georgia"/>
                <a:sym typeface="Georgia"/>
              </a:rPr>
              <a:t>Your password is very special, but don’t share it with anyone! </a:t>
            </a:r>
            <a:r>
              <a:rPr lang="en" sz="1400">
                <a:solidFill>
                  <a:schemeClr val="dk1"/>
                </a:solidFill>
                <a:latin typeface="Georgia"/>
                <a:ea typeface="Georgia"/>
                <a:cs typeface="Georgia"/>
                <a:sym typeface="Georgia"/>
              </a:rPr>
              <a:t>I am only showing mine as an example and won’t use this password.</a:t>
            </a:r>
            <a:endParaRPr sz="1100"/>
          </a:p>
          <a:p>
            <a:pPr indent="0" lvl="0" marL="0" marR="0" rtl="0" algn="l">
              <a:spcBef>
                <a:spcPts val="0"/>
              </a:spcBef>
              <a:spcAft>
                <a:spcPts val="0"/>
              </a:spcAft>
              <a:buNone/>
            </a:pPr>
            <a:r>
              <a:t/>
            </a:r>
            <a:endParaRPr sz="900">
              <a:solidFill>
                <a:schemeClr val="dk1"/>
              </a:solidFill>
              <a:latin typeface="Geo"/>
              <a:ea typeface="Geo"/>
              <a:cs typeface="Geo"/>
              <a:sym typeface="Geo"/>
            </a:endParaRPr>
          </a:p>
        </p:txBody>
      </p:sp>
      <p:pic>
        <p:nvPicPr>
          <p:cNvPr id="180" name="Google Shape;180;p28"/>
          <p:cNvPicPr preferRelativeResize="0"/>
          <p:nvPr/>
        </p:nvPicPr>
        <p:blipFill rotWithShape="1">
          <a:blip r:embed="rId3">
            <a:alphaModFix/>
          </a:blip>
          <a:srcRect b="0" l="0" r="0" t="0"/>
          <a:stretch/>
        </p:blipFill>
        <p:spPr>
          <a:xfrm>
            <a:off x="628449" y="949349"/>
            <a:ext cx="854220" cy="798268"/>
          </a:xfrm>
          <a:prstGeom prst="rect">
            <a:avLst/>
          </a:prstGeom>
          <a:noFill/>
          <a:ln>
            <a:noFill/>
          </a:ln>
        </p:spPr>
      </p:pic>
      <p:pic>
        <p:nvPicPr>
          <p:cNvPr descr="Diagram&#10;&#10;Description automatically generated" id="181" name="Google Shape;181;p28"/>
          <p:cNvPicPr preferRelativeResize="0"/>
          <p:nvPr/>
        </p:nvPicPr>
        <p:blipFill rotWithShape="1">
          <a:blip r:embed="rId4">
            <a:alphaModFix/>
          </a:blip>
          <a:srcRect b="13630" l="23944" r="22242" t="22595"/>
          <a:stretch/>
        </p:blipFill>
        <p:spPr>
          <a:xfrm>
            <a:off x="5381901" y="350576"/>
            <a:ext cx="2942765" cy="45143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9"/>
          <p:cNvSpPr/>
          <p:nvPr/>
        </p:nvSpPr>
        <p:spPr>
          <a:xfrm>
            <a:off x="361952" y="355393"/>
            <a:ext cx="8420096" cy="4432715"/>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87" name="Google Shape;187;p29"/>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cap="none">
                <a:solidFill>
                  <a:schemeClr val="lt1"/>
                </a:solidFill>
                <a:latin typeface="Georgia"/>
                <a:ea typeface="Georgia"/>
                <a:cs typeface="Georgia"/>
                <a:sym typeface="Georgia"/>
              </a:rPr>
              <a:t>What information is private?</a:t>
            </a:r>
            <a:endParaRPr sz="3300" cap="none">
              <a:solidFill>
                <a:schemeClr val="lt1"/>
              </a:solidFill>
              <a:latin typeface="Georgia"/>
              <a:ea typeface="Georgia"/>
              <a:cs typeface="Georgia"/>
              <a:sym typeface="Georgia"/>
            </a:endParaRPr>
          </a:p>
        </p:txBody>
      </p:sp>
      <p:pic>
        <p:nvPicPr>
          <p:cNvPr descr="Logo&#10;&#10;Description automatically generated" id="188" name="Google Shape;188;p29"/>
          <p:cNvPicPr preferRelativeResize="0"/>
          <p:nvPr/>
        </p:nvPicPr>
        <p:blipFill rotWithShape="1">
          <a:blip r:embed="rId3">
            <a:alphaModFix/>
          </a:blip>
          <a:srcRect b="12760" l="15228" r="17149" t="10798"/>
          <a:stretch/>
        </p:blipFill>
        <p:spPr>
          <a:xfrm>
            <a:off x="3353009" y="1069031"/>
            <a:ext cx="2437980" cy="234903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0"/>
          <p:cNvSpPr/>
          <p:nvPr/>
        </p:nvSpPr>
        <p:spPr>
          <a:xfrm>
            <a:off x="4181639" y="350575"/>
            <a:ext cx="4593392" cy="4437532"/>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94" name="Google Shape;194;p30"/>
          <p:cNvSpPr txBox="1"/>
          <p:nvPr/>
        </p:nvSpPr>
        <p:spPr>
          <a:xfrm>
            <a:off x="4572000" y="350575"/>
            <a:ext cx="3882934" cy="443753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1800">
                <a:solidFill>
                  <a:schemeClr val="dk1"/>
                </a:solidFill>
                <a:latin typeface="Georgia"/>
                <a:ea typeface="Georgia"/>
                <a:cs typeface="Georgia"/>
                <a:sym typeface="Georgia"/>
              </a:rPr>
              <a:t>Everyone has some information about them that is private. </a:t>
            </a:r>
            <a:r>
              <a:rPr b="1" lang="en" sz="1800">
                <a:solidFill>
                  <a:schemeClr val="dk1"/>
                </a:solidFill>
                <a:latin typeface="Georgia"/>
                <a:ea typeface="Georgia"/>
                <a:cs typeface="Georgia"/>
                <a:sym typeface="Georgia"/>
              </a:rPr>
              <a:t>Here are some items we wouldn’t want to share with a stranger: </a:t>
            </a:r>
            <a:endParaRPr sz="1100"/>
          </a:p>
          <a:p>
            <a:pPr indent="-254000" lvl="0" marL="254000" marR="0" rtl="0" algn="l">
              <a:spcBef>
                <a:spcPts val="800"/>
              </a:spcBef>
              <a:spcAft>
                <a:spcPts val="0"/>
              </a:spcAft>
              <a:buClr>
                <a:schemeClr val="accent2"/>
              </a:buClr>
              <a:buSzPts val="1400"/>
              <a:buFont typeface="Arial"/>
              <a:buChar char="•"/>
            </a:pPr>
            <a:r>
              <a:rPr lang="en" sz="1500">
                <a:solidFill>
                  <a:schemeClr val="dk1"/>
                </a:solidFill>
                <a:latin typeface="Georgia"/>
                <a:ea typeface="Georgia"/>
                <a:cs typeface="Georgia"/>
                <a:sym typeface="Georgia"/>
              </a:rPr>
              <a:t>Your first and last name</a:t>
            </a:r>
            <a:endParaRPr sz="1100"/>
          </a:p>
          <a:p>
            <a:pPr indent="-254000" lvl="0" marL="254000" marR="0" rtl="0" algn="l">
              <a:spcBef>
                <a:spcPts val="800"/>
              </a:spcBef>
              <a:spcAft>
                <a:spcPts val="0"/>
              </a:spcAft>
              <a:buClr>
                <a:schemeClr val="accent2"/>
              </a:buClr>
              <a:buSzPts val="1400"/>
              <a:buFont typeface="Arial"/>
              <a:buChar char="•"/>
            </a:pPr>
            <a:r>
              <a:rPr lang="en" sz="1500">
                <a:solidFill>
                  <a:schemeClr val="dk1"/>
                </a:solidFill>
                <a:latin typeface="Georgia"/>
                <a:ea typeface="Georgia"/>
                <a:cs typeface="Georgia"/>
                <a:sym typeface="Georgia"/>
              </a:rPr>
              <a:t>Your birthday</a:t>
            </a:r>
            <a:endParaRPr sz="1100"/>
          </a:p>
          <a:p>
            <a:pPr indent="-254000" lvl="0" marL="254000" marR="0" rtl="0" algn="l">
              <a:spcBef>
                <a:spcPts val="800"/>
              </a:spcBef>
              <a:spcAft>
                <a:spcPts val="0"/>
              </a:spcAft>
              <a:buClr>
                <a:schemeClr val="accent2"/>
              </a:buClr>
              <a:buSzPts val="1400"/>
              <a:buFont typeface="Arial"/>
              <a:buChar char="•"/>
            </a:pPr>
            <a:r>
              <a:rPr lang="en" sz="1500">
                <a:solidFill>
                  <a:schemeClr val="dk1"/>
                </a:solidFill>
                <a:latin typeface="Georgia"/>
                <a:ea typeface="Georgia"/>
                <a:cs typeface="Georgia"/>
                <a:sym typeface="Georgia"/>
              </a:rPr>
              <a:t>Where you live</a:t>
            </a:r>
            <a:endParaRPr sz="1100"/>
          </a:p>
          <a:p>
            <a:pPr indent="-254000" lvl="0" marL="254000" marR="0" rtl="0" algn="l">
              <a:spcBef>
                <a:spcPts val="800"/>
              </a:spcBef>
              <a:spcAft>
                <a:spcPts val="0"/>
              </a:spcAft>
              <a:buClr>
                <a:schemeClr val="accent2"/>
              </a:buClr>
              <a:buSzPts val="1400"/>
              <a:buFont typeface="Arial"/>
              <a:buChar char="•"/>
            </a:pPr>
            <a:r>
              <a:rPr lang="en" sz="1500">
                <a:solidFill>
                  <a:schemeClr val="dk1"/>
                </a:solidFill>
                <a:latin typeface="Georgia"/>
                <a:ea typeface="Georgia"/>
                <a:cs typeface="Georgia"/>
                <a:sym typeface="Georgia"/>
              </a:rPr>
              <a:t>Your phone number</a:t>
            </a:r>
            <a:endParaRPr sz="1100"/>
          </a:p>
          <a:p>
            <a:pPr indent="-254000" lvl="0" marL="254000" marR="0" rtl="0" algn="l">
              <a:spcBef>
                <a:spcPts val="800"/>
              </a:spcBef>
              <a:spcAft>
                <a:spcPts val="0"/>
              </a:spcAft>
              <a:buClr>
                <a:schemeClr val="accent2"/>
              </a:buClr>
              <a:buSzPts val="1400"/>
              <a:buFont typeface="Arial"/>
              <a:buChar char="•"/>
            </a:pPr>
            <a:r>
              <a:rPr lang="en" sz="1500">
                <a:solidFill>
                  <a:schemeClr val="dk1"/>
                </a:solidFill>
                <a:latin typeface="Georgia"/>
                <a:ea typeface="Georgia"/>
                <a:cs typeface="Georgia"/>
                <a:sym typeface="Georgia"/>
              </a:rPr>
              <a:t>Where you go to school</a:t>
            </a:r>
            <a:endParaRPr sz="1100"/>
          </a:p>
          <a:p>
            <a:pPr indent="-254000" lvl="0" marL="254000" marR="0" rtl="0" algn="l">
              <a:spcBef>
                <a:spcPts val="800"/>
              </a:spcBef>
              <a:spcAft>
                <a:spcPts val="0"/>
              </a:spcAft>
              <a:buClr>
                <a:schemeClr val="accent2"/>
              </a:buClr>
              <a:buSzPts val="1400"/>
              <a:buFont typeface="Arial"/>
              <a:buChar char="•"/>
            </a:pPr>
            <a:r>
              <a:rPr lang="en" sz="1500">
                <a:solidFill>
                  <a:schemeClr val="dk1"/>
                </a:solidFill>
                <a:latin typeface="Georgia"/>
                <a:ea typeface="Georgia"/>
                <a:cs typeface="Georgia"/>
                <a:sym typeface="Georgia"/>
              </a:rPr>
              <a:t>Your family’s names</a:t>
            </a:r>
            <a:endParaRPr sz="1100"/>
          </a:p>
        </p:txBody>
      </p:sp>
      <p:pic>
        <p:nvPicPr>
          <p:cNvPr descr="#Digital marketing #online #onlinemarketing #marketing #Snowbird_shope #Trueblueshope #smm #Social #socialmedia #Socialmediamarketing" id="195" name="Google Shape;195;p30"/>
          <p:cNvPicPr preferRelativeResize="0"/>
          <p:nvPr/>
        </p:nvPicPr>
        <p:blipFill rotWithShape="1">
          <a:blip r:embed="rId3">
            <a:alphaModFix/>
          </a:blip>
          <a:srcRect b="0" l="0" r="0" t="0"/>
          <a:stretch/>
        </p:blipFill>
        <p:spPr>
          <a:xfrm>
            <a:off x="583229" y="714719"/>
            <a:ext cx="3403229" cy="370924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1"/>
          <p:cNvSpPr txBox="1"/>
          <p:nvPr/>
        </p:nvSpPr>
        <p:spPr>
          <a:xfrm>
            <a:off x="5283753" y="350463"/>
            <a:ext cx="3424478" cy="2980565"/>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1500"/>
              <a:buFont typeface="Arial"/>
              <a:buNone/>
            </a:pPr>
            <a:r>
              <a:rPr lang="en" sz="1500">
                <a:solidFill>
                  <a:schemeClr val="dk1"/>
                </a:solidFill>
                <a:latin typeface="Georgia"/>
                <a:ea typeface="Georgia"/>
                <a:cs typeface="Georgia"/>
                <a:sym typeface="Georgia"/>
              </a:rPr>
              <a:t>There are places on the Internet where we can put our own photos and videos </a:t>
            </a:r>
            <a:r>
              <a:rPr i="1" lang="en" sz="1500">
                <a:solidFill>
                  <a:schemeClr val="dk1"/>
                </a:solidFill>
                <a:latin typeface="Georgia"/>
                <a:ea typeface="Georgia"/>
                <a:cs typeface="Georgia"/>
                <a:sym typeface="Georgia"/>
              </a:rPr>
              <a:t>(mom or dad might even have a place they post photos). </a:t>
            </a:r>
            <a:endParaRPr sz="1100"/>
          </a:p>
          <a:p>
            <a:pPr indent="0" lvl="0" marL="0" marR="0" rtl="0" algn="l">
              <a:lnSpc>
                <a:spcPct val="90000"/>
              </a:lnSpc>
              <a:spcBef>
                <a:spcPts val="800"/>
              </a:spcBef>
              <a:spcAft>
                <a:spcPts val="0"/>
              </a:spcAft>
              <a:buClr>
                <a:schemeClr val="dk1"/>
              </a:buClr>
              <a:buSzPts val="1500"/>
              <a:buFont typeface="Arial"/>
              <a:buNone/>
            </a:pPr>
            <a:r>
              <a:t/>
            </a:r>
            <a:endParaRPr b="1" i="1" sz="1500">
              <a:solidFill>
                <a:schemeClr val="dk1"/>
              </a:solidFill>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500"/>
              <a:buFont typeface="Arial"/>
              <a:buNone/>
            </a:pPr>
            <a:r>
              <a:rPr b="1" lang="en" sz="1500">
                <a:solidFill>
                  <a:schemeClr val="dk1"/>
                </a:solidFill>
                <a:latin typeface="Georgia"/>
                <a:ea typeface="Georgia"/>
                <a:cs typeface="Georgia"/>
                <a:sym typeface="Georgia"/>
              </a:rPr>
              <a:t>While posting photos on the internet can be fun, we need to make sure we are being safe. </a:t>
            </a:r>
            <a:endParaRPr sz="1100"/>
          </a:p>
          <a:p>
            <a:pPr indent="-171450" lvl="0" marL="177800" marR="0" rtl="0" algn="l">
              <a:lnSpc>
                <a:spcPct val="90000"/>
              </a:lnSpc>
              <a:spcBef>
                <a:spcPts val="800"/>
              </a:spcBef>
              <a:spcAft>
                <a:spcPts val="0"/>
              </a:spcAft>
              <a:buClr>
                <a:schemeClr val="dk1"/>
              </a:buClr>
              <a:buSzPts val="1500"/>
              <a:buFont typeface="Arial"/>
              <a:buChar char="•"/>
            </a:pPr>
            <a:r>
              <a:rPr lang="en" sz="1500">
                <a:solidFill>
                  <a:schemeClr val="dk1"/>
                </a:solidFill>
                <a:latin typeface="Georgia"/>
                <a:ea typeface="Georgia"/>
                <a:cs typeface="Georgia"/>
                <a:sym typeface="Georgia"/>
              </a:rPr>
              <a:t>Never post anything that describes where you are, where you’re going or giving out personal information.</a:t>
            </a:r>
            <a:endParaRPr sz="1100"/>
          </a:p>
        </p:txBody>
      </p:sp>
      <p:pic>
        <p:nvPicPr>
          <p:cNvPr descr="Instagram Template by English Teacher | Teachers Pay Teachers" id="201" name="Google Shape;201;p31"/>
          <p:cNvPicPr preferRelativeResize="0"/>
          <p:nvPr/>
        </p:nvPicPr>
        <p:blipFill rotWithShape="1">
          <a:blip r:embed="rId3">
            <a:alphaModFix/>
          </a:blip>
          <a:srcRect b="-2" l="7876" r="8667" t="0"/>
          <a:stretch/>
        </p:blipFill>
        <p:spPr>
          <a:xfrm>
            <a:off x="161447" y="205725"/>
            <a:ext cx="3060574" cy="4732049"/>
          </a:xfrm>
          <a:prstGeom prst="rect">
            <a:avLst/>
          </a:prstGeom>
          <a:noFill/>
          <a:ln>
            <a:noFill/>
          </a:ln>
        </p:spPr>
      </p:pic>
      <p:sp>
        <p:nvSpPr>
          <p:cNvPr id="202" name="Google Shape;202;p31"/>
          <p:cNvSpPr/>
          <p:nvPr/>
        </p:nvSpPr>
        <p:spPr>
          <a:xfrm>
            <a:off x="3152963" y="350463"/>
            <a:ext cx="1771731" cy="2192824"/>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03" name="Google Shape;203;p31"/>
          <p:cNvSpPr/>
          <p:nvPr/>
        </p:nvSpPr>
        <p:spPr>
          <a:xfrm>
            <a:off x="3164525" y="2682896"/>
            <a:ext cx="1771731" cy="2107678"/>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descr="Logo&#10;&#10;Description automatically generated" id="204" name="Google Shape;204;p31"/>
          <p:cNvPicPr preferRelativeResize="0"/>
          <p:nvPr/>
        </p:nvPicPr>
        <p:blipFill rotWithShape="1">
          <a:blip r:embed="rId4">
            <a:alphaModFix/>
          </a:blip>
          <a:srcRect b="12760" l="15228" r="17149" t="10798"/>
          <a:stretch/>
        </p:blipFill>
        <p:spPr>
          <a:xfrm>
            <a:off x="3244248" y="681283"/>
            <a:ext cx="1589161" cy="1531183"/>
          </a:xfrm>
          <a:prstGeom prst="rect">
            <a:avLst/>
          </a:prstGeom>
          <a:noFill/>
          <a:ln>
            <a:noFill/>
          </a:ln>
        </p:spPr>
      </p:pic>
      <p:pic>
        <p:nvPicPr>
          <p:cNvPr id="205" name="Google Shape;205;p31"/>
          <p:cNvPicPr preferRelativeResize="0"/>
          <p:nvPr/>
        </p:nvPicPr>
        <p:blipFill rotWithShape="1">
          <a:blip r:embed="rId5">
            <a:alphaModFix/>
          </a:blip>
          <a:srcRect b="0" l="0" r="0" t="0"/>
          <a:stretch/>
        </p:blipFill>
        <p:spPr>
          <a:xfrm>
            <a:off x="3432935" y="3159722"/>
            <a:ext cx="1234909" cy="1154023"/>
          </a:xfrm>
          <a:prstGeom prst="rect">
            <a:avLst/>
          </a:prstGeom>
          <a:noFill/>
          <a:ln>
            <a:noFill/>
          </a:ln>
        </p:spPr>
      </p:pic>
      <p:sp>
        <p:nvSpPr>
          <p:cNvPr id="206" name="Google Shape;206;p31"/>
          <p:cNvSpPr/>
          <p:nvPr/>
        </p:nvSpPr>
        <p:spPr>
          <a:xfrm>
            <a:off x="5078011" y="3331029"/>
            <a:ext cx="3424477" cy="1459545"/>
          </a:xfrm>
          <a:prstGeom prst="rect">
            <a:avLst/>
          </a:prstGeom>
          <a:solidFill>
            <a:srgbClr val="1496D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07" name="Google Shape;207;p31"/>
          <p:cNvSpPr/>
          <p:nvPr/>
        </p:nvSpPr>
        <p:spPr>
          <a:xfrm>
            <a:off x="5359588" y="3610678"/>
            <a:ext cx="2861322" cy="900247"/>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800">
                <a:solidFill>
                  <a:schemeClr val="lt1"/>
                </a:solidFill>
                <a:latin typeface="Georgia"/>
                <a:ea typeface="Georgia"/>
                <a:cs typeface="Georgia"/>
                <a:sym typeface="Georgia"/>
              </a:rPr>
              <a:t>We are going to play a game to determine which photo is safe vs unsafe.</a:t>
            </a:r>
            <a:endParaRPr sz="1800">
              <a:solidFill>
                <a:schemeClr val="lt1"/>
              </a:solidFill>
              <a:latin typeface="Geo"/>
              <a:ea typeface="Geo"/>
              <a:cs typeface="Geo"/>
              <a:sym typeface="Geo"/>
            </a:endParaRPr>
          </a:p>
        </p:txBody>
      </p:sp>
      <p:pic>
        <p:nvPicPr>
          <p:cNvPr id="208" name="Google Shape;208;p31"/>
          <p:cNvPicPr preferRelativeResize="0"/>
          <p:nvPr/>
        </p:nvPicPr>
        <p:blipFill rotWithShape="1">
          <a:blip r:embed="rId6">
            <a:alphaModFix/>
          </a:blip>
          <a:srcRect b="0" l="0" r="0" t="0"/>
          <a:stretch/>
        </p:blipFill>
        <p:spPr>
          <a:xfrm>
            <a:off x="579190" y="1122938"/>
            <a:ext cx="2237837" cy="223783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2"/>
          <p:cNvSpPr txBox="1"/>
          <p:nvPr>
            <p:ph type="title"/>
          </p:nvPr>
        </p:nvSpPr>
        <p:spPr>
          <a:xfrm>
            <a:off x="0" y="350576"/>
            <a:ext cx="9143999" cy="563824"/>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rPr i="0" lang="en" sz="3300" u="none" cap="none" strike="noStrike">
                <a:solidFill>
                  <a:schemeClr val="dk1"/>
                </a:solidFill>
              </a:rPr>
              <a:t>Which photo &amp; text would be safe to post?</a:t>
            </a:r>
            <a:endParaRPr i="0" sz="3300" u="none" cap="none" strike="noStrike">
              <a:solidFill>
                <a:schemeClr val="dk1"/>
              </a:solidFill>
            </a:endParaRPr>
          </a:p>
        </p:txBody>
      </p:sp>
      <p:pic>
        <p:nvPicPr>
          <p:cNvPr id="214" name="Google Shape;214;p32"/>
          <p:cNvPicPr preferRelativeResize="0"/>
          <p:nvPr/>
        </p:nvPicPr>
        <p:blipFill rotWithShape="1">
          <a:blip r:embed="rId3">
            <a:alphaModFix/>
          </a:blip>
          <a:srcRect b="0" l="0" r="0" t="0"/>
          <a:stretch/>
        </p:blipFill>
        <p:spPr>
          <a:xfrm>
            <a:off x="1613720" y="879074"/>
            <a:ext cx="2927528" cy="3784366"/>
          </a:xfrm>
          <a:prstGeom prst="rect">
            <a:avLst/>
          </a:prstGeom>
          <a:noFill/>
          <a:ln>
            <a:noFill/>
          </a:ln>
        </p:spPr>
      </p:pic>
      <p:pic>
        <p:nvPicPr>
          <p:cNvPr descr="Vanellope's Disney Princess Slumber Party by RedJoey1992 on DeviantArt" id="215" name="Google Shape;215;p32"/>
          <p:cNvPicPr preferRelativeResize="0"/>
          <p:nvPr/>
        </p:nvPicPr>
        <p:blipFill rotWithShape="1">
          <a:blip r:embed="rId4">
            <a:alphaModFix/>
          </a:blip>
          <a:srcRect b="0" l="0" r="0" t="0"/>
          <a:stretch/>
        </p:blipFill>
        <p:spPr>
          <a:xfrm>
            <a:off x="2338049" y="2137247"/>
            <a:ext cx="1468846" cy="754705"/>
          </a:xfrm>
          <a:prstGeom prst="rect">
            <a:avLst/>
          </a:prstGeom>
          <a:noFill/>
          <a:ln>
            <a:noFill/>
          </a:ln>
        </p:spPr>
      </p:pic>
      <p:sp>
        <p:nvSpPr>
          <p:cNvPr id="216" name="Google Shape;216;p32"/>
          <p:cNvSpPr txBox="1"/>
          <p:nvPr/>
        </p:nvSpPr>
        <p:spPr>
          <a:xfrm>
            <a:off x="2338049" y="3505199"/>
            <a:ext cx="1468846" cy="523875"/>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Veneloppe is here! Call us at 555.987.1234</a:t>
            </a:r>
            <a:endParaRPr sz="1100"/>
          </a:p>
        </p:txBody>
      </p:sp>
      <p:pic>
        <p:nvPicPr>
          <p:cNvPr id="217" name="Google Shape;217;p32"/>
          <p:cNvPicPr preferRelativeResize="0"/>
          <p:nvPr/>
        </p:nvPicPr>
        <p:blipFill rotWithShape="1">
          <a:blip r:embed="rId3">
            <a:alphaModFix/>
          </a:blip>
          <a:srcRect b="0" l="0" r="0" t="0"/>
          <a:stretch/>
        </p:blipFill>
        <p:spPr>
          <a:xfrm>
            <a:off x="4574677" y="879073"/>
            <a:ext cx="2927528" cy="3784366"/>
          </a:xfrm>
          <a:prstGeom prst="rect">
            <a:avLst/>
          </a:prstGeom>
          <a:noFill/>
          <a:ln>
            <a:noFill/>
          </a:ln>
        </p:spPr>
      </p:pic>
      <p:pic>
        <p:nvPicPr>
          <p:cNvPr descr="Vanellope's Disney Princess Slumber Party by RedJoey1992 on DeviantArt" id="218" name="Google Shape;218;p32"/>
          <p:cNvPicPr preferRelativeResize="0"/>
          <p:nvPr/>
        </p:nvPicPr>
        <p:blipFill rotWithShape="1">
          <a:blip r:embed="rId4">
            <a:alphaModFix/>
          </a:blip>
          <a:srcRect b="0" l="0" r="0" t="0"/>
          <a:stretch/>
        </p:blipFill>
        <p:spPr>
          <a:xfrm>
            <a:off x="5300827" y="2137247"/>
            <a:ext cx="1468846" cy="754705"/>
          </a:xfrm>
          <a:prstGeom prst="rect">
            <a:avLst/>
          </a:prstGeom>
          <a:noFill/>
          <a:ln>
            <a:noFill/>
          </a:ln>
        </p:spPr>
      </p:pic>
      <p:sp>
        <p:nvSpPr>
          <p:cNvPr id="219" name="Google Shape;219;p32"/>
          <p:cNvSpPr txBox="1"/>
          <p:nvPr/>
        </p:nvSpPr>
        <p:spPr>
          <a:xfrm>
            <a:off x="5300827" y="3505199"/>
            <a:ext cx="1468846" cy="523876"/>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Just hanging with the girls!</a:t>
            </a:r>
            <a:endParaRPr sz="1100"/>
          </a:p>
        </p:txBody>
      </p:sp>
      <p:sp>
        <p:nvSpPr>
          <p:cNvPr id="220" name="Google Shape;220;p32"/>
          <p:cNvSpPr txBox="1"/>
          <p:nvPr/>
        </p:nvSpPr>
        <p:spPr>
          <a:xfrm>
            <a:off x="1582969" y="2240034"/>
            <a:ext cx="5921915" cy="563824"/>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300"/>
              <a:buFont typeface="Geo"/>
              <a:buNone/>
            </a:pPr>
            <a:r>
              <a:rPr lang="en" sz="3300">
                <a:solidFill>
                  <a:schemeClr val="dk1"/>
                </a:solidFill>
                <a:latin typeface="Georgia"/>
                <a:ea typeface="Georgia"/>
                <a:cs typeface="Georgia"/>
                <a:sym typeface="Georgia"/>
              </a:rPr>
              <a:t>A                       or                        B</a:t>
            </a:r>
            <a:endParaRPr sz="3300">
              <a:solidFill>
                <a:schemeClr val="dk1"/>
              </a:solidFill>
              <a:latin typeface="Georgia"/>
              <a:ea typeface="Georgia"/>
              <a:cs typeface="Georgia"/>
              <a:sym typeface="Georgia"/>
            </a:endParaRPr>
          </a:p>
        </p:txBody>
      </p:sp>
      <p:pic>
        <p:nvPicPr>
          <p:cNvPr id="221" name="Google Shape;221;p32"/>
          <p:cNvPicPr preferRelativeResize="0"/>
          <p:nvPr/>
        </p:nvPicPr>
        <p:blipFill rotWithShape="1">
          <a:blip r:embed="rId5">
            <a:alphaModFix/>
          </a:blip>
          <a:srcRect b="0" l="0" r="0" t="0"/>
          <a:stretch/>
        </p:blipFill>
        <p:spPr>
          <a:xfrm>
            <a:off x="7927830" y="3738136"/>
            <a:ext cx="854220" cy="798269"/>
          </a:xfrm>
          <a:prstGeom prst="rect">
            <a:avLst/>
          </a:prstGeom>
          <a:noFill/>
          <a:ln>
            <a:noFill/>
          </a:ln>
        </p:spPr>
      </p:pic>
      <p:sp>
        <p:nvSpPr>
          <p:cNvPr id="222" name="Google Shape;222;p32"/>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3"/>
          <p:cNvSpPr/>
          <p:nvPr/>
        </p:nvSpPr>
        <p:spPr>
          <a:xfrm>
            <a:off x="349875" y="355400"/>
            <a:ext cx="3377100" cy="4437600"/>
          </a:xfrm>
          <a:prstGeom prst="rect">
            <a:avLst/>
          </a:prstGeom>
          <a:solidFill>
            <a:srgbClr val="1496D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28" name="Google Shape;228;p33"/>
          <p:cNvSpPr/>
          <p:nvPr/>
        </p:nvSpPr>
        <p:spPr>
          <a:xfrm>
            <a:off x="3858360" y="350463"/>
            <a:ext cx="1771731" cy="2192824"/>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29" name="Google Shape;229;p33"/>
          <p:cNvSpPr/>
          <p:nvPr/>
        </p:nvSpPr>
        <p:spPr>
          <a:xfrm>
            <a:off x="3869921" y="2682896"/>
            <a:ext cx="1771731" cy="2107678"/>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30" name="Google Shape;230;p33"/>
          <p:cNvSpPr txBox="1"/>
          <p:nvPr/>
        </p:nvSpPr>
        <p:spPr>
          <a:xfrm>
            <a:off x="5838663" y="350463"/>
            <a:ext cx="2869568" cy="444246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3000"/>
              <a:buFont typeface="Arial"/>
              <a:buNone/>
            </a:pPr>
            <a:r>
              <a:rPr lang="en" sz="3000">
                <a:solidFill>
                  <a:schemeClr val="dk1"/>
                </a:solidFill>
                <a:latin typeface="Georgia"/>
                <a:ea typeface="Georgia"/>
                <a:cs typeface="Georgia"/>
                <a:sym typeface="Georgia"/>
              </a:rPr>
              <a:t>The answer is:</a:t>
            </a:r>
            <a:endParaRPr sz="1100">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5000"/>
              <a:buFont typeface="Arial"/>
              <a:buNone/>
            </a:pPr>
            <a:r>
              <a:rPr lang="en" sz="5000">
                <a:solidFill>
                  <a:schemeClr val="dk1"/>
                </a:solidFill>
                <a:latin typeface="Georgia"/>
                <a:ea typeface="Georgia"/>
                <a:cs typeface="Georgia"/>
                <a:sym typeface="Georgia"/>
              </a:rPr>
              <a:t>B</a:t>
            </a:r>
            <a:endParaRPr sz="1100">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200"/>
              <a:buFont typeface="Arial"/>
              <a:buNone/>
            </a:pPr>
            <a:r>
              <a:t/>
            </a:r>
            <a:endParaRPr sz="1200">
              <a:solidFill>
                <a:schemeClr val="dk1"/>
              </a:solidFill>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800"/>
              <a:buFont typeface="Arial"/>
              <a:buNone/>
            </a:pPr>
            <a:r>
              <a:rPr lang="en" sz="1800">
                <a:solidFill>
                  <a:schemeClr val="dk1"/>
                </a:solidFill>
                <a:latin typeface="Georgia"/>
                <a:ea typeface="Georgia"/>
                <a:cs typeface="Georgia"/>
                <a:sym typeface="Georgia"/>
              </a:rPr>
              <a:t>We do not want to post A because we gave out our personal number. In B, no personal information is provided.</a:t>
            </a:r>
            <a:endParaRPr sz="1100">
              <a:latin typeface="Georgia"/>
              <a:ea typeface="Georgia"/>
              <a:cs typeface="Georgia"/>
              <a:sym typeface="Georgia"/>
            </a:endParaRPr>
          </a:p>
        </p:txBody>
      </p:sp>
      <p:pic>
        <p:nvPicPr>
          <p:cNvPr id="231" name="Google Shape;231;p33"/>
          <p:cNvPicPr preferRelativeResize="0"/>
          <p:nvPr/>
        </p:nvPicPr>
        <p:blipFill rotWithShape="1">
          <a:blip r:embed="rId3">
            <a:alphaModFix/>
          </a:blip>
          <a:srcRect b="0" l="0" r="0" t="0"/>
          <a:stretch/>
        </p:blipFill>
        <p:spPr>
          <a:xfrm>
            <a:off x="564653" y="651103"/>
            <a:ext cx="2927528" cy="3784366"/>
          </a:xfrm>
          <a:prstGeom prst="rect">
            <a:avLst/>
          </a:prstGeom>
          <a:noFill/>
          <a:ln>
            <a:noFill/>
          </a:ln>
        </p:spPr>
      </p:pic>
      <p:pic>
        <p:nvPicPr>
          <p:cNvPr descr="Vanellope's Disney Princess Slumber Party by RedJoey1992 on DeviantArt" id="232" name="Google Shape;232;p33"/>
          <p:cNvPicPr preferRelativeResize="0"/>
          <p:nvPr/>
        </p:nvPicPr>
        <p:blipFill rotWithShape="1">
          <a:blip r:embed="rId4">
            <a:alphaModFix/>
          </a:blip>
          <a:srcRect b="0" l="0" r="0" t="0"/>
          <a:stretch/>
        </p:blipFill>
        <p:spPr>
          <a:xfrm>
            <a:off x="1290802" y="1909278"/>
            <a:ext cx="1468846" cy="754705"/>
          </a:xfrm>
          <a:prstGeom prst="rect">
            <a:avLst/>
          </a:prstGeom>
          <a:noFill/>
          <a:ln>
            <a:noFill/>
          </a:ln>
        </p:spPr>
      </p:pic>
      <p:sp>
        <p:nvSpPr>
          <p:cNvPr id="233" name="Google Shape;233;p33"/>
          <p:cNvSpPr txBox="1"/>
          <p:nvPr/>
        </p:nvSpPr>
        <p:spPr>
          <a:xfrm>
            <a:off x="1290802" y="3281753"/>
            <a:ext cx="1468846" cy="52824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Just hanging with the girls!</a:t>
            </a:r>
            <a:endParaRPr sz="1100"/>
          </a:p>
        </p:txBody>
      </p:sp>
      <p:pic>
        <p:nvPicPr>
          <p:cNvPr descr="Logo&#10;&#10;Description automatically generated" id="234" name="Google Shape;234;p33"/>
          <p:cNvPicPr preferRelativeResize="0"/>
          <p:nvPr/>
        </p:nvPicPr>
        <p:blipFill rotWithShape="1">
          <a:blip r:embed="rId5">
            <a:alphaModFix/>
          </a:blip>
          <a:srcRect b="12760" l="15228" r="17149" t="10798"/>
          <a:stretch/>
        </p:blipFill>
        <p:spPr>
          <a:xfrm>
            <a:off x="3961206" y="681283"/>
            <a:ext cx="1589161" cy="1531183"/>
          </a:xfrm>
          <a:prstGeom prst="rect">
            <a:avLst/>
          </a:prstGeom>
          <a:noFill/>
          <a:ln>
            <a:noFill/>
          </a:ln>
        </p:spPr>
      </p:pic>
      <p:pic>
        <p:nvPicPr>
          <p:cNvPr id="235" name="Google Shape;235;p33"/>
          <p:cNvPicPr preferRelativeResize="0"/>
          <p:nvPr/>
        </p:nvPicPr>
        <p:blipFill rotWithShape="1">
          <a:blip r:embed="rId6">
            <a:alphaModFix/>
          </a:blip>
          <a:srcRect b="0" l="0" r="0" t="0"/>
          <a:stretch/>
        </p:blipFill>
        <p:spPr>
          <a:xfrm>
            <a:off x="4138332" y="3192479"/>
            <a:ext cx="1234909" cy="115402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4"/>
          <p:cNvSpPr txBox="1"/>
          <p:nvPr>
            <p:ph type="title"/>
          </p:nvPr>
        </p:nvSpPr>
        <p:spPr>
          <a:xfrm>
            <a:off x="0" y="350576"/>
            <a:ext cx="9143999" cy="563824"/>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rPr i="0" lang="en" sz="3300" u="none" cap="none" strike="noStrike">
                <a:solidFill>
                  <a:schemeClr val="dk1"/>
                </a:solidFill>
              </a:rPr>
              <a:t>Which photo &amp; text would be safe to post?</a:t>
            </a:r>
            <a:endParaRPr i="0" sz="3300" u="none" cap="none" strike="noStrike">
              <a:solidFill>
                <a:schemeClr val="dk1"/>
              </a:solidFill>
            </a:endParaRPr>
          </a:p>
        </p:txBody>
      </p:sp>
      <p:pic>
        <p:nvPicPr>
          <p:cNvPr id="241" name="Google Shape;241;p34"/>
          <p:cNvPicPr preferRelativeResize="0"/>
          <p:nvPr/>
        </p:nvPicPr>
        <p:blipFill rotWithShape="1">
          <a:blip r:embed="rId3">
            <a:alphaModFix/>
          </a:blip>
          <a:srcRect b="0" l="0" r="0" t="0"/>
          <a:stretch/>
        </p:blipFill>
        <p:spPr>
          <a:xfrm>
            <a:off x="1613720" y="879074"/>
            <a:ext cx="2927528" cy="3784366"/>
          </a:xfrm>
          <a:prstGeom prst="rect">
            <a:avLst/>
          </a:prstGeom>
          <a:noFill/>
          <a:ln>
            <a:noFill/>
          </a:ln>
        </p:spPr>
      </p:pic>
      <p:sp>
        <p:nvSpPr>
          <p:cNvPr id="242" name="Google Shape;242;p34"/>
          <p:cNvSpPr txBox="1"/>
          <p:nvPr/>
        </p:nvSpPr>
        <p:spPr>
          <a:xfrm>
            <a:off x="2335760" y="3457575"/>
            <a:ext cx="1471135"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Pretty excited for the winter weather. I get to wear my new sweater!</a:t>
            </a:r>
            <a:endParaRPr sz="1100"/>
          </a:p>
        </p:txBody>
      </p:sp>
      <p:pic>
        <p:nvPicPr>
          <p:cNvPr id="243" name="Google Shape;243;p34"/>
          <p:cNvPicPr preferRelativeResize="0"/>
          <p:nvPr/>
        </p:nvPicPr>
        <p:blipFill rotWithShape="1">
          <a:blip r:embed="rId3">
            <a:alphaModFix/>
          </a:blip>
          <a:srcRect b="0" l="0" r="0" t="0"/>
          <a:stretch/>
        </p:blipFill>
        <p:spPr>
          <a:xfrm>
            <a:off x="4574677" y="879073"/>
            <a:ext cx="2927528" cy="3784366"/>
          </a:xfrm>
          <a:prstGeom prst="rect">
            <a:avLst/>
          </a:prstGeom>
          <a:noFill/>
          <a:ln>
            <a:noFill/>
          </a:ln>
        </p:spPr>
      </p:pic>
      <p:sp>
        <p:nvSpPr>
          <p:cNvPr id="244" name="Google Shape;244;p34"/>
          <p:cNvSpPr txBox="1"/>
          <p:nvPr/>
        </p:nvSpPr>
        <p:spPr>
          <a:xfrm>
            <a:off x="5300827" y="3457575"/>
            <a:ext cx="1468846"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Its cold! I get to wear my new sweater while I’m shopping at Pick N’ Save in Appleton, WI! </a:t>
            </a:r>
            <a:endParaRPr sz="1100"/>
          </a:p>
        </p:txBody>
      </p:sp>
      <p:sp>
        <p:nvSpPr>
          <p:cNvPr id="245" name="Google Shape;245;p34"/>
          <p:cNvSpPr txBox="1"/>
          <p:nvPr/>
        </p:nvSpPr>
        <p:spPr>
          <a:xfrm>
            <a:off x="1582969" y="2240034"/>
            <a:ext cx="5921915" cy="563824"/>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300"/>
              <a:buFont typeface="Geo"/>
              <a:buNone/>
            </a:pPr>
            <a:r>
              <a:rPr lang="en" sz="3300">
                <a:solidFill>
                  <a:schemeClr val="dk1"/>
                </a:solidFill>
                <a:latin typeface="Georgia"/>
                <a:ea typeface="Georgia"/>
                <a:cs typeface="Georgia"/>
                <a:sym typeface="Georgia"/>
              </a:rPr>
              <a:t>A                       or                        B</a:t>
            </a:r>
            <a:endParaRPr sz="3300">
              <a:solidFill>
                <a:schemeClr val="dk1"/>
              </a:solidFill>
              <a:latin typeface="Georgia"/>
              <a:ea typeface="Georgia"/>
              <a:cs typeface="Georgia"/>
              <a:sym typeface="Georgia"/>
            </a:endParaRPr>
          </a:p>
        </p:txBody>
      </p:sp>
      <p:pic>
        <p:nvPicPr>
          <p:cNvPr descr="13 Disney Princesses Enjoying Fall — Disney Princess Halloween" id="246" name="Google Shape;246;p34"/>
          <p:cNvPicPr preferRelativeResize="0"/>
          <p:nvPr/>
        </p:nvPicPr>
        <p:blipFill rotWithShape="1">
          <a:blip r:embed="rId4">
            <a:alphaModFix/>
          </a:blip>
          <a:srcRect b="0" l="0" r="0" t="0"/>
          <a:stretch/>
        </p:blipFill>
        <p:spPr>
          <a:xfrm>
            <a:off x="2335760" y="1935751"/>
            <a:ext cx="1471135" cy="1133309"/>
          </a:xfrm>
          <a:prstGeom prst="rect">
            <a:avLst/>
          </a:prstGeom>
          <a:noFill/>
          <a:ln>
            <a:noFill/>
          </a:ln>
        </p:spPr>
      </p:pic>
      <p:pic>
        <p:nvPicPr>
          <p:cNvPr descr="13 Disney Princesses Enjoying Fall — Disney Princess Halloween" id="247" name="Google Shape;247;p34"/>
          <p:cNvPicPr preferRelativeResize="0"/>
          <p:nvPr/>
        </p:nvPicPr>
        <p:blipFill rotWithShape="1">
          <a:blip r:embed="rId4">
            <a:alphaModFix/>
          </a:blip>
          <a:srcRect b="0" l="0" r="0" t="0"/>
          <a:stretch/>
        </p:blipFill>
        <p:spPr>
          <a:xfrm>
            <a:off x="5296842" y="1935751"/>
            <a:ext cx="1471135" cy="1133309"/>
          </a:xfrm>
          <a:prstGeom prst="rect">
            <a:avLst/>
          </a:prstGeom>
          <a:noFill/>
          <a:ln>
            <a:noFill/>
          </a:ln>
        </p:spPr>
      </p:pic>
      <p:pic>
        <p:nvPicPr>
          <p:cNvPr id="248" name="Google Shape;248;p34"/>
          <p:cNvPicPr preferRelativeResize="0"/>
          <p:nvPr/>
        </p:nvPicPr>
        <p:blipFill rotWithShape="1">
          <a:blip r:embed="rId5">
            <a:alphaModFix/>
          </a:blip>
          <a:srcRect b="0" l="0" r="0" t="0"/>
          <a:stretch/>
        </p:blipFill>
        <p:spPr>
          <a:xfrm>
            <a:off x="7927830" y="3738136"/>
            <a:ext cx="854220" cy="798269"/>
          </a:xfrm>
          <a:prstGeom prst="rect">
            <a:avLst/>
          </a:prstGeom>
          <a:noFill/>
          <a:ln>
            <a:noFill/>
          </a:ln>
        </p:spPr>
      </p:pic>
      <p:sp>
        <p:nvSpPr>
          <p:cNvPr id="249" name="Google Shape;249;p34"/>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p:nvPr/>
        </p:nvSpPr>
        <p:spPr>
          <a:xfrm>
            <a:off x="360850" y="355400"/>
            <a:ext cx="3366300" cy="4437600"/>
          </a:xfrm>
          <a:prstGeom prst="rect">
            <a:avLst/>
          </a:prstGeom>
          <a:solidFill>
            <a:srgbClr val="1496D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55" name="Google Shape;255;p35"/>
          <p:cNvSpPr/>
          <p:nvPr/>
        </p:nvSpPr>
        <p:spPr>
          <a:xfrm>
            <a:off x="3858360" y="350463"/>
            <a:ext cx="1771731" cy="2192824"/>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56" name="Google Shape;256;p35"/>
          <p:cNvSpPr/>
          <p:nvPr/>
        </p:nvSpPr>
        <p:spPr>
          <a:xfrm>
            <a:off x="3869921" y="2682896"/>
            <a:ext cx="1771731" cy="2107678"/>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57" name="Google Shape;257;p35"/>
          <p:cNvSpPr txBox="1"/>
          <p:nvPr/>
        </p:nvSpPr>
        <p:spPr>
          <a:xfrm>
            <a:off x="5838663" y="350463"/>
            <a:ext cx="2869568" cy="444246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3000"/>
              <a:buFont typeface="Arial"/>
              <a:buNone/>
            </a:pPr>
            <a:r>
              <a:rPr lang="en" sz="3000">
                <a:solidFill>
                  <a:schemeClr val="dk1"/>
                </a:solidFill>
                <a:latin typeface="Georgia"/>
                <a:ea typeface="Georgia"/>
                <a:cs typeface="Georgia"/>
                <a:sym typeface="Georgia"/>
              </a:rPr>
              <a:t>The answer is:</a:t>
            </a:r>
            <a:endParaRPr sz="1100">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5000"/>
              <a:buFont typeface="Arial"/>
              <a:buNone/>
            </a:pPr>
            <a:r>
              <a:rPr lang="en" sz="5000">
                <a:solidFill>
                  <a:schemeClr val="dk1"/>
                </a:solidFill>
                <a:latin typeface="Georgia"/>
                <a:ea typeface="Georgia"/>
                <a:cs typeface="Georgia"/>
                <a:sym typeface="Georgia"/>
              </a:rPr>
              <a:t>A</a:t>
            </a:r>
            <a:endParaRPr sz="1100">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200"/>
              <a:buFont typeface="Arial"/>
              <a:buNone/>
            </a:pPr>
            <a:r>
              <a:t/>
            </a:r>
            <a:endParaRPr sz="1200">
              <a:solidFill>
                <a:schemeClr val="dk1"/>
              </a:solidFill>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800"/>
              <a:buFont typeface="Arial"/>
              <a:buNone/>
            </a:pPr>
            <a:r>
              <a:rPr lang="en" sz="1800">
                <a:solidFill>
                  <a:schemeClr val="dk1"/>
                </a:solidFill>
                <a:latin typeface="Georgia"/>
                <a:ea typeface="Georgia"/>
                <a:cs typeface="Georgia"/>
                <a:sym typeface="Georgia"/>
              </a:rPr>
              <a:t>We would not want to post B because we gave out our exact location in that one. In A, we are not giving out any specific information.</a:t>
            </a:r>
            <a:endParaRPr sz="1100">
              <a:latin typeface="Georgia"/>
              <a:ea typeface="Georgia"/>
              <a:cs typeface="Georgia"/>
              <a:sym typeface="Georgia"/>
            </a:endParaRPr>
          </a:p>
        </p:txBody>
      </p:sp>
      <p:pic>
        <p:nvPicPr>
          <p:cNvPr id="258" name="Google Shape;258;p35"/>
          <p:cNvPicPr preferRelativeResize="0"/>
          <p:nvPr/>
        </p:nvPicPr>
        <p:blipFill rotWithShape="1">
          <a:blip r:embed="rId3">
            <a:alphaModFix/>
          </a:blip>
          <a:srcRect b="0" l="0" r="0" t="0"/>
          <a:stretch/>
        </p:blipFill>
        <p:spPr>
          <a:xfrm>
            <a:off x="564653" y="651103"/>
            <a:ext cx="2927528" cy="3784366"/>
          </a:xfrm>
          <a:prstGeom prst="rect">
            <a:avLst/>
          </a:prstGeom>
          <a:noFill/>
          <a:ln>
            <a:noFill/>
          </a:ln>
        </p:spPr>
      </p:pic>
      <p:pic>
        <p:nvPicPr>
          <p:cNvPr descr="Logo&#10;&#10;Description automatically generated" id="259" name="Google Shape;259;p35"/>
          <p:cNvPicPr preferRelativeResize="0"/>
          <p:nvPr/>
        </p:nvPicPr>
        <p:blipFill rotWithShape="1">
          <a:blip r:embed="rId4">
            <a:alphaModFix/>
          </a:blip>
          <a:srcRect b="12760" l="15228" r="17149" t="10798"/>
          <a:stretch/>
        </p:blipFill>
        <p:spPr>
          <a:xfrm>
            <a:off x="3961206" y="681283"/>
            <a:ext cx="1589161" cy="1531183"/>
          </a:xfrm>
          <a:prstGeom prst="rect">
            <a:avLst/>
          </a:prstGeom>
          <a:noFill/>
          <a:ln>
            <a:noFill/>
          </a:ln>
        </p:spPr>
      </p:pic>
      <p:pic>
        <p:nvPicPr>
          <p:cNvPr id="260" name="Google Shape;260;p35"/>
          <p:cNvPicPr preferRelativeResize="0"/>
          <p:nvPr/>
        </p:nvPicPr>
        <p:blipFill rotWithShape="1">
          <a:blip r:embed="rId5">
            <a:alphaModFix/>
          </a:blip>
          <a:srcRect b="0" l="0" r="0" t="0"/>
          <a:stretch/>
        </p:blipFill>
        <p:spPr>
          <a:xfrm>
            <a:off x="4138332" y="3192479"/>
            <a:ext cx="1234909" cy="1154023"/>
          </a:xfrm>
          <a:prstGeom prst="rect">
            <a:avLst/>
          </a:prstGeom>
          <a:noFill/>
          <a:ln>
            <a:noFill/>
          </a:ln>
        </p:spPr>
      </p:pic>
      <p:sp>
        <p:nvSpPr>
          <p:cNvPr id="261" name="Google Shape;261;p35"/>
          <p:cNvSpPr txBox="1"/>
          <p:nvPr/>
        </p:nvSpPr>
        <p:spPr>
          <a:xfrm>
            <a:off x="1287240" y="3251955"/>
            <a:ext cx="1471135"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Pretty excited for the winter weather. I get to wear my new sweater!</a:t>
            </a:r>
            <a:endParaRPr sz="1100"/>
          </a:p>
        </p:txBody>
      </p:sp>
      <p:pic>
        <p:nvPicPr>
          <p:cNvPr descr="13 Disney Princesses Enjoying Fall — Disney Princess Halloween" id="262" name="Google Shape;262;p35"/>
          <p:cNvPicPr preferRelativeResize="0"/>
          <p:nvPr/>
        </p:nvPicPr>
        <p:blipFill rotWithShape="1">
          <a:blip r:embed="rId6">
            <a:alphaModFix/>
          </a:blip>
          <a:srcRect b="0" l="0" r="0" t="0"/>
          <a:stretch/>
        </p:blipFill>
        <p:spPr>
          <a:xfrm>
            <a:off x="1287240" y="1730131"/>
            <a:ext cx="1471135" cy="113330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6"/>
          <p:cNvSpPr txBox="1"/>
          <p:nvPr>
            <p:ph type="title"/>
          </p:nvPr>
        </p:nvSpPr>
        <p:spPr>
          <a:xfrm>
            <a:off x="0" y="350576"/>
            <a:ext cx="9143999" cy="563824"/>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rPr i="0" lang="en" sz="3300" u="none" cap="none" strike="noStrike">
                <a:solidFill>
                  <a:schemeClr val="dk1"/>
                </a:solidFill>
              </a:rPr>
              <a:t>Which photo &amp; text would be safe to post?</a:t>
            </a:r>
            <a:endParaRPr i="0" sz="3300" u="none" cap="none" strike="noStrike">
              <a:solidFill>
                <a:schemeClr val="dk1"/>
              </a:solidFill>
            </a:endParaRPr>
          </a:p>
        </p:txBody>
      </p:sp>
      <p:pic>
        <p:nvPicPr>
          <p:cNvPr id="268" name="Google Shape;268;p36"/>
          <p:cNvPicPr preferRelativeResize="0"/>
          <p:nvPr/>
        </p:nvPicPr>
        <p:blipFill rotWithShape="1">
          <a:blip r:embed="rId3">
            <a:alphaModFix/>
          </a:blip>
          <a:srcRect b="0" l="0" r="0" t="0"/>
          <a:stretch/>
        </p:blipFill>
        <p:spPr>
          <a:xfrm>
            <a:off x="1613720" y="879074"/>
            <a:ext cx="2927528" cy="3784366"/>
          </a:xfrm>
          <a:prstGeom prst="rect">
            <a:avLst/>
          </a:prstGeom>
          <a:noFill/>
          <a:ln>
            <a:noFill/>
          </a:ln>
        </p:spPr>
      </p:pic>
      <p:sp>
        <p:nvSpPr>
          <p:cNvPr id="269" name="Google Shape;269;p36"/>
          <p:cNvSpPr txBox="1"/>
          <p:nvPr/>
        </p:nvSpPr>
        <p:spPr>
          <a:xfrm>
            <a:off x="2335760" y="3457575"/>
            <a:ext cx="1471135"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Headed into the Enchanted Forest today with Anna, Kristoff, and Sven- meet us there, 7 PM</a:t>
            </a:r>
            <a:endParaRPr sz="1100"/>
          </a:p>
        </p:txBody>
      </p:sp>
      <p:pic>
        <p:nvPicPr>
          <p:cNvPr id="270" name="Google Shape;270;p36"/>
          <p:cNvPicPr preferRelativeResize="0"/>
          <p:nvPr/>
        </p:nvPicPr>
        <p:blipFill rotWithShape="1">
          <a:blip r:embed="rId3">
            <a:alphaModFix/>
          </a:blip>
          <a:srcRect b="0" l="0" r="0" t="0"/>
          <a:stretch/>
        </p:blipFill>
        <p:spPr>
          <a:xfrm>
            <a:off x="4574677" y="879073"/>
            <a:ext cx="2927528" cy="3784366"/>
          </a:xfrm>
          <a:prstGeom prst="rect">
            <a:avLst/>
          </a:prstGeom>
          <a:noFill/>
          <a:ln>
            <a:noFill/>
          </a:ln>
        </p:spPr>
      </p:pic>
      <p:sp>
        <p:nvSpPr>
          <p:cNvPr id="271" name="Google Shape;271;p36"/>
          <p:cNvSpPr txBox="1"/>
          <p:nvPr/>
        </p:nvSpPr>
        <p:spPr>
          <a:xfrm>
            <a:off x="5300827" y="3457575"/>
            <a:ext cx="1468846"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Taking an adventure!</a:t>
            </a:r>
            <a:endParaRPr sz="1100"/>
          </a:p>
        </p:txBody>
      </p:sp>
      <p:sp>
        <p:nvSpPr>
          <p:cNvPr id="272" name="Google Shape;272;p36"/>
          <p:cNvSpPr txBox="1"/>
          <p:nvPr/>
        </p:nvSpPr>
        <p:spPr>
          <a:xfrm>
            <a:off x="1582969" y="2240034"/>
            <a:ext cx="5921915" cy="563824"/>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300"/>
              <a:buFont typeface="Geo"/>
              <a:buNone/>
            </a:pPr>
            <a:r>
              <a:rPr lang="en" sz="3300">
                <a:solidFill>
                  <a:schemeClr val="dk1"/>
                </a:solidFill>
                <a:latin typeface="Georgia"/>
                <a:ea typeface="Georgia"/>
                <a:cs typeface="Georgia"/>
                <a:sym typeface="Georgia"/>
              </a:rPr>
              <a:t>A                       or                        B</a:t>
            </a:r>
            <a:endParaRPr sz="3300">
              <a:solidFill>
                <a:schemeClr val="dk1"/>
              </a:solidFill>
              <a:latin typeface="Georgia"/>
              <a:ea typeface="Georgia"/>
              <a:cs typeface="Georgia"/>
              <a:sym typeface="Georgia"/>
            </a:endParaRPr>
          </a:p>
        </p:txBody>
      </p:sp>
      <p:pic>
        <p:nvPicPr>
          <p:cNvPr descr="Behind The Scenes Of 'Frozen 2' With Disney's Jennifer Lee : NPR" id="273" name="Google Shape;273;p36"/>
          <p:cNvPicPr preferRelativeResize="0"/>
          <p:nvPr/>
        </p:nvPicPr>
        <p:blipFill rotWithShape="1">
          <a:blip r:embed="rId4">
            <a:alphaModFix/>
          </a:blip>
          <a:srcRect b="0" l="0" r="0" t="0"/>
          <a:stretch/>
        </p:blipFill>
        <p:spPr>
          <a:xfrm>
            <a:off x="2335760" y="1935751"/>
            <a:ext cx="1471135" cy="1110642"/>
          </a:xfrm>
          <a:prstGeom prst="rect">
            <a:avLst/>
          </a:prstGeom>
          <a:noFill/>
          <a:ln>
            <a:noFill/>
          </a:ln>
        </p:spPr>
      </p:pic>
      <p:pic>
        <p:nvPicPr>
          <p:cNvPr descr="Behind The Scenes Of 'Frozen 2' With Disney's Jennifer Lee : NPR" id="274" name="Google Shape;274;p36"/>
          <p:cNvPicPr preferRelativeResize="0"/>
          <p:nvPr/>
        </p:nvPicPr>
        <p:blipFill rotWithShape="1">
          <a:blip r:embed="rId4">
            <a:alphaModFix/>
          </a:blip>
          <a:srcRect b="0" l="0" r="0" t="0"/>
          <a:stretch/>
        </p:blipFill>
        <p:spPr>
          <a:xfrm>
            <a:off x="5300827" y="1935751"/>
            <a:ext cx="1471135" cy="1110642"/>
          </a:xfrm>
          <a:prstGeom prst="rect">
            <a:avLst/>
          </a:prstGeom>
          <a:noFill/>
          <a:ln>
            <a:noFill/>
          </a:ln>
        </p:spPr>
      </p:pic>
      <p:pic>
        <p:nvPicPr>
          <p:cNvPr id="275" name="Google Shape;275;p36"/>
          <p:cNvPicPr preferRelativeResize="0"/>
          <p:nvPr/>
        </p:nvPicPr>
        <p:blipFill rotWithShape="1">
          <a:blip r:embed="rId5">
            <a:alphaModFix/>
          </a:blip>
          <a:srcRect b="0" l="0" r="0" t="0"/>
          <a:stretch/>
        </p:blipFill>
        <p:spPr>
          <a:xfrm>
            <a:off x="7927830" y="3738136"/>
            <a:ext cx="854220" cy="798269"/>
          </a:xfrm>
          <a:prstGeom prst="rect">
            <a:avLst/>
          </a:prstGeom>
          <a:noFill/>
          <a:ln>
            <a:noFill/>
          </a:ln>
        </p:spPr>
      </p:pic>
      <p:sp>
        <p:nvSpPr>
          <p:cNvPr id="276" name="Google Shape;276;p36"/>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7"/>
          <p:cNvSpPr/>
          <p:nvPr/>
        </p:nvSpPr>
        <p:spPr>
          <a:xfrm>
            <a:off x="360850" y="355400"/>
            <a:ext cx="3366300" cy="4437600"/>
          </a:xfrm>
          <a:prstGeom prst="rect">
            <a:avLst/>
          </a:prstGeom>
          <a:solidFill>
            <a:srgbClr val="1496D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82" name="Google Shape;282;p37"/>
          <p:cNvSpPr/>
          <p:nvPr/>
        </p:nvSpPr>
        <p:spPr>
          <a:xfrm>
            <a:off x="3858360" y="350463"/>
            <a:ext cx="1771731" cy="2192824"/>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83" name="Google Shape;283;p37"/>
          <p:cNvSpPr/>
          <p:nvPr/>
        </p:nvSpPr>
        <p:spPr>
          <a:xfrm>
            <a:off x="3869921" y="2682896"/>
            <a:ext cx="1771731" cy="2107678"/>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84" name="Google Shape;284;p37"/>
          <p:cNvSpPr txBox="1"/>
          <p:nvPr/>
        </p:nvSpPr>
        <p:spPr>
          <a:xfrm>
            <a:off x="5838663" y="350463"/>
            <a:ext cx="2869568" cy="444246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3000"/>
              <a:buFont typeface="Arial"/>
              <a:buNone/>
            </a:pPr>
            <a:r>
              <a:rPr lang="en" sz="3000">
                <a:solidFill>
                  <a:schemeClr val="dk1"/>
                </a:solidFill>
                <a:latin typeface="Georgia"/>
                <a:ea typeface="Georgia"/>
                <a:cs typeface="Georgia"/>
                <a:sym typeface="Georgia"/>
              </a:rPr>
              <a:t>The answer is:</a:t>
            </a:r>
            <a:endParaRPr sz="1100">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5000"/>
              <a:buFont typeface="Arial"/>
              <a:buNone/>
            </a:pPr>
            <a:r>
              <a:rPr lang="en" sz="5000">
                <a:solidFill>
                  <a:schemeClr val="dk1"/>
                </a:solidFill>
                <a:latin typeface="Georgia"/>
                <a:ea typeface="Georgia"/>
                <a:cs typeface="Georgia"/>
                <a:sym typeface="Georgia"/>
              </a:rPr>
              <a:t>B</a:t>
            </a:r>
            <a:endParaRPr sz="1100">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200"/>
              <a:buFont typeface="Arial"/>
              <a:buNone/>
            </a:pPr>
            <a:r>
              <a:t/>
            </a:r>
            <a:endParaRPr sz="1200">
              <a:solidFill>
                <a:schemeClr val="dk1"/>
              </a:solidFill>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800"/>
              <a:buFont typeface="Arial"/>
              <a:buNone/>
            </a:pPr>
            <a:r>
              <a:rPr lang="en" sz="1800">
                <a:solidFill>
                  <a:schemeClr val="dk1"/>
                </a:solidFill>
                <a:latin typeface="Georgia"/>
                <a:ea typeface="Georgia"/>
                <a:cs typeface="Georgia"/>
                <a:sym typeface="Georgia"/>
              </a:rPr>
              <a:t>We would not want to post A because we would be extending an invitation to people we may not know and telling strangers where we are and when we will be somewhere.</a:t>
            </a:r>
            <a:endParaRPr sz="1100">
              <a:latin typeface="Georgia"/>
              <a:ea typeface="Georgia"/>
              <a:cs typeface="Georgia"/>
              <a:sym typeface="Georgia"/>
            </a:endParaRPr>
          </a:p>
        </p:txBody>
      </p:sp>
      <p:pic>
        <p:nvPicPr>
          <p:cNvPr id="285" name="Google Shape;285;p37"/>
          <p:cNvPicPr preferRelativeResize="0"/>
          <p:nvPr/>
        </p:nvPicPr>
        <p:blipFill rotWithShape="1">
          <a:blip r:embed="rId3">
            <a:alphaModFix/>
          </a:blip>
          <a:srcRect b="0" l="0" r="0" t="0"/>
          <a:stretch/>
        </p:blipFill>
        <p:spPr>
          <a:xfrm>
            <a:off x="564653" y="651103"/>
            <a:ext cx="2927528" cy="3784366"/>
          </a:xfrm>
          <a:prstGeom prst="rect">
            <a:avLst/>
          </a:prstGeom>
          <a:noFill/>
          <a:ln>
            <a:noFill/>
          </a:ln>
        </p:spPr>
      </p:pic>
      <p:pic>
        <p:nvPicPr>
          <p:cNvPr descr="Logo&#10;&#10;Description automatically generated" id="286" name="Google Shape;286;p37"/>
          <p:cNvPicPr preferRelativeResize="0"/>
          <p:nvPr/>
        </p:nvPicPr>
        <p:blipFill rotWithShape="1">
          <a:blip r:embed="rId4">
            <a:alphaModFix/>
          </a:blip>
          <a:srcRect b="12760" l="15228" r="17149" t="10798"/>
          <a:stretch/>
        </p:blipFill>
        <p:spPr>
          <a:xfrm>
            <a:off x="3961206" y="681283"/>
            <a:ext cx="1589161" cy="1531183"/>
          </a:xfrm>
          <a:prstGeom prst="rect">
            <a:avLst/>
          </a:prstGeom>
          <a:noFill/>
          <a:ln>
            <a:noFill/>
          </a:ln>
        </p:spPr>
      </p:pic>
      <p:pic>
        <p:nvPicPr>
          <p:cNvPr id="287" name="Google Shape;287;p37"/>
          <p:cNvPicPr preferRelativeResize="0"/>
          <p:nvPr/>
        </p:nvPicPr>
        <p:blipFill rotWithShape="1">
          <a:blip r:embed="rId5">
            <a:alphaModFix/>
          </a:blip>
          <a:srcRect b="0" l="0" r="0" t="0"/>
          <a:stretch/>
        </p:blipFill>
        <p:spPr>
          <a:xfrm>
            <a:off x="4138332" y="3192479"/>
            <a:ext cx="1234909" cy="1154023"/>
          </a:xfrm>
          <a:prstGeom prst="rect">
            <a:avLst/>
          </a:prstGeom>
          <a:noFill/>
          <a:ln>
            <a:noFill/>
          </a:ln>
        </p:spPr>
      </p:pic>
      <p:sp>
        <p:nvSpPr>
          <p:cNvPr id="288" name="Google Shape;288;p37"/>
          <p:cNvSpPr txBox="1"/>
          <p:nvPr/>
        </p:nvSpPr>
        <p:spPr>
          <a:xfrm>
            <a:off x="1290802" y="3233017"/>
            <a:ext cx="1468846"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Taking an adventure!</a:t>
            </a:r>
            <a:endParaRPr sz="1100"/>
          </a:p>
        </p:txBody>
      </p:sp>
      <p:pic>
        <p:nvPicPr>
          <p:cNvPr descr="Behind The Scenes Of 'Frozen 2' With Disney's Jennifer Lee : NPR" id="289" name="Google Shape;289;p37"/>
          <p:cNvPicPr preferRelativeResize="0"/>
          <p:nvPr/>
        </p:nvPicPr>
        <p:blipFill rotWithShape="1">
          <a:blip r:embed="rId6">
            <a:alphaModFix/>
          </a:blip>
          <a:srcRect b="0" l="0" r="0" t="0"/>
          <a:stretch/>
        </p:blipFill>
        <p:spPr>
          <a:xfrm>
            <a:off x="1290802" y="1711193"/>
            <a:ext cx="1471135" cy="111064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8"/>
          <p:cNvSpPr txBox="1"/>
          <p:nvPr>
            <p:ph type="title"/>
          </p:nvPr>
        </p:nvSpPr>
        <p:spPr>
          <a:xfrm>
            <a:off x="0" y="350576"/>
            <a:ext cx="9143999" cy="563824"/>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rPr i="0" lang="en" sz="3300" u="none" cap="none" strike="noStrike">
                <a:solidFill>
                  <a:schemeClr val="dk1"/>
                </a:solidFill>
              </a:rPr>
              <a:t>Which photo &amp; text would be safe to post?</a:t>
            </a:r>
            <a:endParaRPr i="0" sz="3300" u="none" cap="none" strike="noStrike">
              <a:solidFill>
                <a:schemeClr val="dk1"/>
              </a:solidFill>
            </a:endParaRPr>
          </a:p>
        </p:txBody>
      </p:sp>
      <p:pic>
        <p:nvPicPr>
          <p:cNvPr id="295" name="Google Shape;295;p38"/>
          <p:cNvPicPr preferRelativeResize="0"/>
          <p:nvPr/>
        </p:nvPicPr>
        <p:blipFill rotWithShape="1">
          <a:blip r:embed="rId3">
            <a:alphaModFix/>
          </a:blip>
          <a:srcRect b="0" l="0" r="0" t="0"/>
          <a:stretch/>
        </p:blipFill>
        <p:spPr>
          <a:xfrm>
            <a:off x="1613720" y="879074"/>
            <a:ext cx="2927528" cy="3784366"/>
          </a:xfrm>
          <a:prstGeom prst="rect">
            <a:avLst/>
          </a:prstGeom>
          <a:noFill/>
          <a:ln>
            <a:noFill/>
          </a:ln>
        </p:spPr>
      </p:pic>
      <p:sp>
        <p:nvSpPr>
          <p:cNvPr id="296" name="Google Shape;296;p38"/>
          <p:cNvSpPr txBox="1"/>
          <p:nvPr/>
        </p:nvSpPr>
        <p:spPr>
          <a:xfrm>
            <a:off x="2335760" y="3457575"/>
            <a:ext cx="1471135"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Holiday celebrations have begun!</a:t>
            </a:r>
            <a:endParaRPr sz="1100"/>
          </a:p>
        </p:txBody>
      </p:sp>
      <p:pic>
        <p:nvPicPr>
          <p:cNvPr id="297" name="Google Shape;297;p38"/>
          <p:cNvPicPr preferRelativeResize="0"/>
          <p:nvPr/>
        </p:nvPicPr>
        <p:blipFill rotWithShape="1">
          <a:blip r:embed="rId3">
            <a:alphaModFix/>
          </a:blip>
          <a:srcRect b="0" l="0" r="0" t="0"/>
          <a:stretch/>
        </p:blipFill>
        <p:spPr>
          <a:xfrm>
            <a:off x="4574677" y="879073"/>
            <a:ext cx="2927528" cy="3784366"/>
          </a:xfrm>
          <a:prstGeom prst="rect">
            <a:avLst/>
          </a:prstGeom>
          <a:noFill/>
          <a:ln>
            <a:noFill/>
          </a:ln>
        </p:spPr>
      </p:pic>
      <p:sp>
        <p:nvSpPr>
          <p:cNvPr id="298" name="Google Shape;298;p38"/>
          <p:cNvSpPr txBox="1"/>
          <p:nvPr/>
        </p:nvSpPr>
        <p:spPr>
          <a:xfrm>
            <a:off x="5300827" y="3457575"/>
            <a:ext cx="1468846"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I’m at 1234 N Frog Lane! Come hang out! </a:t>
            </a:r>
            <a:endParaRPr sz="1100"/>
          </a:p>
        </p:txBody>
      </p:sp>
      <p:sp>
        <p:nvSpPr>
          <p:cNvPr id="299" name="Google Shape;299;p38"/>
          <p:cNvSpPr txBox="1"/>
          <p:nvPr/>
        </p:nvSpPr>
        <p:spPr>
          <a:xfrm>
            <a:off x="1582969" y="2240034"/>
            <a:ext cx="5921915" cy="563824"/>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300"/>
              <a:buFont typeface="Geo"/>
              <a:buNone/>
            </a:pPr>
            <a:r>
              <a:rPr lang="en" sz="3300">
                <a:solidFill>
                  <a:schemeClr val="dk1"/>
                </a:solidFill>
                <a:latin typeface="Georgia"/>
                <a:ea typeface="Georgia"/>
                <a:cs typeface="Georgia"/>
                <a:sym typeface="Georgia"/>
              </a:rPr>
              <a:t>A                       or                        B</a:t>
            </a:r>
            <a:endParaRPr sz="3300">
              <a:solidFill>
                <a:schemeClr val="dk1"/>
              </a:solidFill>
              <a:latin typeface="Georgia"/>
              <a:ea typeface="Georgia"/>
              <a:cs typeface="Georgia"/>
              <a:sym typeface="Georgia"/>
            </a:endParaRPr>
          </a:p>
        </p:txBody>
      </p:sp>
      <p:pic>
        <p:nvPicPr>
          <p:cNvPr descr="iPad Review: Disney Princesses A Royal Christmas" id="300" name="Google Shape;300;p38"/>
          <p:cNvPicPr preferRelativeResize="0"/>
          <p:nvPr/>
        </p:nvPicPr>
        <p:blipFill rotWithShape="1">
          <a:blip r:embed="rId4">
            <a:alphaModFix/>
          </a:blip>
          <a:srcRect b="0" l="0" r="0" t="0"/>
          <a:stretch/>
        </p:blipFill>
        <p:spPr>
          <a:xfrm>
            <a:off x="2335760" y="1935751"/>
            <a:ext cx="1480856" cy="1110642"/>
          </a:xfrm>
          <a:prstGeom prst="rect">
            <a:avLst/>
          </a:prstGeom>
          <a:noFill/>
          <a:ln>
            <a:noFill/>
          </a:ln>
        </p:spPr>
      </p:pic>
      <p:pic>
        <p:nvPicPr>
          <p:cNvPr descr="iPad Review: Disney Princesses A Royal Christmas" id="301" name="Google Shape;301;p38"/>
          <p:cNvPicPr preferRelativeResize="0"/>
          <p:nvPr/>
        </p:nvPicPr>
        <p:blipFill rotWithShape="1">
          <a:blip r:embed="rId4">
            <a:alphaModFix/>
          </a:blip>
          <a:srcRect b="0" l="0" r="0" t="0"/>
          <a:stretch/>
        </p:blipFill>
        <p:spPr>
          <a:xfrm>
            <a:off x="5300315" y="1935331"/>
            <a:ext cx="1480856" cy="1110642"/>
          </a:xfrm>
          <a:prstGeom prst="rect">
            <a:avLst/>
          </a:prstGeom>
          <a:noFill/>
          <a:ln>
            <a:noFill/>
          </a:ln>
        </p:spPr>
      </p:pic>
      <p:pic>
        <p:nvPicPr>
          <p:cNvPr id="302" name="Google Shape;302;p38"/>
          <p:cNvPicPr preferRelativeResize="0"/>
          <p:nvPr/>
        </p:nvPicPr>
        <p:blipFill rotWithShape="1">
          <a:blip r:embed="rId5">
            <a:alphaModFix/>
          </a:blip>
          <a:srcRect b="0" l="0" r="0" t="0"/>
          <a:stretch/>
        </p:blipFill>
        <p:spPr>
          <a:xfrm>
            <a:off x="7927830" y="3738136"/>
            <a:ext cx="854220" cy="798269"/>
          </a:xfrm>
          <a:prstGeom prst="rect">
            <a:avLst/>
          </a:prstGeom>
          <a:noFill/>
          <a:ln>
            <a:noFill/>
          </a:ln>
        </p:spPr>
      </p:pic>
      <p:sp>
        <p:nvSpPr>
          <p:cNvPr id="303" name="Google Shape;303;p38"/>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9"/>
          <p:cNvSpPr/>
          <p:nvPr/>
        </p:nvSpPr>
        <p:spPr>
          <a:xfrm>
            <a:off x="360850" y="355400"/>
            <a:ext cx="3366300" cy="4437600"/>
          </a:xfrm>
          <a:prstGeom prst="rect">
            <a:avLst/>
          </a:prstGeom>
          <a:solidFill>
            <a:srgbClr val="1496D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09" name="Google Shape;309;p39"/>
          <p:cNvSpPr/>
          <p:nvPr/>
        </p:nvSpPr>
        <p:spPr>
          <a:xfrm>
            <a:off x="3858360" y="350463"/>
            <a:ext cx="1771731" cy="2192824"/>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10" name="Google Shape;310;p39"/>
          <p:cNvSpPr/>
          <p:nvPr/>
        </p:nvSpPr>
        <p:spPr>
          <a:xfrm>
            <a:off x="3869921" y="2682896"/>
            <a:ext cx="1771731" cy="2107678"/>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11" name="Google Shape;311;p39"/>
          <p:cNvSpPr txBox="1"/>
          <p:nvPr/>
        </p:nvSpPr>
        <p:spPr>
          <a:xfrm>
            <a:off x="5838663" y="350463"/>
            <a:ext cx="2869568" cy="444246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3000"/>
              <a:buFont typeface="Arial"/>
              <a:buNone/>
            </a:pPr>
            <a:r>
              <a:rPr lang="en" sz="3000">
                <a:solidFill>
                  <a:schemeClr val="dk1"/>
                </a:solidFill>
                <a:latin typeface="Georgia"/>
                <a:ea typeface="Georgia"/>
                <a:cs typeface="Georgia"/>
                <a:sym typeface="Georgia"/>
              </a:rPr>
              <a:t>The answer is:</a:t>
            </a:r>
            <a:endParaRPr sz="1100">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5000"/>
              <a:buFont typeface="Arial"/>
              <a:buNone/>
            </a:pPr>
            <a:r>
              <a:rPr lang="en" sz="5000">
                <a:solidFill>
                  <a:schemeClr val="dk1"/>
                </a:solidFill>
                <a:latin typeface="Georgia"/>
                <a:ea typeface="Georgia"/>
                <a:cs typeface="Georgia"/>
                <a:sym typeface="Georgia"/>
              </a:rPr>
              <a:t>A</a:t>
            </a:r>
            <a:endParaRPr sz="1100">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200"/>
              <a:buFont typeface="Arial"/>
              <a:buNone/>
            </a:pPr>
            <a:r>
              <a:t/>
            </a:r>
            <a:endParaRPr sz="1200">
              <a:solidFill>
                <a:schemeClr val="dk1"/>
              </a:solidFill>
              <a:latin typeface="Georgia"/>
              <a:ea typeface="Georgia"/>
              <a:cs typeface="Georgia"/>
              <a:sym typeface="Georgia"/>
            </a:endParaRPr>
          </a:p>
          <a:p>
            <a:pPr indent="0" lvl="0" marL="0" marR="0" rtl="0" algn="ctr">
              <a:lnSpc>
                <a:spcPct val="90000"/>
              </a:lnSpc>
              <a:spcBef>
                <a:spcPts val="800"/>
              </a:spcBef>
              <a:spcAft>
                <a:spcPts val="0"/>
              </a:spcAft>
              <a:buClr>
                <a:schemeClr val="dk1"/>
              </a:buClr>
              <a:buSzPts val="1800"/>
              <a:buFont typeface="Arial"/>
              <a:buNone/>
            </a:pPr>
            <a:r>
              <a:rPr lang="en" sz="1800">
                <a:solidFill>
                  <a:schemeClr val="dk1"/>
                </a:solidFill>
                <a:latin typeface="Georgia"/>
                <a:ea typeface="Georgia"/>
                <a:cs typeface="Georgia"/>
                <a:sym typeface="Georgia"/>
              </a:rPr>
              <a:t>Again, we never want                 to post our exact location on the internet.</a:t>
            </a:r>
            <a:endParaRPr sz="1100">
              <a:latin typeface="Georgia"/>
              <a:ea typeface="Georgia"/>
              <a:cs typeface="Georgia"/>
              <a:sym typeface="Georgia"/>
            </a:endParaRPr>
          </a:p>
        </p:txBody>
      </p:sp>
      <p:pic>
        <p:nvPicPr>
          <p:cNvPr id="312" name="Google Shape;312;p39"/>
          <p:cNvPicPr preferRelativeResize="0"/>
          <p:nvPr/>
        </p:nvPicPr>
        <p:blipFill rotWithShape="1">
          <a:blip r:embed="rId3">
            <a:alphaModFix/>
          </a:blip>
          <a:srcRect b="0" l="0" r="0" t="0"/>
          <a:stretch/>
        </p:blipFill>
        <p:spPr>
          <a:xfrm>
            <a:off x="564653" y="651103"/>
            <a:ext cx="2927528" cy="3784366"/>
          </a:xfrm>
          <a:prstGeom prst="rect">
            <a:avLst/>
          </a:prstGeom>
          <a:noFill/>
          <a:ln>
            <a:noFill/>
          </a:ln>
        </p:spPr>
      </p:pic>
      <p:pic>
        <p:nvPicPr>
          <p:cNvPr descr="Logo&#10;&#10;Description automatically generated" id="313" name="Google Shape;313;p39"/>
          <p:cNvPicPr preferRelativeResize="0"/>
          <p:nvPr/>
        </p:nvPicPr>
        <p:blipFill rotWithShape="1">
          <a:blip r:embed="rId4">
            <a:alphaModFix/>
          </a:blip>
          <a:srcRect b="12760" l="15228" r="17149" t="10798"/>
          <a:stretch/>
        </p:blipFill>
        <p:spPr>
          <a:xfrm>
            <a:off x="3961206" y="681283"/>
            <a:ext cx="1589161" cy="1531183"/>
          </a:xfrm>
          <a:prstGeom prst="rect">
            <a:avLst/>
          </a:prstGeom>
          <a:noFill/>
          <a:ln>
            <a:noFill/>
          </a:ln>
        </p:spPr>
      </p:pic>
      <p:pic>
        <p:nvPicPr>
          <p:cNvPr id="314" name="Google Shape;314;p39"/>
          <p:cNvPicPr preferRelativeResize="0"/>
          <p:nvPr/>
        </p:nvPicPr>
        <p:blipFill rotWithShape="1">
          <a:blip r:embed="rId5">
            <a:alphaModFix/>
          </a:blip>
          <a:srcRect b="0" l="0" r="0" t="0"/>
          <a:stretch/>
        </p:blipFill>
        <p:spPr>
          <a:xfrm>
            <a:off x="4138332" y="3192479"/>
            <a:ext cx="1234909" cy="1154023"/>
          </a:xfrm>
          <a:prstGeom prst="rect">
            <a:avLst/>
          </a:prstGeom>
          <a:noFill/>
          <a:ln>
            <a:noFill/>
          </a:ln>
        </p:spPr>
      </p:pic>
      <p:sp>
        <p:nvSpPr>
          <p:cNvPr id="315" name="Google Shape;315;p39"/>
          <p:cNvSpPr txBox="1"/>
          <p:nvPr/>
        </p:nvSpPr>
        <p:spPr>
          <a:xfrm>
            <a:off x="1291708" y="3252067"/>
            <a:ext cx="1471135" cy="63283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900"/>
              <a:buFont typeface="Arial"/>
              <a:buNone/>
            </a:pPr>
            <a:r>
              <a:rPr lang="en" sz="900">
                <a:solidFill>
                  <a:schemeClr val="dk1"/>
                </a:solidFill>
                <a:latin typeface="Georgia"/>
                <a:ea typeface="Georgia"/>
                <a:cs typeface="Georgia"/>
                <a:sym typeface="Georgia"/>
              </a:rPr>
              <a:t>Holiday celebrations have begun!</a:t>
            </a:r>
            <a:endParaRPr sz="1100"/>
          </a:p>
        </p:txBody>
      </p:sp>
      <p:pic>
        <p:nvPicPr>
          <p:cNvPr descr="iPad Review: Disney Princesses A Royal Christmas" id="316" name="Google Shape;316;p39"/>
          <p:cNvPicPr preferRelativeResize="0"/>
          <p:nvPr/>
        </p:nvPicPr>
        <p:blipFill rotWithShape="1">
          <a:blip r:embed="rId6">
            <a:alphaModFix/>
          </a:blip>
          <a:srcRect b="0" l="0" r="0" t="0"/>
          <a:stretch/>
        </p:blipFill>
        <p:spPr>
          <a:xfrm>
            <a:off x="1291708" y="1730243"/>
            <a:ext cx="1480856" cy="111064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0"/>
          <p:cNvSpPr/>
          <p:nvPr/>
        </p:nvSpPr>
        <p:spPr>
          <a:xfrm>
            <a:off x="361952" y="355393"/>
            <a:ext cx="8420096" cy="4432715"/>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22" name="Google Shape;322;p40"/>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cap="none">
                <a:solidFill>
                  <a:schemeClr val="lt1"/>
                </a:solidFill>
                <a:latin typeface="Georgia"/>
                <a:ea typeface="Georgia"/>
                <a:cs typeface="Georgia"/>
                <a:sym typeface="Georgia"/>
              </a:rPr>
              <a:t>Let’s discover our trust circle</a:t>
            </a:r>
            <a:endParaRPr sz="3300" cap="none">
              <a:solidFill>
                <a:schemeClr val="lt1"/>
              </a:solidFill>
              <a:latin typeface="Georgia"/>
              <a:ea typeface="Georgia"/>
              <a:cs typeface="Georgia"/>
              <a:sym typeface="Georgia"/>
            </a:endParaRPr>
          </a:p>
        </p:txBody>
      </p:sp>
      <p:pic>
        <p:nvPicPr>
          <p:cNvPr descr="Logo&#10;&#10;Description automatically generated" id="323" name="Google Shape;323;p40"/>
          <p:cNvPicPr preferRelativeResize="0"/>
          <p:nvPr/>
        </p:nvPicPr>
        <p:blipFill rotWithShape="1">
          <a:blip r:embed="rId3">
            <a:alphaModFix/>
          </a:blip>
          <a:srcRect b="12760" l="15228" r="17149" t="10798"/>
          <a:stretch/>
        </p:blipFill>
        <p:spPr>
          <a:xfrm>
            <a:off x="3353009" y="1069031"/>
            <a:ext cx="2437980" cy="234903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1"/>
          <p:cNvSpPr/>
          <p:nvPr/>
        </p:nvSpPr>
        <p:spPr>
          <a:xfrm>
            <a:off x="361952" y="3582257"/>
            <a:ext cx="8420096" cy="1205851"/>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29" name="Google Shape;329;p41"/>
          <p:cNvSpPr txBox="1"/>
          <p:nvPr/>
        </p:nvSpPr>
        <p:spPr>
          <a:xfrm>
            <a:off x="435893" y="350576"/>
            <a:ext cx="8245162" cy="3231679"/>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300"/>
              <a:buFont typeface="Georgia"/>
              <a:buNone/>
            </a:pPr>
            <a:r>
              <a:rPr b="0" lang="en" sz="3300" cap="none">
                <a:solidFill>
                  <a:schemeClr val="dk1"/>
                </a:solidFill>
                <a:latin typeface="Georgia"/>
                <a:ea typeface="Georgia"/>
                <a:cs typeface="Georgia"/>
                <a:sym typeface="Georgia"/>
              </a:rPr>
              <a:t>Who can you trust?</a:t>
            </a:r>
            <a:endParaRPr sz="1100"/>
          </a:p>
          <a:p>
            <a:pPr indent="0" lvl="0" marL="0" marR="0" rtl="0" algn="l">
              <a:lnSpc>
                <a:spcPct val="90000"/>
              </a:lnSpc>
              <a:spcBef>
                <a:spcPts val="0"/>
              </a:spcBef>
              <a:spcAft>
                <a:spcPts val="0"/>
              </a:spcAft>
              <a:buClr>
                <a:schemeClr val="dk1"/>
              </a:buClr>
              <a:buSzPts val="1500"/>
              <a:buFont typeface="Georgia"/>
              <a:buNone/>
            </a:pPr>
            <a:r>
              <a:t/>
            </a:r>
            <a:endParaRPr b="0" sz="1500" cap="none">
              <a:solidFill>
                <a:schemeClr val="dk1"/>
              </a:solidFill>
              <a:latin typeface="Georgia"/>
              <a:ea typeface="Georgia"/>
              <a:cs typeface="Georgia"/>
              <a:sym typeface="Georgia"/>
            </a:endParaRPr>
          </a:p>
          <a:p>
            <a:pPr indent="-247650" lvl="0" marL="254000" marR="0" rtl="0" algn="l">
              <a:lnSpc>
                <a:spcPct val="90000"/>
              </a:lnSpc>
              <a:spcBef>
                <a:spcPts val="0"/>
              </a:spcBef>
              <a:spcAft>
                <a:spcPts val="0"/>
              </a:spcAft>
              <a:buClr>
                <a:schemeClr val="dk1"/>
              </a:buClr>
              <a:buSzPts val="1500"/>
              <a:buFont typeface="Arial"/>
              <a:buChar char="•"/>
            </a:pPr>
            <a:r>
              <a:rPr b="0" lang="en" sz="1500" cap="none">
                <a:solidFill>
                  <a:schemeClr val="dk1"/>
                </a:solidFill>
                <a:latin typeface="Georgia"/>
                <a:ea typeface="Georgia"/>
                <a:cs typeface="Georgia"/>
                <a:sym typeface="Georgia"/>
              </a:rPr>
              <a:t>When you trust someone, you believe that they want to help you and keep you safe!</a:t>
            </a:r>
            <a:endParaRPr sz="1100"/>
          </a:p>
          <a:p>
            <a:pPr indent="-247650" lvl="0" marL="254000" marR="0" rtl="0" algn="l">
              <a:lnSpc>
                <a:spcPct val="90000"/>
              </a:lnSpc>
              <a:spcBef>
                <a:spcPts val="0"/>
              </a:spcBef>
              <a:spcAft>
                <a:spcPts val="0"/>
              </a:spcAft>
              <a:buClr>
                <a:schemeClr val="dk1"/>
              </a:buClr>
              <a:buSzPts val="1500"/>
              <a:buFont typeface="Arial"/>
              <a:buChar char="•"/>
            </a:pPr>
            <a:r>
              <a:rPr b="0" lang="en" sz="1500" cap="none">
                <a:solidFill>
                  <a:schemeClr val="dk1"/>
                </a:solidFill>
                <a:latin typeface="Georgia"/>
                <a:ea typeface="Georgia"/>
                <a:cs typeface="Georgia"/>
                <a:sym typeface="Georgia"/>
              </a:rPr>
              <a:t>You know it’s OK to share private information with them</a:t>
            </a:r>
            <a:endParaRPr sz="1100"/>
          </a:p>
          <a:p>
            <a:pPr indent="-247650" lvl="0" marL="254000" marR="0" rtl="0" algn="l">
              <a:lnSpc>
                <a:spcPct val="90000"/>
              </a:lnSpc>
              <a:spcBef>
                <a:spcPts val="0"/>
              </a:spcBef>
              <a:spcAft>
                <a:spcPts val="0"/>
              </a:spcAft>
              <a:buClr>
                <a:schemeClr val="dk1"/>
              </a:buClr>
              <a:buSzPts val="1500"/>
              <a:buFont typeface="Arial"/>
              <a:buChar char="•"/>
            </a:pPr>
            <a:r>
              <a:rPr b="0" lang="en" sz="1500" cap="none">
                <a:solidFill>
                  <a:schemeClr val="dk1"/>
                </a:solidFill>
                <a:latin typeface="Georgia"/>
                <a:ea typeface="Georgia"/>
                <a:cs typeface="Georgia"/>
                <a:sym typeface="Georgia"/>
              </a:rPr>
              <a:t>You trust people you know very well like your parents, but what about the people you don’t know well? Or at all?</a:t>
            </a:r>
            <a:endParaRPr sz="1100"/>
          </a:p>
          <a:p>
            <a:pPr indent="-247650" lvl="0" marL="254000" marR="0" rtl="0" algn="l">
              <a:lnSpc>
                <a:spcPct val="90000"/>
              </a:lnSpc>
              <a:spcBef>
                <a:spcPts val="0"/>
              </a:spcBef>
              <a:spcAft>
                <a:spcPts val="0"/>
              </a:spcAft>
              <a:buClr>
                <a:schemeClr val="dk1"/>
              </a:buClr>
              <a:buSzPts val="1500"/>
              <a:buFont typeface="Arial"/>
              <a:buChar char="•"/>
            </a:pPr>
            <a:r>
              <a:rPr b="0" lang="en" sz="1500" cap="none">
                <a:solidFill>
                  <a:schemeClr val="dk1"/>
                </a:solidFill>
                <a:latin typeface="Georgia"/>
                <a:ea typeface="Georgia"/>
                <a:cs typeface="Georgia"/>
                <a:sym typeface="Georgia"/>
              </a:rPr>
              <a:t>In real life, you probably wouldn’t walk up to a stranger and start talking to them if you were alone!</a:t>
            </a:r>
            <a:endParaRPr sz="1100"/>
          </a:p>
          <a:p>
            <a:pPr indent="-247650" lvl="0" marL="254000" marR="0" rtl="0" algn="l">
              <a:lnSpc>
                <a:spcPct val="90000"/>
              </a:lnSpc>
              <a:spcBef>
                <a:spcPts val="0"/>
              </a:spcBef>
              <a:spcAft>
                <a:spcPts val="0"/>
              </a:spcAft>
              <a:buClr>
                <a:schemeClr val="dk1"/>
              </a:buClr>
              <a:buSzPts val="1500"/>
              <a:buFont typeface="Arial"/>
              <a:buChar char="•"/>
            </a:pPr>
            <a:r>
              <a:rPr b="0" lang="en" sz="1500" cap="none">
                <a:solidFill>
                  <a:schemeClr val="dk1"/>
                </a:solidFill>
                <a:latin typeface="Georgia"/>
                <a:ea typeface="Georgia"/>
                <a:cs typeface="Georgia"/>
                <a:sym typeface="Georgia"/>
              </a:rPr>
              <a:t>But if you’re lost and see a police officer, you might ask for help!</a:t>
            </a:r>
            <a:endParaRPr sz="1100"/>
          </a:p>
          <a:p>
            <a:pPr indent="-247650" lvl="0" marL="254000" marR="0" rtl="0" algn="l">
              <a:lnSpc>
                <a:spcPct val="90000"/>
              </a:lnSpc>
              <a:spcBef>
                <a:spcPts val="0"/>
              </a:spcBef>
              <a:spcAft>
                <a:spcPts val="0"/>
              </a:spcAft>
              <a:buClr>
                <a:schemeClr val="dk1"/>
              </a:buClr>
              <a:buSzPts val="1500"/>
              <a:buFont typeface="Arial"/>
              <a:buChar char="•"/>
            </a:pPr>
            <a:r>
              <a:rPr b="0" lang="en" sz="1500" cap="none">
                <a:solidFill>
                  <a:schemeClr val="dk1"/>
                </a:solidFill>
                <a:latin typeface="Georgia"/>
                <a:ea typeface="Georgia"/>
                <a:cs typeface="Georgia"/>
                <a:sym typeface="Georgia"/>
              </a:rPr>
              <a:t>When you’re online, you have to be careful the same way you are in real life. You have to be careful with the people you don’t know.</a:t>
            </a:r>
            <a:endParaRPr sz="1100"/>
          </a:p>
        </p:txBody>
      </p:sp>
      <p:sp>
        <p:nvSpPr>
          <p:cNvPr id="330" name="Google Shape;330;p41"/>
          <p:cNvSpPr txBox="1"/>
          <p:nvPr/>
        </p:nvSpPr>
        <p:spPr>
          <a:xfrm>
            <a:off x="1993598" y="3716036"/>
            <a:ext cx="5156805" cy="938291"/>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1800"/>
              <a:buFont typeface="Arial"/>
              <a:buNone/>
            </a:pPr>
            <a:r>
              <a:rPr lang="en" sz="1800" cap="none">
                <a:solidFill>
                  <a:schemeClr val="lt1"/>
                </a:solidFill>
                <a:latin typeface="Georgia"/>
                <a:ea typeface="Georgia"/>
                <a:cs typeface="Georgia"/>
                <a:sym typeface="Georgia"/>
              </a:rPr>
              <a:t>For this activity, please grab a piece of paper and at least five different colored markers or crayons.</a:t>
            </a:r>
            <a:endParaRPr sz="11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2"/>
          <p:cNvSpPr/>
          <p:nvPr/>
        </p:nvSpPr>
        <p:spPr>
          <a:xfrm>
            <a:off x="360850" y="355400"/>
            <a:ext cx="3366300" cy="4437600"/>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grpSp>
        <p:nvGrpSpPr>
          <p:cNvPr id="336" name="Google Shape;336;p42"/>
          <p:cNvGrpSpPr/>
          <p:nvPr/>
        </p:nvGrpSpPr>
        <p:grpSpPr>
          <a:xfrm>
            <a:off x="705738" y="1233449"/>
            <a:ext cx="2676525" cy="2676525"/>
            <a:chOff x="990900" y="1606699"/>
            <a:chExt cx="3568700" cy="3568700"/>
          </a:xfrm>
        </p:grpSpPr>
        <p:sp>
          <p:nvSpPr>
            <p:cNvPr id="337" name="Google Shape;337;p42"/>
            <p:cNvSpPr/>
            <p:nvPr/>
          </p:nvSpPr>
          <p:spPr>
            <a:xfrm>
              <a:off x="990900" y="1606699"/>
              <a:ext cx="3568700" cy="3568700"/>
            </a:xfrm>
            <a:prstGeom prst="ellipse">
              <a:avLst/>
            </a:prstGeom>
            <a:solidFill>
              <a:srgbClr val="EF402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38" name="Google Shape;338;p42"/>
            <p:cNvSpPr/>
            <p:nvPr/>
          </p:nvSpPr>
          <p:spPr>
            <a:xfrm>
              <a:off x="1254499" y="1870298"/>
              <a:ext cx="3041501" cy="3041501"/>
            </a:xfrm>
            <a:prstGeom prst="ellipse">
              <a:avLst/>
            </a:prstGeom>
            <a:solidFill>
              <a:srgbClr val="FFE7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39" name="Google Shape;339;p42"/>
            <p:cNvSpPr/>
            <p:nvPr/>
          </p:nvSpPr>
          <p:spPr>
            <a:xfrm>
              <a:off x="1475049" y="2090848"/>
              <a:ext cx="2600399" cy="2600399"/>
            </a:xfrm>
            <a:prstGeom prst="ellipse">
              <a:avLst/>
            </a:prstGeom>
            <a:solidFill>
              <a:srgbClr val="00A8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40" name="Google Shape;340;p42"/>
            <p:cNvSpPr/>
            <p:nvPr/>
          </p:nvSpPr>
          <p:spPr>
            <a:xfrm>
              <a:off x="1705975" y="2335859"/>
              <a:ext cx="2110376" cy="2110376"/>
            </a:xfrm>
            <a:prstGeom prst="ellipse">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41" name="Google Shape;341;p42"/>
            <p:cNvSpPr/>
            <p:nvPr/>
          </p:nvSpPr>
          <p:spPr>
            <a:xfrm>
              <a:off x="1966325" y="2596211"/>
              <a:ext cx="1589676" cy="1589676"/>
            </a:xfrm>
            <a:prstGeom prst="ellipse">
              <a:avLst/>
            </a:prstGeom>
            <a:solidFill>
              <a:srgbClr val="F7ABD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grpSp>
      <p:sp>
        <p:nvSpPr>
          <p:cNvPr id="342" name="Google Shape;342;p42"/>
          <p:cNvSpPr txBox="1"/>
          <p:nvPr/>
        </p:nvSpPr>
        <p:spPr>
          <a:xfrm>
            <a:off x="3858360" y="350463"/>
            <a:ext cx="4849871" cy="444246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000"/>
              <a:buFont typeface="Arial"/>
              <a:buNone/>
            </a:pPr>
            <a:r>
              <a:rPr lang="en" sz="3300">
                <a:solidFill>
                  <a:schemeClr val="dk1"/>
                </a:solidFill>
                <a:latin typeface="Georgia"/>
                <a:ea typeface="Georgia"/>
                <a:cs typeface="Georgia"/>
                <a:sym typeface="Georgia"/>
              </a:rPr>
              <a:t>How do we know who             to trust?</a:t>
            </a:r>
            <a:endParaRPr>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Everyone grab a piece of paper and draw circles just like this.                                (Feel free to use colors for this)</a:t>
            </a:r>
            <a:endParaRPr sz="1100">
              <a:latin typeface="Georgia"/>
              <a:ea typeface="Georgia"/>
              <a:cs typeface="Georgia"/>
              <a:sym typeface="Georgia"/>
            </a:endParaRPr>
          </a:p>
          <a:p>
            <a:pPr indent="-171450" lvl="0" marL="177800" marR="0" rtl="0" algn="l">
              <a:lnSpc>
                <a:spcPct val="90000"/>
              </a:lnSpc>
              <a:spcBef>
                <a:spcPts val="800"/>
              </a:spcBef>
              <a:spcAft>
                <a:spcPts val="0"/>
              </a:spcAft>
              <a:buClr>
                <a:schemeClr val="dk1"/>
              </a:buClr>
              <a:buSzPts val="1100"/>
              <a:buFont typeface="Arial"/>
              <a:buChar char="•"/>
            </a:pPr>
            <a:r>
              <a:rPr b="1" lang="en" sz="1100">
                <a:solidFill>
                  <a:schemeClr val="dk1"/>
                </a:solidFill>
                <a:latin typeface="Georgia"/>
                <a:ea typeface="Georgia"/>
                <a:cs typeface="Georgia"/>
                <a:sym typeface="Georgia"/>
              </a:rPr>
              <a:t>Purple – Your Inner Circle</a:t>
            </a:r>
            <a:r>
              <a:rPr lang="en" sz="1100">
                <a:solidFill>
                  <a:schemeClr val="dk1"/>
                </a:solidFill>
                <a:latin typeface="Georgia"/>
                <a:ea typeface="Georgia"/>
                <a:cs typeface="Georgia"/>
                <a:sym typeface="Georgia"/>
              </a:rPr>
              <a:t>: These are the people who know you best and you spend a lot of time with them – you usually live with them and you trust them the most. </a:t>
            </a:r>
            <a:endParaRPr sz="1100">
              <a:latin typeface="Georgia"/>
              <a:ea typeface="Georgia"/>
              <a:cs typeface="Georgia"/>
              <a:sym typeface="Georgia"/>
            </a:endParaRPr>
          </a:p>
          <a:p>
            <a:pPr indent="-171450" lvl="0" marL="177800" marR="0" rtl="0" algn="l">
              <a:lnSpc>
                <a:spcPct val="90000"/>
              </a:lnSpc>
              <a:spcBef>
                <a:spcPts val="800"/>
              </a:spcBef>
              <a:spcAft>
                <a:spcPts val="0"/>
              </a:spcAft>
              <a:buClr>
                <a:schemeClr val="dk1"/>
              </a:buClr>
              <a:buSzPts val="1100"/>
              <a:buFont typeface="Arial"/>
              <a:buChar char="•"/>
            </a:pPr>
            <a:r>
              <a:rPr b="1" lang="en" sz="1100">
                <a:solidFill>
                  <a:schemeClr val="dk1"/>
                </a:solidFill>
                <a:latin typeface="Georgia"/>
                <a:ea typeface="Georgia"/>
                <a:cs typeface="Georgia"/>
                <a:sym typeface="Georgia"/>
              </a:rPr>
              <a:t>Blue – Your Circle of Friendship</a:t>
            </a:r>
            <a:r>
              <a:rPr lang="en" sz="1100">
                <a:solidFill>
                  <a:schemeClr val="dk1"/>
                </a:solidFill>
                <a:latin typeface="Georgia"/>
                <a:ea typeface="Georgia"/>
                <a:cs typeface="Georgia"/>
                <a:sym typeface="Georgia"/>
              </a:rPr>
              <a:t>: These people are also close to you, but you do not live with them or depend on them. But you do share your dreams and good news with them!</a:t>
            </a:r>
            <a:endParaRPr sz="1100">
              <a:latin typeface="Georgia"/>
              <a:ea typeface="Georgia"/>
              <a:cs typeface="Georgia"/>
              <a:sym typeface="Georgia"/>
            </a:endParaRPr>
          </a:p>
          <a:p>
            <a:pPr indent="-171450" lvl="0" marL="177800" marR="0" rtl="0" algn="l">
              <a:lnSpc>
                <a:spcPct val="90000"/>
              </a:lnSpc>
              <a:spcBef>
                <a:spcPts val="800"/>
              </a:spcBef>
              <a:spcAft>
                <a:spcPts val="0"/>
              </a:spcAft>
              <a:buClr>
                <a:schemeClr val="dk1"/>
              </a:buClr>
              <a:buSzPts val="1100"/>
              <a:buFont typeface="Arial"/>
              <a:buChar char="•"/>
            </a:pPr>
            <a:r>
              <a:rPr b="1" lang="en" sz="1100">
                <a:solidFill>
                  <a:schemeClr val="dk1"/>
                </a:solidFill>
                <a:latin typeface="Georgia"/>
                <a:ea typeface="Georgia"/>
                <a:cs typeface="Georgia"/>
                <a:sym typeface="Georgia"/>
              </a:rPr>
              <a:t>Green – The Circle of Participation</a:t>
            </a:r>
            <a:r>
              <a:rPr lang="en" sz="1100">
                <a:solidFill>
                  <a:schemeClr val="dk1"/>
                </a:solidFill>
                <a:latin typeface="Georgia"/>
                <a:ea typeface="Georgia"/>
                <a:cs typeface="Georgia"/>
                <a:sym typeface="Georgia"/>
              </a:rPr>
              <a:t>: These people are students in your classes, afterschool program, or daycare. You see them often, but they may not be a close friend. </a:t>
            </a:r>
            <a:endParaRPr sz="1100">
              <a:latin typeface="Georgia"/>
              <a:ea typeface="Georgia"/>
              <a:cs typeface="Georgia"/>
              <a:sym typeface="Georgia"/>
            </a:endParaRPr>
          </a:p>
          <a:p>
            <a:pPr indent="-171450" lvl="0" marL="177800" marR="0" rtl="0" algn="l">
              <a:lnSpc>
                <a:spcPct val="90000"/>
              </a:lnSpc>
              <a:spcBef>
                <a:spcPts val="800"/>
              </a:spcBef>
              <a:spcAft>
                <a:spcPts val="0"/>
              </a:spcAft>
              <a:buClr>
                <a:schemeClr val="dk1"/>
              </a:buClr>
              <a:buSzPts val="1100"/>
              <a:buFont typeface="Arial"/>
              <a:buChar char="•"/>
            </a:pPr>
            <a:r>
              <a:rPr b="1" lang="en" sz="1100">
                <a:solidFill>
                  <a:schemeClr val="dk1"/>
                </a:solidFill>
                <a:latin typeface="Georgia"/>
                <a:ea typeface="Georgia"/>
                <a:cs typeface="Georgia"/>
                <a:sym typeface="Georgia"/>
              </a:rPr>
              <a:t>Yellow – The Circle for Community Helper</a:t>
            </a:r>
            <a:r>
              <a:rPr lang="en" sz="1100">
                <a:solidFill>
                  <a:schemeClr val="dk1"/>
                </a:solidFill>
                <a:latin typeface="Georgia"/>
                <a:ea typeface="Georgia"/>
                <a:cs typeface="Georgia"/>
                <a:sym typeface="Georgia"/>
              </a:rPr>
              <a:t>: These are people who help you out in the world, but you do not know them. This may be your doctor, hairdresser, or your teacher. It is okay to give personal information to them in an emergency</a:t>
            </a:r>
            <a:endParaRPr sz="1100">
              <a:latin typeface="Georgia"/>
              <a:ea typeface="Georgia"/>
              <a:cs typeface="Georgia"/>
              <a:sym typeface="Georgia"/>
            </a:endParaRPr>
          </a:p>
          <a:p>
            <a:pPr indent="-171450" lvl="0" marL="177800" marR="0" rtl="0" algn="l">
              <a:lnSpc>
                <a:spcPct val="90000"/>
              </a:lnSpc>
              <a:spcBef>
                <a:spcPts val="800"/>
              </a:spcBef>
              <a:spcAft>
                <a:spcPts val="0"/>
              </a:spcAft>
              <a:buClr>
                <a:schemeClr val="dk1"/>
              </a:buClr>
              <a:buSzPts val="1100"/>
              <a:buFont typeface="Arial"/>
              <a:buChar char="•"/>
            </a:pPr>
            <a:r>
              <a:rPr b="1" lang="en" sz="1100">
                <a:solidFill>
                  <a:schemeClr val="dk1"/>
                </a:solidFill>
                <a:latin typeface="Georgia"/>
                <a:ea typeface="Georgia"/>
                <a:cs typeface="Georgia"/>
                <a:sym typeface="Georgia"/>
              </a:rPr>
              <a:t>Red – The Stranger Circle</a:t>
            </a:r>
            <a:r>
              <a:rPr lang="en" sz="1100">
                <a:solidFill>
                  <a:schemeClr val="dk1"/>
                </a:solidFill>
                <a:latin typeface="Georgia"/>
                <a:ea typeface="Georgia"/>
                <a:cs typeface="Georgia"/>
                <a:sym typeface="Georgia"/>
              </a:rPr>
              <a:t>: These are people you do not know and should not trust with personal information. These would be people walking down the street you do not know.</a:t>
            </a:r>
            <a:endParaRPr b="1" sz="1100">
              <a:solidFill>
                <a:schemeClr val="dk1"/>
              </a:solidFill>
              <a:latin typeface="Georgia"/>
              <a:ea typeface="Georgia"/>
              <a:cs typeface="Georgia"/>
              <a:sym typeface="Georgi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3"/>
          <p:cNvSpPr/>
          <p:nvPr/>
        </p:nvSpPr>
        <p:spPr>
          <a:xfrm>
            <a:off x="361952" y="315182"/>
            <a:ext cx="8420096" cy="1205851"/>
          </a:xfrm>
          <a:prstGeom prst="rect">
            <a:avLst/>
          </a:prstGeom>
          <a:solidFill>
            <a:srgbClr val="1496D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48" name="Google Shape;348;p43"/>
          <p:cNvSpPr txBox="1"/>
          <p:nvPr/>
        </p:nvSpPr>
        <p:spPr>
          <a:xfrm>
            <a:off x="361952" y="415142"/>
            <a:ext cx="8245162" cy="1078174"/>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rgia"/>
              <a:buNone/>
            </a:pPr>
            <a:r>
              <a:rPr b="0" lang="en" sz="3300" cap="none">
                <a:solidFill>
                  <a:schemeClr val="lt1"/>
                </a:solidFill>
                <a:latin typeface="Georgia"/>
                <a:ea typeface="Georgia"/>
                <a:cs typeface="Georgia"/>
                <a:sym typeface="Georgia"/>
              </a:rPr>
              <a:t>How do we know who to trust?</a:t>
            </a:r>
            <a:endParaRPr sz="1100"/>
          </a:p>
        </p:txBody>
      </p:sp>
      <p:sp>
        <p:nvSpPr>
          <p:cNvPr id="349" name="Google Shape;349;p43"/>
          <p:cNvSpPr txBox="1"/>
          <p:nvPr>
            <p:ph idx="1" type="body"/>
          </p:nvPr>
        </p:nvSpPr>
        <p:spPr>
          <a:xfrm>
            <a:off x="4067176" y="1790700"/>
            <a:ext cx="4438650" cy="2603399"/>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chemeClr val="dk1"/>
              </a:buClr>
              <a:buSzPts val="1500"/>
              <a:buChar char="•"/>
            </a:pPr>
            <a:r>
              <a:rPr lang="en" sz="1500"/>
              <a:t>Knowing who we can trust with private information is tricky and is something we all have to be aware of!</a:t>
            </a:r>
            <a:endParaRPr sz="1100"/>
          </a:p>
          <a:p>
            <a:pPr indent="-171450" lvl="0" marL="177800" rtl="0" algn="l">
              <a:lnSpc>
                <a:spcPct val="90000"/>
              </a:lnSpc>
              <a:spcBef>
                <a:spcPts val="800"/>
              </a:spcBef>
              <a:spcAft>
                <a:spcPts val="0"/>
              </a:spcAft>
              <a:buClr>
                <a:schemeClr val="dk1"/>
              </a:buClr>
              <a:buSzPts val="1500"/>
              <a:buChar char="•"/>
            </a:pPr>
            <a:r>
              <a:rPr lang="en" sz="1500"/>
              <a:t>Your parents or caretakers are a great place to start and can help you figure this out when you are unsure!</a:t>
            </a:r>
            <a:endParaRPr sz="1100"/>
          </a:p>
          <a:p>
            <a:pPr indent="-171450" lvl="0" marL="177800" rtl="0" algn="l">
              <a:lnSpc>
                <a:spcPct val="90000"/>
              </a:lnSpc>
              <a:spcBef>
                <a:spcPts val="800"/>
              </a:spcBef>
              <a:spcAft>
                <a:spcPts val="0"/>
              </a:spcAft>
              <a:buClr>
                <a:schemeClr val="dk1"/>
              </a:buClr>
              <a:buSzPts val="1500"/>
              <a:buChar char="•"/>
            </a:pPr>
            <a:r>
              <a:rPr lang="en" sz="1500"/>
              <a:t>Remember everyone has different relationships, so although your friend might be super close and trust their 7</a:t>
            </a:r>
            <a:r>
              <a:rPr baseline="30000" lang="en" sz="1500"/>
              <a:t>th</a:t>
            </a:r>
            <a:r>
              <a:rPr lang="en" sz="1500"/>
              <a:t> cousin once removed, that does not mean you should tell your 7</a:t>
            </a:r>
            <a:r>
              <a:rPr baseline="30000" lang="en" sz="1500"/>
              <a:t>th</a:t>
            </a:r>
            <a:r>
              <a:rPr lang="en" sz="1500"/>
              <a:t> cousin once removed all of your private information </a:t>
            </a:r>
            <a:endParaRPr sz="1100"/>
          </a:p>
        </p:txBody>
      </p:sp>
      <p:sp>
        <p:nvSpPr>
          <p:cNvPr id="350" name="Google Shape;350;p43"/>
          <p:cNvSpPr/>
          <p:nvPr/>
        </p:nvSpPr>
        <p:spPr>
          <a:xfrm>
            <a:off x="361952" y="1645863"/>
            <a:ext cx="3457573" cy="3182455"/>
          </a:xfrm>
          <a:prstGeom prst="rect">
            <a:avLst/>
          </a:prstGeom>
          <a:solidFill>
            <a:srgbClr val="F7ABD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descr="Logo&#10;&#10;Description automatically generated" id="351" name="Google Shape;351;p43"/>
          <p:cNvPicPr preferRelativeResize="0"/>
          <p:nvPr/>
        </p:nvPicPr>
        <p:blipFill rotWithShape="1">
          <a:blip r:embed="rId3">
            <a:alphaModFix/>
          </a:blip>
          <a:srcRect b="12760" l="15228" r="17149" t="10798"/>
          <a:stretch/>
        </p:blipFill>
        <p:spPr>
          <a:xfrm>
            <a:off x="638174" y="1822828"/>
            <a:ext cx="2935627" cy="28285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4"/>
          <p:cNvSpPr/>
          <p:nvPr/>
        </p:nvSpPr>
        <p:spPr>
          <a:xfrm>
            <a:off x="3713117" y="1418187"/>
            <a:ext cx="5068933" cy="3374737"/>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57" name="Google Shape;357;p44"/>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Now that we know how to </a:t>
            </a:r>
            <a:br>
              <a:rPr i="0" lang="en" u="none" cap="none" strike="noStrike">
                <a:solidFill>
                  <a:schemeClr val="dk1"/>
                </a:solidFill>
              </a:rPr>
            </a:br>
            <a:r>
              <a:rPr i="0" lang="en" u="none" cap="none" strike="noStrike">
                <a:solidFill>
                  <a:schemeClr val="dk1"/>
                </a:solidFill>
              </a:rPr>
              <a:t>be safe on the internet…</a:t>
            </a:r>
            <a:endParaRPr/>
          </a:p>
        </p:txBody>
      </p:sp>
      <p:sp>
        <p:nvSpPr>
          <p:cNvPr id="358" name="Google Shape;358;p44"/>
          <p:cNvSpPr txBox="1"/>
          <p:nvPr/>
        </p:nvSpPr>
        <p:spPr>
          <a:xfrm>
            <a:off x="4212771" y="1548691"/>
            <a:ext cx="4302578" cy="3144141"/>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solidFill>
                  <a:schemeClr val="lt1"/>
                </a:solidFill>
                <a:latin typeface="Georgia"/>
                <a:ea typeface="Georgia"/>
                <a:cs typeface="Georgia"/>
                <a:sym typeface="Georgia"/>
              </a:rPr>
              <a:t>Let’s do a quick course </a:t>
            </a:r>
            <a:endParaRPr sz="1100"/>
          </a:p>
          <a:p>
            <a:pPr indent="0" lvl="0" marL="0" marR="0" rtl="0" algn="l">
              <a:lnSpc>
                <a:spcPct val="90000"/>
              </a:lnSpc>
              <a:spcBef>
                <a:spcPts val="800"/>
              </a:spcBef>
              <a:spcAft>
                <a:spcPts val="0"/>
              </a:spcAft>
              <a:buClr>
                <a:schemeClr val="lt1"/>
              </a:buClr>
              <a:buSzPts val="1800"/>
              <a:buFont typeface="Arial"/>
              <a:buNone/>
            </a:pPr>
            <a:r>
              <a:rPr b="0" lang="en" sz="1800">
                <a:solidFill>
                  <a:schemeClr val="lt1"/>
                </a:solidFill>
                <a:latin typeface="Georgia"/>
                <a:ea typeface="Georgia"/>
                <a:cs typeface="Georgia"/>
                <a:sym typeface="Georgia"/>
              </a:rPr>
              <a:t>Let’s look up the item and take special note that all these topics are very broad. This means we are likely to get a lot of results. </a:t>
            </a:r>
            <a:endParaRPr sz="1100"/>
          </a:p>
          <a:p>
            <a:pPr indent="-171450" lvl="1" marL="520700" marR="0" rtl="0" algn="l">
              <a:lnSpc>
                <a:spcPct val="90000"/>
              </a:lnSpc>
              <a:spcBef>
                <a:spcPts val="400"/>
              </a:spcBef>
              <a:spcAft>
                <a:spcPts val="0"/>
              </a:spcAft>
              <a:buClr>
                <a:schemeClr val="lt1"/>
              </a:buClr>
              <a:buSzPts val="1500"/>
              <a:buFont typeface="Arial"/>
              <a:buChar char="•"/>
            </a:pPr>
            <a:r>
              <a:rPr b="0" i="0" lang="en" sz="1500" u="none" cap="none" strike="noStrike">
                <a:solidFill>
                  <a:schemeClr val="lt1"/>
                </a:solidFill>
                <a:latin typeface="Georgia"/>
                <a:ea typeface="Georgia"/>
                <a:cs typeface="Georgia"/>
                <a:sym typeface="Georgia"/>
              </a:rPr>
              <a:t>Cats</a:t>
            </a:r>
            <a:endParaRPr sz="1100"/>
          </a:p>
          <a:p>
            <a:pPr indent="-171450" lvl="1" marL="520700" marR="0" rtl="0" algn="l">
              <a:lnSpc>
                <a:spcPct val="90000"/>
              </a:lnSpc>
              <a:spcBef>
                <a:spcPts val="400"/>
              </a:spcBef>
              <a:spcAft>
                <a:spcPts val="0"/>
              </a:spcAft>
              <a:buClr>
                <a:schemeClr val="lt1"/>
              </a:buClr>
              <a:buSzPts val="1500"/>
              <a:buFont typeface="Arial"/>
              <a:buChar char="•"/>
            </a:pPr>
            <a:r>
              <a:rPr b="0" i="0" lang="en" sz="1500" u="none" cap="none" strike="noStrike">
                <a:solidFill>
                  <a:schemeClr val="lt1"/>
                </a:solidFill>
                <a:latin typeface="Georgia"/>
                <a:ea typeface="Georgia"/>
                <a:cs typeface="Georgia"/>
                <a:sym typeface="Georgia"/>
              </a:rPr>
              <a:t>Unicorns</a:t>
            </a:r>
            <a:endParaRPr sz="1100"/>
          </a:p>
          <a:p>
            <a:pPr indent="-171450" lvl="1" marL="520700" marR="0" rtl="0" algn="l">
              <a:lnSpc>
                <a:spcPct val="90000"/>
              </a:lnSpc>
              <a:spcBef>
                <a:spcPts val="400"/>
              </a:spcBef>
              <a:spcAft>
                <a:spcPts val="0"/>
              </a:spcAft>
              <a:buClr>
                <a:schemeClr val="lt1"/>
              </a:buClr>
              <a:buSzPts val="1500"/>
              <a:buFont typeface="Arial"/>
              <a:buChar char="•"/>
            </a:pPr>
            <a:r>
              <a:rPr b="0" i="0" lang="en" sz="1500" u="none" cap="none" strike="noStrike">
                <a:solidFill>
                  <a:schemeClr val="lt1"/>
                </a:solidFill>
                <a:latin typeface="Georgia"/>
                <a:ea typeface="Georgia"/>
                <a:cs typeface="Georgia"/>
                <a:sym typeface="Georgia"/>
              </a:rPr>
              <a:t>Disney</a:t>
            </a:r>
            <a:endParaRPr sz="1100"/>
          </a:p>
          <a:p>
            <a:pPr indent="-171450" lvl="1" marL="520700" marR="0" rtl="0" algn="l">
              <a:lnSpc>
                <a:spcPct val="90000"/>
              </a:lnSpc>
              <a:spcBef>
                <a:spcPts val="400"/>
              </a:spcBef>
              <a:spcAft>
                <a:spcPts val="0"/>
              </a:spcAft>
              <a:buClr>
                <a:schemeClr val="lt1"/>
              </a:buClr>
              <a:buSzPts val="1500"/>
              <a:buFont typeface="Arial"/>
              <a:buChar char="•"/>
            </a:pPr>
            <a:r>
              <a:rPr b="0" i="0" lang="en" sz="1500" u="none" cap="none" strike="noStrike">
                <a:solidFill>
                  <a:schemeClr val="lt1"/>
                </a:solidFill>
                <a:latin typeface="Georgia"/>
                <a:ea typeface="Georgia"/>
                <a:cs typeface="Georgia"/>
                <a:sym typeface="Georgia"/>
              </a:rPr>
              <a:t>Girl Scouts</a:t>
            </a:r>
            <a:endParaRPr b="0" i="0" sz="1500" u="none" cap="none" strike="noStrike">
              <a:solidFill>
                <a:schemeClr val="lt1"/>
              </a:solidFill>
              <a:latin typeface="Georgia"/>
              <a:ea typeface="Georgia"/>
              <a:cs typeface="Georgia"/>
              <a:sym typeface="Georgia"/>
            </a:endParaRPr>
          </a:p>
        </p:txBody>
      </p:sp>
      <p:sp>
        <p:nvSpPr>
          <p:cNvPr id="359" name="Google Shape;359;p44"/>
          <p:cNvSpPr/>
          <p:nvPr/>
        </p:nvSpPr>
        <p:spPr>
          <a:xfrm>
            <a:off x="361950" y="1409512"/>
            <a:ext cx="3204210" cy="3366062"/>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id="360" name="Google Shape;360;p44"/>
          <p:cNvPicPr preferRelativeResize="0"/>
          <p:nvPr/>
        </p:nvPicPr>
        <p:blipFill rotWithShape="1">
          <a:blip r:embed="rId3">
            <a:alphaModFix/>
          </a:blip>
          <a:srcRect b="0" l="0" r="0" t="0"/>
          <a:stretch/>
        </p:blipFill>
        <p:spPr>
          <a:xfrm>
            <a:off x="875671" y="2103667"/>
            <a:ext cx="2176769" cy="203418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5"/>
          <p:cNvSpPr/>
          <p:nvPr/>
        </p:nvSpPr>
        <p:spPr>
          <a:xfrm>
            <a:off x="361952" y="355393"/>
            <a:ext cx="8420096" cy="4432715"/>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66" name="Google Shape;366;p45"/>
          <p:cNvSpPr txBox="1"/>
          <p:nvPr/>
        </p:nvSpPr>
        <p:spPr>
          <a:xfrm>
            <a:off x="449418" y="279948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cap="none">
                <a:solidFill>
                  <a:schemeClr val="lt1"/>
                </a:solidFill>
                <a:latin typeface="Georgia"/>
                <a:ea typeface="Georgia"/>
                <a:cs typeface="Georgia"/>
                <a:sym typeface="Georgia"/>
              </a:rPr>
              <a:t>On your own with your caregivers help</a:t>
            </a:r>
            <a:endParaRPr sz="3300" cap="none">
              <a:solidFill>
                <a:schemeClr val="lt1"/>
              </a:solidFill>
              <a:latin typeface="Georgia"/>
              <a:ea typeface="Georgia"/>
              <a:cs typeface="Georgia"/>
              <a:sym typeface="Georgia"/>
            </a:endParaRPr>
          </a:p>
        </p:txBody>
      </p:sp>
      <p:pic>
        <p:nvPicPr>
          <p:cNvPr descr="Logo&#10;&#10;Description automatically generated" id="367" name="Google Shape;367;p45"/>
          <p:cNvPicPr preferRelativeResize="0"/>
          <p:nvPr/>
        </p:nvPicPr>
        <p:blipFill rotWithShape="1">
          <a:blip r:embed="rId3">
            <a:alphaModFix/>
          </a:blip>
          <a:srcRect b="12760" l="15228" r="17149" t="10798"/>
          <a:stretch/>
        </p:blipFill>
        <p:spPr>
          <a:xfrm>
            <a:off x="3338723" y="618620"/>
            <a:ext cx="2437980" cy="2349033"/>
          </a:xfrm>
          <a:prstGeom prst="rect">
            <a:avLst/>
          </a:prstGeom>
          <a:noFill/>
          <a:ln>
            <a:noFill/>
          </a:ln>
        </p:spPr>
      </p:pic>
      <p:sp>
        <p:nvSpPr>
          <p:cNvPr id="368" name="Google Shape;368;p45"/>
          <p:cNvSpPr/>
          <p:nvPr/>
        </p:nvSpPr>
        <p:spPr>
          <a:xfrm>
            <a:off x="857250" y="3680111"/>
            <a:ext cx="7400925" cy="692497"/>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Georgia"/>
                <a:ea typeface="Georgia"/>
                <a:cs typeface="Georgia"/>
                <a:sym typeface="Georgia"/>
              </a:rPr>
              <a:t>Choose a topic and do your own search on the internet. </a:t>
            </a:r>
            <a:endParaRPr sz="1100">
              <a:latin typeface="Georgia"/>
              <a:ea typeface="Georgia"/>
              <a:cs typeface="Georgia"/>
              <a:sym typeface="Georgia"/>
            </a:endParaRPr>
          </a:p>
          <a:p>
            <a:pPr indent="0" lvl="0" marL="0" marR="0" rtl="0" algn="ctr">
              <a:spcBef>
                <a:spcPts val="0"/>
              </a:spcBef>
              <a:spcAft>
                <a:spcPts val="0"/>
              </a:spcAft>
              <a:buNone/>
            </a:pPr>
            <a:r>
              <a:rPr lang="en" sz="1400">
                <a:solidFill>
                  <a:schemeClr val="lt1"/>
                </a:solidFill>
                <a:latin typeface="Georgia"/>
                <a:ea typeface="Georgia"/>
                <a:cs typeface="Georgia"/>
                <a:sym typeface="Georgia"/>
              </a:rPr>
              <a:t>We would love to see what topics you looked up and what you learned about that topic! Ask your caregivers to take photos of you doing your research and being safe on the internet! </a:t>
            </a:r>
            <a:endParaRPr sz="1100">
              <a:latin typeface="Georgia"/>
              <a:ea typeface="Georgia"/>
              <a:cs typeface="Georgia"/>
              <a:sym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6"/>
          <p:cNvSpPr/>
          <p:nvPr/>
        </p:nvSpPr>
        <p:spPr>
          <a:xfrm>
            <a:off x="6058679" y="355390"/>
            <a:ext cx="2706710" cy="3130163"/>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74" name="Google Shape;374;p46"/>
          <p:cNvSpPr/>
          <p:nvPr/>
        </p:nvSpPr>
        <p:spPr>
          <a:xfrm>
            <a:off x="3218618" y="355390"/>
            <a:ext cx="2706710" cy="3130163"/>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375" name="Google Shape;375;p46"/>
          <p:cNvSpPr txBox="1"/>
          <p:nvPr/>
        </p:nvSpPr>
        <p:spPr>
          <a:xfrm>
            <a:off x="378557" y="3500002"/>
            <a:ext cx="8386831" cy="1297741"/>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300">
                <a:solidFill>
                  <a:schemeClr val="dk1"/>
                </a:solidFill>
                <a:latin typeface="Georgia"/>
                <a:ea typeface="Georgia"/>
                <a:cs typeface="Georgia"/>
                <a:sym typeface="Georgia"/>
              </a:rPr>
              <a:t>Congratulations, you have earned the</a:t>
            </a:r>
            <a:endParaRPr sz="3300">
              <a:latin typeface="Georgia"/>
              <a:ea typeface="Georgia"/>
              <a:cs typeface="Georgia"/>
              <a:sym typeface="Georgia"/>
            </a:endParaRPr>
          </a:p>
          <a:p>
            <a:pPr indent="0" lvl="0" marL="0" marR="0" rtl="0" algn="ctr">
              <a:lnSpc>
                <a:spcPct val="90000"/>
              </a:lnSpc>
              <a:spcBef>
                <a:spcPts val="0"/>
              </a:spcBef>
              <a:spcAft>
                <a:spcPts val="0"/>
              </a:spcAft>
              <a:buClr>
                <a:schemeClr val="dk1"/>
              </a:buClr>
              <a:buSzPts val="3600"/>
              <a:buFont typeface="Geo"/>
              <a:buNone/>
            </a:pPr>
            <a:r>
              <a:rPr lang="en" sz="3300">
                <a:solidFill>
                  <a:schemeClr val="dk1"/>
                </a:solidFill>
                <a:latin typeface="Georgia"/>
                <a:ea typeface="Georgia"/>
                <a:cs typeface="Georgia"/>
                <a:sym typeface="Georgia"/>
              </a:rPr>
              <a:t>Daisy Cybersecurity: Safeguards Badge!</a:t>
            </a:r>
            <a:endParaRPr sz="3300">
              <a:latin typeface="Georgia"/>
              <a:ea typeface="Georgia"/>
              <a:cs typeface="Georgia"/>
              <a:sym typeface="Georgia"/>
            </a:endParaRPr>
          </a:p>
        </p:txBody>
      </p:sp>
      <p:pic>
        <p:nvPicPr>
          <p:cNvPr id="376" name="Google Shape;376;p46"/>
          <p:cNvPicPr preferRelativeResize="0"/>
          <p:nvPr/>
        </p:nvPicPr>
        <p:blipFill rotWithShape="1">
          <a:blip r:embed="rId3">
            <a:alphaModFix/>
          </a:blip>
          <a:srcRect b="0" l="0" r="0" t="0"/>
          <a:stretch/>
        </p:blipFill>
        <p:spPr>
          <a:xfrm>
            <a:off x="6323649" y="893743"/>
            <a:ext cx="2176768" cy="2034189"/>
          </a:xfrm>
          <a:prstGeom prst="rect">
            <a:avLst/>
          </a:prstGeom>
          <a:noFill/>
          <a:ln>
            <a:noFill/>
          </a:ln>
        </p:spPr>
      </p:pic>
      <p:sp>
        <p:nvSpPr>
          <p:cNvPr id="377" name="Google Shape;377;p46"/>
          <p:cNvSpPr/>
          <p:nvPr/>
        </p:nvSpPr>
        <p:spPr>
          <a:xfrm>
            <a:off x="378558" y="345756"/>
            <a:ext cx="2706710" cy="3130163"/>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id="378" name="Google Shape;378;p46"/>
          <p:cNvPicPr preferRelativeResize="0"/>
          <p:nvPr/>
        </p:nvPicPr>
        <p:blipFill rotWithShape="1">
          <a:blip r:embed="rId4">
            <a:alphaModFix/>
          </a:blip>
          <a:srcRect b="0" l="0" r="0" t="0"/>
          <a:stretch/>
        </p:blipFill>
        <p:spPr>
          <a:xfrm>
            <a:off x="521061" y="736321"/>
            <a:ext cx="2423488" cy="2349033"/>
          </a:xfrm>
          <a:prstGeom prst="rect">
            <a:avLst/>
          </a:prstGeom>
          <a:noFill/>
          <a:ln>
            <a:noFill/>
          </a:ln>
        </p:spPr>
      </p:pic>
      <p:pic>
        <p:nvPicPr>
          <p:cNvPr descr="Logo&#10;&#10;Description automatically generated" id="379" name="Google Shape;379;p46"/>
          <p:cNvPicPr preferRelativeResize="0"/>
          <p:nvPr/>
        </p:nvPicPr>
        <p:blipFill rotWithShape="1">
          <a:blip r:embed="rId5">
            <a:alphaModFix/>
          </a:blip>
          <a:srcRect b="12760" l="15228" r="17149" t="10798"/>
          <a:stretch/>
        </p:blipFill>
        <p:spPr>
          <a:xfrm>
            <a:off x="3352982" y="736321"/>
            <a:ext cx="2437980" cy="234903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30">
      <a:dk1>
        <a:srgbClr val="000000"/>
      </a:dk1>
      <a:lt1>
        <a:srgbClr val="FFFFFF"/>
      </a:lt1>
      <a:dk2>
        <a:srgbClr val="000000"/>
      </a:dk2>
      <a:lt2>
        <a:srgbClr val="000000"/>
      </a:lt2>
      <a:accent1>
        <a:srgbClr val="004987"/>
      </a:accent1>
      <a:accent2>
        <a:srgbClr val="1496D4"/>
      </a:accent2>
      <a:accent3>
        <a:srgbClr val="A0DEF1"/>
      </a:accent3>
      <a:accent4>
        <a:srgbClr val="00B451"/>
      </a:accent4>
      <a:accent5>
        <a:srgbClr val="005640"/>
      </a:accent5>
      <a:accent6>
        <a:srgbClr val="D5F267"/>
      </a:accent6>
      <a:hlink>
        <a:srgbClr val="5C1F8B"/>
      </a:hlink>
      <a:folHlink>
        <a:srgbClr val="EE31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