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Geo"/>
      <p:regular r:id="rId42"/>
      <p: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Geo-regular.fntdata"/><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Geo-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c5f498722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gc5f4987229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c5f498722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c5f4987229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c5f498722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gc5f4987229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c5f498722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c5f4987229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5f4987229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c5f4987229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c5f4987229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c5f4987229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c5f4987229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c5f4987229_0_1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5f4987229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c5f4987229_0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5f498722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c5f4987229_0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5f4987229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c5f4987229_0_1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c5f498722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c5f4987229_0_1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c5f4987229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c5f4987229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c5f4987229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c5f4987229_0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c5f4987229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c5f4987229_0_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5f4987229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c5f4987229_0_1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c5f4987229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c5f4987229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c5f4987229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c5f4987229_0_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c5f4987229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c5f4987229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c5f4987229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c5f4987229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c5f4987229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c5f4987229_0_2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c5f4987229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c5f4987229_0_2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c5f4987229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c5f4987229_0_2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c26e0373ed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c26e0373ed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c26e0373ed_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c26e0373ed_2_2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c5f4987229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c5f4987229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c5f4987229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c5f4987229_0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1.png"/><Relationship Id="rId5"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www.youtube.com/watch?v=o3U39SZ-V-o" TargetMode="External"/><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hyperlink" Target="http://www.youtube.com/watch?v=iNw7RIOY7SA" TargetMode="External"/><Relationship Id="rId4" Type="http://schemas.openxmlformats.org/officeDocument/2006/relationships/image" Target="../media/image18.jpg"/><Relationship Id="rId5"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21.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hyperlink" Target="http://www.youtube.com/watch?v=uIExlvhg0YE" TargetMode="External"/><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hyperlink" Target="https://www.girlscouts.org/en/girl-scouts-at-home/activities-for-girls/for-every-girl/tree-promise.html" TargetMode="External"/><Relationship Id="rId5"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9.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p:nvPr/>
        </p:nvSpPr>
        <p:spPr>
          <a:xfrm>
            <a:off x="362425" y="4653525"/>
            <a:ext cx="8420100" cy="124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txBox="1"/>
          <p:nvPr/>
        </p:nvSpPr>
        <p:spPr>
          <a:xfrm>
            <a:off x="623875" y="1441875"/>
            <a:ext cx="5262900" cy="30945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The following slides will walk your troop through a virtual meeting to earn the</a:t>
            </a:r>
            <a:r>
              <a:rPr lang="en" sz="1100">
                <a:solidFill>
                  <a:schemeClr val="dk1"/>
                </a:solidFill>
                <a:latin typeface="Georgia"/>
                <a:ea typeface="Georgia"/>
                <a:cs typeface="Georgia"/>
                <a:sym typeface="Georgia"/>
              </a:rPr>
              <a:t> Cadette Trees Badge.</a:t>
            </a:r>
            <a:r>
              <a:rPr b="0" i="0" lang="en" sz="1100" u="none" cap="none" strike="noStrike">
                <a:solidFill>
                  <a:schemeClr val="dk1"/>
                </a:solidFill>
                <a:latin typeface="Georgia"/>
                <a:ea typeface="Georgia"/>
                <a:cs typeface="Georgia"/>
                <a:sym typeface="Georgia"/>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b="0" i="0" lang="en" sz="1100" u="sng" cap="none" strike="noStrike">
                <a:solidFill>
                  <a:schemeClr val="hlink"/>
                </a:solidFill>
                <a:latin typeface="Georgia"/>
                <a:ea typeface="Georgia"/>
                <a:cs typeface="Georgia"/>
                <a:sym typeface="Georgia"/>
                <a:hlinkClick r:id="rId3"/>
              </a:rPr>
              <a:t>gsnw.gl/VirtualMeetingHowTo</a:t>
            </a:r>
            <a:endParaRPr b="0" i="0" sz="11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100"/>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100"/>
          </a:p>
          <a:p>
            <a:pPr indent="0" lvl="0" marL="0" marR="0" rtl="0" algn="l">
              <a:lnSpc>
                <a:spcPct val="90000"/>
              </a:lnSpc>
              <a:spcBef>
                <a:spcPts val="800"/>
              </a:spcBef>
              <a:spcAft>
                <a:spcPts val="0"/>
              </a:spcAft>
              <a:buClr>
                <a:schemeClr val="dk1"/>
              </a:buClr>
              <a:buSzPts val="1100"/>
              <a:buFont typeface="Arial"/>
              <a:buNone/>
            </a:pPr>
            <a:r>
              <a:rPr b="1" i="0" lang="en" sz="11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100" u="none" cap="none" strike="noStrike">
              <a:solidFill>
                <a:schemeClr val="dk1"/>
              </a:solidFill>
              <a:latin typeface="Georgia"/>
              <a:ea typeface="Georgia"/>
              <a:cs typeface="Georgia"/>
              <a:sym typeface="Georgia"/>
            </a:endParaRPr>
          </a:p>
        </p:txBody>
      </p:sp>
      <p:sp>
        <p:nvSpPr>
          <p:cNvPr id="63" name="Google Shape;63;p16"/>
          <p:cNvSpPr txBox="1"/>
          <p:nvPr/>
        </p:nvSpPr>
        <p:spPr>
          <a:xfrm>
            <a:off x="1133400" y="350575"/>
            <a:ext cx="7380300" cy="9174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lang="en" sz="1800">
                <a:solidFill>
                  <a:schemeClr val="dk1"/>
                </a:solidFill>
                <a:latin typeface="Georgia"/>
                <a:ea typeface="Georgia"/>
                <a:cs typeface="Georgia"/>
                <a:sym typeface="Georgia"/>
              </a:rPr>
              <a:t>Cadette Trees Badge</a:t>
            </a:r>
            <a:endParaRPr i="0" sz="1800" u="none" cap="none" strike="noStrike">
              <a:solidFill>
                <a:schemeClr val="dk1"/>
              </a:solidFill>
              <a:latin typeface="Georgia"/>
              <a:ea typeface="Georgia"/>
              <a:cs typeface="Georgia"/>
              <a:sym typeface="Georgia"/>
            </a:endParaRPr>
          </a:p>
        </p:txBody>
      </p:sp>
      <p:sp>
        <p:nvSpPr>
          <p:cNvPr id="64" name="Google Shape;64;p16"/>
          <p:cNvSpPr txBox="1"/>
          <p:nvPr/>
        </p:nvSpPr>
        <p:spPr>
          <a:xfrm>
            <a:off x="6018000" y="1231625"/>
            <a:ext cx="2763900" cy="2016300"/>
          </a:xfrm>
          <a:prstGeom prst="rect">
            <a:avLst/>
          </a:prstGeom>
          <a:noFill/>
          <a:ln cap="flat" cmpd="sng" w="28575">
            <a:solidFill>
              <a:srgbClr val="EE3124"/>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a:p>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Paper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Something to write with</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Coloring utensils (colored pencils, markers, crayons, or anything else)</a:t>
            </a:r>
            <a:endParaRPr>
              <a:solidFill>
                <a:schemeClr val="dk1"/>
              </a:solidFill>
              <a:latin typeface="Georgia"/>
              <a:ea typeface="Georgia"/>
              <a:cs typeface="Georgia"/>
              <a:sym typeface="Georgia"/>
            </a:endParaRPr>
          </a:p>
          <a:p>
            <a:pPr indent="0" lvl="0" marL="0" marR="0" rtl="0" algn="l">
              <a:spcBef>
                <a:spcPts val="0"/>
              </a:spcBef>
              <a:spcAft>
                <a:spcPts val="0"/>
              </a:spcAft>
              <a:buNone/>
            </a:pPr>
            <a:r>
              <a:t/>
            </a:r>
            <a:endParaRPr sz="1000">
              <a:solidFill>
                <a:schemeClr val="dk1"/>
              </a:solidFill>
              <a:latin typeface="Georgia"/>
              <a:ea typeface="Georgia"/>
              <a:cs typeface="Georgia"/>
              <a:sym typeface="Georgia"/>
            </a:endParaRPr>
          </a:p>
        </p:txBody>
      </p:sp>
      <p:pic>
        <p:nvPicPr>
          <p:cNvPr id="65" name="Google Shape;65;p16"/>
          <p:cNvPicPr preferRelativeResize="0"/>
          <p:nvPr/>
        </p:nvPicPr>
        <p:blipFill rotWithShape="1">
          <a:blip r:embed="rId4">
            <a:alphaModFix/>
          </a:blip>
          <a:srcRect b="0" l="0" r="0" t="0"/>
          <a:stretch/>
        </p:blipFill>
        <p:spPr>
          <a:xfrm>
            <a:off x="7927830" y="3738136"/>
            <a:ext cx="854220" cy="798268"/>
          </a:xfrm>
          <a:prstGeom prst="rect">
            <a:avLst/>
          </a:prstGeom>
          <a:noFill/>
          <a:ln>
            <a:noFill/>
          </a:ln>
        </p:spPr>
      </p:pic>
      <p:pic>
        <p:nvPicPr>
          <p:cNvPr id="66" name="Google Shape;66;p16"/>
          <p:cNvPicPr preferRelativeResize="0"/>
          <p:nvPr/>
        </p:nvPicPr>
        <p:blipFill rotWithShape="1">
          <a:blip r:embed="rId5">
            <a:alphaModFix/>
          </a:blip>
          <a:srcRect b="5889" l="24400" r="23350" t="5677"/>
          <a:stretch/>
        </p:blipFill>
        <p:spPr>
          <a:xfrm>
            <a:off x="362425" y="350575"/>
            <a:ext cx="613123" cy="9174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7"/>
          <p:cNvSpPr/>
          <p:nvPr/>
        </p:nvSpPr>
        <p:spPr>
          <a:xfrm>
            <a:off x="378550" y="345750"/>
            <a:ext cx="2706600" cy="31302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p:nvPr/>
        </p:nvSpPr>
        <p:spPr>
          <a:xfrm>
            <a:off x="3218675" y="3505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6058675" y="350550"/>
            <a:ext cx="2706600" cy="31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7"/>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Cadette Trees </a:t>
            </a:r>
            <a:r>
              <a:rPr lang="en" sz="3600">
                <a:solidFill>
                  <a:schemeClr val="dk1"/>
                </a:solidFill>
                <a:latin typeface="Georgia"/>
                <a:ea typeface="Georgia"/>
                <a:cs typeface="Georgia"/>
                <a:sym typeface="Georgia"/>
              </a:rPr>
              <a:t>Badge</a:t>
            </a:r>
            <a:endParaRPr sz="1100">
              <a:latin typeface="Georgia"/>
              <a:ea typeface="Georgia"/>
              <a:cs typeface="Georgia"/>
              <a:sym typeface="Georgia"/>
            </a:endParaRPr>
          </a:p>
        </p:txBody>
      </p:sp>
      <p:pic>
        <p:nvPicPr>
          <p:cNvPr id="75" name="Google Shape;75;p17"/>
          <p:cNvPicPr preferRelativeResize="0"/>
          <p:nvPr/>
        </p:nvPicPr>
        <p:blipFill rotWithShape="1">
          <a:blip r:embed="rId3">
            <a:alphaModFix/>
          </a:blip>
          <a:srcRect b="0" l="0" r="0" t="0"/>
          <a:stretch/>
        </p:blipFill>
        <p:spPr>
          <a:xfrm>
            <a:off x="3483616" y="903377"/>
            <a:ext cx="2176768" cy="2034189"/>
          </a:xfrm>
          <a:prstGeom prst="rect">
            <a:avLst/>
          </a:prstGeom>
          <a:noFill/>
          <a:ln>
            <a:noFill/>
          </a:ln>
        </p:spPr>
      </p:pic>
      <p:sp>
        <p:nvSpPr>
          <p:cNvPr id="76" name="Google Shape;76;p17"/>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Brought to you by Girl Scouts of the Northwestern Great Lakes</a:t>
            </a:r>
            <a:endParaRPr>
              <a:latin typeface="Georgia"/>
              <a:ea typeface="Georgia"/>
              <a:cs typeface="Georgia"/>
              <a:sym typeface="Georgia"/>
            </a:endParaRPr>
          </a:p>
        </p:txBody>
      </p:sp>
      <p:pic>
        <p:nvPicPr>
          <p:cNvPr id="77" name="Google Shape;77;p17"/>
          <p:cNvPicPr preferRelativeResize="0"/>
          <p:nvPr/>
        </p:nvPicPr>
        <p:blipFill rotWithShape="1">
          <a:blip r:embed="rId4">
            <a:alphaModFix/>
          </a:blip>
          <a:srcRect b="5889" l="24400" r="23350" t="5677"/>
          <a:stretch/>
        </p:blipFill>
        <p:spPr>
          <a:xfrm>
            <a:off x="6716474" y="879750"/>
            <a:ext cx="1390998" cy="2081451"/>
          </a:xfrm>
          <a:prstGeom prst="rect">
            <a:avLst/>
          </a:prstGeom>
          <a:noFill/>
          <a:ln>
            <a:noFill/>
          </a:ln>
        </p:spPr>
      </p:pic>
      <p:sp>
        <p:nvSpPr>
          <p:cNvPr id="78" name="Google Shape;78;p17"/>
          <p:cNvSpPr/>
          <p:nvPr/>
        </p:nvSpPr>
        <p:spPr>
          <a:xfrm>
            <a:off x="1036375" y="870150"/>
            <a:ext cx="1391100" cy="2081400"/>
          </a:xfrm>
          <a:prstGeom prst="diamond">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p:nvPr/>
        </p:nvSpPr>
        <p:spPr>
          <a:xfrm>
            <a:off x="3713125" y="1409500"/>
            <a:ext cx="5068800" cy="3366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8"/>
          <p:cNvSpPr/>
          <p:nvPr/>
        </p:nvSpPr>
        <p:spPr>
          <a:xfrm>
            <a:off x="361950" y="1409500"/>
            <a:ext cx="3204300" cy="33660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6" name="Google Shape;86;p18"/>
          <p:cNvSpPr txBox="1"/>
          <p:nvPr/>
        </p:nvSpPr>
        <p:spPr>
          <a:xfrm>
            <a:off x="4212771" y="1548691"/>
            <a:ext cx="4302600" cy="3144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latin typeface="Georgia"/>
                <a:ea typeface="Georgia"/>
                <a:cs typeface="Georgia"/>
                <a:sym typeface="Georgia"/>
              </a:rPr>
              <a:t>On my honor, I will try:</a:t>
            </a:r>
            <a:br>
              <a:rPr b="1" lang="en" sz="1800">
                <a:latin typeface="Georgia"/>
                <a:ea typeface="Georgia"/>
                <a:cs typeface="Georgia"/>
                <a:sym typeface="Georgia"/>
              </a:rPr>
            </a:br>
            <a:r>
              <a:rPr b="1" lang="en" sz="1800">
                <a:latin typeface="Georgia"/>
                <a:ea typeface="Georgia"/>
                <a:cs typeface="Georgia"/>
                <a:sym typeface="Georgia"/>
              </a:rPr>
              <a:t>    to serve god* and my country,</a:t>
            </a:r>
            <a:br>
              <a:rPr b="1" lang="en" sz="1800">
                <a:latin typeface="Georgia"/>
                <a:ea typeface="Georgia"/>
                <a:cs typeface="Georgia"/>
                <a:sym typeface="Georgia"/>
              </a:rPr>
            </a:br>
            <a:r>
              <a:rPr b="1" lang="en" sz="1800">
                <a:latin typeface="Georgia"/>
                <a:ea typeface="Georgia"/>
                <a:cs typeface="Georgia"/>
                <a:sym typeface="Georgia"/>
              </a:rPr>
              <a:t>    to help people at all times, </a:t>
            </a:r>
            <a:br>
              <a:rPr b="1" lang="en" sz="1800">
                <a:latin typeface="Georgia"/>
                <a:ea typeface="Georgia"/>
                <a:cs typeface="Georgia"/>
                <a:sym typeface="Georgia"/>
              </a:rPr>
            </a:br>
            <a:r>
              <a:rPr b="1" lang="en" sz="1800">
                <a:latin typeface="Georgia"/>
                <a:ea typeface="Georgia"/>
                <a:cs typeface="Georgia"/>
                <a:sym typeface="Georgia"/>
              </a:rPr>
              <a:t>    and to live by the girl scout law.</a:t>
            </a:r>
            <a:endParaRPr sz="1100"/>
          </a:p>
        </p:txBody>
      </p:sp>
      <p:pic>
        <p:nvPicPr>
          <p:cNvPr id="87" name="Google Shape;87;p18"/>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p:nvPr/>
        </p:nvSpPr>
        <p:spPr>
          <a:xfrm>
            <a:off x="361950" y="1409500"/>
            <a:ext cx="3204300" cy="3366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9"/>
          <p:cNvSpPr/>
          <p:nvPr/>
        </p:nvSpPr>
        <p:spPr>
          <a:xfrm>
            <a:off x="3713125" y="1409500"/>
            <a:ext cx="5068800" cy="33747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95" name="Google Shape;95;p19"/>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96" name="Google Shape;96;p19"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3124"/>
        </a:solidFill>
      </p:bgPr>
    </p:bg>
    <p:spTree>
      <p:nvGrpSpPr>
        <p:cNvPr id="100" name="Shape 100"/>
        <p:cNvGrpSpPr/>
        <p:nvPr/>
      </p:nvGrpSpPr>
      <p:grpSpPr>
        <a:xfrm>
          <a:off x="0" y="0"/>
          <a:ext cx="0" cy="0"/>
          <a:chOff x="0" y="0"/>
          <a:chExt cx="0" cy="0"/>
        </a:xfrm>
      </p:grpSpPr>
      <p:sp>
        <p:nvSpPr>
          <p:cNvPr id="101" name="Google Shape;101;p20"/>
          <p:cNvSpPr txBox="1"/>
          <p:nvPr/>
        </p:nvSpPr>
        <p:spPr>
          <a:xfrm>
            <a:off x="3409650" y="1866600"/>
            <a:ext cx="5131500" cy="14103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1000"/>
              </a:spcBef>
              <a:spcAft>
                <a:spcPts val="0"/>
              </a:spcAft>
              <a:buClr>
                <a:schemeClr val="dk1"/>
              </a:buClr>
              <a:buSzPts val="1100"/>
              <a:buFont typeface="Arial"/>
              <a:buNone/>
            </a:pPr>
            <a:r>
              <a:rPr lang="en" sz="3300">
                <a:solidFill>
                  <a:srgbClr val="FFFFFF"/>
                </a:solidFill>
                <a:latin typeface="Georgia"/>
                <a:ea typeface="Georgia"/>
                <a:cs typeface="Georgia"/>
                <a:sym typeface="Georgia"/>
              </a:rPr>
              <a:t>Ice Breaker</a:t>
            </a:r>
            <a:endParaRPr sz="3300">
              <a:solidFill>
                <a:srgbClr val="FFFFFF"/>
              </a:solidFill>
              <a:latin typeface="Georgia"/>
              <a:ea typeface="Georgia"/>
              <a:cs typeface="Georgia"/>
              <a:sym typeface="Georgia"/>
            </a:endParaRPr>
          </a:p>
          <a:p>
            <a:pPr indent="0" lvl="0" marL="0" rtl="0" algn="l">
              <a:lnSpc>
                <a:spcPct val="90000"/>
              </a:lnSpc>
              <a:spcBef>
                <a:spcPts val="1000"/>
              </a:spcBef>
              <a:spcAft>
                <a:spcPts val="0"/>
              </a:spcAft>
              <a:buClr>
                <a:schemeClr val="dk1"/>
              </a:buClr>
              <a:buSzPts val="1100"/>
              <a:buFont typeface="Arial"/>
              <a:buNone/>
            </a:pPr>
            <a:r>
              <a:rPr lang="en" sz="1800">
                <a:solidFill>
                  <a:srgbClr val="FFFFFF"/>
                </a:solidFill>
                <a:latin typeface="Georgia"/>
                <a:ea typeface="Georgia"/>
                <a:cs typeface="Georgia"/>
                <a:sym typeface="Georgia"/>
              </a:rPr>
              <a:t>What is your favorite outdoor destination?                 The beach? A nature preserve? The local park?</a:t>
            </a:r>
            <a:endParaRPr sz="1800">
              <a:solidFill>
                <a:srgbClr val="FFFFFF"/>
              </a:solidFill>
              <a:latin typeface="Georgia"/>
              <a:ea typeface="Georgia"/>
              <a:cs typeface="Georgia"/>
              <a:sym typeface="Georgia"/>
            </a:endParaRPr>
          </a:p>
        </p:txBody>
      </p:sp>
      <p:pic>
        <p:nvPicPr>
          <p:cNvPr id="102" name="Google Shape;102;p20"/>
          <p:cNvPicPr preferRelativeResize="0"/>
          <p:nvPr/>
        </p:nvPicPr>
        <p:blipFill rotWithShape="1">
          <a:blip r:embed="rId3">
            <a:alphaModFix/>
          </a:blip>
          <a:srcRect b="0" l="7381" r="7381" t="0"/>
          <a:stretch/>
        </p:blipFill>
        <p:spPr>
          <a:xfrm>
            <a:off x="842125" y="1147725"/>
            <a:ext cx="2419350" cy="2838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p:nvPr/>
        </p:nvSpPr>
        <p:spPr>
          <a:xfrm>
            <a:off x="3713125" y="1418175"/>
            <a:ext cx="5068800" cy="130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1"/>
          <p:cNvSpPr/>
          <p:nvPr/>
        </p:nvSpPr>
        <p:spPr>
          <a:xfrm>
            <a:off x="361950" y="1418175"/>
            <a:ext cx="3204300" cy="3366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1"/>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Cadette Trees Badge</a:t>
            </a:r>
            <a:endParaRPr/>
          </a:p>
        </p:txBody>
      </p:sp>
      <p:sp>
        <p:nvSpPr>
          <p:cNvPr id="110" name="Google Shape;110;p21"/>
          <p:cNvSpPr txBox="1"/>
          <p:nvPr/>
        </p:nvSpPr>
        <p:spPr>
          <a:xfrm>
            <a:off x="4053840" y="1701091"/>
            <a:ext cx="4537800" cy="3144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latin typeface="Georgia"/>
                <a:ea typeface="Georgia"/>
                <a:cs typeface="Georgia"/>
                <a:sym typeface="Georgia"/>
              </a:rPr>
              <a:t>Badge Details:</a:t>
            </a:r>
            <a:endParaRPr sz="1100"/>
          </a:p>
          <a:p>
            <a:pPr indent="0" lvl="0" marL="0" rtl="0" algn="l">
              <a:lnSpc>
                <a:spcPct val="90000"/>
              </a:lnSpc>
              <a:spcBef>
                <a:spcPts val="1000"/>
              </a:spcBef>
              <a:spcAft>
                <a:spcPts val="0"/>
              </a:spcAft>
              <a:buNone/>
            </a:pPr>
            <a:r>
              <a:rPr lang="en">
                <a:solidFill>
                  <a:schemeClr val="dk1"/>
                </a:solidFill>
                <a:latin typeface="Georgia"/>
                <a:ea typeface="Georgia"/>
                <a:cs typeface="Georgia"/>
                <a:sym typeface="Georgia"/>
              </a:rPr>
              <a:t>Find out all about trees: from the shade to the science, the fruit to the forest, and the legends to the lumber.</a:t>
            </a:r>
            <a:endParaRPr>
              <a:solidFill>
                <a:schemeClr val="dk1"/>
              </a:solidFill>
              <a:latin typeface="Georgia"/>
              <a:ea typeface="Georgia"/>
              <a:cs typeface="Georgia"/>
              <a:sym typeface="Georgia"/>
            </a:endParaRPr>
          </a:p>
          <a:p>
            <a:pPr indent="-317500" lvl="0" marL="457200" rtl="0" algn="l">
              <a:lnSpc>
                <a:spcPct val="90000"/>
              </a:lnSpc>
              <a:spcBef>
                <a:spcPts val="100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Try some tree fun</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Dig into the amazing science of trees</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Make a creative project starring trees</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Explore the connection between people and trees</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Help trees thrive</a:t>
            </a:r>
            <a:endParaRPr>
              <a:solidFill>
                <a:schemeClr val="dk1"/>
              </a:solidFill>
              <a:latin typeface="Georgia"/>
              <a:ea typeface="Georgia"/>
              <a:cs typeface="Georgia"/>
              <a:sym typeface="Georgia"/>
            </a:endParaRPr>
          </a:p>
          <a:p>
            <a:pPr indent="0" lvl="0" marL="0" rtl="0" algn="l">
              <a:lnSpc>
                <a:spcPct val="90000"/>
              </a:lnSpc>
              <a:spcBef>
                <a:spcPts val="1000"/>
              </a:spcBef>
              <a:spcAft>
                <a:spcPts val="0"/>
              </a:spcAft>
              <a:buNone/>
            </a:pPr>
            <a:r>
              <a:rPr lang="en">
                <a:solidFill>
                  <a:schemeClr val="dk1"/>
                </a:solidFill>
                <a:latin typeface="Georgia"/>
                <a:ea typeface="Georgia"/>
                <a:cs typeface="Georgia"/>
                <a:sym typeface="Georgia"/>
              </a:rPr>
              <a:t>When you’ve earned this badge, you’ll have gone to the root of what trees are all about and branched out as a naturalist</a:t>
            </a:r>
            <a:endParaRPr>
              <a:solidFill>
                <a:schemeClr val="lt1"/>
              </a:solidFill>
              <a:latin typeface="Georgia"/>
              <a:ea typeface="Georgia"/>
              <a:cs typeface="Georgia"/>
              <a:sym typeface="Georgia"/>
            </a:endParaRPr>
          </a:p>
        </p:txBody>
      </p:sp>
      <p:pic>
        <p:nvPicPr>
          <p:cNvPr id="111" name="Google Shape;111;p21"/>
          <p:cNvPicPr preferRelativeResize="0"/>
          <p:nvPr/>
        </p:nvPicPr>
        <p:blipFill rotWithShape="1">
          <a:blip r:embed="rId3">
            <a:alphaModFix/>
          </a:blip>
          <a:srcRect b="5889" l="24400" r="23350" t="5677"/>
          <a:stretch/>
        </p:blipFill>
        <p:spPr>
          <a:xfrm>
            <a:off x="1123875" y="1843887"/>
            <a:ext cx="1680453" cy="25145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640"/>
        </a:solidFill>
      </p:bgPr>
    </p:bg>
    <p:spTree>
      <p:nvGrpSpPr>
        <p:cNvPr id="115" name="Shape 115"/>
        <p:cNvGrpSpPr/>
        <p:nvPr/>
      </p:nvGrpSpPr>
      <p:grpSpPr>
        <a:xfrm>
          <a:off x="0" y="0"/>
          <a:ext cx="0" cy="0"/>
          <a:chOff x="0" y="0"/>
          <a:chExt cx="0" cy="0"/>
        </a:xfrm>
      </p:grpSpPr>
      <p:sp>
        <p:nvSpPr>
          <p:cNvPr id="116" name="Google Shape;116;p22"/>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Step 1: Try some tree fun </a:t>
            </a:r>
            <a:endParaRPr sz="3300" cap="none">
              <a:solidFill>
                <a:srgbClr val="FFFFFF"/>
              </a:solidFill>
              <a:latin typeface="Georgia"/>
              <a:ea typeface="Georgia"/>
              <a:cs typeface="Georgia"/>
              <a:sym typeface="Georgia"/>
            </a:endParaRPr>
          </a:p>
        </p:txBody>
      </p:sp>
      <p:pic>
        <p:nvPicPr>
          <p:cNvPr id="117" name="Google Shape;117;p22"/>
          <p:cNvPicPr preferRelativeResize="0"/>
          <p:nvPr/>
        </p:nvPicPr>
        <p:blipFill rotWithShape="1">
          <a:blip r:embed="rId3">
            <a:alphaModFix/>
          </a:blip>
          <a:srcRect b="5889" l="24400" r="23350" t="5677"/>
          <a:stretch/>
        </p:blipFill>
        <p:spPr>
          <a:xfrm>
            <a:off x="3731775" y="966512"/>
            <a:ext cx="1680453" cy="251458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p:nvPr/>
        </p:nvSpPr>
        <p:spPr>
          <a:xfrm>
            <a:off x="3717025" y="2581563"/>
            <a:ext cx="5069100" cy="10305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3"/>
          <p:cNvSpPr/>
          <p:nvPr/>
        </p:nvSpPr>
        <p:spPr>
          <a:xfrm>
            <a:off x="3717175" y="1418175"/>
            <a:ext cx="5068800" cy="10131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3"/>
          <p:cNvSpPr/>
          <p:nvPr/>
        </p:nvSpPr>
        <p:spPr>
          <a:xfrm>
            <a:off x="3713125" y="3762350"/>
            <a:ext cx="5069100" cy="10305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3"/>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lang="en"/>
              <a:t>Let’s design a </a:t>
            </a:r>
            <a:r>
              <a:rPr lang="en"/>
              <a:t>treehouse</a:t>
            </a:r>
            <a:r>
              <a:rPr lang="en"/>
              <a:t>!</a:t>
            </a:r>
            <a:endParaRPr sz="1400"/>
          </a:p>
        </p:txBody>
      </p:sp>
      <p:sp>
        <p:nvSpPr>
          <p:cNvPr id="126" name="Google Shape;126;p23"/>
          <p:cNvSpPr txBox="1"/>
          <p:nvPr/>
        </p:nvSpPr>
        <p:spPr>
          <a:xfrm>
            <a:off x="4065605" y="1548700"/>
            <a:ext cx="4449600" cy="756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1000"/>
              </a:spcBef>
              <a:spcAft>
                <a:spcPts val="0"/>
              </a:spcAft>
              <a:buClr>
                <a:schemeClr val="dk1"/>
              </a:buClr>
              <a:buSzPts val="1100"/>
              <a:buFont typeface="Arial"/>
              <a:buNone/>
            </a:pPr>
            <a:r>
              <a:rPr lang="en">
                <a:solidFill>
                  <a:srgbClr val="FFFFFF"/>
                </a:solidFill>
                <a:latin typeface="Georgia"/>
                <a:ea typeface="Georgia"/>
                <a:cs typeface="Georgia"/>
                <a:sym typeface="Georgia"/>
              </a:rPr>
              <a:t>What do you see when you imagine a treehouse?   What are the details of a tree house like?</a:t>
            </a:r>
            <a:endParaRPr b="1">
              <a:solidFill>
                <a:srgbClr val="FFFFFF"/>
              </a:solidFill>
              <a:latin typeface="Georgia"/>
              <a:ea typeface="Georgia"/>
              <a:cs typeface="Georgia"/>
              <a:sym typeface="Georgia"/>
            </a:endParaRPr>
          </a:p>
        </p:txBody>
      </p:sp>
      <p:sp>
        <p:nvSpPr>
          <p:cNvPr id="127" name="Google Shape;127;p23"/>
          <p:cNvSpPr txBox="1"/>
          <p:nvPr/>
        </p:nvSpPr>
        <p:spPr>
          <a:xfrm>
            <a:off x="4059450" y="3942730"/>
            <a:ext cx="4434000" cy="756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1000"/>
              </a:spcBef>
              <a:spcAft>
                <a:spcPts val="0"/>
              </a:spcAft>
              <a:buClr>
                <a:schemeClr val="dk1"/>
              </a:buClr>
              <a:buSzPts val="1100"/>
              <a:buFont typeface="Arial"/>
              <a:buNone/>
            </a:pPr>
            <a:r>
              <a:rPr lang="en">
                <a:latin typeface="Georgia"/>
                <a:ea typeface="Georgia"/>
                <a:cs typeface="Georgia"/>
                <a:sym typeface="Georgia"/>
              </a:rPr>
              <a:t>What color was the wood? Was it painted? What was its texture?</a:t>
            </a:r>
            <a:endParaRPr b="1">
              <a:latin typeface="Georgia"/>
              <a:ea typeface="Georgia"/>
              <a:cs typeface="Georgia"/>
              <a:sym typeface="Georgia"/>
            </a:endParaRPr>
          </a:p>
        </p:txBody>
      </p:sp>
      <p:sp>
        <p:nvSpPr>
          <p:cNvPr id="128" name="Google Shape;128;p23"/>
          <p:cNvSpPr txBox="1"/>
          <p:nvPr/>
        </p:nvSpPr>
        <p:spPr>
          <a:xfrm>
            <a:off x="4065605" y="2729088"/>
            <a:ext cx="4449600" cy="756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1000"/>
              </a:spcBef>
              <a:spcAft>
                <a:spcPts val="0"/>
              </a:spcAft>
              <a:buClr>
                <a:schemeClr val="dk1"/>
              </a:buClr>
              <a:buSzPts val="1100"/>
              <a:buFont typeface="Arial"/>
              <a:buNone/>
            </a:pPr>
            <a:r>
              <a:rPr lang="en">
                <a:solidFill>
                  <a:srgbClr val="FFFFFF"/>
                </a:solidFill>
                <a:latin typeface="Georgia"/>
                <a:ea typeface="Georgia"/>
                <a:cs typeface="Georgia"/>
                <a:sym typeface="Georgia"/>
              </a:rPr>
              <a:t>How was it designed? How does it feel? Smell?</a:t>
            </a:r>
            <a:endParaRPr b="1">
              <a:solidFill>
                <a:srgbClr val="FFFFFF"/>
              </a:solidFill>
              <a:latin typeface="Georgia"/>
              <a:ea typeface="Georgia"/>
              <a:cs typeface="Georgia"/>
              <a:sym typeface="Georgia"/>
            </a:endParaRPr>
          </a:p>
        </p:txBody>
      </p:sp>
      <p:sp>
        <p:nvSpPr>
          <p:cNvPr id="129" name="Google Shape;129;p23"/>
          <p:cNvSpPr/>
          <p:nvPr/>
        </p:nvSpPr>
        <p:spPr>
          <a:xfrm>
            <a:off x="656950" y="2380901"/>
            <a:ext cx="2614200" cy="20835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1000"/>
              </a:spcBef>
              <a:spcAft>
                <a:spcPts val="0"/>
              </a:spcAft>
              <a:buSzPts val="1100"/>
              <a:buNone/>
            </a:pPr>
            <a:r>
              <a:rPr lang="en" sz="1800">
                <a:latin typeface="Georgia"/>
                <a:ea typeface="Georgia"/>
                <a:cs typeface="Georgia"/>
                <a:sym typeface="Georgia"/>
              </a:rPr>
              <a:t>Have you ever been in a treehouse? If not, answer imagining what a tree house would feel and look like.</a:t>
            </a:r>
            <a:endParaRPr b="1" sz="1800">
              <a:latin typeface="Georgia"/>
              <a:ea typeface="Georgia"/>
              <a:cs typeface="Georgia"/>
              <a:sym typeface="Georgia"/>
            </a:endParaRPr>
          </a:p>
        </p:txBody>
      </p:sp>
      <p:pic>
        <p:nvPicPr>
          <p:cNvPr id="130" name="Google Shape;130;p23"/>
          <p:cNvPicPr preferRelativeResize="0"/>
          <p:nvPr/>
        </p:nvPicPr>
        <p:blipFill rotWithShape="1">
          <a:blip r:embed="rId3">
            <a:alphaModFix/>
          </a:blip>
          <a:srcRect b="0" l="0" r="0" t="0"/>
          <a:stretch/>
        </p:blipFill>
        <p:spPr>
          <a:xfrm>
            <a:off x="1536937" y="1601787"/>
            <a:ext cx="854220" cy="7982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4"/>
          <p:cNvPicPr preferRelativeResize="0"/>
          <p:nvPr/>
        </p:nvPicPr>
        <p:blipFill rotWithShape="1">
          <a:blip r:embed="rId3">
            <a:alphaModFix/>
          </a:blip>
          <a:srcRect b="0" l="5862" r="5853" t="0"/>
          <a:stretch/>
        </p:blipFill>
        <p:spPr>
          <a:xfrm>
            <a:off x="6058675" y="350425"/>
            <a:ext cx="2706600" cy="3130200"/>
          </a:xfrm>
          <a:prstGeom prst="roundRect">
            <a:avLst>
              <a:gd fmla="val 16667" name="adj"/>
            </a:avLst>
          </a:prstGeom>
          <a:noFill/>
          <a:ln>
            <a:noFill/>
          </a:ln>
        </p:spPr>
      </p:pic>
      <p:pic>
        <p:nvPicPr>
          <p:cNvPr id="136" name="Google Shape;136;p24"/>
          <p:cNvPicPr preferRelativeResize="0"/>
          <p:nvPr/>
        </p:nvPicPr>
        <p:blipFill rotWithShape="1">
          <a:blip r:embed="rId4">
            <a:alphaModFix/>
          </a:blip>
          <a:srcRect b="11321" l="0" r="0" t="2582"/>
          <a:stretch/>
        </p:blipFill>
        <p:spPr>
          <a:xfrm>
            <a:off x="3218675" y="350550"/>
            <a:ext cx="2706600" cy="3130200"/>
          </a:xfrm>
          <a:prstGeom prst="roundRect">
            <a:avLst>
              <a:gd fmla="val 16667" name="adj"/>
            </a:avLst>
          </a:prstGeom>
          <a:noFill/>
          <a:ln>
            <a:noFill/>
          </a:ln>
        </p:spPr>
      </p:pic>
      <p:pic>
        <p:nvPicPr>
          <p:cNvPr id="137" name="Google Shape;137;p24"/>
          <p:cNvPicPr preferRelativeResize="0"/>
          <p:nvPr/>
        </p:nvPicPr>
        <p:blipFill rotWithShape="1">
          <a:blip r:embed="rId5">
            <a:alphaModFix/>
          </a:blip>
          <a:srcRect b="13512" l="0" r="0" t="5574"/>
          <a:stretch/>
        </p:blipFill>
        <p:spPr>
          <a:xfrm>
            <a:off x="378550" y="350550"/>
            <a:ext cx="2706600" cy="3130200"/>
          </a:xfrm>
          <a:prstGeom prst="roundRect">
            <a:avLst>
              <a:gd fmla="val 16667" name="adj"/>
            </a:avLst>
          </a:prstGeom>
          <a:noFill/>
          <a:ln>
            <a:noFill/>
          </a:ln>
        </p:spPr>
      </p:pic>
      <p:sp>
        <p:nvSpPr>
          <p:cNvPr id="138" name="Google Shape;138;p24"/>
          <p:cNvSpPr txBox="1"/>
          <p:nvPr/>
        </p:nvSpPr>
        <p:spPr>
          <a:xfrm>
            <a:off x="378550" y="3576200"/>
            <a:ext cx="8386800" cy="12324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2400">
                <a:solidFill>
                  <a:schemeClr val="dk1"/>
                </a:solidFill>
                <a:latin typeface="Georgia"/>
                <a:ea typeface="Georgia"/>
                <a:cs typeface="Georgia"/>
                <a:sym typeface="Georgia"/>
              </a:rPr>
              <a:t>Let your creative juices flow &amp; draft your dream treehouse</a:t>
            </a:r>
            <a:endParaRPr sz="2400">
              <a:solidFill>
                <a:schemeClr val="dk1"/>
              </a:solidFill>
              <a:latin typeface="Georgia"/>
              <a:ea typeface="Georgia"/>
              <a:cs typeface="Georgia"/>
              <a:sym typeface="Georgia"/>
            </a:endParaRPr>
          </a:p>
          <a:p>
            <a:pPr indent="0" lvl="0" marL="0" rtl="0" algn="l">
              <a:lnSpc>
                <a:spcPct val="90000"/>
              </a:lnSpc>
              <a:spcBef>
                <a:spcPts val="1000"/>
              </a:spcBef>
              <a:spcAft>
                <a:spcPts val="0"/>
              </a:spcAft>
              <a:buClr>
                <a:schemeClr val="dk1"/>
              </a:buClr>
              <a:buSzPts val="1100"/>
              <a:buFont typeface="Arial"/>
              <a:buNone/>
            </a:pPr>
            <a:r>
              <a:rPr b="1" lang="en">
                <a:solidFill>
                  <a:schemeClr val="dk1"/>
                </a:solidFill>
                <a:latin typeface="Georgia"/>
                <a:ea typeface="Georgia"/>
                <a:cs typeface="Georgia"/>
                <a:sym typeface="Georgia"/>
              </a:rPr>
              <a:t>Be as creative as you’d like!</a:t>
            </a:r>
            <a:r>
              <a:rPr lang="en">
                <a:solidFill>
                  <a:schemeClr val="dk1"/>
                </a:solidFill>
                <a:latin typeface="Georgia"/>
                <a:ea typeface="Georgia"/>
                <a:cs typeface="Georgia"/>
                <a:sym typeface="Georgia"/>
              </a:rPr>
              <a:t> You can make it a realistic tree house, or a dream treehouse that use state of the art architectural design! Try not to get too caught up in perfection, and remember to add the tree’s natural characteristics (branches, leaves, limbs) in your design!</a:t>
            </a:r>
            <a:endParaRPr>
              <a:solidFill>
                <a:schemeClr val="dk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p:nvPr/>
        </p:nvSpPr>
        <p:spPr>
          <a:xfrm>
            <a:off x="361950" y="350550"/>
            <a:ext cx="8403300" cy="4432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5"/>
          <p:cNvSpPr txBox="1"/>
          <p:nvPr/>
        </p:nvSpPr>
        <p:spPr>
          <a:xfrm>
            <a:off x="449425" y="2769300"/>
            <a:ext cx="8245200" cy="16188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On your own time - make apple pie!</a:t>
            </a:r>
            <a:endParaRPr sz="3300">
              <a:solidFill>
                <a:schemeClr val="lt1"/>
              </a:solidFill>
              <a:latin typeface="Georgia"/>
              <a:ea typeface="Georgia"/>
              <a:cs typeface="Georgia"/>
              <a:sym typeface="Georgia"/>
            </a:endParaRPr>
          </a:p>
          <a:p>
            <a:pPr indent="0" lvl="0" marL="0" rtl="0" algn="ctr">
              <a:lnSpc>
                <a:spcPct val="90000"/>
              </a:lnSpc>
              <a:spcBef>
                <a:spcPts val="1000"/>
              </a:spcBef>
              <a:spcAft>
                <a:spcPts val="0"/>
              </a:spcAft>
              <a:buClr>
                <a:schemeClr val="dk1"/>
              </a:buClr>
              <a:buSzPts val="1100"/>
              <a:buFont typeface="Arial"/>
              <a:buNone/>
            </a:pPr>
            <a:r>
              <a:rPr lang="en">
                <a:solidFill>
                  <a:srgbClr val="FFFFFF"/>
                </a:solidFill>
                <a:latin typeface="Georgia"/>
                <a:ea typeface="Georgia"/>
                <a:cs typeface="Georgia"/>
                <a:sym typeface="Georgia"/>
              </a:rPr>
              <a:t>In addition to providing oxygen, shade, and shelter, trees are also a great source of food!                           Apples, pears, lemons, oranges, and so much more come from trees! Let’s make a tree ingredient pie!</a:t>
            </a:r>
            <a:endParaRPr sz="3300">
              <a:solidFill>
                <a:srgbClr val="FFFFFF"/>
              </a:solidFill>
              <a:latin typeface="Georgia"/>
              <a:ea typeface="Georgia"/>
              <a:cs typeface="Georgia"/>
              <a:sym typeface="Georgia"/>
            </a:endParaRPr>
          </a:p>
        </p:txBody>
      </p:sp>
      <p:pic>
        <p:nvPicPr>
          <p:cNvPr id="145" name="Google Shape;145;p25"/>
          <p:cNvPicPr preferRelativeResize="0"/>
          <p:nvPr/>
        </p:nvPicPr>
        <p:blipFill>
          <a:blip r:embed="rId3">
            <a:alphaModFix/>
          </a:blip>
          <a:stretch>
            <a:fillRect/>
          </a:stretch>
        </p:blipFill>
        <p:spPr>
          <a:xfrm>
            <a:off x="2768725" y="771700"/>
            <a:ext cx="3408999" cy="2409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p:nvPr/>
        </p:nvSpPr>
        <p:spPr>
          <a:xfrm>
            <a:off x="4430225" y="350575"/>
            <a:ext cx="133800" cy="4514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6"/>
          <p:cNvSpPr txBox="1"/>
          <p:nvPr/>
        </p:nvSpPr>
        <p:spPr>
          <a:xfrm>
            <a:off x="628450" y="2387825"/>
            <a:ext cx="3496200" cy="22698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1000"/>
              </a:spcBef>
              <a:spcAft>
                <a:spcPts val="0"/>
              </a:spcAft>
              <a:buSzPts val="1100"/>
              <a:buNone/>
            </a:pPr>
            <a:r>
              <a:rPr b="1" lang="en">
                <a:solidFill>
                  <a:schemeClr val="dk1"/>
                </a:solidFill>
                <a:latin typeface="Georgia"/>
                <a:ea typeface="Georgia"/>
                <a:cs typeface="Georgia"/>
                <a:sym typeface="Georgia"/>
              </a:rPr>
              <a:t>Ingredients</a:t>
            </a:r>
            <a:endParaRPr b="1">
              <a:solidFill>
                <a:schemeClr val="dk1"/>
              </a:solidFill>
              <a:latin typeface="Georgia"/>
              <a:ea typeface="Georgia"/>
              <a:cs typeface="Georgia"/>
              <a:sym typeface="Georgia"/>
            </a:endParaRPr>
          </a:p>
          <a:p>
            <a:pPr indent="-317500" lvl="0" marL="457200" rtl="0" algn="l">
              <a:lnSpc>
                <a:spcPct val="90000"/>
              </a:lnSpc>
              <a:spcBef>
                <a:spcPts val="1000"/>
              </a:spcBef>
              <a:spcAft>
                <a:spcPts val="0"/>
              </a:spcAft>
              <a:buClr>
                <a:schemeClr val="dk1"/>
              </a:buClr>
              <a:buSzPts val="1400"/>
              <a:buFont typeface="Georgia"/>
              <a:buChar char="●"/>
            </a:pPr>
            <a:r>
              <a:rPr lang="en">
                <a:solidFill>
                  <a:schemeClr val="dk1"/>
                </a:solidFill>
                <a:latin typeface="Georgia"/>
                <a:ea typeface="Georgia"/>
                <a:cs typeface="Georgia"/>
                <a:sym typeface="Georgia"/>
              </a:rPr>
              <a:t>9 in double crust pie</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½ cup unsalted butter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3 TBS all-purpose flour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¼ Cup Water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½ cup white sugar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½ cup packed brown sugar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8 Granny Smith Apples – peeled, cored, and sliced</a:t>
            </a:r>
            <a:endParaRPr sz="33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
              <a:ea typeface="Geo"/>
              <a:cs typeface="Geo"/>
              <a:sym typeface="Geo"/>
            </a:endParaRPr>
          </a:p>
        </p:txBody>
      </p:sp>
      <p:sp>
        <p:nvSpPr>
          <p:cNvPr id="152" name="Google Shape;152;p26"/>
          <p:cNvSpPr txBox="1"/>
          <p:nvPr/>
        </p:nvSpPr>
        <p:spPr>
          <a:xfrm>
            <a:off x="4913200" y="350575"/>
            <a:ext cx="3804600" cy="45144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1000"/>
              </a:spcBef>
              <a:spcAft>
                <a:spcPts val="0"/>
              </a:spcAft>
              <a:buNone/>
            </a:pPr>
            <a:r>
              <a:rPr b="1" lang="en">
                <a:solidFill>
                  <a:schemeClr val="dk1"/>
                </a:solidFill>
                <a:latin typeface="Georgia"/>
                <a:ea typeface="Georgia"/>
                <a:cs typeface="Georgia"/>
                <a:sym typeface="Georgia"/>
              </a:rPr>
              <a:t>Instructions</a:t>
            </a:r>
            <a:endParaRPr b="1">
              <a:solidFill>
                <a:schemeClr val="dk1"/>
              </a:solidFill>
              <a:latin typeface="Georgia"/>
              <a:ea typeface="Georgia"/>
              <a:cs typeface="Georgia"/>
              <a:sym typeface="Georgia"/>
            </a:endParaRPr>
          </a:p>
          <a:p>
            <a:pPr indent="-317500" lvl="0" marL="457200" rtl="0" algn="l">
              <a:lnSpc>
                <a:spcPct val="90000"/>
              </a:lnSpc>
              <a:spcBef>
                <a:spcPts val="100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Preheat oven to 425 F. Melt butter in a saucepan. Stir in flour to form a paste.</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Add white &amp; brown sugar, and bring to a boil. Reduce temperature and let simmer</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Place bottom crust in your pan. Will with apples, cover with other crust (cut holes or make a weaved pattern)</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Gently pour sugar and butter liquid over crust (slowly!)</a:t>
            </a:r>
            <a:endParaRPr>
              <a:solidFill>
                <a:schemeClr val="dk1"/>
              </a:solidFill>
              <a:latin typeface="Georgia"/>
              <a:ea typeface="Georgia"/>
              <a:cs typeface="Georgia"/>
              <a:sym typeface="Georgia"/>
            </a:endParaRPr>
          </a:p>
          <a:p>
            <a:pPr indent="-317500" lvl="0" marL="457200" rtl="0" algn="l">
              <a:lnSpc>
                <a:spcPct val="90000"/>
              </a:lnSpc>
              <a:spcBef>
                <a:spcPts val="0"/>
              </a:spcBef>
              <a:spcAft>
                <a:spcPts val="0"/>
              </a:spcAft>
              <a:buClr>
                <a:schemeClr val="dk1"/>
              </a:buClr>
              <a:buSzPts val="1400"/>
              <a:buFont typeface="Georgia"/>
              <a:buAutoNum type="arabicPeriod"/>
            </a:pPr>
            <a:r>
              <a:rPr lang="en">
                <a:solidFill>
                  <a:schemeClr val="dk1"/>
                </a:solidFill>
                <a:latin typeface="Georgia"/>
                <a:ea typeface="Georgia"/>
                <a:cs typeface="Georgia"/>
                <a:sym typeface="Georgia"/>
              </a:rPr>
              <a:t>Bake 15 minutes, reduce oven temp to 350 F, then bake for another 35-45 minutes, or until apples are soft.</a:t>
            </a:r>
            <a:endParaRPr>
              <a:solidFill>
                <a:schemeClr val="dk1"/>
              </a:solidFill>
              <a:latin typeface="Georgia"/>
              <a:ea typeface="Georgia"/>
              <a:cs typeface="Georgia"/>
              <a:sym typeface="Georgia"/>
            </a:endParaRPr>
          </a:p>
        </p:txBody>
      </p:sp>
      <p:pic>
        <p:nvPicPr>
          <p:cNvPr id="153" name="Google Shape;153;p26"/>
          <p:cNvPicPr preferRelativeResize="0"/>
          <p:nvPr/>
        </p:nvPicPr>
        <p:blipFill>
          <a:blip r:embed="rId3">
            <a:alphaModFix/>
          </a:blip>
          <a:stretch>
            <a:fillRect/>
          </a:stretch>
        </p:blipFill>
        <p:spPr>
          <a:xfrm>
            <a:off x="672050" y="306075"/>
            <a:ext cx="3408999" cy="2409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640"/>
        </a:solidFill>
      </p:bgPr>
    </p:bg>
    <p:spTree>
      <p:nvGrpSpPr>
        <p:cNvPr id="157" name="Shape 157"/>
        <p:cNvGrpSpPr/>
        <p:nvPr/>
      </p:nvGrpSpPr>
      <p:grpSpPr>
        <a:xfrm>
          <a:off x="0" y="0"/>
          <a:ext cx="0" cy="0"/>
          <a:chOff x="0" y="0"/>
          <a:chExt cx="0" cy="0"/>
        </a:xfrm>
      </p:grpSpPr>
      <p:sp>
        <p:nvSpPr>
          <p:cNvPr id="158" name="Google Shape;158;p27"/>
          <p:cNvSpPr txBox="1"/>
          <p:nvPr/>
        </p:nvSpPr>
        <p:spPr>
          <a:xfrm>
            <a:off x="449418" y="33519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Step 2: Dig into the </a:t>
            </a:r>
            <a:endParaRPr sz="3300">
              <a:solidFill>
                <a:srgbClr val="FFFFFF"/>
              </a:solidFill>
              <a:latin typeface="Georgia"/>
              <a:ea typeface="Georgia"/>
              <a:cs typeface="Georgia"/>
              <a:sym typeface="Georgia"/>
            </a:endParaRPr>
          </a:p>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amazing science of trees</a:t>
            </a:r>
            <a:r>
              <a:rPr lang="en" sz="3300">
                <a:solidFill>
                  <a:schemeClr val="lt1"/>
                </a:solidFill>
                <a:latin typeface="Georgia"/>
                <a:ea typeface="Georgia"/>
                <a:cs typeface="Georgia"/>
                <a:sym typeface="Georgia"/>
              </a:rPr>
              <a:t> </a:t>
            </a:r>
            <a:endParaRPr sz="3300" cap="none">
              <a:solidFill>
                <a:schemeClr val="lt1"/>
              </a:solidFill>
              <a:latin typeface="Georgia"/>
              <a:ea typeface="Georgia"/>
              <a:cs typeface="Georgia"/>
              <a:sym typeface="Georgia"/>
            </a:endParaRPr>
          </a:p>
        </p:txBody>
      </p:sp>
      <p:pic>
        <p:nvPicPr>
          <p:cNvPr id="159" name="Google Shape;159;p27"/>
          <p:cNvPicPr preferRelativeResize="0"/>
          <p:nvPr/>
        </p:nvPicPr>
        <p:blipFill rotWithShape="1">
          <a:blip r:embed="rId3">
            <a:alphaModFix/>
          </a:blip>
          <a:srcRect b="5889" l="24400" r="23350" t="5677"/>
          <a:stretch/>
        </p:blipFill>
        <p:spPr>
          <a:xfrm>
            <a:off x="3731775" y="814112"/>
            <a:ext cx="1680453" cy="251458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8"/>
          <p:cNvSpPr/>
          <p:nvPr/>
        </p:nvSpPr>
        <p:spPr>
          <a:xfrm>
            <a:off x="6118425" y="2666600"/>
            <a:ext cx="2667300" cy="21264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8"/>
          <p:cNvSpPr/>
          <p:nvPr/>
        </p:nvSpPr>
        <p:spPr>
          <a:xfrm>
            <a:off x="6118550" y="350575"/>
            <a:ext cx="2667300" cy="21873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8"/>
          <p:cNvSpPr txBox="1"/>
          <p:nvPr/>
        </p:nvSpPr>
        <p:spPr>
          <a:xfrm>
            <a:off x="623875" y="350575"/>
            <a:ext cx="51156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Be a Naturalist!                         </a:t>
            </a:r>
            <a:r>
              <a:rPr lang="en" sz="1800">
                <a:solidFill>
                  <a:schemeClr val="dk1"/>
                </a:solidFill>
                <a:latin typeface="Georgia"/>
                <a:ea typeface="Georgia"/>
                <a:cs typeface="Georgia"/>
                <a:sym typeface="Georgia"/>
              </a:rPr>
              <a:t>We’re going to play a bit of tree trivia!</a:t>
            </a:r>
            <a:endParaRPr sz="1800">
              <a:solidFill>
                <a:schemeClr val="dk1"/>
              </a:solidFill>
              <a:latin typeface="Georgia"/>
              <a:ea typeface="Georgia"/>
              <a:cs typeface="Georgia"/>
              <a:sym typeface="Georgia"/>
            </a:endParaRPr>
          </a:p>
          <a:p>
            <a:pPr indent="-342900" lvl="0" marL="457200" rtl="0" algn="l">
              <a:lnSpc>
                <a:spcPct val="90000"/>
              </a:lnSpc>
              <a:spcBef>
                <a:spcPts val="10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I will ask you questions about what trees do and also show pictures of different trees common in Wisconsin and the UP!</a:t>
            </a:r>
            <a:endParaRPr sz="1800">
              <a:solidFill>
                <a:schemeClr val="dk1"/>
              </a:solidFill>
              <a:latin typeface="Georgia"/>
              <a:ea typeface="Georgia"/>
              <a:cs typeface="Georgia"/>
              <a:sym typeface="Georgia"/>
            </a:endParaRPr>
          </a:p>
          <a:p>
            <a:pPr indent="-342900" lvl="0" marL="457200" rtl="0" algn="l">
              <a:lnSpc>
                <a:spcPct val="90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It’s your job to try to answer the questions to the best of your ability. It’s okay if you do not know the answer, this badge is all about learning!</a:t>
            </a:r>
            <a:endParaRPr sz="1800">
              <a:solidFill>
                <a:schemeClr val="dk1"/>
              </a:solidFill>
              <a:latin typeface="Georgia"/>
              <a:ea typeface="Georgia"/>
              <a:cs typeface="Georgia"/>
              <a:sym typeface="Georgia"/>
            </a:endParaRPr>
          </a:p>
        </p:txBody>
      </p:sp>
      <p:pic>
        <p:nvPicPr>
          <p:cNvPr id="167" name="Google Shape;167;p28"/>
          <p:cNvPicPr preferRelativeResize="0"/>
          <p:nvPr/>
        </p:nvPicPr>
        <p:blipFill rotWithShape="1">
          <a:blip r:embed="rId3">
            <a:alphaModFix/>
          </a:blip>
          <a:srcRect b="5889" l="24400" r="23350" t="5677"/>
          <a:stretch/>
        </p:blipFill>
        <p:spPr>
          <a:xfrm>
            <a:off x="6844762" y="535450"/>
            <a:ext cx="1214626" cy="1817553"/>
          </a:xfrm>
          <a:prstGeom prst="rect">
            <a:avLst/>
          </a:prstGeom>
          <a:noFill/>
          <a:ln>
            <a:noFill/>
          </a:ln>
        </p:spPr>
      </p:pic>
      <p:pic>
        <p:nvPicPr>
          <p:cNvPr id="168" name="Google Shape;168;p28"/>
          <p:cNvPicPr preferRelativeResize="0"/>
          <p:nvPr/>
        </p:nvPicPr>
        <p:blipFill rotWithShape="1">
          <a:blip r:embed="rId4">
            <a:alphaModFix/>
          </a:blip>
          <a:srcRect b="0" l="0" r="0" t="0"/>
          <a:stretch/>
        </p:blipFill>
        <p:spPr>
          <a:xfrm>
            <a:off x="6834623" y="3152785"/>
            <a:ext cx="1234910" cy="115402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9"/>
          <p:cNvPicPr preferRelativeResize="0"/>
          <p:nvPr/>
        </p:nvPicPr>
        <p:blipFill rotWithShape="1">
          <a:blip r:embed="rId3">
            <a:alphaModFix/>
          </a:blip>
          <a:srcRect b="0" l="0" r="0" t="0"/>
          <a:stretch/>
        </p:blipFill>
        <p:spPr>
          <a:xfrm>
            <a:off x="6839025" y="402125"/>
            <a:ext cx="1984800" cy="2091600"/>
          </a:xfrm>
          <a:prstGeom prst="rect">
            <a:avLst/>
          </a:prstGeom>
          <a:noFill/>
          <a:ln>
            <a:noFill/>
          </a:ln>
        </p:spPr>
      </p:pic>
      <p:pic>
        <p:nvPicPr>
          <p:cNvPr id="174" name="Google Shape;174;p29"/>
          <p:cNvPicPr preferRelativeResize="0"/>
          <p:nvPr/>
        </p:nvPicPr>
        <p:blipFill rotWithShape="1">
          <a:blip r:embed="rId4">
            <a:alphaModFix/>
          </a:blip>
          <a:srcRect b="0" l="23371" r="8923" t="0"/>
          <a:stretch/>
        </p:blipFill>
        <p:spPr>
          <a:xfrm>
            <a:off x="2523825" y="390175"/>
            <a:ext cx="1984800" cy="2107800"/>
          </a:xfrm>
          <a:prstGeom prst="rect">
            <a:avLst/>
          </a:prstGeom>
          <a:noFill/>
          <a:ln>
            <a:noFill/>
          </a:ln>
        </p:spPr>
      </p:pic>
      <p:sp>
        <p:nvSpPr>
          <p:cNvPr id="175" name="Google Shape;175;p29"/>
          <p:cNvSpPr/>
          <p:nvPr/>
        </p:nvSpPr>
        <p:spPr>
          <a:xfrm>
            <a:off x="366225" y="351600"/>
            <a:ext cx="1984800" cy="21504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9"/>
          <p:cNvSpPr txBox="1"/>
          <p:nvPr/>
        </p:nvSpPr>
        <p:spPr>
          <a:xfrm>
            <a:off x="472350" y="2642275"/>
            <a:ext cx="8235900" cy="2150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What do trees do for the earth?</a:t>
            </a:r>
            <a:endParaRPr sz="3300">
              <a:latin typeface="Georgia"/>
              <a:ea typeface="Georgia"/>
              <a:cs typeface="Georgia"/>
              <a:sym typeface="Georgia"/>
            </a:endParaRPr>
          </a:p>
        </p:txBody>
      </p:sp>
      <p:pic>
        <p:nvPicPr>
          <p:cNvPr id="177" name="Google Shape;177;p29"/>
          <p:cNvPicPr preferRelativeResize="0"/>
          <p:nvPr/>
        </p:nvPicPr>
        <p:blipFill rotWithShape="1">
          <a:blip r:embed="rId5">
            <a:alphaModFix/>
          </a:blip>
          <a:srcRect b="5889" l="24400" r="23350" t="5677"/>
          <a:stretch/>
        </p:blipFill>
        <p:spPr>
          <a:xfrm>
            <a:off x="761437" y="518025"/>
            <a:ext cx="1214626" cy="1817553"/>
          </a:xfrm>
          <a:prstGeom prst="rect">
            <a:avLst/>
          </a:prstGeom>
          <a:noFill/>
          <a:ln>
            <a:noFill/>
          </a:ln>
        </p:spPr>
      </p:pic>
      <p:sp>
        <p:nvSpPr>
          <p:cNvPr id="178" name="Google Shape;178;p29"/>
          <p:cNvSpPr/>
          <p:nvPr/>
        </p:nvSpPr>
        <p:spPr>
          <a:xfrm>
            <a:off x="4681433" y="394063"/>
            <a:ext cx="1984800" cy="2107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29"/>
          <p:cNvPicPr preferRelativeResize="0"/>
          <p:nvPr/>
        </p:nvPicPr>
        <p:blipFill rotWithShape="1">
          <a:blip r:embed="rId6">
            <a:alphaModFix/>
          </a:blip>
          <a:srcRect b="0" l="0" r="0" t="0"/>
          <a:stretch/>
        </p:blipFill>
        <p:spPr>
          <a:xfrm>
            <a:off x="5056370" y="824617"/>
            <a:ext cx="1234910" cy="11540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30"/>
          <p:cNvPicPr preferRelativeResize="0"/>
          <p:nvPr/>
        </p:nvPicPr>
        <p:blipFill rotWithShape="1">
          <a:blip r:embed="rId3">
            <a:alphaModFix/>
          </a:blip>
          <a:srcRect b="0" l="0" r="0" t="0"/>
          <a:stretch/>
        </p:blipFill>
        <p:spPr>
          <a:xfrm>
            <a:off x="6839025" y="343325"/>
            <a:ext cx="1984800" cy="2150400"/>
          </a:xfrm>
          <a:prstGeom prst="rect">
            <a:avLst/>
          </a:prstGeom>
          <a:noFill/>
          <a:ln>
            <a:noFill/>
          </a:ln>
        </p:spPr>
      </p:pic>
      <p:pic>
        <p:nvPicPr>
          <p:cNvPr id="185" name="Google Shape;185;p30"/>
          <p:cNvPicPr preferRelativeResize="0"/>
          <p:nvPr/>
        </p:nvPicPr>
        <p:blipFill rotWithShape="1">
          <a:blip r:embed="rId4">
            <a:alphaModFix/>
          </a:blip>
          <a:srcRect b="0" l="23371" r="8923" t="0"/>
          <a:stretch/>
        </p:blipFill>
        <p:spPr>
          <a:xfrm>
            <a:off x="2523825" y="347575"/>
            <a:ext cx="1984800" cy="2150400"/>
          </a:xfrm>
          <a:prstGeom prst="rect">
            <a:avLst/>
          </a:prstGeom>
          <a:noFill/>
          <a:ln>
            <a:noFill/>
          </a:ln>
        </p:spPr>
      </p:pic>
      <p:sp>
        <p:nvSpPr>
          <p:cNvPr id="186" name="Google Shape;186;p30"/>
          <p:cNvSpPr/>
          <p:nvPr/>
        </p:nvSpPr>
        <p:spPr>
          <a:xfrm>
            <a:off x="366225" y="351600"/>
            <a:ext cx="1984800" cy="21504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0"/>
          <p:cNvSpPr txBox="1"/>
          <p:nvPr/>
        </p:nvSpPr>
        <p:spPr>
          <a:xfrm>
            <a:off x="472350" y="2642275"/>
            <a:ext cx="8235900" cy="2150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Trees give us oxygen, provide habitats                  to critters big and small, and </a:t>
            </a:r>
            <a:r>
              <a:rPr lang="en" sz="3300">
                <a:solidFill>
                  <a:schemeClr val="dk1"/>
                </a:solidFill>
                <a:latin typeface="Georgia"/>
                <a:ea typeface="Georgia"/>
                <a:cs typeface="Georgia"/>
                <a:sym typeface="Georgia"/>
              </a:rPr>
              <a:t>stabilize</a:t>
            </a:r>
            <a:r>
              <a:rPr lang="en" sz="3300">
                <a:solidFill>
                  <a:schemeClr val="dk1"/>
                </a:solidFill>
                <a:latin typeface="Georgia"/>
                <a:ea typeface="Georgia"/>
                <a:cs typeface="Georgia"/>
                <a:sym typeface="Georgia"/>
              </a:rPr>
              <a:t>                 and improve soil quality. </a:t>
            </a:r>
            <a:endParaRPr sz="3300">
              <a:solidFill>
                <a:schemeClr val="dk1"/>
              </a:solidFill>
              <a:latin typeface="Georgia"/>
              <a:ea typeface="Georgia"/>
              <a:cs typeface="Georgia"/>
              <a:sym typeface="Georgia"/>
            </a:endParaRPr>
          </a:p>
        </p:txBody>
      </p:sp>
      <p:pic>
        <p:nvPicPr>
          <p:cNvPr id="188" name="Google Shape;188;p30"/>
          <p:cNvPicPr preferRelativeResize="0"/>
          <p:nvPr/>
        </p:nvPicPr>
        <p:blipFill rotWithShape="1">
          <a:blip r:embed="rId5">
            <a:alphaModFix/>
          </a:blip>
          <a:srcRect b="5889" l="24400" r="23350" t="5677"/>
          <a:stretch/>
        </p:blipFill>
        <p:spPr>
          <a:xfrm>
            <a:off x="761437" y="518025"/>
            <a:ext cx="1214626" cy="1817553"/>
          </a:xfrm>
          <a:prstGeom prst="rect">
            <a:avLst/>
          </a:prstGeom>
          <a:noFill/>
          <a:ln>
            <a:noFill/>
          </a:ln>
        </p:spPr>
      </p:pic>
      <p:sp>
        <p:nvSpPr>
          <p:cNvPr id="189" name="Google Shape;189;p30"/>
          <p:cNvSpPr/>
          <p:nvPr/>
        </p:nvSpPr>
        <p:spPr>
          <a:xfrm>
            <a:off x="4681425" y="351475"/>
            <a:ext cx="1984800" cy="21504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0" name="Google Shape;190;p30"/>
          <p:cNvPicPr preferRelativeResize="0"/>
          <p:nvPr/>
        </p:nvPicPr>
        <p:blipFill rotWithShape="1">
          <a:blip r:embed="rId6">
            <a:alphaModFix/>
          </a:blip>
          <a:srcRect b="0" l="0" r="0" t="0"/>
          <a:stretch/>
        </p:blipFill>
        <p:spPr>
          <a:xfrm>
            <a:off x="5056370" y="824617"/>
            <a:ext cx="1234910" cy="11540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nvSpPr>
        <p:spPr>
          <a:xfrm>
            <a:off x="628450" y="2487750"/>
            <a:ext cx="3496200" cy="2169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Do you know what kind of tree is this?</a:t>
            </a:r>
            <a:endParaRPr sz="1800"/>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196" name="Google Shape;196;p31"/>
          <p:cNvPicPr preferRelativeResize="0"/>
          <p:nvPr/>
        </p:nvPicPr>
        <p:blipFill rotWithShape="1">
          <a:blip r:embed="rId3">
            <a:alphaModFix/>
          </a:blip>
          <a:srcRect b="0" l="0" r="0" t="0"/>
          <a:stretch/>
        </p:blipFill>
        <p:spPr>
          <a:xfrm>
            <a:off x="1949449" y="1349049"/>
            <a:ext cx="854220" cy="798269"/>
          </a:xfrm>
          <a:prstGeom prst="rect">
            <a:avLst/>
          </a:prstGeom>
          <a:noFill/>
          <a:ln>
            <a:noFill/>
          </a:ln>
        </p:spPr>
      </p:pic>
      <p:pic>
        <p:nvPicPr>
          <p:cNvPr id="197" name="Google Shape;197;p31"/>
          <p:cNvPicPr preferRelativeResize="0"/>
          <p:nvPr/>
        </p:nvPicPr>
        <p:blipFill rotWithShape="1">
          <a:blip r:embed="rId4">
            <a:alphaModFix/>
          </a:blip>
          <a:srcRect b="0" l="13992" r="13992" t="0"/>
          <a:stretch/>
        </p:blipFill>
        <p:spPr>
          <a:xfrm>
            <a:off x="4485175" y="350575"/>
            <a:ext cx="4310100" cy="451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txBox="1"/>
          <p:nvPr/>
        </p:nvSpPr>
        <p:spPr>
          <a:xfrm>
            <a:off x="628450" y="26401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It’s a Red Maple</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03" name="Google Shape;203;p32"/>
          <p:cNvPicPr preferRelativeResize="0"/>
          <p:nvPr/>
        </p:nvPicPr>
        <p:blipFill rotWithShape="1">
          <a:blip r:embed="rId3">
            <a:alphaModFix/>
          </a:blip>
          <a:srcRect b="0" l="0" r="0" t="0"/>
          <a:stretch/>
        </p:blipFill>
        <p:spPr>
          <a:xfrm>
            <a:off x="1949449" y="1501449"/>
            <a:ext cx="854220" cy="798269"/>
          </a:xfrm>
          <a:prstGeom prst="rect">
            <a:avLst/>
          </a:prstGeom>
          <a:noFill/>
          <a:ln>
            <a:noFill/>
          </a:ln>
        </p:spPr>
      </p:pic>
      <p:pic>
        <p:nvPicPr>
          <p:cNvPr id="204" name="Google Shape;204;p32"/>
          <p:cNvPicPr preferRelativeResize="0"/>
          <p:nvPr/>
        </p:nvPicPr>
        <p:blipFill rotWithShape="1">
          <a:blip r:embed="rId4">
            <a:alphaModFix/>
          </a:blip>
          <a:srcRect b="0" l="13992" r="13992" t="0"/>
          <a:stretch/>
        </p:blipFill>
        <p:spPr>
          <a:xfrm>
            <a:off x="4485175" y="350575"/>
            <a:ext cx="4310100" cy="4514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33"/>
          <p:cNvPicPr preferRelativeResize="0"/>
          <p:nvPr/>
        </p:nvPicPr>
        <p:blipFill>
          <a:blip r:embed="rId3">
            <a:alphaModFix/>
          </a:blip>
          <a:stretch>
            <a:fillRect/>
          </a:stretch>
        </p:blipFill>
        <p:spPr>
          <a:xfrm>
            <a:off x="4280875" y="350575"/>
            <a:ext cx="4514400" cy="4514400"/>
          </a:xfrm>
          <a:prstGeom prst="rect">
            <a:avLst/>
          </a:prstGeom>
          <a:noFill/>
          <a:ln>
            <a:noFill/>
          </a:ln>
        </p:spPr>
      </p:pic>
      <p:sp>
        <p:nvSpPr>
          <p:cNvPr id="210" name="Google Shape;210;p33"/>
          <p:cNvSpPr txBox="1"/>
          <p:nvPr/>
        </p:nvSpPr>
        <p:spPr>
          <a:xfrm>
            <a:off x="476050" y="2487750"/>
            <a:ext cx="3496200" cy="2169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Do you know what kind of tree is this?</a:t>
            </a:r>
            <a:endParaRPr sz="1800"/>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11" name="Google Shape;211;p33"/>
          <p:cNvPicPr preferRelativeResize="0"/>
          <p:nvPr/>
        </p:nvPicPr>
        <p:blipFill rotWithShape="1">
          <a:blip r:embed="rId4">
            <a:alphaModFix/>
          </a:blip>
          <a:srcRect b="0" l="0" r="0" t="0"/>
          <a:stretch/>
        </p:blipFill>
        <p:spPr>
          <a:xfrm>
            <a:off x="1797049" y="1349049"/>
            <a:ext cx="854220" cy="79826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nvSpPr>
        <p:spPr>
          <a:xfrm>
            <a:off x="476050" y="24877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It’s an American Beech Tree</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17" name="Google Shape;217;p34"/>
          <p:cNvPicPr preferRelativeResize="0"/>
          <p:nvPr/>
        </p:nvPicPr>
        <p:blipFill rotWithShape="1">
          <a:blip r:embed="rId3">
            <a:alphaModFix/>
          </a:blip>
          <a:srcRect b="0" l="0" r="0" t="0"/>
          <a:stretch/>
        </p:blipFill>
        <p:spPr>
          <a:xfrm>
            <a:off x="1797049" y="1349049"/>
            <a:ext cx="854220" cy="798269"/>
          </a:xfrm>
          <a:prstGeom prst="rect">
            <a:avLst/>
          </a:prstGeom>
          <a:noFill/>
          <a:ln>
            <a:noFill/>
          </a:ln>
        </p:spPr>
      </p:pic>
      <p:pic>
        <p:nvPicPr>
          <p:cNvPr id="218" name="Google Shape;218;p34"/>
          <p:cNvPicPr preferRelativeResize="0"/>
          <p:nvPr/>
        </p:nvPicPr>
        <p:blipFill>
          <a:blip r:embed="rId4">
            <a:alphaModFix/>
          </a:blip>
          <a:stretch>
            <a:fillRect/>
          </a:stretch>
        </p:blipFill>
        <p:spPr>
          <a:xfrm>
            <a:off x="4280875" y="350575"/>
            <a:ext cx="4514400" cy="451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5"/>
          <p:cNvSpPr/>
          <p:nvPr/>
        </p:nvSpPr>
        <p:spPr>
          <a:xfrm>
            <a:off x="361950" y="350550"/>
            <a:ext cx="8403300" cy="44328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5"/>
          <p:cNvSpPr txBox="1"/>
          <p:nvPr/>
        </p:nvSpPr>
        <p:spPr>
          <a:xfrm>
            <a:off x="449425" y="3066250"/>
            <a:ext cx="8245200" cy="13218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1000"/>
              </a:spcBef>
              <a:spcAft>
                <a:spcPts val="0"/>
              </a:spcAft>
              <a:buClr>
                <a:schemeClr val="dk1"/>
              </a:buClr>
              <a:buSzPts val="1100"/>
              <a:buFont typeface="Arial"/>
              <a:buNone/>
            </a:pPr>
            <a:r>
              <a:rPr lang="en" sz="3300">
                <a:latin typeface="Georgia"/>
                <a:ea typeface="Georgia"/>
                <a:cs typeface="Georgia"/>
                <a:sym typeface="Georgia"/>
              </a:rPr>
              <a:t>How can you tell how long                                         a tree has been on Earth?</a:t>
            </a:r>
            <a:endParaRPr sz="3300">
              <a:latin typeface="Georgia"/>
              <a:ea typeface="Georgia"/>
              <a:cs typeface="Georgia"/>
              <a:sym typeface="Georgia"/>
            </a:endParaRPr>
          </a:p>
        </p:txBody>
      </p:sp>
      <p:pic>
        <p:nvPicPr>
          <p:cNvPr id="225" name="Google Shape;225;p35"/>
          <p:cNvPicPr preferRelativeResize="0"/>
          <p:nvPr/>
        </p:nvPicPr>
        <p:blipFill rotWithShape="1">
          <a:blip r:embed="rId3">
            <a:alphaModFix/>
          </a:blip>
          <a:srcRect b="5889" l="24400" r="23350" t="5677"/>
          <a:stretch/>
        </p:blipFill>
        <p:spPr>
          <a:xfrm>
            <a:off x="3787038" y="815324"/>
            <a:ext cx="1553124" cy="232404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6"/>
          <p:cNvPicPr preferRelativeResize="0"/>
          <p:nvPr/>
        </p:nvPicPr>
        <p:blipFill>
          <a:blip r:embed="rId3">
            <a:alphaModFix/>
          </a:blip>
          <a:stretch>
            <a:fillRect/>
          </a:stretch>
        </p:blipFill>
        <p:spPr>
          <a:xfrm>
            <a:off x="3078700" y="451816"/>
            <a:ext cx="5716575" cy="3782675"/>
          </a:xfrm>
          <a:prstGeom prst="rect">
            <a:avLst/>
          </a:prstGeom>
          <a:noFill/>
          <a:ln>
            <a:noFill/>
          </a:ln>
        </p:spPr>
      </p:pic>
      <p:sp>
        <p:nvSpPr>
          <p:cNvPr id="231" name="Google Shape;231;p36"/>
          <p:cNvSpPr txBox="1"/>
          <p:nvPr/>
        </p:nvSpPr>
        <p:spPr>
          <a:xfrm>
            <a:off x="476050" y="22591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800">
                <a:solidFill>
                  <a:schemeClr val="dk1"/>
                </a:solidFill>
                <a:latin typeface="Georgia"/>
                <a:ea typeface="Georgia"/>
                <a:cs typeface="Georgia"/>
                <a:sym typeface="Georgia"/>
              </a:rPr>
              <a:t>By counting its rings. This is called Dendrochronology. Simply start in the middle of wood and count the dark rings going outward!</a:t>
            </a:r>
            <a:endParaRPr sz="18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rgia"/>
              <a:ea typeface="Georgia"/>
              <a:cs typeface="Georgia"/>
              <a:sym typeface="Georgia"/>
            </a:endParaRPr>
          </a:p>
        </p:txBody>
      </p:sp>
      <p:pic>
        <p:nvPicPr>
          <p:cNvPr id="232" name="Google Shape;232;p36"/>
          <p:cNvPicPr preferRelativeResize="0"/>
          <p:nvPr/>
        </p:nvPicPr>
        <p:blipFill rotWithShape="1">
          <a:blip r:embed="rId4">
            <a:alphaModFix/>
          </a:blip>
          <a:srcRect b="0" l="0" r="0" t="0"/>
          <a:stretch/>
        </p:blipFill>
        <p:spPr>
          <a:xfrm>
            <a:off x="1797049" y="1120449"/>
            <a:ext cx="854220" cy="798269"/>
          </a:xfrm>
          <a:prstGeom prst="rect">
            <a:avLst/>
          </a:prstGeom>
          <a:noFill/>
          <a:ln>
            <a:noFill/>
          </a:ln>
        </p:spPr>
      </p:pic>
      <p:sp>
        <p:nvSpPr>
          <p:cNvPr id="233" name="Google Shape;233;p36"/>
          <p:cNvSpPr/>
          <p:nvPr/>
        </p:nvSpPr>
        <p:spPr>
          <a:xfrm>
            <a:off x="362425" y="4653525"/>
            <a:ext cx="8420100" cy="1245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7"/>
          <p:cNvPicPr preferRelativeResize="0"/>
          <p:nvPr/>
        </p:nvPicPr>
        <p:blipFill rotWithShape="1">
          <a:blip r:embed="rId3">
            <a:alphaModFix/>
          </a:blip>
          <a:srcRect b="0" l="30380" r="2953" t="0"/>
          <a:stretch/>
        </p:blipFill>
        <p:spPr>
          <a:xfrm>
            <a:off x="4280875" y="350575"/>
            <a:ext cx="4514400" cy="4514400"/>
          </a:xfrm>
          <a:prstGeom prst="rect">
            <a:avLst/>
          </a:prstGeom>
          <a:noFill/>
          <a:ln>
            <a:noFill/>
          </a:ln>
        </p:spPr>
      </p:pic>
      <p:sp>
        <p:nvSpPr>
          <p:cNvPr id="239" name="Google Shape;239;p37"/>
          <p:cNvSpPr txBox="1"/>
          <p:nvPr/>
        </p:nvSpPr>
        <p:spPr>
          <a:xfrm>
            <a:off x="476050" y="2487750"/>
            <a:ext cx="3496200" cy="2169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Do you know what kind of tree is this?</a:t>
            </a:r>
            <a:endParaRPr sz="1800"/>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40" name="Google Shape;240;p37"/>
          <p:cNvPicPr preferRelativeResize="0"/>
          <p:nvPr/>
        </p:nvPicPr>
        <p:blipFill rotWithShape="1">
          <a:blip r:embed="rId4">
            <a:alphaModFix/>
          </a:blip>
          <a:srcRect b="0" l="0" r="0" t="0"/>
          <a:stretch/>
        </p:blipFill>
        <p:spPr>
          <a:xfrm>
            <a:off x="1797049" y="1349049"/>
            <a:ext cx="854220" cy="7982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txBox="1"/>
          <p:nvPr/>
        </p:nvSpPr>
        <p:spPr>
          <a:xfrm>
            <a:off x="476050" y="26401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It’s a Birch Tree</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46" name="Google Shape;246;p38"/>
          <p:cNvPicPr preferRelativeResize="0"/>
          <p:nvPr/>
        </p:nvPicPr>
        <p:blipFill rotWithShape="1">
          <a:blip r:embed="rId3">
            <a:alphaModFix/>
          </a:blip>
          <a:srcRect b="0" l="0" r="0" t="0"/>
          <a:stretch/>
        </p:blipFill>
        <p:spPr>
          <a:xfrm>
            <a:off x="1797049" y="1501449"/>
            <a:ext cx="854220" cy="798269"/>
          </a:xfrm>
          <a:prstGeom prst="rect">
            <a:avLst/>
          </a:prstGeom>
          <a:noFill/>
          <a:ln>
            <a:noFill/>
          </a:ln>
        </p:spPr>
      </p:pic>
      <p:pic>
        <p:nvPicPr>
          <p:cNvPr id="247" name="Google Shape;247;p38"/>
          <p:cNvPicPr preferRelativeResize="0"/>
          <p:nvPr/>
        </p:nvPicPr>
        <p:blipFill rotWithShape="1">
          <a:blip r:embed="rId4">
            <a:alphaModFix/>
          </a:blip>
          <a:srcRect b="0" l="30380" r="2953" t="0"/>
          <a:stretch/>
        </p:blipFill>
        <p:spPr>
          <a:xfrm>
            <a:off x="4280875" y="350575"/>
            <a:ext cx="4514400" cy="4514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9"/>
          <p:cNvPicPr preferRelativeResize="0"/>
          <p:nvPr/>
        </p:nvPicPr>
        <p:blipFill rotWithShape="1">
          <a:blip r:embed="rId3">
            <a:alphaModFix/>
          </a:blip>
          <a:srcRect b="0" l="6488" r="4512" t="0"/>
          <a:stretch/>
        </p:blipFill>
        <p:spPr>
          <a:xfrm>
            <a:off x="4280700" y="350575"/>
            <a:ext cx="4514400" cy="4514400"/>
          </a:xfrm>
          <a:prstGeom prst="rect">
            <a:avLst/>
          </a:prstGeom>
          <a:noFill/>
          <a:ln>
            <a:noFill/>
          </a:ln>
        </p:spPr>
      </p:pic>
      <p:sp>
        <p:nvSpPr>
          <p:cNvPr id="253" name="Google Shape;253;p39"/>
          <p:cNvSpPr txBox="1"/>
          <p:nvPr/>
        </p:nvSpPr>
        <p:spPr>
          <a:xfrm>
            <a:off x="476050" y="2487750"/>
            <a:ext cx="3496200" cy="2169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Do you know what kind of tree is this?</a:t>
            </a:r>
            <a:endParaRPr sz="1800"/>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54" name="Google Shape;254;p39"/>
          <p:cNvPicPr preferRelativeResize="0"/>
          <p:nvPr/>
        </p:nvPicPr>
        <p:blipFill rotWithShape="1">
          <a:blip r:embed="rId4">
            <a:alphaModFix/>
          </a:blip>
          <a:srcRect b="0" l="0" r="0" t="0"/>
          <a:stretch/>
        </p:blipFill>
        <p:spPr>
          <a:xfrm>
            <a:off x="1797049" y="1349049"/>
            <a:ext cx="854220" cy="79826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0"/>
          <p:cNvSpPr txBox="1"/>
          <p:nvPr/>
        </p:nvSpPr>
        <p:spPr>
          <a:xfrm>
            <a:off x="476050" y="26401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It’s an Oak Tree</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60" name="Google Shape;260;p40"/>
          <p:cNvPicPr preferRelativeResize="0"/>
          <p:nvPr/>
        </p:nvPicPr>
        <p:blipFill rotWithShape="1">
          <a:blip r:embed="rId3">
            <a:alphaModFix/>
          </a:blip>
          <a:srcRect b="0" l="0" r="0" t="0"/>
          <a:stretch/>
        </p:blipFill>
        <p:spPr>
          <a:xfrm>
            <a:off x="1797049" y="1501449"/>
            <a:ext cx="854220" cy="798269"/>
          </a:xfrm>
          <a:prstGeom prst="rect">
            <a:avLst/>
          </a:prstGeom>
          <a:noFill/>
          <a:ln>
            <a:noFill/>
          </a:ln>
        </p:spPr>
      </p:pic>
      <p:pic>
        <p:nvPicPr>
          <p:cNvPr id="261" name="Google Shape;261;p40"/>
          <p:cNvPicPr preferRelativeResize="0"/>
          <p:nvPr/>
        </p:nvPicPr>
        <p:blipFill rotWithShape="1">
          <a:blip r:embed="rId4">
            <a:alphaModFix/>
          </a:blip>
          <a:srcRect b="0" l="6488" r="4512" t="0"/>
          <a:stretch/>
        </p:blipFill>
        <p:spPr>
          <a:xfrm>
            <a:off x="4280700" y="350575"/>
            <a:ext cx="4514400" cy="4514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41"/>
          <p:cNvPicPr preferRelativeResize="0"/>
          <p:nvPr/>
        </p:nvPicPr>
        <p:blipFill>
          <a:blip r:embed="rId3">
            <a:alphaModFix/>
          </a:blip>
          <a:stretch>
            <a:fillRect/>
          </a:stretch>
        </p:blipFill>
        <p:spPr>
          <a:xfrm>
            <a:off x="4280700" y="350575"/>
            <a:ext cx="4514400" cy="4514400"/>
          </a:xfrm>
          <a:prstGeom prst="rect">
            <a:avLst/>
          </a:prstGeom>
          <a:noFill/>
          <a:ln>
            <a:noFill/>
          </a:ln>
        </p:spPr>
      </p:pic>
      <p:sp>
        <p:nvSpPr>
          <p:cNvPr id="267" name="Google Shape;267;p41"/>
          <p:cNvSpPr txBox="1"/>
          <p:nvPr/>
        </p:nvSpPr>
        <p:spPr>
          <a:xfrm>
            <a:off x="476050" y="2487750"/>
            <a:ext cx="3496200" cy="2169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Do you know what kind of tree is this?</a:t>
            </a:r>
            <a:endParaRPr sz="1800"/>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68" name="Google Shape;268;p41"/>
          <p:cNvPicPr preferRelativeResize="0"/>
          <p:nvPr/>
        </p:nvPicPr>
        <p:blipFill rotWithShape="1">
          <a:blip r:embed="rId4">
            <a:alphaModFix/>
          </a:blip>
          <a:srcRect b="0" l="0" r="0" t="0"/>
          <a:stretch/>
        </p:blipFill>
        <p:spPr>
          <a:xfrm>
            <a:off x="1797049" y="1349049"/>
            <a:ext cx="854220" cy="79826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2"/>
          <p:cNvSpPr txBox="1"/>
          <p:nvPr/>
        </p:nvSpPr>
        <p:spPr>
          <a:xfrm>
            <a:off x="476050" y="2487750"/>
            <a:ext cx="3496200" cy="2224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300">
                <a:solidFill>
                  <a:schemeClr val="dk1"/>
                </a:solidFill>
                <a:latin typeface="Georgia"/>
                <a:ea typeface="Georgia"/>
                <a:cs typeface="Georgia"/>
                <a:sym typeface="Georgia"/>
              </a:rPr>
              <a:t>It’s a </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rPr lang="en" sz="3300">
                <a:solidFill>
                  <a:schemeClr val="dk1"/>
                </a:solidFill>
                <a:latin typeface="Georgia"/>
                <a:ea typeface="Georgia"/>
                <a:cs typeface="Georgia"/>
                <a:sym typeface="Georgia"/>
              </a:rPr>
              <a:t>Red Cedar Tree</a:t>
            </a:r>
            <a:endParaRPr sz="3300">
              <a:solidFill>
                <a:schemeClr val="dk1"/>
              </a:solidFill>
              <a:latin typeface="Georgia"/>
              <a:ea typeface="Georgia"/>
              <a:cs typeface="Georgia"/>
              <a:sym typeface="Georgia"/>
            </a:endParaRPr>
          </a:p>
          <a:p>
            <a:pPr indent="0" lvl="0" marL="0" marR="0" rtl="0" algn="ctr">
              <a:spcBef>
                <a:spcPts val="0"/>
              </a:spcBef>
              <a:spcAft>
                <a:spcPts val="0"/>
              </a:spcAft>
              <a:buNone/>
            </a:pPr>
            <a:r>
              <a:t/>
            </a:r>
            <a:endParaRPr sz="1800">
              <a:solidFill>
                <a:schemeClr val="dk1"/>
              </a:solidFill>
              <a:latin typeface="Geo"/>
              <a:ea typeface="Geo"/>
              <a:cs typeface="Geo"/>
              <a:sym typeface="Geo"/>
            </a:endParaRPr>
          </a:p>
        </p:txBody>
      </p:sp>
      <p:pic>
        <p:nvPicPr>
          <p:cNvPr id="274" name="Google Shape;274;p42"/>
          <p:cNvPicPr preferRelativeResize="0"/>
          <p:nvPr/>
        </p:nvPicPr>
        <p:blipFill rotWithShape="1">
          <a:blip r:embed="rId3">
            <a:alphaModFix/>
          </a:blip>
          <a:srcRect b="0" l="0" r="0" t="0"/>
          <a:stretch/>
        </p:blipFill>
        <p:spPr>
          <a:xfrm>
            <a:off x="1797049" y="1349049"/>
            <a:ext cx="854220" cy="798269"/>
          </a:xfrm>
          <a:prstGeom prst="rect">
            <a:avLst/>
          </a:prstGeom>
          <a:noFill/>
          <a:ln>
            <a:noFill/>
          </a:ln>
        </p:spPr>
      </p:pic>
      <p:pic>
        <p:nvPicPr>
          <p:cNvPr id="275" name="Google Shape;275;p42"/>
          <p:cNvPicPr preferRelativeResize="0"/>
          <p:nvPr/>
        </p:nvPicPr>
        <p:blipFill>
          <a:blip r:embed="rId4">
            <a:alphaModFix/>
          </a:blip>
          <a:stretch>
            <a:fillRect/>
          </a:stretch>
        </p:blipFill>
        <p:spPr>
          <a:xfrm>
            <a:off x="4280700" y="350575"/>
            <a:ext cx="4514400" cy="4514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3"/>
          <p:cNvSpPr/>
          <p:nvPr/>
        </p:nvSpPr>
        <p:spPr>
          <a:xfrm>
            <a:off x="361950" y="350550"/>
            <a:ext cx="8403300" cy="44328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3"/>
          <p:cNvSpPr txBox="1"/>
          <p:nvPr/>
        </p:nvSpPr>
        <p:spPr>
          <a:xfrm>
            <a:off x="449425" y="3066250"/>
            <a:ext cx="8245200" cy="13218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1000"/>
              </a:spcBef>
              <a:spcAft>
                <a:spcPts val="0"/>
              </a:spcAft>
              <a:buClr>
                <a:schemeClr val="dk1"/>
              </a:buClr>
              <a:buSzPts val="1100"/>
              <a:buFont typeface="Arial"/>
              <a:buNone/>
            </a:pPr>
            <a:r>
              <a:rPr lang="en" sz="3300">
                <a:latin typeface="Georgia"/>
                <a:ea typeface="Georgia"/>
                <a:cs typeface="Georgia"/>
                <a:sym typeface="Georgia"/>
              </a:rPr>
              <a:t>Great job girls!</a:t>
            </a:r>
            <a:endParaRPr sz="3300">
              <a:latin typeface="Georgia"/>
              <a:ea typeface="Georgia"/>
              <a:cs typeface="Georgia"/>
              <a:sym typeface="Georgia"/>
            </a:endParaRPr>
          </a:p>
        </p:txBody>
      </p:sp>
      <p:pic>
        <p:nvPicPr>
          <p:cNvPr id="282" name="Google Shape;282;p43"/>
          <p:cNvPicPr preferRelativeResize="0"/>
          <p:nvPr/>
        </p:nvPicPr>
        <p:blipFill rotWithShape="1">
          <a:blip r:embed="rId3">
            <a:alphaModFix/>
          </a:blip>
          <a:srcRect b="5889" l="24400" r="23350" t="5677"/>
          <a:stretch/>
        </p:blipFill>
        <p:spPr>
          <a:xfrm>
            <a:off x="3787038" y="815324"/>
            <a:ext cx="1553124" cy="232404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640"/>
        </a:solidFill>
      </p:bgPr>
    </p:bg>
    <p:spTree>
      <p:nvGrpSpPr>
        <p:cNvPr id="286" name="Shape 286"/>
        <p:cNvGrpSpPr/>
        <p:nvPr/>
      </p:nvGrpSpPr>
      <p:grpSpPr>
        <a:xfrm>
          <a:off x="0" y="0"/>
          <a:ext cx="0" cy="0"/>
          <a:chOff x="0" y="0"/>
          <a:chExt cx="0" cy="0"/>
        </a:xfrm>
      </p:grpSpPr>
      <p:sp>
        <p:nvSpPr>
          <p:cNvPr id="287" name="Google Shape;287;p44"/>
          <p:cNvSpPr txBox="1"/>
          <p:nvPr/>
        </p:nvSpPr>
        <p:spPr>
          <a:xfrm>
            <a:off x="449418" y="33519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Step 3: Make a </a:t>
            </a:r>
            <a:r>
              <a:rPr lang="en" sz="3300">
                <a:solidFill>
                  <a:srgbClr val="FFFFFF"/>
                </a:solidFill>
                <a:latin typeface="Georgia"/>
                <a:ea typeface="Georgia"/>
                <a:cs typeface="Georgia"/>
                <a:sym typeface="Georgia"/>
              </a:rPr>
              <a:t>c</a:t>
            </a:r>
            <a:r>
              <a:rPr lang="en" sz="3300">
                <a:solidFill>
                  <a:srgbClr val="FFFFFF"/>
                </a:solidFill>
                <a:latin typeface="Georgia"/>
                <a:ea typeface="Georgia"/>
                <a:cs typeface="Georgia"/>
                <a:sym typeface="Georgia"/>
              </a:rPr>
              <a:t>reative                                      project starring trees</a:t>
            </a:r>
            <a:r>
              <a:rPr lang="en" sz="3300">
                <a:solidFill>
                  <a:schemeClr val="lt1"/>
                </a:solidFill>
                <a:latin typeface="Georgia"/>
                <a:ea typeface="Georgia"/>
                <a:cs typeface="Georgia"/>
                <a:sym typeface="Georgia"/>
              </a:rPr>
              <a:t> </a:t>
            </a:r>
            <a:endParaRPr sz="3300" cap="none">
              <a:solidFill>
                <a:schemeClr val="lt1"/>
              </a:solidFill>
              <a:latin typeface="Georgia"/>
              <a:ea typeface="Georgia"/>
              <a:cs typeface="Georgia"/>
              <a:sym typeface="Georgia"/>
            </a:endParaRPr>
          </a:p>
        </p:txBody>
      </p:sp>
      <p:pic>
        <p:nvPicPr>
          <p:cNvPr id="288" name="Google Shape;288;p44"/>
          <p:cNvPicPr preferRelativeResize="0"/>
          <p:nvPr/>
        </p:nvPicPr>
        <p:blipFill rotWithShape="1">
          <a:blip r:embed="rId3">
            <a:alphaModFix/>
          </a:blip>
          <a:srcRect b="5889" l="24400" r="23350" t="5677"/>
          <a:stretch/>
        </p:blipFill>
        <p:spPr>
          <a:xfrm>
            <a:off x="3731775" y="814112"/>
            <a:ext cx="1680453" cy="251458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5"/>
          <p:cNvSpPr/>
          <p:nvPr/>
        </p:nvSpPr>
        <p:spPr>
          <a:xfrm>
            <a:off x="6118425" y="2666600"/>
            <a:ext cx="2667300" cy="21264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5"/>
          <p:cNvSpPr/>
          <p:nvPr/>
        </p:nvSpPr>
        <p:spPr>
          <a:xfrm>
            <a:off x="6118550" y="350575"/>
            <a:ext cx="2667300" cy="21873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5"/>
          <p:cNvSpPr txBox="1"/>
          <p:nvPr/>
        </p:nvSpPr>
        <p:spPr>
          <a:xfrm>
            <a:off x="623875" y="350575"/>
            <a:ext cx="5115600" cy="4442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None/>
            </a:pPr>
            <a:r>
              <a:rPr lang="en" sz="3300">
                <a:solidFill>
                  <a:schemeClr val="dk1"/>
                </a:solidFill>
                <a:latin typeface="Georgia"/>
                <a:ea typeface="Georgia"/>
                <a:cs typeface="Georgia"/>
                <a:sym typeface="Georgia"/>
              </a:rPr>
              <a:t>Let’s </a:t>
            </a:r>
            <a:r>
              <a:rPr lang="en" sz="3300">
                <a:solidFill>
                  <a:schemeClr val="dk1"/>
                </a:solidFill>
                <a:latin typeface="Georgia"/>
                <a:ea typeface="Georgia"/>
                <a:cs typeface="Georgia"/>
                <a:sym typeface="Georgia"/>
              </a:rPr>
              <a:t>c</a:t>
            </a:r>
            <a:r>
              <a:rPr lang="en" sz="3300">
                <a:solidFill>
                  <a:schemeClr val="dk1"/>
                </a:solidFill>
                <a:latin typeface="Georgia"/>
                <a:ea typeface="Georgia"/>
                <a:cs typeface="Georgia"/>
                <a:sym typeface="Georgia"/>
              </a:rPr>
              <a:t>reate </a:t>
            </a:r>
            <a:r>
              <a:rPr lang="en" sz="3300">
                <a:solidFill>
                  <a:schemeClr val="dk1"/>
                </a:solidFill>
                <a:latin typeface="Georgia"/>
                <a:ea typeface="Georgia"/>
                <a:cs typeface="Georgia"/>
                <a:sym typeface="Georgia"/>
              </a:rPr>
              <a:t>o</a:t>
            </a:r>
            <a:r>
              <a:rPr lang="en" sz="3300">
                <a:solidFill>
                  <a:schemeClr val="dk1"/>
                </a:solidFill>
                <a:latin typeface="Georgia"/>
                <a:ea typeface="Georgia"/>
                <a:cs typeface="Georgia"/>
                <a:sym typeface="Georgia"/>
              </a:rPr>
              <a:t>ur                         </a:t>
            </a:r>
            <a:r>
              <a:rPr lang="en" sz="3300">
                <a:solidFill>
                  <a:schemeClr val="dk1"/>
                </a:solidFill>
                <a:latin typeface="Georgia"/>
                <a:ea typeface="Georgia"/>
                <a:cs typeface="Georgia"/>
                <a:sym typeface="Georgia"/>
              </a:rPr>
              <a:t>o</a:t>
            </a:r>
            <a:r>
              <a:rPr lang="en" sz="3300">
                <a:solidFill>
                  <a:schemeClr val="dk1"/>
                </a:solidFill>
                <a:latin typeface="Georgia"/>
                <a:ea typeface="Georgia"/>
                <a:cs typeface="Georgia"/>
                <a:sym typeface="Georgia"/>
              </a:rPr>
              <a:t>wn </a:t>
            </a:r>
            <a:r>
              <a:rPr lang="en" sz="3300">
                <a:solidFill>
                  <a:schemeClr val="dk1"/>
                </a:solidFill>
                <a:latin typeface="Georgia"/>
                <a:ea typeface="Georgia"/>
                <a:cs typeface="Georgia"/>
                <a:sym typeface="Georgia"/>
              </a:rPr>
              <a:t>t</a:t>
            </a:r>
            <a:r>
              <a:rPr lang="en" sz="3300">
                <a:solidFill>
                  <a:schemeClr val="dk1"/>
                </a:solidFill>
                <a:latin typeface="Georgia"/>
                <a:ea typeface="Georgia"/>
                <a:cs typeface="Georgia"/>
                <a:sym typeface="Georgia"/>
              </a:rPr>
              <a:t>ree </a:t>
            </a:r>
            <a:r>
              <a:rPr lang="en" sz="3300">
                <a:solidFill>
                  <a:schemeClr val="dk1"/>
                </a:solidFill>
                <a:latin typeface="Georgia"/>
                <a:ea typeface="Georgia"/>
                <a:cs typeface="Georgia"/>
                <a:sym typeface="Georgia"/>
              </a:rPr>
              <a:t>l</a:t>
            </a:r>
            <a:r>
              <a:rPr lang="en" sz="3300">
                <a:solidFill>
                  <a:schemeClr val="dk1"/>
                </a:solidFill>
                <a:latin typeface="Georgia"/>
                <a:ea typeface="Georgia"/>
                <a:cs typeface="Georgia"/>
                <a:sym typeface="Georgia"/>
              </a:rPr>
              <a:t>egend </a:t>
            </a:r>
            <a:endParaRPr sz="33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solidFill>
                <a:schemeClr val="dk1"/>
              </a:solidFill>
              <a:latin typeface="Georgia"/>
              <a:ea typeface="Georgia"/>
              <a:cs typeface="Georgia"/>
              <a:sym typeface="Georgia"/>
            </a:endParaRPr>
          </a:p>
          <a:p>
            <a:pPr indent="0" lvl="0" marL="0" rtl="0" algn="l">
              <a:lnSpc>
                <a:spcPct val="90000"/>
              </a:lnSpc>
              <a:spcBef>
                <a:spcPts val="1000"/>
              </a:spcBef>
              <a:spcAft>
                <a:spcPts val="0"/>
              </a:spcAft>
              <a:buNone/>
            </a:pPr>
            <a:r>
              <a:rPr lang="en">
                <a:solidFill>
                  <a:schemeClr val="dk1"/>
                </a:solidFill>
                <a:latin typeface="Georgia"/>
                <a:ea typeface="Georgia"/>
                <a:cs typeface="Georgia"/>
                <a:sym typeface="Georgia"/>
              </a:rPr>
              <a:t>Did you know that trees are often deemed sacred and are significant in many of the world’s religions and mythologies?</a:t>
            </a:r>
            <a:endParaRPr>
              <a:solidFill>
                <a:schemeClr val="dk1"/>
              </a:solidFill>
              <a:latin typeface="Georgia"/>
              <a:ea typeface="Georgia"/>
              <a:cs typeface="Georgia"/>
              <a:sym typeface="Georgia"/>
            </a:endParaRPr>
          </a:p>
          <a:p>
            <a:pPr indent="0" lvl="0" marL="0" rtl="0" algn="l">
              <a:lnSpc>
                <a:spcPct val="90000"/>
              </a:lnSpc>
              <a:spcBef>
                <a:spcPts val="1000"/>
              </a:spcBef>
              <a:spcAft>
                <a:spcPts val="0"/>
              </a:spcAft>
              <a:buNone/>
            </a:pPr>
            <a:r>
              <a:rPr lang="en">
                <a:solidFill>
                  <a:schemeClr val="dk1"/>
                </a:solidFill>
                <a:latin typeface="Georgia"/>
                <a:ea typeface="Georgia"/>
                <a:cs typeface="Georgia"/>
                <a:sym typeface="Georgia"/>
              </a:rPr>
              <a:t>On the next slide, we’ll watch a video by Crash Course that gives numerous tree mythologies!</a:t>
            </a:r>
            <a:endParaRPr>
              <a:solidFill>
                <a:schemeClr val="dk1"/>
              </a:solidFill>
              <a:latin typeface="Georgia"/>
              <a:ea typeface="Georgia"/>
              <a:cs typeface="Georgia"/>
              <a:sym typeface="Georgia"/>
            </a:endParaRPr>
          </a:p>
          <a:p>
            <a:pPr indent="0" lvl="0" marL="0" rtl="0" algn="l">
              <a:lnSpc>
                <a:spcPct val="90000"/>
              </a:lnSpc>
              <a:spcBef>
                <a:spcPts val="1000"/>
              </a:spcBef>
              <a:spcAft>
                <a:spcPts val="0"/>
              </a:spcAft>
              <a:buNone/>
            </a:pPr>
            <a:r>
              <a:rPr lang="en">
                <a:solidFill>
                  <a:schemeClr val="dk1"/>
                </a:solidFill>
                <a:latin typeface="Georgia"/>
                <a:ea typeface="Georgia"/>
                <a:cs typeface="Georgia"/>
                <a:sym typeface="Georgia"/>
              </a:rPr>
              <a:t>Then, you’re going to create your own! Create a mythology, in honor of trees, that is fascinating, reflective, creative, and meaningful. </a:t>
            </a:r>
            <a:endParaRPr>
              <a:solidFill>
                <a:schemeClr val="dk1"/>
              </a:solidFill>
              <a:latin typeface="Georgia"/>
              <a:ea typeface="Georgia"/>
              <a:cs typeface="Georgia"/>
              <a:sym typeface="Georgia"/>
            </a:endParaRPr>
          </a:p>
        </p:txBody>
      </p:sp>
      <p:pic>
        <p:nvPicPr>
          <p:cNvPr id="296" name="Google Shape;296;p45"/>
          <p:cNvPicPr preferRelativeResize="0"/>
          <p:nvPr/>
        </p:nvPicPr>
        <p:blipFill rotWithShape="1">
          <a:blip r:embed="rId3">
            <a:alphaModFix/>
          </a:blip>
          <a:srcRect b="5889" l="24400" r="23350" t="5677"/>
          <a:stretch/>
        </p:blipFill>
        <p:spPr>
          <a:xfrm>
            <a:off x="6844887" y="2821025"/>
            <a:ext cx="1214626" cy="1817553"/>
          </a:xfrm>
          <a:prstGeom prst="rect">
            <a:avLst/>
          </a:prstGeom>
          <a:noFill/>
          <a:ln>
            <a:noFill/>
          </a:ln>
        </p:spPr>
      </p:pic>
      <p:pic>
        <p:nvPicPr>
          <p:cNvPr id="297" name="Google Shape;297;p45"/>
          <p:cNvPicPr preferRelativeResize="0"/>
          <p:nvPr/>
        </p:nvPicPr>
        <p:blipFill rotWithShape="1">
          <a:blip r:embed="rId4">
            <a:alphaModFix/>
          </a:blip>
          <a:srcRect b="0" l="0" r="0" t="0"/>
          <a:stretch/>
        </p:blipFill>
        <p:spPr>
          <a:xfrm>
            <a:off x="6834623" y="867222"/>
            <a:ext cx="1234910" cy="115402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descr="This week on CC Myth, Mike Rugnetta is teaching you about mythical trees. There are lots of trees in myth, and we've touched on some of them before, but today we're going to focus on three trees from three different traditions. We'll talk about the Tree of Knowledge of Good and Evil from the biblical tradition, Yggdrasil from the Norse Tradition, and Ashvattha, which is important in both Hindu and Buddhist tradition.&#10;&#10;Crash Course is on Patreon! You can support us directly by signing up at http://www.patreon.com/crashcourse&#10;&#10;Thanks to the following Patrons for their generous monthly contributions that help keep Crash Course free for everyone forever:&#10;&#10;Mark Brouwer, Divonne Holmes à Court, Brian Thomas Gossett, Khaled El Shalakany, Indika Siriwardena, Robert Kunz, SR Foxley, Sam Ferguson, Yasenia Cruz, Daniel Baulig, Eric Koslow, Caleb Weeks, Tim Curwick, Jessica Wode, Cami Wilson, Eric Prestemon, Evren Türkmenoğlu, Alexander  Tamas, Justin Zingsheim, D.A. Noe, Shawn Arnold, Tom Trval, mark austin, Ruth Perez, Malcolm Callis, Kathrin Janßen, Ken Penttinen, Advait Shinde, Cody Carpenter, Annamaria Herrera, Nathan Taylor, William McGraw, Bader AlGhamdi, Vaso, Melissa Briski, Joey Quek, Andrei Krishkevich, Rachel Bright, Alex S, Mayumi Maeda, Kathy &amp; Tim Philip, Montather, Jirat, Eric Kitchen, Moritz Schmidt, Ian Dundore, Chris Peters, Sandra Aft, Jason A Saslow, Steve Marshall&#10;--&#10;&#10;Want to find Crash Course elsewhere on the internet?&#10;Facebook - http://www.facebook.com/YouTubeCrashCourse&#10;Twitter - http://www.twitter.com/TheCrashCourse&#10;Tumblr - http://thecrashcourse.tumblr.com &#10;Support Crash Course on Patreon: http://patreon.com/crashcourse&#10;&#10;CC Kids: http://www.youtube.com/crashcoursekids" id="302" name="Google Shape;302;p46" title="Mythical Trees: Crash Course World Mythology #34">
            <a:hlinkClick r:id="rId3"/>
          </p:cNvPr>
          <p:cNvPicPr preferRelativeResize="0"/>
          <p:nvPr/>
        </p:nvPicPr>
        <p:blipFill>
          <a:blip r:embed="rId4">
            <a:alphaModFix/>
          </a:blip>
          <a:stretch>
            <a:fillRect/>
          </a:stretch>
        </p:blipFill>
        <p:spPr>
          <a:xfrm>
            <a:off x="2146163" y="1154252"/>
            <a:ext cx="4851674" cy="3638750"/>
          </a:xfrm>
          <a:prstGeom prst="rect">
            <a:avLst/>
          </a:prstGeom>
          <a:noFill/>
          <a:ln>
            <a:noFill/>
          </a:ln>
        </p:spPr>
      </p:pic>
      <p:sp>
        <p:nvSpPr>
          <p:cNvPr id="303" name="Google Shape;303;p46"/>
          <p:cNvSpPr/>
          <p:nvPr/>
        </p:nvSpPr>
        <p:spPr>
          <a:xfrm>
            <a:off x="362125" y="4668200"/>
            <a:ext cx="8420100" cy="124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6"/>
          <p:cNvPicPr preferRelativeResize="0"/>
          <p:nvPr/>
        </p:nvPicPr>
        <p:blipFill rotWithShape="1">
          <a:blip r:embed="rId5">
            <a:alphaModFix/>
          </a:blip>
          <a:srcRect b="0" l="0" r="0" t="0"/>
          <a:stretch/>
        </p:blipFill>
        <p:spPr>
          <a:xfrm>
            <a:off x="7927830" y="3738136"/>
            <a:ext cx="854220" cy="798268"/>
          </a:xfrm>
          <a:prstGeom prst="rect">
            <a:avLst/>
          </a:prstGeom>
          <a:noFill/>
          <a:ln>
            <a:noFill/>
          </a:ln>
        </p:spPr>
      </p:pic>
      <p:sp>
        <p:nvSpPr>
          <p:cNvPr id="305" name="Google Shape;305;p46"/>
          <p:cNvSpPr txBox="1"/>
          <p:nvPr/>
        </p:nvSpPr>
        <p:spPr>
          <a:xfrm>
            <a:off x="427800" y="320975"/>
            <a:ext cx="8288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latin typeface="Georgia"/>
                <a:ea typeface="Georgia"/>
                <a:cs typeface="Georgia"/>
                <a:sym typeface="Georgia"/>
              </a:rPr>
              <a:t>Let’s learn about tree mythologies!</a:t>
            </a:r>
            <a:endParaRPr sz="33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7"/>
          <p:cNvSpPr/>
          <p:nvPr/>
        </p:nvSpPr>
        <p:spPr>
          <a:xfrm>
            <a:off x="2259800" y="355400"/>
            <a:ext cx="6549300" cy="444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7"/>
          <p:cNvSpPr/>
          <p:nvPr/>
        </p:nvSpPr>
        <p:spPr>
          <a:xfrm>
            <a:off x="334900" y="355400"/>
            <a:ext cx="1771800" cy="21498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7"/>
          <p:cNvSpPr/>
          <p:nvPr/>
        </p:nvSpPr>
        <p:spPr>
          <a:xfrm>
            <a:off x="334900" y="2643250"/>
            <a:ext cx="1771800" cy="21498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7"/>
          <p:cNvSpPr/>
          <p:nvPr/>
        </p:nvSpPr>
        <p:spPr>
          <a:xfrm>
            <a:off x="2752100" y="858301"/>
            <a:ext cx="5564700" cy="3426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3000"/>
              <a:buFont typeface="Geo"/>
              <a:buNone/>
            </a:pPr>
            <a:r>
              <a:rPr lang="en" sz="3300">
                <a:solidFill>
                  <a:schemeClr val="dk1"/>
                </a:solidFill>
                <a:latin typeface="Georgia"/>
                <a:ea typeface="Georgia"/>
                <a:cs typeface="Georgia"/>
                <a:sym typeface="Georgia"/>
              </a:rPr>
              <a:t>Create your own mythology</a:t>
            </a:r>
            <a:endParaRPr sz="2000">
              <a:solidFill>
                <a:schemeClr val="dk1"/>
              </a:solidFill>
              <a:latin typeface="Georgia"/>
              <a:ea typeface="Georgia"/>
              <a:cs typeface="Georgia"/>
              <a:sym typeface="Georgia"/>
            </a:endParaRPr>
          </a:p>
          <a:p>
            <a:pPr indent="0" lvl="0" marL="0" rtl="0" algn="l">
              <a:lnSpc>
                <a:spcPct val="90000"/>
              </a:lnSpc>
              <a:spcBef>
                <a:spcPts val="1000"/>
              </a:spcBef>
              <a:spcAft>
                <a:spcPts val="0"/>
              </a:spcAft>
              <a:buNone/>
            </a:pPr>
            <a:r>
              <a:t/>
            </a:r>
            <a:endParaRPr sz="1800">
              <a:solidFill>
                <a:schemeClr val="dk1"/>
              </a:solidFill>
              <a:latin typeface="Georgia"/>
              <a:ea typeface="Georgia"/>
              <a:cs typeface="Georgia"/>
              <a:sym typeface="Georgia"/>
            </a:endParaRPr>
          </a:p>
          <a:p>
            <a:pPr indent="0" lvl="0" marL="0" rtl="0" algn="l">
              <a:lnSpc>
                <a:spcPct val="90000"/>
              </a:lnSpc>
              <a:spcBef>
                <a:spcPts val="1000"/>
              </a:spcBef>
              <a:spcAft>
                <a:spcPts val="0"/>
              </a:spcAft>
              <a:buClr>
                <a:schemeClr val="dk1"/>
              </a:buClr>
              <a:buSzPts val="1100"/>
              <a:buFont typeface="Arial"/>
              <a:buNone/>
            </a:pPr>
            <a:r>
              <a:rPr lang="en" sz="1800">
                <a:solidFill>
                  <a:schemeClr val="dk1"/>
                </a:solidFill>
                <a:latin typeface="Georgia"/>
                <a:ea typeface="Georgia"/>
                <a:cs typeface="Georgia"/>
                <a:sym typeface="Georgia"/>
              </a:rPr>
              <a:t>Thinking of the mythologies we just learned about, let’s take some time to create your own!</a:t>
            </a:r>
            <a:endParaRPr sz="1800">
              <a:solidFill>
                <a:schemeClr val="dk1"/>
              </a:solidFill>
              <a:latin typeface="Georgia"/>
              <a:ea typeface="Georgia"/>
              <a:cs typeface="Georgia"/>
              <a:sym typeface="Georgia"/>
            </a:endParaRPr>
          </a:p>
          <a:p>
            <a:pPr indent="-342900" lvl="0" marL="457200" rtl="0" algn="l">
              <a:lnSpc>
                <a:spcPct val="90000"/>
              </a:lnSpc>
              <a:spcBef>
                <a:spcPts val="10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You could make a comic book, a short story, or a short skit!</a:t>
            </a:r>
            <a:endParaRPr sz="1800">
              <a:solidFill>
                <a:schemeClr val="dk1"/>
              </a:solidFill>
              <a:latin typeface="Georgia"/>
              <a:ea typeface="Georgia"/>
              <a:cs typeface="Georgia"/>
              <a:sym typeface="Georgia"/>
            </a:endParaRPr>
          </a:p>
          <a:p>
            <a:pPr indent="-342900" lvl="0" marL="457200" rtl="0" algn="l">
              <a:lnSpc>
                <a:spcPct val="90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When we’re done and if we have time, a few girls should share their mythology!</a:t>
            </a:r>
            <a:endParaRPr sz="1800">
              <a:solidFill>
                <a:schemeClr val="dk1"/>
              </a:solidFill>
              <a:latin typeface="Georgia"/>
              <a:ea typeface="Georgia"/>
              <a:cs typeface="Georgia"/>
              <a:sym typeface="Georgia"/>
            </a:endParaRPr>
          </a:p>
        </p:txBody>
      </p:sp>
      <p:pic>
        <p:nvPicPr>
          <p:cNvPr id="314" name="Google Shape;314;p47"/>
          <p:cNvPicPr preferRelativeResize="0"/>
          <p:nvPr/>
        </p:nvPicPr>
        <p:blipFill rotWithShape="1">
          <a:blip r:embed="rId3">
            <a:alphaModFix/>
          </a:blip>
          <a:srcRect b="5889" l="24400" r="23350" t="5677"/>
          <a:stretch/>
        </p:blipFill>
        <p:spPr>
          <a:xfrm>
            <a:off x="613487" y="2809375"/>
            <a:ext cx="1214626" cy="1817553"/>
          </a:xfrm>
          <a:prstGeom prst="rect">
            <a:avLst/>
          </a:prstGeom>
          <a:noFill/>
          <a:ln>
            <a:noFill/>
          </a:ln>
        </p:spPr>
      </p:pic>
      <p:pic>
        <p:nvPicPr>
          <p:cNvPr id="315" name="Google Shape;315;p47"/>
          <p:cNvPicPr preferRelativeResize="0"/>
          <p:nvPr/>
        </p:nvPicPr>
        <p:blipFill rotWithShape="1">
          <a:blip r:embed="rId4">
            <a:alphaModFix/>
          </a:blip>
          <a:srcRect b="0" l="0" r="0" t="0"/>
          <a:stretch/>
        </p:blipFill>
        <p:spPr>
          <a:xfrm>
            <a:off x="603348" y="853285"/>
            <a:ext cx="1234910" cy="115402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8"/>
          <p:cNvSpPr txBox="1"/>
          <p:nvPr>
            <p:ph idx="1" type="body"/>
          </p:nvPr>
        </p:nvSpPr>
        <p:spPr>
          <a:xfrm>
            <a:off x="600600" y="1645875"/>
            <a:ext cx="3577500" cy="3147000"/>
          </a:xfrm>
          <a:prstGeom prst="rect">
            <a:avLst/>
          </a:prstGeom>
          <a:noFill/>
          <a:ln>
            <a:noFill/>
          </a:ln>
        </p:spPr>
        <p:txBody>
          <a:bodyPr anchorCtr="0" anchor="ctr" bIns="34275" lIns="68575" spcFirstLastPara="1" rIns="68575" wrap="square" tIns="34275">
            <a:normAutofit/>
          </a:bodyPr>
          <a:lstStyle/>
          <a:p>
            <a:pPr indent="0" lvl="0" marL="0" rtl="0" algn="ctr">
              <a:spcBef>
                <a:spcPts val="1000"/>
              </a:spcBef>
              <a:spcAft>
                <a:spcPts val="0"/>
              </a:spcAft>
              <a:buClr>
                <a:schemeClr val="dk1"/>
              </a:buClr>
              <a:buSzPts val="1100"/>
              <a:buFont typeface="Arial"/>
              <a:buNone/>
            </a:pPr>
            <a:r>
              <a:rPr lang="en" sz="1800">
                <a:solidFill>
                  <a:srgbClr val="000000"/>
                </a:solidFill>
              </a:rPr>
              <a:t>We’re going to hear from Robert Polomski who talks about tree production and tree nursery</a:t>
            </a:r>
            <a:endParaRPr sz="1800">
              <a:solidFill>
                <a:srgbClr val="000000"/>
              </a:solidFill>
            </a:endParaRPr>
          </a:p>
          <a:p>
            <a:pPr indent="0" lvl="0" marL="0" rtl="0" algn="ctr">
              <a:spcBef>
                <a:spcPts val="1000"/>
              </a:spcBef>
              <a:spcAft>
                <a:spcPts val="0"/>
              </a:spcAft>
              <a:buNone/>
            </a:pPr>
            <a:r>
              <a:rPr lang="en" sz="1800">
                <a:solidFill>
                  <a:srgbClr val="000000"/>
                </a:solidFill>
              </a:rPr>
              <a:t>He also talks about the maintenance that needs to be done while owning a tree!</a:t>
            </a:r>
            <a:endParaRPr sz="1800">
              <a:solidFill>
                <a:srgbClr val="000000"/>
              </a:solidFill>
            </a:endParaRPr>
          </a:p>
        </p:txBody>
      </p:sp>
      <p:pic>
        <p:nvPicPr>
          <p:cNvPr descr="Robert Polomski discusses field-grown nursery tree production and methods nurseries use to grow structurally sound and healthy trees. Robert explains that, after harvest, most field-grown trees have their root balls wrapped in burlap and twine in preparation for transport and planting. Balled and burlapped trees are typically available from fall to spring." id="321" name="Google Shape;321;p48" title="Journey of a Nursery Tree from the Field to Balled and Burlapped">
            <a:hlinkClick r:id="rId3"/>
          </p:cNvPr>
          <p:cNvPicPr preferRelativeResize="0"/>
          <p:nvPr/>
        </p:nvPicPr>
        <p:blipFill>
          <a:blip r:embed="rId4">
            <a:alphaModFix/>
          </a:blip>
          <a:stretch>
            <a:fillRect/>
          </a:stretch>
        </p:blipFill>
        <p:spPr>
          <a:xfrm>
            <a:off x="4572000" y="1645875"/>
            <a:ext cx="4196000" cy="3147000"/>
          </a:xfrm>
          <a:prstGeom prst="rect">
            <a:avLst/>
          </a:prstGeom>
          <a:noFill/>
          <a:ln>
            <a:noFill/>
          </a:ln>
        </p:spPr>
      </p:pic>
      <p:sp>
        <p:nvSpPr>
          <p:cNvPr id="322" name="Google Shape;322;p48"/>
          <p:cNvSpPr txBox="1"/>
          <p:nvPr/>
        </p:nvSpPr>
        <p:spPr>
          <a:xfrm>
            <a:off x="369000" y="365850"/>
            <a:ext cx="8406000" cy="1205700"/>
          </a:xfrm>
          <a:prstGeom prst="rect">
            <a:avLst/>
          </a:prstGeom>
          <a:solidFill>
            <a:srgbClr val="EE3124"/>
          </a:solid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chemeClr val="lt1"/>
                </a:solidFill>
                <a:latin typeface="Georgia"/>
                <a:ea typeface="Georgia"/>
                <a:cs typeface="Georgia"/>
                <a:sym typeface="Georgia"/>
              </a:rPr>
              <a:t>Let’s hear from a tree nursery expert</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49"/>
          <p:cNvPicPr preferRelativeResize="0"/>
          <p:nvPr/>
        </p:nvPicPr>
        <p:blipFill rotWithShape="1">
          <a:blip r:embed="rId3">
            <a:alphaModFix/>
          </a:blip>
          <a:srcRect b="3607" l="2117" r="2069" t="27279"/>
          <a:stretch/>
        </p:blipFill>
        <p:spPr>
          <a:xfrm>
            <a:off x="388175" y="910000"/>
            <a:ext cx="5564100" cy="1741500"/>
          </a:xfrm>
          <a:prstGeom prst="rect">
            <a:avLst/>
          </a:prstGeom>
          <a:noFill/>
          <a:ln>
            <a:noFill/>
          </a:ln>
        </p:spPr>
      </p:pic>
      <p:sp>
        <p:nvSpPr>
          <p:cNvPr id="328" name="Google Shape;328;p49"/>
          <p:cNvSpPr/>
          <p:nvPr/>
        </p:nvSpPr>
        <p:spPr>
          <a:xfrm>
            <a:off x="6099700" y="350575"/>
            <a:ext cx="2675100" cy="22989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9"/>
          <p:cNvSpPr txBox="1"/>
          <p:nvPr/>
        </p:nvSpPr>
        <p:spPr>
          <a:xfrm>
            <a:off x="472350" y="350575"/>
            <a:ext cx="8204400" cy="4409100"/>
          </a:xfrm>
          <a:prstGeom prst="rect">
            <a:avLst/>
          </a:prstGeom>
          <a:noFill/>
          <a:ln>
            <a:noFill/>
          </a:ln>
        </p:spPr>
        <p:txBody>
          <a:bodyPr anchorCtr="0" anchor="t" bIns="34275" lIns="68575" spcFirstLastPara="1" rIns="68575" wrap="square" tIns="34275">
            <a:normAutofit lnSpcReduction="10000"/>
          </a:bodyPr>
          <a:lstStyle/>
          <a:p>
            <a:pPr indent="0" lvl="0" marL="0" marR="0" rtl="0" algn="l">
              <a:lnSpc>
                <a:spcPct val="90000"/>
              </a:lnSpc>
              <a:spcBef>
                <a:spcPts val="0"/>
              </a:spcBef>
              <a:spcAft>
                <a:spcPts val="0"/>
              </a:spcAft>
              <a:buClr>
                <a:schemeClr val="dk1"/>
              </a:buClr>
              <a:buSzPts val="3300"/>
              <a:buFont typeface="Georgia"/>
              <a:buNone/>
            </a:pPr>
            <a:r>
              <a:rPr lang="en" sz="3300">
                <a:solidFill>
                  <a:schemeClr val="dk1"/>
                </a:solidFill>
                <a:latin typeface="Georgia"/>
                <a:ea typeface="Georgia"/>
                <a:cs typeface="Georgia"/>
                <a:sym typeface="Georgia"/>
              </a:rPr>
              <a:t>    Girl Scout Tree Promise</a:t>
            </a:r>
            <a:endParaRPr sz="3300"/>
          </a:p>
          <a:p>
            <a:pPr indent="0" lvl="0" marL="0" marR="0" rtl="0" algn="l">
              <a:lnSpc>
                <a:spcPct val="90000"/>
              </a:lnSpc>
              <a:spcBef>
                <a:spcPts val="0"/>
              </a:spcBef>
              <a:spcAft>
                <a:spcPts val="0"/>
              </a:spcAft>
              <a:buClr>
                <a:schemeClr val="dk1"/>
              </a:buClr>
              <a:buSzPts val="1500"/>
              <a:buFont typeface="Georgia"/>
              <a:buNone/>
            </a:pPr>
            <a:r>
              <a:t/>
            </a:r>
            <a:endParaRPr b="0" sz="1500" cap="none">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t/>
            </a:r>
            <a:endParaRPr sz="18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rPr b="1" lang="en" sz="1800">
                <a:solidFill>
                  <a:schemeClr val="dk1"/>
                </a:solidFill>
                <a:latin typeface="Georgia"/>
                <a:ea typeface="Georgia"/>
                <a:cs typeface="Georgia"/>
                <a:sym typeface="Georgia"/>
              </a:rPr>
              <a:t>Let’s plant a tree!</a:t>
            </a:r>
            <a:endParaRPr b="1" sz="1800">
              <a:solidFill>
                <a:schemeClr val="dk1"/>
              </a:solidFill>
              <a:latin typeface="Georgia"/>
              <a:ea typeface="Georgia"/>
              <a:cs typeface="Georgia"/>
              <a:sym typeface="Georgia"/>
            </a:endParaRPr>
          </a:p>
          <a:p>
            <a:pPr indent="-342900" lvl="0" marL="457200" rtl="0" algn="l">
              <a:lnSpc>
                <a:spcPct val="90000"/>
              </a:lnSpc>
              <a:spcBef>
                <a:spcPts val="10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Join our mission to protect the planet from the effects of climate                       change by planting a tree! You’ll earn an additional patch!</a:t>
            </a:r>
            <a:endParaRPr sz="1800">
              <a:solidFill>
                <a:schemeClr val="dk1"/>
              </a:solidFill>
              <a:latin typeface="Georgia"/>
              <a:ea typeface="Georgia"/>
              <a:cs typeface="Georgia"/>
              <a:sym typeface="Georgia"/>
            </a:endParaRPr>
          </a:p>
          <a:p>
            <a:pPr indent="-342900" lvl="0" marL="457200" rtl="0" algn="l">
              <a:lnSpc>
                <a:spcPct val="90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Let’s plant a tree in our neighborhood!</a:t>
            </a:r>
            <a:endParaRPr sz="1800">
              <a:solidFill>
                <a:schemeClr val="dk1"/>
              </a:solidFill>
              <a:latin typeface="Georgia"/>
              <a:ea typeface="Georgia"/>
              <a:cs typeface="Georgia"/>
              <a:sym typeface="Georgia"/>
            </a:endParaRPr>
          </a:p>
          <a:p>
            <a:pPr indent="-342900" lvl="0" marL="457200" rtl="0" algn="l">
              <a:lnSpc>
                <a:spcPct val="90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See the GSUSA site for more info.</a:t>
            </a:r>
            <a:endParaRPr sz="1800">
              <a:solidFill>
                <a:schemeClr val="dk1"/>
              </a:solidFill>
              <a:latin typeface="Georgia"/>
              <a:ea typeface="Georgia"/>
              <a:cs typeface="Georgia"/>
              <a:sym typeface="Georgia"/>
            </a:endParaRPr>
          </a:p>
        </p:txBody>
      </p:sp>
      <p:sp>
        <p:nvSpPr>
          <p:cNvPr id="330" name="Google Shape;330;p49"/>
          <p:cNvSpPr txBox="1"/>
          <p:nvPr/>
        </p:nvSpPr>
        <p:spPr>
          <a:xfrm>
            <a:off x="472350" y="4343875"/>
            <a:ext cx="83025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u="sng">
                <a:solidFill>
                  <a:schemeClr val="hlink"/>
                </a:solidFill>
                <a:hlinkClick r:id="rId4"/>
              </a:rPr>
              <a:t>https://www.girlscouts.org/en/girl-scouts-at-home/activities-for-girls/for-every-girl/tree-promise.html</a:t>
            </a:r>
            <a:endParaRPr u="sng">
              <a:solidFill>
                <a:schemeClr val="hlink"/>
              </a:solidFill>
            </a:endParaRPr>
          </a:p>
        </p:txBody>
      </p:sp>
      <p:pic>
        <p:nvPicPr>
          <p:cNvPr id="331" name="Google Shape;331;p49"/>
          <p:cNvPicPr preferRelativeResize="0"/>
          <p:nvPr/>
        </p:nvPicPr>
        <p:blipFill rotWithShape="1">
          <a:blip r:embed="rId5">
            <a:alphaModFix/>
          </a:blip>
          <a:srcRect b="5889" l="24400" r="23350" t="5677"/>
          <a:stretch/>
        </p:blipFill>
        <p:spPr>
          <a:xfrm>
            <a:off x="6829937" y="591250"/>
            <a:ext cx="1214626" cy="181755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0"/>
          <p:cNvSpPr/>
          <p:nvPr/>
        </p:nvSpPr>
        <p:spPr>
          <a:xfrm>
            <a:off x="378550" y="345750"/>
            <a:ext cx="2706600" cy="3130200"/>
          </a:xfrm>
          <a:prstGeom prst="rect">
            <a:avLst/>
          </a:prstGeom>
          <a:solidFill>
            <a:srgbClr val="0056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0"/>
          <p:cNvSpPr/>
          <p:nvPr/>
        </p:nvSpPr>
        <p:spPr>
          <a:xfrm>
            <a:off x="3218675" y="350550"/>
            <a:ext cx="2706600" cy="3130200"/>
          </a:xfrm>
          <a:prstGeom prst="rect">
            <a:avLst/>
          </a:prstGeom>
          <a:solidFill>
            <a:srgbClr val="EE31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0"/>
          <p:cNvSpPr/>
          <p:nvPr/>
        </p:nvSpPr>
        <p:spPr>
          <a:xfrm>
            <a:off x="6058675" y="350550"/>
            <a:ext cx="2706600" cy="31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0"/>
          <p:cNvSpPr txBox="1"/>
          <p:nvPr/>
        </p:nvSpPr>
        <p:spPr>
          <a:xfrm>
            <a:off x="378550" y="3499998"/>
            <a:ext cx="8386800" cy="12282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Way to go, you have earned the           </a:t>
            </a:r>
            <a:r>
              <a:rPr lang="en" sz="3600">
                <a:solidFill>
                  <a:schemeClr val="dk1"/>
                </a:solidFill>
                <a:latin typeface="Georgia"/>
                <a:ea typeface="Georgia"/>
                <a:cs typeface="Georgia"/>
                <a:sym typeface="Georgia"/>
              </a:rPr>
              <a:t>Cadette Trees Badge!</a:t>
            </a:r>
            <a:endParaRPr sz="1100">
              <a:latin typeface="Georgia"/>
              <a:ea typeface="Georgia"/>
              <a:cs typeface="Georgia"/>
              <a:sym typeface="Georgia"/>
            </a:endParaRPr>
          </a:p>
        </p:txBody>
      </p:sp>
      <p:pic>
        <p:nvPicPr>
          <p:cNvPr id="340" name="Google Shape;340;p50"/>
          <p:cNvPicPr preferRelativeResize="0"/>
          <p:nvPr/>
        </p:nvPicPr>
        <p:blipFill rotWithShape="1">
          <a:blip r:embed="rId3">
            <a:alphaModFix/>
          </a:blip>
          <a:srcRect b="0" l="0" r="0" t="0"/>
          <a:stretch/>
        </p:blipFill>
        <p:spPr>
          <a:xfrm>
            <a:off x="3483616" y="903377"/>
            <a:ext cx="2176770" cy="2034187"/>
          </a:xfrm>
          <a:prstGeom prst="rect">
            <a:avLst/>
          </a:prstGeom>
          <a:noFill/>
          <a:ln>
            <a:noFill/>
          </a:ln>
        </p:spPr>
      </p:pic>
      <p:pic>
        <p:nvPicPr>
          <p:cNvPr id="341" name="Google Shape;341;p50"/>
          <p:cNvPicPr preferRelativeResize="0"/>
          <p:nvPr/>
        </p:nvPicPr>
        <p:blipFill rotWithShape="1">
          <a:blip r:embed="rId4">
            <a:alphaModFix/>
          </a:blip>
          <a:srcRect b="5889" l="24400" r="23350" t="5677"/>
          <a:stretch/>
        </p:blipFill>
        <p:spPr>
          <a:xfrm>
            <a:off x="6716474" y="879750"/>
            <a:ext cx="1390998" cy="2081451"/>
          </a:xfrm>
          <a:prstGeom prst="rect">
            <a:avLst/>
          </a:prstGeom>
          <a:noFill/>
          <a:ln>
            <a:noFill/>
          </a:ln>
        </p:spPr>
      </p:pic>
      <p:sp>
        <p:nvSpPr>
          <p:cNvPr id="342" name="Google Shape;342;p50"/>
          <p:cNvSpPr/>
          <p:nvPr/>
        </p:nvSpPr>
        <p:spPr>
          <a:xfrm>
            <a:off x="1036375" y="870150"/>
            <a:ext cx="1391100" cy="2081400"/>
          </a:xfrm>
          <a:prstGeom prst="diamond">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