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p:regular r:id="rId19"/>
      <p:bold r:id="rId20"/>
      <p:italic r:id="rId21"/>
      <p:boldItalic r:id="rId22"/>
    </p:embeddedFont>
    <p:embeddedFont>
      <p:font typeface="Proxima Nova"/>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ProximaNova-bold.fntdata"/><Relationship Id="rId23" Type="http://schemas.openxmlformats.org/officeDocument/2006/relationships/font" Target="fonts/ProximaNova-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roximaNova-boldItalic.fntdata"/><Relationship Id="rId25" Type="http://schemas.openxmlformats.org/officeDocument/2006/relationships/font" Target="fonts/ProximaNov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8329f1e23c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8329f1e23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8329f1e23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329f1e23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8329f1e23c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8329f1e23c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329f1e23c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329f1e23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8329f1e23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329f1e23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329f1e23c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329f1e23c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8329f1e23c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329f1e23c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8329f1e23c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329f1e23c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8329f1e23c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8329f1e23c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329f1e23c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329f1e23c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8329f1e23c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8329f1e23c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8329f1e23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329f1e23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hyperlink" Target="http://www.getyourgirlpower.org" TargetMode="External"/><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hyperlink" Target="https://ipfs.io/ipfs/QmXoypizjW3WknFiJnKLwHCnL72vedxjQkDDP1mXWo6uco/wiki/Rainbow.html" TargetMode="External"/><Relationship Id="rId5" Type="http://schemas.openxmlformats.org/officeDocument/2006/relationships/hyperlink" Target="https://www.futurelearn.com/courses/explore-animation/0/steps/12222" TargetMode="External"/><Relationship Id="rId6" Type="http://schemas.openxmlformats.org/officeDocument/2006/relationships/hyperlink" Target="https://en.wiktionary.org/wiki/colourless" TargetMode="External"/><Relationship Id="rId7" Type="http://schemas.openxmlformats.org/officeDocument/2006/relationships/hyperlink" Target="https://ipfs.io/ipfs/QmXoypizjW3WknFiJnKLwHCnL72vedxjQkDDP1mXWo6uco/wiki/Dispersion_of_light.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hyperlink" Target="http://www.youtube.com/watch?v=lil4co0z7QA" TargetMode="External"/><Relationship Id="rId5"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hyperlink" Target="http://kids.alma.cl/the-electromagnetic-spectrum/" TargetMode="External"/><Relationship Id="rId5"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hyperlink" Target="https://www.google.com/url?sa=i&amp;url=https%3A%2F%2Fspaceplace.nasa.gov%2Fsunscreen-activity%2Fen%2FSunscreen-UVrays.pdf&amp;psig=AOvVaw2KDZbofvtsdodhTBz42lUL&amp;ust=1586548331667000&amp;source=images&amp;cd=vfe&amp;ved=0CAIQjRxqFwoTCJiwkaKP3OgCFQAAAAAdAAAAABAO" TargetMode="External"/><Relationship Id="rId5"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hyperlink" Target="https://mo-www.cfa.harvard.edu/cgi-bin/OWN/Own.pl" TargetMode="External"/><Relationship Id="rId5" Type="http://schemas.openxmlformats.org/officeDocument/2006/relationships/hyperlink" Target="https://mo-www.cfa.harvard.edu/OWN/" TargetMode="External"/><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hyperlink" Target="https://apod.nasa.gov/apod/astropix.html" TargetMode="External"/><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hyperlink" Target="https://www.nasa.gov/mission_pages/swift/bursts/short_burst_nsu_multimedia.html" TargetMode="External"/><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hyperlink" Target="http://www.youtube.com/watch?v=6qM_YEFgMV8" TargetMode="External"/><Relationship Id="rId5"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hyperlink" Target="http://www.youtube.com/watch?v=dd82jaztFIo" TargetMode="External"/><Relationship Id="rId5"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hyperlink" Target="https://www.facebook.com/gscentralil/" TargetMode="External"/><Relationship Id="rId5" Type="http://schemas.openxmlformats.org/officeDocument/2006/relationships/image" Target="../media/image24.jpg"/><Relationship Id="rId6" Type="http://schemas.openxmlformats.org/officeDocument/2006/relationships/hyperlink" Target="http://www.getyourgirlpower.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1"/>
                </a:solidFill>
              </a:rPr>
              <a:t>Space Science Researcher</a:t>
            </a:r>
            <a:endParaRPr>
              <a:solidFill>
                <a:schemeClr val="lt1"/>
              </a:solidFill>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chemeClr val="lt1"/>
                </a:solidFill>
              </a:rPr>
              <a:t>Cadette</a:t>
            </a:r>
            <a:endParaRPr sz="4800">
              <a:solidFill>
                <a:schemeClr val="lt1"/>
              </a:solidFill>
            </a:endParaRPr>
          </a:p>
        </p:txBody>
      </p:sp>
      <p:sp>
        <p:nvSpPr>
          <p:cNvPr id="57" name="Google Shape;57;p13"/>
          <p:cNvSpPr txBox="1"/>
          <p:nvPr/>
        </p:nvSpPr>
        <p:spPr>
          <a:xfrm>
            <a:off x="191775" y="4302350"/>
            <a:ext cx="3970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uFill>
                  <a:noFill/>
                </a:uFill>
                <a:hlinkClick r:id="rId4">
                  <a:extLst>
                    <a:ext uri="{A12FA001-AC4F-418D-AE19-62706E023703}">
                      <ahyp:hlinkClr val="tx"/>
                    </a:ext>
                  </a:extLst>
                </a:hlinkClick>
              </a:rPr>
              <a:t>www.GetYourGirlPower.org</a:t>
            </a:r>
            <a:r>
              <a:rPr lang="en" sz="1800">
                <a:solidFill>
                  <a:srgbClr val="FFFFFF"/>
                </a:solidFill>
              </a:rPr>
              <a:t> </a:t>
            </a:r>
            <a:endParaRPr sz="1800">
              <a:solidFill>
                <a:srgbClr val="FFFFFF"/>
              </a:solidFill>
            </a:endParaRPr>
          </a:p>
        </p:txBody>
      </p:sp>
      <p:pic>
        <p:nvPicPr>
          <p:cNvPr id="58" name="Google Shape;58;p13"/>
          <p:cNvPicPr preferRelativeResize="0"/>
          <p:nvPr/>
        </p:nvPicPr>
        <p:blipFill>
          <a:blip r:embed="rId5">
            <a:alphaModFix/>
          </a:blip>
          <a:stretch>
            <a:fillRect/>
          </a:stretch>
        </p:blipFill>
        <p:spPr>
          <a:xfrm>
            <a:off x="6761775" y="2571750"/>
            <a:ext cx="2222500" cy="2222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 name="Shape 62"/>
        <p:cNvGrpSpPr/>
        <p:nvPr/>
      </p:nvGrpSpPr>
      <p:grpSpPr>
        <a:xfrm>
          <a:off x="0" y="0"/>
          <a:ext cx="0" cy="0"/>
          <a:chOff x="0" y="0"/>
          <a:chExt cx="0" cy="0"/>
        </a:xfrm>
      </p:grpSpPr>
      <p:sp>
        <p:nvSpPr>
          <p:cNvPr id="63" name="Google Shape;63;p14"/>
          <p:cNvSpPr txBox="1"/>
          <p:nvPr>
            <p:ph type="title"/>
          </p:nvPr>
        </p:nvSpPr>
        <p:spPr>
          <a:xfrm>
            <a:off x="311700" y="849350"/>
            <a:ext cx="8520600" cy="319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Scientists have used the observation and exploration</a:t>
            </a:r>
            <a:endParaRPr/>
          </a:p>
          <a:p>
            <a:pPr indent="0" lvl="0" marL="0" rtl="0" algn="ctr">
              <a:spcBef>
                <a:spcPts val="0"/>
              </a:spcBef>
              <a:spcAft>
                <a:spcPts val="0"/>
              </a:spcAft>
              <a:buClr>
                <a:schemeClr val="dk1"/>
              </a:buClr>
              <a:buSzPts val="1100"/>
              <a:buFont typeface="Arial"/>
              <a:buNone/>
            </a:pPr>
            <a:r>
              <a:rPr lang="en"/>
              <a:t>of light to make discoveries that deepen their</a:t>
            </a:r>
            <a:endParaRPr/>
          </a:p>
          <a:p>
            <a:pPr indent="0" lvl="0" marL="0" rtl="0" algn="ctr">
              <a:spcBef>
                <a:spcPts val="0"/>
              </a:spcBef>
              <a:spcAft>
                <a:spcPts val="0"/>
              </a:spcAft>
              <a:buClr>
                <a:schemeClr val="dk1"/>
              </a:buClr>
              <a:buSzPts val="1100"/>
              <a:buFont typeface="Arial"/>
              <a:buNone/>
            </a:pPr>
            <a:r>
              <a:rPr lang="en"/>
              <a:t>understanding of the Sun, stars, and other objects in space. You’ll re-create some of these scientific experiments, observe the night sky with your own eyes, and explore the possibility of seeing light in new ways.</a:t>
            </a:r>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69" name="Google Shape;69;p15"/>
          <p:cNvSpPr txBox="1"/>
          <p:nvPr>
            <p:ph type="title"/>
          </p:nvPr>
        </p:nvSpPr>
        <p:spPr>
          <a:xfrm>
            <a:off x="311700" y="189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1: What more can you see?</a:t>
            </a:r>
            <a:endParaRPr>
              <a:solidFill>
                <a:schemeClr val="lt1"/>
              </a:solidFill>
            </a:endParaRPr>
          </a:p>
        </p:txBody>
      </p:sp>
      <p:sp>
        <p:nvSpPr>
          <p:cNvPr id="70" name="Google Shape;70;p15"/>
          <p:cNvSpPr txBox="1"/>
          <p:nvPr>
            <p:ph idx="1" type="body"/>
          </p:nvPr>
        </p:nvSpPr>
        <p:spPr>
          <a:xfrm>
            <a:off x="311700" y="1152475"/>
            <a:ext cx="8520600" cy="38883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2000">
                <a:solidFill>
                  <a:schemeClr val="lt1"/>
                </a:solidFill>
                <a:latin typeface="Roboto"/>
                <a:ea typeface="Roboto"/>
                <a:cs typeface="Roboto"/>
                <a:sym typeface="Roboto"/>
              </a:rPr>
              <a:t>A Newton disc is a disc with seven segments in </a:t>
            </a:r>
            <a:r>
              <a:rPr lang="en" sz="2000">
                <a:solidFill>
                  <a:schemeClr val="lt1"/>
                </a:solidFill>
                <a:uFill>
                  <a:noFill/>
                </a:uFill>
                <a:latin typeface="Roboto"/>
                <a:ea typeface="Roboto"/>
                <a:cs typeface="Roboto"/>
                <a:sym typeface="Roboto"/>
                <a:hlinkClick r:id="rId4">
                  <a:extLst>
                    <a:ext uri="{A12FA001-AC4F-418D-AE19-62706E023703}">
                      <ahyp:hlinkClr val="tx"/>
                    </a:ext>
                  </a:extLst>
                </a:hlinkClick>
              </a:rPr>
              <a:t>rainbow</a:t>
            </a:r>
            <a:r>
              <a:rPr lang="en" sz="2000">
                <a:solidFill>
                  <a:schemeClr val="lt1"/>
                </a:solidFill>
                <a:latin typeface="Roboto"/>
                <a:ea typeface="Roboto"/>
                <a:cs typeface="Roboto"/>
                <a:sym typeface="Roboto"/>
              </a:rPr>
              <a:t> colors. When the disc is rotated, the colors fade to white; in this way Isaac Newton demonstrated that white light is a combination of the seven different colors found in a rainbow. This is due to the phenomenon called </a:t>
            </a:r>
            <a:r>
              <a:rPr b="1" i="1" lang="en" sz="2000" u="sng">
                <a:solidFill>
                  <a:schemeClr val="lt1"/>
                </a:solidFill>
                <a:latin typeface="Roboto"/>
                <a:ea typeface="Roboto"/>
                <a:cs typeface="Roboto"/>
                <a:sym typeface="Roboto"/>
                <a:hlinkClick r:id="rId5">
                  <a:extLst>
                    <a:ext uri="{A12FA001-AC4F-418D-AE19-62706E023703}">
                      <ahyp:hlinkClr val="tx"/>
                    </a:ext>
                  </a:extLst>
                </a:hlinkClick>
              </a:rPr>
              <a:t>persistence of vision</a:t>
            </a:r>
            <a:r>
              <a:rPr b="1" i="1" lang="en" sz="2000" u="sng">
                <a:solidFill>
                  <a:schemeClr val="lt1"/>
                </a:solidFill>
                <a:latin typeface="Roboto"/>
                <a:ea typeface="Roboto"/>
                <a:cs typeface="Roboto"/>
                <a:sym typeface="Roboto"/>
              </a:rPr>
              <a:t>.</a:t>
            </a:r>
            <a:r>
              <a:rPr lang="en" sz="2000">
                <a:solidFill>
                  <a:schemeClr val="lt1"/>
                </a:solidFill>
                <a:latin typeface="Roboto"/>
                <a:ea typeface="Roboto"/>
                <a:cs typeface="Roboto"/>
                <a:sym typeface="Roboto"/>
              </a:rPr>
              <a:t> It was an important discovery as it proves that light is not</a:t>
            </a:r>
            <a:r>
              <a:rPr lang="en" sz="2000">
                <a:solidFill>
                  <a:schemeClr val="lt1"/>
                </a:solidFill>
                <a:uFill>
                  <a:noFill/>
                </a:uFill>
                <a:latin typeface="Roboto"/>
                <a:ea typeface="Roboto"/>
                <a:cs typeface="Roboto"/>
                <a:sym typeface="Roboto"/>
                <a:hlinkClick r:id="rId6">
                  <a:extLst>
                    <a:ext uri="{A12FA001-AC4F-418D-AE19-62706E023703}">
                      <ahyp:hlinkClr val="tx"/>
                    </a:ext>
                  </a:extLst>
                </a:hlinkClick>
              </a:rPr>
              <a:t> colorless</a:t>
            </a:r>
            <a:r>
              <a:rPr lang="en" sz="2000">
                <a:solidFill>
                  <a:schemeClr val="lt1"/>
                </a:solidFill>
                <a:latin typeface="Roboto"/>
                <a:ea typeface="Roboto"/>
                <a:cs typeface="Roboto"/>
                <a:sym typeface="Roboto"/>
              </a:rPr>
              <a:t>, but has colors in it which together converge to give a faded white color which we consider colorless. This property is based on the principles of </a:t>
            </a:r>
            <a:r>
              <a:rPr lang="en" sz="2000">
                <a:solidFill>
                  <a:schemeClr val="lt1"/>
                </a:solidFill>
                <a:uFill>
                  <a:noFill/>
                </a:uFill>
                <a:latin typeface="Roboto"/>
                <a:ea typeface="Roboto"/>
                <a:cs typeface="Roboto"/>
                <a:sym typeface="Roboto"/>
                <a:hlinkClick r:id="rId7">
                  <a:extLst>
                    <a:ext uri="{A12FA001-AC4F-418D-AE19-62706E023703}">
                      <ahyp:hlinkClr val="tx"/>
                    </a:ext>
                  </a:extLst>
                </a:hlinkClick>
              </a:rPr>
              <a:t>dispersion of light</a:t>
            </a:r>
            <a:r>
              <a:rPr lang="en" sz="2000">
                <a:solidFill>
                  <a:schemeClr val="lt1"/>
                </a:solidFill>
                <a:latin typeface="Roboto"/>
                <a:ea typeface="Roboto"/>
                <a:cs typeface="Roboto"/>
                <a:sym typeface="Roboto"/>
              </a:rPr>
              <a:t>. </a:t>
            </a:r>
            <a:endParaRPr>
              <a:solidFill>
                <a:srgbClr val="000000"/>
              </a:solidFill>
              <a:latin typeface="Comic Sans MS"/>
              <a:ea typeface="Comic Sans MS"/>
              <a:cs typeface="Comic Sans MS"/>
              <a:sym typeface="Comic Sans MS"/>
            </a:endParaRPr>
          </a:p>
          <a:p>
            <a:pPr indent="0" lvl="0" marL="0" rtl="0" algn="l">
              <a:spcBef>
                <a:spcPts val="600"/>
              </a:spcBef>
              <a:spcAft>
                <a:spcPts val="0"/>
              </a:spcAft>
              <a:buClr>
                <a:schemeClr val="dk1"/>
              </a:buClr>
              <a:buSzPts val="1100"/>
              <a:buFont typeface="Arial"/>
              <a:buNone/>
            </a:pPr>
            <a:r>
              <a:t/>
            </a:r>
            <a:endParaRPr>
              <a:latin typeface="Comic Sans MS"/>
              <a:ea typeface="Comic Sans MS"/>
              <a:cs typeface="Comic Sans MS"/>
              <a:sym typeface="Comic Sans MS"/>
            </a:endParaRPr>
          </a:p>
          <a:p>
            <a:pPr indent="0" lvl="0" marL="0" rtl="0" algn="l">
              <a:spcBef>
                <a:spcPts val="1600"/>
              </a:spcBef>
              <a:spcAft>
                <a:spcPts val="1600"/>
              </a:spcAft>
              <a:buNone/>
            </a:pPr>
            <a:r>
              <a:t/>
            </a:r>
            <a:endParaRPr>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6"/>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76" name="Google Shape;76;p16"/>
          <p:cNvSpPr txBox="1"/>
          <p:nvPr>
            <p:ph type="title"/>
          </p:nvPr>
        </p:nvSpPr>
        <p:spPr>
          <a:xfrm rot="-596372">
            <a:off x="802670" y="504771"/>
            <a:ext cx="3375261" cy="1220113"/>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n" sz="2400">
                <a:latin typeface="Comic Sans MS"/>
                <a:ea typeface="Comic Sans MS"/>
                <a:cs typeface="Comic Sans MS"/>
                <a:sym typeface="Comic Sans MS"/>
              </a:rPr>
              <a:t>Create Newton’s Disk</a:t>
            </a:r>
            <a:endParaRPr b="1" sz="2400"/>
          </a:p>
        </p:txBody>
      </p:sp>
      <p:pic>
        <p:nvPicPr>
          <p:cNvPr descr="Buy it Here: http://www.incrediblescience.com/light-show-spinner.html&#10;Subscribe!: http://www.youtube.com/subscription_center?add_user=IncredibleScience&#10;Find us on Facebook! http://www.facebook.com/IncredibleScienceToy&#10;&#10;Light Show Spinners will is a fun light up version of the Newton's Disc. It creates a mesmerizing light show and takes some time to master but once you get the knack for it, it's so much fun you won't want to stop spinning it! Can You Imagine creating a 360 degree full circle light show? We did! Presenting Light Show Spinners. Create moving, spinning art shows with LED lights. Easy to play and fun to watch. &#10;&#10;Incredible Science Fun Learning Ideas:&#10;&#10;    Make your own Newton's disc using colored paper and cardboard (see video) and explore color, light, color mixing and ROYGBIV properties.&#10;    Discuss how the patters appear and what causes it to change." id="77" name="Google Shape;77;p16" title="Color Wheel Illusion Spinner Newton's Disc Easy to Make ~ Incredible Science">
            <a:hlinkClick r:id="rId4"/>
          </p:cNvPr>
          <p:cNvPicPr preferRelativeResize="0"/>
          <p:nvPr/>
        </p:nvPicPr>
        <p:blipFill>
          <a:blip r:embed="rId5">
            <a:alphaModFix/>
          </a:blip>
          <a:stretch>
            <a:fillRect/>
          </a:stretch>
        </p:blipFill>
        <p:spPr>
          <a:xfrm>
            <a:off x="2286000" y="1211400"/>
            <a:ext cx="4572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7"/>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83" name="Google Shape;83;p17"/>
          <p:cNvSpPr txBox="1"/>
          <p:nvPr>
            <p:ph type="title"/>
          </p:nvPr>
        </p:nvSpPr>
        <p:spPr>
          <a:xfrm>
            <a:off x="311700" y="248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2: Explore “invisible”light</a:t>
            </a:r>
            <a:endParaRPr>
              <a:solidFill>
                <a:schemeClr val="lt1"/>
              </a:solidFill>
            </a:endParaRPr>
          </a:p>
        </p:txBody>
      </p:sp>
      <p:sp>
        <p:nvSpPr>
          <p:cNvPr id="84" name="Google Shape;84;p17"/>
          <p:cNvSpPr txBox="1"/>
          <p:nvPr>
            <p:ph idx="1" type="body"/>
          </p:nvPr>
        </p:nvSpPr>
        <p:spPr>
          <a:xfrm>
            <a:off x="4857050" y="1431325"/>
            <a:ext cx="4206000" cy="3639600"/>
          </a:xfrm>
          <a:prstGeom prst="rect">
            <a:avLst/>
          </a:prstGeom>
        </p:spPr>
        <p:txBody>
          <a:bodyPr anchorCtr="0" anchor="t" bIns="91425" lIns="91425" spcFirstLastPara="1" rIns="91425" wrap="square" tIns="91425">
            <a:noAutofit/>
          </a:bodyPr>
          <a:lstStyle/>
          <a:p>
            <a:pPr indent="0" lvl="0" marL="0" rtl="0" algn="ctr">
              <a:spcBef>
                <a:spcPts val="1200"/>
              </a:spcBef>
              <a:spcAft>
                <a:spcPts val="0"/>
              </a:spcAft>
              <a:buClr>
                <a:schemeClr val="dk1"/>
              </a:buClr>
              <a:buSzPts val="1100"/>
              <a:buFont typeface="Arial"/>
              <a:buNone/>
            </a:pPr>
            <a:r>
              <a:rPr lang="en">
                <a:solidFill>
                  <a:schemeClr val="lt1"/>
                </a:solidFill>
              </a:rPr>
              <a:t>The light we can see with our eyes, called </a:t>
            </a:r>
            <a:r>
              <a:rPr i="1" lang="en">
                <a:solidFill>
                  <a:schemeClr val="lt1"/>
                </a:solidFill>
              </a:rPr>
              <a:t>visible light</a:t>
            </a:r>
            <a:r>
              <a:rPr lang="en">
                <a:solidFill>
                  <a:schemeClr val="lt1"/>
                </a:solidFill>
              </a:rPr>
              <a:t>, is just a small part of all the light around</a:t>
            </a:r>
            <a:r>
              <a:rPr lang="en">
                <a:solidFill>
                  <a:schemeClr val="lt1"/>
                </a:solidFill>
                <a:latin typeface="Courier New"/>
                <a:ea typeface="Courier New"/>
                <a:cs typeface="Courier New"/>
                <a:sym typeface="Courier New"/>
              </a:rPr>
              <a:t> </a:t>
            </a:r>
            <a:r>
              <a:rPr lang="en">
                <a:solidFill>
                  <a:schemeClr val="lt1"/>
                </a:solidFill>
              </a:rPr>
              <a:t>us.</a:t>
            </a:r>
            <a:r>
              <a:rPr lang="en">
                <a:solidFill>
                  <a:schemeClr val="lt1"/>
                </a:solidFill>
              </a:rPr>
              <a:t> Some types of light have more energy than visible light: UV, X-rays and gamma rays. Some types have less: infrared, microwaves and radio waves.</a:t>
            </a:r>
            <a:r>
              <a:rPr lang="en">
                <a:solidFill>
                  <a:schemeClr val="lt1"/>
                </a:solidFill>
              </a:rPr>
              <a:t> </a:t>
            </a:r>
            <a:r>
              <a:rPr lang="en">
                <a:solidFill>
                  <a:schemeClr val="lt1"/>
                </a:solidFill>
              </a:rPr>
              <a:t>We call</a:t>
            </a:r>
            <a:r>
              <a:rPr lang="en">
                <a:solidFill>
                  <a:schemeClr val="lt1"/>
                </a:solidFill>
              </a:rPr>
              <a:t> all of these different types of light </a:t>
            </a:r>
            <a:r>
              <a:rPr i="1" lang="en">
                <a:solidFill>
                  <a:schemeClr val="lt1"/>
                </a:solidFill>
              </a:rPr>
              <a:t>The Electromagnetic Spectrum</a:t>
            </a:r>
            <a:r>
              <a:rPr lang="en">
                <a:solidFill>
                  <a:schemeClr val="lt1"/>
                </a:solidFill>
              </a:rPr>
              <a:t>-</a:t>
            </a:r>
            <a:r>
              <a:rPr lang="en">
                <a:solidFill>
                  <a:schemeClr val="lt1"/>
                </a:solidFill>
              </a:rPr>
              <a:t>even the light we cannot see is still light! </a:t>
            </a:r>
            <a:endParaRPr>
              <a:solidFill>
                <a:schemeClr val="lt1"/>
              </a:solidFill>
            </a:endParaRPr>
          </a:p>
          <a:p>
            <a:pPr indent="0" lvl="0" marL="0" rtl="0" algn="ctr">
              <a:spcBef>
                <a:spcPts val="1200"/>
              </a:spcBef>
              <a:spcAft>
                <a:spcPts val="0"/>
              </a:spcAft>
              <a:buClr>
                <a:schemeClr val="dk1"/>
              </a:buClr>
              <a:buSzPts val="1100"/>
              <a:buFont typeface="Arial"/>
              <a:buNone/>
            </a:pPr>
            <a:r>
              <a:t/>
            </a:r>
            <a:endParaRPr>
              <a:solidFill>
                <a:schemeClr val="dk1"/>
              </a:solidFill>
              <a:highlight>
                <a:srgbClr val="FFFFFF"/>
              </a:highlight>
            </a:endParaRPr>
          </a:p>
          <a:p>
            <a:pPr indent="0" lvl="0" marL="0" rtl="0" algn="ctr">
              <a:spcBef>
                <a:spcPts val="0"/>
              </a:spcBef>
              <a:spcAft>
                <a:spcPts val="1600"/>
              </a:spcAft>
              <a:buNone/>
            </a:pPr>
            <a:r>
              <a:t/>
            </a:r>
            <a:endParaRPr/>
          </a:p>
        </p:txBody>
      </p:sp>
      <p:pic>
        <p:nvPicPr>
          <p:cNvPr id="85" name="Google Shape;85;p17">
            <a:hlinkClick r:id="rId4"/>
          </p:cNvPr>
          <p:cNvPicPr preferRelativeResize="0"/>
          <p:nvPr/>
        </p:nvPicPr>
        <p:blipFill>
          <a:blip r:embed="rId5">
            <a:alphaModFix/>
          </a:blip>
          <a:stretch>
            <a:fillRect/>
          </a:stretch>
        </p:blipFill>
        <p:spPr>
          <a:xfrm>
            <a:off x="0" y="923500"/>
            <a:ext cx="4260299" cy="30131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8"/>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91" name="Google Shape;91;p18"/>
          <p:cNvSpPr txBox="1"/>
          <p:nvPr>
            <p:ph type="title"/>
          </p:nvPr>
        </p:nvSpPr>
        <p:spPr>
          <a:xfrm>
            <a:off x="311700" y="199000"/>
            <a:ext cx="8520600" cy="63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Roboto"/>
                <a:ea typeface="Roboto"/>
                <a:cs typeface="Roboto"/>
                <a:sym typeface="Roboto"/>
              </a:rPr>
              <a:t>Step 2: Create a Sunprint </a:t>
            </a:r>
            <a:endParaRPr sz="3000">
              <a:solidFill>
                <a:schemeClr val="lt1"/>
              </a:solidFill>
              <a:latin typeface="Roboto"/>
              <a:ea typeface="Roboto"/>
              <a:cs typeface="Roboto"/>
              <a:sym typeface="Roboto"/>
            </a:endParaRPr>
          </a:p>
        </p:txBody>
      </p:sp>
      <p:sp>
        <p:nvSpPr>
          <p:cNvPr id="92" name="Google Shape;92;p18"/>
          <p:cNvSpPr txBox="1"/>
          <p:nvPr>
            <p:ph idx="1" type="body"/>
          </p:nvPr>
        </p:nvSpPr>
        <p:spPr>
          <a:xfrm>
            <a:off x="3918850" y="1272825"/>
            <a:ext cx="5030400" cy="3627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a:solidFill>
                  <a:srgbClr val="0000FF"/>
                </a:solidFill>
                <a:latin typeface="Roboto"/>
                <a:ea typeface="Roboto"/>
                <a:cs typeface="Roboto"/>
                <a:sym typeface="Roboto"/>
              </a:rPr>
              <a:t>Click on the image to create a sunprint. </a:t>
            </a:r>
            <a:endParaRPr b="1">
              <a:solidFill>
                <a:srgbClr val="0000FF"/>
              </a:solidFill>
              <a:latin typeface="Roboto"/>
              <a:ea typeface="Roboto"/>
              <a:cs typeface="Roboto"/>
              <a:sym typeface="Roboto"/>
            </a:endParaRPr>
          </a:p>
          <a:p>
            <a:pPr indent="0" lvl="0" marL="0" rtl="0" algn="l">
              <a:spcBef>
                <a:spcPts val="1200"/>
              </a:spcBef>
              <a:spcAft>
                <a:spcPts val="0"/>
              </a:spcAft>
              <a:buNone/>
            </a:pPr>
            <a:r>
              <a:rPr b="1" lang="en">
                <a:solidFill>
                  <a:srgbClr val="0000FF"/>
                </a:solidFill>
                <a:latin typeface="Roboto"/>
                <a:ea typeface="Roboto"/>
                <a:cs typeface="Roboto"/>
                <a:sym typeface="Roboto"/>
              </a:rPr>
              <a:t>Things to think about</a:t>
            </a:r>
            <a:endParaRPr b="1">
              <a:solidFill>
                <a:srgbClr val="0000FF"/>
              </a:solidFill>
              <a:latin typeface="Roboto"/>
              <a:ea typeface="Roboto"/>
              <a:cs typeface="Roboto"/>
              <a:sym typeface="Roboto"/>
            </a:endParaRPr>
          </a:p>
          <a:p>
            <a:pPr indent="-342900" lvl="0" marL="457200" rtl="0" algn="l">
              <a:spcBef>
                <a:spcPts val="1200"/>
              </a:spcBef>
              <a:spcAft>
                <a:spcPts val="0"/>
              </a:spcAft>
              <a:buClr>
                <a:srgbClr val="0000FF"/>
              </a:buClr>
              <a:buSzPts val="1800"/>
              <a:buFont typeface="Roboto"/>
              <a:buChar char="●"/>
            </a:pPr>
            <a:r>
              <a:rPr b="1" lang="en">
                <a:solidFill>
                  <a:srgbClr val="0000FF"/>
                </a:solidFill>
                <a:latin typeface="Roboto"/>
                <a:ea typeface="Roboto"/>
                <a:cs typeface="Roboto"/>
                <a:sym typeface="Roboto"/>
              </a:rPr>
              <a:t>What do you see? </a:t>
            </a:r>
            <a:endParaRPr b="1">
              <a:solidFill>
                <a:srgbClr val="0000FF"/>
              </a:solidFill>
              <a:latin typeface="Roboto"/>
              <a:ea typeface="Roboto"/>
              <a:cs typeface="Roboto"/>
              <a:sym typeface="Roboto"/>
            </a:endParaRPr>
          </a:p>
          <a:p>
            <a:pPr indent="-342900" lvl="0" marL="457200" rtl="0" algn="l">
              <a:spcBef>
                <a:spcPts val="0"/>
              </a:spcBef>
              <a:spcAft>
                <a:spcPts val="0"/>
              </a:spcAft>
              <a:buClr>
                <a:srgbClr val="0000FF"/>
              </a:buClr>
              <a:buSzPts val="1800"/>
              <a:buFont typeface="Roboto"/>
              <a:buChar char="●"/>
            </a:pPr>
            <a:r>
              <a:rPr b="1" lang="en">
                <a:solidFill>
                  <a:srgbClr val="0000FF"/>
                </a:solidFill>
                <a:latin typeface="Roboto"/>
                <a:ea typeface="Roboto"/>
                <a:cs typeface="Roboto"/>
                <a:sym typeface="Roboto"/>
              </a:rPr>
              <a:t>Why did this happen?</a:t>
            </a:r>
            <a:endParaRPr b="1">
              <a:solidFill>
                <a:srgbClr val="0000FF"/>
              </a:solidFill>
              <a:latin typeface="Roboto"/>
              <a:ea typeface="Roboto"/>
              <a:cs typeface="Roboto"/>
              <a:sym typeface="Roboto"/>
            </a:endParaRPr>
          </a:p>
          <a:p>
            <a:pPr indent="-342900" lvl="0" marL="457200" rtl="0" algn="l">
              <a:spcBef>
                <a:spcPts val="0"/>
              </a:spcBef>
              <a:spcAft>
                <a:spcPts val="0"/>
              </a:spcAft>
              <a:buClr>
                <a:srgbClr val="0000FF"/>
              </a:buClr>
              <a:buSzPts val="1800"/>
              <a:buFont typeface="Roboto"/>
              <a:buChar char="●"/>
            </a:pPr>
            <a:r>
              <a:rPr b="1" lang="en">
                <a:solidFill>
                  <a:srgbClr val="0000FF"/>
                </a:solidFill>
                <a:latin typeface="Roboto"/>
                <a:ea typeface="Roboto"/>
                <a:cs typeface="Roboto"/>
                <a:sym typeface="Roboto"/>
              </a:rPr>
              <a:t>Test different types of sunscreen to see if you get different results.</a:t>
            </a:r>
            <a:endParaRPr b="1">
              <a:solidFill>
                <a:srgbClr val="0000FF"/>
              </a:solidFill>
              <a:latin typeface="Roboto"/>
              <a:ea typeface="Roboto"/>
              <a:cs typeface="Roboto"/>
              <a:sym typeface="Roboto"/>
            </a:endParaRPr>
          </a:p>
          <a:p>
            <a:pPr indent="-342900" lvl="0" marL="457200" rtl="0" algn="l">
              <a:spcBef>
                <a:spcPts val="0"/>
              </a:spcBef>
              <a:spcAft>
                <a:spcPts val="0"/>
              </a:spcAft>
              <a:buClr>
                <a:srgbClr val="0000FF"/>
              </a:buClr>
              <a:buSzPts val="1800"/>
              <a:buFont typeface="Roboto"/>
              <a:buChar char="●"/>
            </a:pPr>
            <a:r>
              <a:rPr b="1" lang="en">
                <a:solidFill>
                  <a:srgbClr val="0000FF"/>
                </a:solidFill>
                <a:latin typeface="Roboto"/>
                <a:ea typeface="Roboto"/>
                <a:cs typeface="Roboto"/>
                <a:sym typeface="Roboto"/>
              </a:rPr>
              <a:t>Draw what you see in your notebook.</a:t>
            </a:r>
            <a:endParaRPr b="1">
              <a:solidFill>
                <a:srgbClr val="0000FF"/>
              </a:solidFill>
              <a:latin typeface="Roboto"/>
              <a:ea typeface="Roboto"/>
              <a:cs typeface="Roboto"/>
              <a:sym typeface="Roboto"/>
            </a:endParaRPr>
          </a:p>
          <a:p>
            <a:pPr indent="0" lvl="0" marL="0" rtl="0" algn="l">
              <a:spcBef>
                <a:spcPts val="1200"/>
              </a:spcBef>
              <a:spcAft>
                <a:spcPts val="0"/>
              </a:spcAft>
              <a:buNone/>
            </a:pPr>
            <a:r>
              <a:t/>
            </a:r>
            <a:endParaRPr b="1">
              <a:solidFill>
                <a:srgbClr val="0000FF"/>
              </a:solidFill>
              <a:highlight>
                <a:srgbClr val="FFFFFF"/>
              </a:highlight>
            </a:endParaRPr>
          </a:p>
        </p:txBody>
      </p:sp>
      <p:pic>
        <p:nvPicPr>
          <p:cNvPr id="93" name="Google Shape;93;p18">
            <a:hlinkClick r:id="rId4"/>
          </p:cNvPr>
          <p:cNvPicPr preferRelativeResize="0"/>
          <p:nvPr/>
        </p:nvPicPr>
        <p:blipFill>
          <a:blip r:embed="rId5">
            <a:alphaModFix/>
          </a:blip>
          <a:stretch>
            <a:fillRect/>
          </a:stretch>
        </p:blipFill>
        <p:spPr>
          <a:xfrm>
            <a:off x="150725" y="1272826"/>
            <a:ext cx="3333500" cy="2777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9"/>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99" name="Google Shape;99;p19"/>
          <p:cNvSpPr txBox="1"/>
          <p:nvPr>
            <p:ph type="title"/>
          </p:nvPr>
        </p:nvSpPr>
        <p:spPr>
          <a:xfrm>
            <a:off x="119550" y="216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Roboto"/>
                <a:ea typeface="Roboto"/>
                <a:cs typeface="Roboto"/>
                <a:sym typeface="Roboto"/>
              </a:rPr>
              <a:t>Step 3: </a:t>
            </a:r>
            <a:r>
              <a:rPr b="1" lang="en">
                <a:solidFill>
                  <a:srgbClr val="000000"/>
                </a:solidFill>
                <a:latin typeface="Roboto"/>
                <a:ea typeface="Roboto"/>
                <a:cs typeface="Roboto"/>
                <a:sym typeface="Roboto"/>
              </a:rPr>
              <a:t>Observe with NASA</a:t>
            </a:r>
            <a:endParaRPr b="1">
              <a:solidFill>
                <a:srgbClr val="000000"/>
              </a:solidFill>
              <a:latin typeface="Roboto"/>
              <a:ea typeface="Roboto"/>
              <a:cs typeface="Roboto"/>
              <a:sym typeface="Roboto"/>
            </a:endParaRPr>
          </a:p>
        </p:txBody>
      </p:sp>
      <p:sp>
        <p:nvSpPr>
          <p:cNvPr id="100" name="Google Shape;100;p19"/>
          <p:cNvSpPr txBox="1"/>
          <p:nvPr>
            <p:ph idx="1" type="body"/>
          </p:nvPr>
        </p:nvSpPr>
        <p:spPr>
          <a:xfrm>
            <a:off x="311700" y="1152475"/>
            <a:ext cx="8520600" cy="141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a:t>
            </a:r>
            <a:r>
              <a:rPr lang="en" u="sng">
                <a:solidFill>
                  <a:schemeClr val="hlink"/>
                </a:solidFill>
                <a:hlinkClick r:id="rId4"/>
              </a:rPr>
              <a:t>Here </a:t>
            </a:r>
            <a:r>
              <a:rPr lang="en"/>
              <a:t>to capture your own astronomical images from the ground-based MicroObservatory—a real robotic telescope that you can direct. </a:t>
            </a:r>
            <a:r>
              <a:rPr lang="en"/>
              <a:t>Space science researchers control some of the world’s most sophisticated space probes and orbiting telescopes. This equipment provides amazing images of objects in space. </a:t>
            </a:r>
            <a:endParaRPr/>
          </a:p>
          <a:p>
            <a:pPr indent="0" lvl="0" marL="0" rtl="0" algn="l">
              <a:spcBef>
                <a:spcPts val="1600"/>
              </a:spcBef>
              <a:spcAft>
                <a:spcPts val="0"/>
              </a:spcAft>
              <a:buNone/>
            </a:pPr>
            <a:r>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pic>
        <p:nvPicPr>
          <p:cNvPr id="101" name="Google Shape;101;p19">
            <a:hlinkClick r:id="rId5"/>
          </p:cNvPr>
          <p:cNvPicPr preferRelativeResize="0"/>
          <p:nvPr/>
        </p:nvPicPr>
        <p:blipFill>
          <a:blip r:embed="rId6">
            <a:alphaModFix/>
          </a:blip>
          <a:stretch>
            <a:fillRect/>
          </a:stretch>
        </p:blipFill>
        <p:spPr>
          <a:xfrm>
            <a:off x="6695324" y="2706525"/>
            <a:ext cx="2207450" cy="2207450"/>
          </a:xfrm>
          <a:prstGeom prst="rect">
            <a:avLst/>
          </a:prstGeom>
          <a:noFill/>
          <a:ln>
            <a:noFill/>
          </a:ln>
        </p:spPr>
      </p:pic>
      <p:sp>
        <p:nvSpPr>
          <p:cNvPr id="102" name="Google Shape;102;p19"/>
          <p:cNvSpPr txBox="1"/>
          <p:nvPr/>
        </p:nvSpPr>
        <p:spPr>
          <a:xfrm>
            <a:off x="428625" y="2934800"/>
            <a:ext cx="6266700" cy="187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C</a:t>
            </a:r>
            <a:r>
              <a:rPr lang="en" sz="1800">
                <a:solidFill>
                  <a:schemeClr val="dk2"/>
                </a:solidFill>
              </a:rPr>
              <a:t>ompare multiple photos and draw or record your observations in a notebook. </a:t>
            </a:r>
            <a:r>
              <a:rPr i="1" lang="en" sz="1800">
                <a:solidFill>
                  <a:schemeClr val="dk2"/>
                </a:solidFill>
              </a:rPr>
              <a:t>What are some things you notice? Which images turned out best? Why? Capture another image using what you know now.</a:t>
            </a:r>
            <a:endParaRPr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0"/>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08" name="Google Shape;108;p20"/>
          <p:cNvSpPr txBox="1"/>
          <p:nvPr>
            <p:ph type="title"/>
          </p:nvPr>
        </p:nvSpPr>
        <p:spPr>
          <a:xfrm>
            <a:off x="271150" y="111000"/>
            <a:ext cx="8507100" cy="187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400"/>
              <a:t>For More: Check out Astronomy Picture of the Day. A different image of our Universe every day with a brief </a:t>
            </a:r>
            <a:r>
              <a:rPr lang="en" sz="2400"/>
              <a:t>explanation</a:t>
            </a:r>
            <a:r>
              <a:rPr lang="en" sz="2400"/>
              <a:t>.</a:t>
            </a:r>
            <a:endParaRPr sz="2400"/>
          </a:p>
          <a:p>
            <a:pPr indent="0" lvl="0" marL="0" rtl="0" algn="l">
              <a:spcBef>
                <a:spcPts val="0"/>
              </a:spcBef>
              <a:spcAft>
                <a:spcPts val="0"/>
              </a:spcAft>
              <a:buNone/>
            </a:pPr>
            <a:r>
              <a:t/>
            </a:r>
            <a:endParaRPr/>
          </a:p>
        </p:txBody>
      </p:sp>
      <p:pic>
        <p:nvPicPr>
          <p:cNvPr id="109" name="Google Shape;109;p20">
            <a:hlinkClick r:id="rId4"/>
          </p:cNvPr>
          <p:cNvPicPr preferRelativeResize="0"/>
          <p:nvPr/>
        </p:nvPicPr>
        <p:blipFill>
          <a:blip r:embed="rId5">
            <a:alphaModFix/>
          </a:blip>
          <a:stretch>
            <a:fillRect/>
          </a:stretch>
        </p:blipFill>
        <p:spPr>
          <a:xfrm>
            <a:off x="1847363" y="1375875"/>
            <a:ext cx="5449275" cy="3634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1494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Expand Your Vision </a:t>
            </a:r>
            <a:endParaRPr/>
          </a:p>
        </p:txBody>
      </p:sp>
      <p:pic>
        <p:nvPicPr>
          <p:cNvPr id="115" name="Google Shape;115;p21">
            <a:hlinkClick r:id="rId4"/>
          </p:cNvPr>
          <p:cNvPicPr preferRelativeResize="0"/>
          <p:nvPr/>
        </p:nvPicPr>
        <p:blipFill>
          <a:blip r:embed="rId5">
            <a:alphaModFix/>
          </a:blip>
          <a:stretch>
            <a:fillRect/>
          </a:stretch>
        </p:blipFill>
        <p:spPr>
          <a:xfrm>
            <a:off x="6079250" y="2981925"/>
            <a:ext cx="3064761" cy="2070425"/>
          </a:xfrm>
          <a:prstGeom prst="rect">
            <a:avLst/>
          </a:prstGeom>
          <a:noFill/>
          <a:ln>
            <a:noFill/>
          </a:ln>
        </p:spPr>
      </p:pic>
      <p:sp>
        <p:nvSpPr>
          <p:cNvPr id="116" name="Google Shape;116;p21"/>
          <p:cNvSpPr txBox="1"/>
          <p:nvPr>
            <p:ph idx="1" type="body"/>
          </p:nvPr>
        </p:nvSpPr>
        <p:spPr>
          <a:xfrm>
            <a:off x="259525" y="1126450"/>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a:solidFill>
                  <a:schemeClr val="lt1"/>
                </a:solidFill>
              </a:rPr>
              <a:t>When stargazing, it's important to let your eyes adjust to the darkness. It can take up to a half hour for your eyes to </a:t>
            </a:r>
            <a:r>
              <a:rPr lang="en">
                <a:solidFill>
                  <a:schemeClr val="lt1"/>
                </a:solidFill>
              </a:rPr>
              <a:t>fully</a:t>
            </a:r>
            <a:r>
              <a:rPr lang="en">
                <a:solidFill>
                  <a:schemeClr val="lt1"/>
                </a:solidFill>
              </a:rPr>
              <a:t> adjust, and every time you use a normal white-light flashlight it can reset the adjusting process. But sometimes you need just enough light to read a star chart, adjust your telescope, or find your way down the path on a night hike; this is where a night vision </a:t>
            </a:r>
            <a:r>
              <a:rPr lang="en">
                <a:solidFill>
                  <a:schemeClr val="lt1"/>
                </a:solidFill>
              </a:rPr>
              <a:t>flashlight</a:t>
            </a:r>
            <a:r>
              <a:rPr lang="en">
                <a:solidFill>
                  <a:schemeClr val="lt1"/>
                </a:solidFill>
              </a:rPr>
              <a:t> comes in.</a:t>
            </a:r>
            <a:endParaRPr>
              <a:solidFill>
                <a:schemeClr val="lt1"/>
              </a:solidFill>
            </a:endParaRPr>
          </a:p>
          <a:p>
            <a:pPr indent="0" lvl="0" marL="0" rtl="0" algn="l">
              <a:spcBef>
                <a:spcPts val="1200"/>
              </a:spcBef>
              <a:spcAft>
                <a:spcPts val="0"/>
              </a:spcAft>
              <a:buClr>
                <a:schemeClr val="dk1"/>
              </a:buClr>
              <a:buSzPts val="1100"/>
              <a:buFont typeface="Arial"/>
              <a:buNone/>
            </a:pPr>
            <a:r>
              <a:rPr lang="en">
                <a:solidFill>
                  <a:schemeClr val="lt1"/>
                </a:solidFill>
              </a:rPr>
              <a:t>A night-vision-safe flashlight produces only red light, the                                                spectrum of light that will allow you to see your                                             surroundings without sacrificing your natural night vision. </a:t>
            </a:r>
            <a:endParaRPr>
              <a:solidFill>
                <a:schemeClr val="lt1"/>
              </a:solidFill>
            </a:endParaRPr>
          </a:p>
          <a:p>
            <a:pPr indent="0" lvl="0" marL="0" rtl="0" algn="l">
              <a:spcBef>
                <a:spcPts val="11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Make a Night Vision Flashlight </a:t>
            </a:r>
            <a:endParaRPr/>
          </a:p>
        </p:txBody>
      </p:sp>
      <p:pic>
        <p:nvPicPr>
          <p:cNvPr descr="Red lens hack for UV and White Light flashlight from DemoGrid.com to make a red lens for a white light flashlight.&#10;&#10;Red light does not effect night adjusted vision like a white light does. This video demonstrates how to create a red lens filter to transform the white light flashlight of the Disc Golf Glow Cone into a red beam flashlight. It is a quick, temporary fix using clear packing tape and a red marker. &#10;&#10;The light and Glow Cone are available at DemoGrid.com, http://demogrid.com/" id="122" name="Google Shape;122;p22" title="Making a red lens for flashlight; a red beam for night vision.">
            <a:hlinkClick r:id="rId4"/>
          </p:cNvPr>
          <p:cNvPicPr preferRelativeResize="0"/>
          <p:nvPr/>
        </p:nvPicPr>
        <p:blipFill>
          <a:blip r:embed="rId5">
            <a:alphaModFix/>
          </a:blip>
          <a:stretch>
            <a:fillRect/>
          </a:stretch>
        </p:blipFill>
        <p:spPr>
          <a:xfrm>
            <a:off x="2208725" y="1272200"/>
            <a:ext cx="4572000" cy="3429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23"/>
          <p:cNvSpPr txBox="1"/>
          <p:nvPr>
            <p:ph type="title"/>
          </p:nvPr>
        </p:nvSpPr>
        <p:spPr>
          <a:xfrm>
            <a:off x="311700" y="1848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Conserve The Night Sky</a:t>
            </a:r>
            <a:endParaRPr/>
          </a:p>
        </p:txBody>
      </p:sp>
      <p:pic>
        <p:nvPicPr>
          <p:cNvPr descr="Starry skies are a vanishing treasure because light pollution is washing away our view of the cosmos. It not only threatens astronomy, it disrupts wildlife, and affects human health. The yellow glows over cities and towns — seen so clearly from space — are testament to the billions spent in wasted energy from lighting up the sky.&#10;&#10;To help raise public awareness of some of the issues pertaining to light pollution, Loch Ness Productions in collaboration with the International Dark-Sky Association has created a 6.5-minute &quot;public service announcement&quot; called Losing the Dark. It introduces and illustrates some of the issues regarding light pollution, and suggests three simple actions people can take to help mitigate it.&#10;&#10;Losing the Dark was initially created in fulldome video format for digital planetarium use. It also has been made as a conventional flat screen video, for use in classrooms, kiosks, museum theaters, and advocate multimedia presentations. Classic planetarium theaters without fulldome capability can show this version using their traditional video projectors.&#10;&#10;More information and links to downloads at: http://www.darksky.org/losingthedark&#10;&#10;Losing the Dark is a joint production of the International Dark-Sky Association and Loch Ness Productions.&#10;&#10;Writer/narrator: Carolyn Collins Petersen&#10;&#10;Audio/video production: Mark C. Petersen&#10;&#10;Music: Geodesium&#10;&#10;Time-lapse photography and animation: Dome3D, Loch Ness Productions&#10;&#10;Additional imagery: NASA, DigitalSky 2, Adler Planetarium, Gregory Panayotou, Gemini Observatory / AURA, Dan Nixon /&#10;&#10;Need-Less Campaign, Thomas O'Brien / tmophoto, Babak Tafreshi / TWAN&#10;&#10;Special thanks: Dr. Connie Walker (NOAO) and the IDA Education committee" id="128" name="Google Shape;128;p23" title="Losing the Dark - Flat Screen Version">
            <a:hlinkClick r:id="rId4"/>
          </p:cNvPr>
          <p:cNvPicPr preferRelativeResize="0"/>
          <p:nvPr/>
        </p:nvPicPr>
        <p:blipFill>
          <a:blip r:embed="rId5">
            <a:alphaModFix/>
          </a:blip>
          <a:stretch>
            <a:fillRect/>
          </a:stretch>
        </p:blipFill>
        <p:spPr>
          <a:xfrm>
            <a:off x="1756600" y="1032175"/>
            <a:ext cx="5229025" cy="3921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197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74E13"/>
                </a:solidFill>
              </a:rPr>
              <a:t>Light Pollution Pledge </a:t>
            </a:r>
            <a:endParaRPr>
              <a:solidFill>
                <a:srgbClr val="274E13"/>
              </a:solidFill>
            </a:endParaRPr>
          </a:p>
        </p:txBody>
      </p:sp>
      <p:pic>
        <p:nvPicPr>
          <p:cNvPr id="134" name="Google Shape;134;p24"/>
          <p:cNvPicPr preferRelativeResize="0"/>
          <p:nvPr/>
        </p:nvPicPr>
        <p:blipFill>
          <a:blip r:embed="rId4">
            <a:alphaModFix/>
          </a:blip>
          <a:stretch>
            <a:fillRect/>
          </a:stretch>
        </p:blipFill>
        <p:spPr>
          <a:xfrm>
            <a:off x="-48625" y="1008888"/>
            <a:ext cx="3703574" cy="3703574"/>
          </a:xfrm>
          <a:prstGeom prst="rect">
            <a:avLst/>
          </a:prstGeom>
          <a:noFill/>
          <a:ln>
            <a:noFill/>
          </a:ln>
        </p:spPr>
      </p:pic>
      <p:sp>
        <p:nvSpPr>
          <p:cNvPr id="135" name="Google Shape;135;p24"/>
          <p:cNvSpPr txBox="1"/>
          <p:nvPr/>
        </p:nvSpPr>
        <p:spPr>
          <a:xfrm>
            <a:off x="3654950" y="770450"/>
            <a:ext cx="5489100" cy="429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2400"/>
              </a:spcBef>
              <a:spcAft>
                <a:spcPts val="0"/>
              </a:spcAft>
              <a:buNone/>
            </a:pPr>
            <a:r>
              <a:rPr b="1" i="1" lang="en" sz="1800">
                <a:solidFill>
                  <a:schemeClr val="dk1"/>
                </a:solidFill>
              </a:rPr>
              <a:t>On my honor,                                                            I pledge to do my share                                        To reduce light pollution. </a:t>
            </a:r>
            <a:endParaRPr b="1" i="1" sz="1800">
              <a:solidFill>
                <a:schemeClr val="dk1"/>
              </a:solidFill>
            </a:endParaRPr>
          </a:p>
          <a:p>
            <a:pPr indent="0" lvl="0" marL="0" rtl="0" algn="l">
              <a:lnSpc>
                <a:spcPct val="115000"/>
              </a:lnSpc>
              <a:spcBef>
                <a:spcPts val="2400"/>
              </a:spcBef>
              <a:spcAft>
                <a:spcPts val="0"/>
              </a:spcAft>
              <a:buNone/>
            </a:pPr>
            <a:r>
              <a:rPr b="1" i="1" lang="en" sz="1800">
                <a:solidFill>
                  <a:schemeClr val="dk1"/>
                </a:solidFill>
              </a:rPr>
              <a:t>I promise to turn off the lights when I leave my house and to help properly shield all outdoor lights.                                                                        I promise to close my blinds or curtains to keep light inside.</a:t>
            </a:r>
            <a:endParaRPr b="1" i="1" sz="1800">
              <a:solidFill>
                <a:schemeClr val="dk1"/>
              </a:solidFill>
            </a:endParaRPr>
          </a:p>
          <a:p>
            <a:pPr indent="0" lvl="0" marL="0" rtl="0" algn="l">
              <a:lnSpc>
                <a:spcPct val="115000"/>
              </a:lnSpc>
              <a:spcBef>
                <a:spcPts val="2400"/>
              </a:spcBef>
              <a:spcAft>
                <a:spcPts val="0"/>
              </a:spcAft>
              <a:buNone/>
            </a:pPr>
            <a:r>
              <a:rPr b="1" i="1" lang="en" sz="1800">
                <a:solidFill>
                  <a:schemeClr val="dk1"/>
                </a:solidFill>
              </a:rPr>
              <a:t>I also pledge to remind my family and friends.         That we are the solution to light pollution.</a:t>
            </a:r>
            <a:endParaRPr b="1" i="1" sz="1800">
              <a:solidFill>
                <a:schemeClr val="dk1"/>
              </a:solidFill>
            </a:endParaRPr>
          </a:p>
          <a:p>
            <a:pPr indent="0" lvl="0" marL="0" rtl="0" algn="l">
              <a:lnSpc>
                <a:spcPct val="115000"/>
              </a:lnSpc>
              <a:spcBef>
                <a:spcPts val="600"/>
              </a:spcBef>
              <a:spcAft>
                <a:spcPts val="1600"/>
              </a:spcAft>
              <a:buNone/>
            </a:pPr>
            <a:r>
              <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5"/>
          <p:cNvSpPr txBox="1"/>
          <p:nvPr>
            <p:ph idx="1" type="body"/>
          </p:nvPr>
        </p:nvSpPr>
        <p:spPr>
          <a:xfrm>
            <a:off x="406300" y="1660900"/>
            <a:ext cx="3282900" cy="14193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 sz="2400">
                <a:solidFill>
                  <a:schemeClr val="lt1"/>
                </a:solidFill>
                <a:latin typeface="Proxima Nova"/>
                <a:ea typeface="Proxima Nova"/>
                <a:cs typeface="Proxima Nova"/>
                <a:sym typeface="Proxima Nova"/>
              </a:rPr>
              <a:t>Congratulations you earned Space Science Researcher Badge</a:t>
            </a:r>
            <a:endParaRPr/>
          </a:p>
        </p:txBody>
      </p:sp>
      <p:pic>
        <p:nvPicPr>
          <p:cNvPr id="141" name="Google Shape;141;p25">
            <a:hlinkClick r:id="rId4"/>
          </p:cNvPr>
          <p:cNvPicPr preferRelativeResize="0"/>
          <p:nvPr/>
        </p:nvPicPr>
        <p:blipFill>
          <a:blip r:embed="rId5">
            <a:alphaModFix/>
          </a:blip>
          <a:stretch>
            <a:fillRect/>
          </a:stretch>
        </p:blipFill>
        <p:spPr>
          <a:xfrm>
            <a:off x="4000500" y="0"/>
            <a:ext cx="5143500" cy="5143500"/>
          </a:xfrm>
          <a:prstGeom prst="rect">
            <a:avLst/>
          </a:prstGeom>
          <a:noFill/>
          <a:ln>
            <a:noFill/>
          </a:ln>
        </p:spPr>
      </p:pic>
      <p:sp>
        <p:nvSpPr>
          <p:cNvPr id="142" name="Google Shape;142;p25"/>
          <p:cNvSpPr txBox="1"/>
          <p:nvPr/>
        </p:nvSpPr>
        <p:spPr>
          <a:xfrm>
            <a:off x="0" y="4543200"/>
            <a:ext cx="3970200" cy="60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FFFFFF"/>
                </a:solidFill>
                <a:uFill>
                  <a:noFill/>
                </a:uFill>
                <a:hlinkClick r:id="rId6">
                  <a:extLst>
                    <a:ext uri="{A12FA001-AC4F-418D-AE19-62706E023703}">
                      <ahyp:hlinkClr val="tx"/>
                    </a:ext>
                  </a:extLst>
                </a:hlinkClick>
              </a:rPr>
              <a:t>www.GetYourGirlPower.org</a:t>
            </a:r>
            <a:r>
              <a:rPr lang="en" sz="1800">
                <a:solidFill>
                  <a:srgbClr val="FFFFFF"/>
                </a:solidFill>
              </a:rPr>
              <a:t> </a:t>
            </a:r>
            <a:endParaRPr sz="18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