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Caveat"/>
      <p:regular r:id="rId37"/>
      <p:bold r:id="rId38"/>
    </p:embeddedFont>
    <p:embeddedFont>
      <p:font typeface="Pacifico"/>
      <p:regular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Caveat-regular.fnt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Pacifico-regular.fntdata"/><Relationship Id="rId16" Type="http://schemas.openxmlformats.org/officeDocument/2006/relationships/slide" Target="slides/slide11.xml"/><Relationship Id="rId38" Type="http://schemas.openxmlformats.org/officeDocument/2006/relationships/font" Target="fonts/Caveat-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9d704759a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9d704759a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 name="Google Shape;7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725c8e735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725c8e735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 name="Google Shape;20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 name="Google Shape;24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8" name="Google Shape;29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4" name="Google Shape;324;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 name="Shape 11"/>
        <p:cNvGrpSpPr/>
        <p:nvPr/>
      </p:nvGrpSpPr>
      <p:grpSpPr>
        <a:xfrm>
          <a:off x="0" y="0"/>
          <a:ext cx="0" cy="0"/>
          <a:chOff x="0" y="0"/>
          <a:chExt cx="0" cy="0"/>
        </a:xfrm>
      </p:grpSpPr>
      <p:sp>
        <p:nvSpPr>
          <p:cNvPr id="12" name="Google Shape;12;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 name="Google Shape;13;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4" name="Google Shape;14;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7" name="Google Shape;17;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8" name="Shape 18"/>
        <p:cNvGrpSpPr/>
        <p:nvPr/>
      </p:nvGrpSpPr>
      <p:grpSpPr>
        <a:xfrm>
          <a:off x="0" y="0"/>
          <a:ext cx="0" cy="0"/>
          <a:chOff x="0" y="0"/>
          <a:chExt cx="0" cy="0"/>
        </a:xfrm>
      </p:grpSpPr>
      <p:sp>
        <p:nvSpPr>
          <p:cNvPr id="19" name="Google Shape;19;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 name="Google Shape;20;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1" name="Google Shape;21;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2" name="Google Shape;22;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 name="Shape 23"/>
        <p:cNvGrpSpPr/>
        <p:nvPr/>
      </p:nvGrpSpPr>
      <p:grpSpPr>
        <a:xfrm>
          <a:off x="0" y="0"/>
          <a:ext cx="0" cy="0"/>
          <a:chOff x="0" y="0"/>
          <a:chExt cx="0" cy="0"/>
        </a:xfrm>
      </p:grpSpPr>
      <p:sp>
        <p:nvSpPr>
          <p:cNvPr id="24" name="Google Shape;24;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6" name="Shape 26"/>
        <p:cNvGrpSpPr/>
        <p:nvPr/>
      </p:nvGrpSpPr>
      <p:grpSpPr>
        <a:xfrm>
          <a:off x="0" y="0"/>
          <a:ext cx="0" cy="0"/>
          <a:chOff x="0" y="0"/>
          <a:chExt cx="0" cy="0"/>
        </a:xfrm>
      </p:grpSpPr>
      <p:sp>
        <p:nvSpPr>
          <p:cNvPr id="27" name="Google Shape;27;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28" name="Google Shape;28;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9" name="Google Shape;29;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0" name="Shape 30"/>
        <p:cNvGrpSpPr/>
        <p:nvPr/>
      </p:nvGrpSpPr>
      <p:grpSpPr>
        <a:xfrm>
          <a:off x="0" y="0"/>
          <a:ext cx="0" cy="0"/>
          <a:chOff x="0" y="0"/>
          <a:chExt cx="0" cy="0"/>
        </a:xfrm>
      </p:grpSpPr>
      <p:sp>
        <p:nvSpPr>
          <p:cNvPr id="31" name="Google Shape;31;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2" name="Google Shape;32;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3" name="Shape 33"/>
        <p:cNvGrpSpPr/>
        <p:nvPr/>
      </p:nvGrpSpPr>
      <p:grpSpPr>
        <a:xfrm>
          <a:off x="0" y="0"/>
          <a:ext cx="0" cy="0"/>
          <a:chOff x="0" y="0"/>
          <a:chExt cx="0" cy="0"/>
        </a:xfrm>
      </p:grpSpPr>
      <p:sp>
        <p:nvSpPr>
          <p:cNvPr id="34" name="Google Shape;34;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6" name="Google Shape;36;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7" name="Google Shape;37;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38" name="Google Shape;38;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9" name="Shape 39"/>
        <p:cNvGrpSpPr/>
        <p:nvPr/>
      </p:nvGrpSpPr>
      <p:grpSpPr>
        <a:xfrm>
          <a:off x="0" y="0"/>
          <a:ext cx="0" cy="0"/>
          <a:chOff x="0" y="0"/>
          <a:chExt cx="0" cy="0"/>
        </a:xfrm>
      </p:grpSpPr>
      <p:sp>
        <p:nvSpPr>
          <p:cNvPr id="40" name="Google Shape;40;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1" name="Google Shape;41;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2" name="Shape 42"/>
        <p:cNvGrpSpPr/>
        <p:nvPr/>
      </p:nvGrpSpPr>
      <p:grpSpPr>
        <a:xfrm>
          <a:off x="0" y="0"/>
          <a:ext cx="0" cy="0"/>
          <a:chOff x="0" y="0"/>
          <a:chExt cx="0" cy="0"/>
        </a:xfrm>
      </p:grpSpPr>
      <p:sp>
        <p:nvSpPr>
          <p:cNvPr id="43" name="Google Shape;43;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4" name="Google Shape;44;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45" name="Google Shape;45;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rgbClr val="DCECD5"/>
            </a:gs>
            <a:gs pos="100000">
              <a:srgbClr val="93BC81"/>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10" Type="http://schemas.openxmlformats.org/officeDocument/2006/relationships/image" Target="../media/image1.png"/><Relationship Id="rId9" Type="http://schemas.openxmlformats.org/officeDocument/2006/relationships/image" Target="../media/image8.png"/><Relationship Id="rId5" Type="http://schemas.openxmlformats.org/officeDocument/2006/relationships/hyperlink" Target="http://www.diaryzapp.com/" TargetMode="External"/><Relationship Id="rId6" Type="http://schemas.openxmlformats.org/officeDocument/2006/relationships/hyperlink" Target="https://apps.apple.com/us/app/five-minute-journal/id1062945251" TargetMode="External"/><Relationship Id="rId7" Type="http://schemas.openxmlformats.org/officeDocument/2006/relationships/hyperlink" Target="https://play.google.com/store/apps/details?id=com.intelligentchange.fiveminutejournal&amp;hl=en_US" TargetMode="External"/><Relationship Id="rId8" Type="http://schemas.openxmlformats.org/officeDocument/2006/relationships/hyperlink" Target="https://apps.apple.com/us/app/reminisce-journal/id1057091646?mt=12"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www.youtube.com/watch?v=o3U39SZ-V-o" TargetMode="External"/><Relationship Id="rId4" Type="http://schemas.openxmlformats.org/officeDocument/2006/relationships/image" Target="../media/image9.jpg"/><Relationship Id="rId5"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www.goodreads.com/work/quotes/1058370" TargetMode="Externa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www.youtube.com/watch?v=ZbZSe6N_BXs" TargetMode="Externa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jpg"/><Relationship Id="rId4" Type="http://schemas.openxmlformats.org/officeDocument/2006/relationships/image" Target="../media/image14.png"/><Relationship Id="rId5"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1.jp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1.jpg"/><Relationship Id="rId4" Type="http://schemas.openxmlformats.org/officeDocument/2006/relationships/image" Target="../media/image40.png"/><Relationship Id="rId5"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jp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jp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0.jp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2.jp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2.jp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www.youtube.com/watch?v=aqLXGiqT2ZE" TargetMode="External"/><Relationship Id="rId4" Type="http://schemas.openxmlformats.org/officeDocument/2006/relationships/image" Target="../media/image3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9.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5.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6.jpg"/><Relationship Id="rId4" Type="http://schemas.openxmlformats.org/officeDocument/2006/relationships/hyperlink" Target="http://www.youtube.com/watch?v=XyhH1sc7fmE" TargetMode="External"/><Relationship Id="rId5" Type="http://schemas.openxmlformats.org/officeDocument/2006/relationships/image" Target="../media/image3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6.jp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4.jpg"/><Relationship Id="rId4" Type="http://schemas.openxmlformats.org/officeDocument/2006/relationships/hyperlink" Target="http://www.youtube.com/watch?v=D1n-0K1cng4" TargetMode="External"/><Relationship Id="rId5" Type="http://schemas.openxmlformats.org/officeDocument/2006/relationships/image" Target="../media/image3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8.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 name="Shape 49"/>
        <p:cNvGrpSpPr/>
        <p:nvPr/>
      </p:nvGrpSpPr>
      <p:grpSpPr>
        <a:xfrm>
          <a:off x="0" y="0"/>
          <a:ext cx="0" cy="0"/>
          <a:chOff x="0" y="0"/>
          <a:chExt cx="0" cy="0"/>
        </a:xfrm>
      </p:grpSpPr>
      <p:sp>
        <p:nvSpPr>
          <p:cNvPr id="50" name="Google Shape;50;p12"/>
          <p:cNvSpPr txBox="1"/>
          <p:nvPr/>
        </p:nvSpPr>
        <p:spPr>
          <a:xfrm>
            <a:off x="1174975" y="2077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sz="3000">
                <a:solidFill>
                  <a:srgbClr val="000000"/>
                </a:solidFill>
              </a:rPr>
              <a:t>Leader Instructions &amp; Meeting Prep:</a:t>
            </a:r>
            <a:endParaRPr b="1" sz="3000">
              <a:solidFill>
                <a:srgbClr val="000000"/>
              </a:solidFill>
            </a:endParaRPr>
          </a:p>
        </p:txBody>
      </p:sp>
      <p:sp>
        <p:nvSpPr>
          <p:cNvPr id="51" name="Google Shape;51;p12"/>
          <p:cNvSpPr txBox="1"/>
          <p:nvPr/>
        </p:nvSpPr>
        <p:spPr>
          <a:xfrm>
            <a:off x="1193000" y="635500"/>
            <a:ext cx="40482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US" sz="1800">
                <a:solidFill>
                  <a:srgbClr val="FF0000"/>
                </a:solidFill>
                <a:latin typeface="Pacifico"/>
                <a:ea typeface="Pacifico"/>
                <a:cs typeface="Pacifico"/>
                <a:sym typeface="Pacifico"/>
              </a:rPr>
              <a:t>Cadette Science of Happiness Badge</a:t>
            </a:r>
            <a:endParaRPr sz="1800">
              <a:solidFill>
                <a:srgbClr val="FF0000"/>
              </a:solidFill>
              <a:latin typeface="Pacifico"/>
              <a:ea typeface="Pacifico"/>
              <a:cs typeface="Pacifico"/>
              <a:sym typeface="Pacifico"/>
            </a:endParaRPr>
          </a:p>
        </p:txBody>
      </p:sp>
      <p:sp>
        <p:nvSpPr>
          <p:cNvPr id="52" name="Google Shape;52;p12"/>
          <p:cNvSpPr txBox="1"/>
          <p:nvPr/>
        </p:nvSpPr>
        <p:spPr>
          <a:xfrm>
            <a:off x="482550" y="1190175"/>
            <a:ext cx="4586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US" sz="1000">
                <a:solidFill>
                  <a:srgbClr val="000000"/>
                </a:solidFill>
              </a:rPr>
              <a:t>The following slides will walk your troop through a virtual meeting to earn the </a:t>
            </a:r>
            <a:r>
              <a:rPr lang="en-US" sz="1000">
                <a:solidFill>
                  <a:schemeClr val="dk1"/>
                </a:solidFill>
              </a:rPr>
              <a:t>Cadette Science of Happiness</a:t>
            </a:r>
            <a:r>
              <a:rPr lang="en-US" sz="1000">
                <a:solidFill>
                  <a:srgbClr val="000000"/>
                </a:solidFill>
              </a:rPr>
              <a:t>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US" sz="1000" u="sng">
                <a:solidFill>
                  <a:srgbClr val="57BB8A"/>
                </a:solidFill>
                <a:hlinkClick r:id="rId3">
                  <a:extLst>
                    <a:ext uri="{A12FA001-AC4F-418D-AE19-62706E023703}">
                      <ahyp:hlinkClr val="tx"/>
                    </a:ext>
                  </a:extLst>
                </a:hlinkClick>
              </a:rPr>
              <a:t>gsnw.gl/</a:t>
            </a:r>
            <a:r>
              <a:rPr lang="en-US"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US"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US"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US"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53" name="Google Shape;53;p12"/>
          <p:cNvSpPr txBox="1"/>
          <p:nvPr/>
        </p:nvSpPr>
        <p:spPr>
          <a:xfrm>
            <a:off x="5413900" y="1077975"/>
            <a:ext cx="3252900" cy="3901800"/>
          </a:xfrm>
          <a:prstGeom prst="rect">
            <a:avLst/>
          </a:prstGeom>
          <a:noFill/>
          <a:ln cap="flat" cmpd="sng" w="2857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US" sz="1000">
                <a:solidFill>
                  <a:srgbClr val="FFFFFF"/>
                </a:solidFill>
                <a:highlight>
                  <a:srgbClr val="31BA77"/>
                </a:highlight>
              </a:rPr>
              <a:t> Cadette Science of Happiness</a:t>
            </a:r>
            <a:r>
              <a:rPr b="1" lang="en-US" sz="1000">
                <a:solidFill>
                  <a:srgbClr val="31BA77"/>
                </a:solidFill>
                <a:highlight>
                  <a:srgbClr val="31BA77"/>
                </a:highlight>
              </a:rPr>
              <a:t>:                               :</a:t>
            </a:r>
            <a:r>
              <a:rPr b="1" lang="en-US" sz="1000">
                <a:solidFill>
                  <a:srgbClr val="FFFFFF"/>
                </a:solidFill>
                <a:highlight>
                  <a:srgbClr val="31BA77"/>
                </a:highlight>
              </a:rPr>
              <a:t>Badge meeting plan supply list:</a:t>
            </a:r>
            <a:r>
              <a:rPr b="1" lang="en-US" sz="1000">
                <a:solidFill>
                  <a:srgbClr val="31BA77"/>
                </a:solidFill>
                <a:highlight>
                  <a:srgbClr val="31BA77"/>
                </a:highlight>
              </a:rPr>
              <a:t>:</a:t>
            </a:r>
            <a:r>
              <a:rPr b="1" lang="en-US" sz="1000">
                <a:highlight>
                  <a:srgbClr val="31BA77"/>
                </a:highlight>
              </a:rPr>
              <a:t> </a:t>
            </a:r>
            <a:r>
              <a:rPr b="1" lang="en-US" sz="1000"/>
              <a:t>                                                                                                                    </a:t>
            </a:r>
            <a:endParaRPr b="1" sz="1000"/>
          </a:p>
          <a:p>
            <a:pPr indent="-292100" lvl="0" marL="457200" rtl="0" algn="l">
              <a:lnSpc>
                <a:spcPct val="115000"/>
              </a:lnSpc>
              <a:spcBef>
                <a:spcPts val="1200"/>
              </a:spcBef>
              <a:spcAft>
                <a:spcPts val="0"/>
              </a:spcAft>
              <a:buClr>
                <a:srgbClr val="000000"/>
              </a:buClr>
              <a:buSzPts val="1000"/>
              <a:buChar char="●"/>
            </a:pPr>
            <a:r>
              <a:rPr lang="en-US" sz="1000"/>
              <a:t>Journal or blank sketch pad or a personal device to store pictures/video/notes</a:t>
            </a:r>
            <a:endParaRPr sz="1000"/>
          </a:p>
          <a:p>
            <a:pPr indent="-292100" lvl="0" marL="457200" rtl="0" algn="l">
              <a:lnSpc>
                <a:spcPct val="115000"/>
              </a:lnSpc>
              <a:spcBef>
                <a:spcPts val="0"/>
              </a:spcBef>
              <a:spcAft>
                <a:spcPts val="0"/>
              </a:spcAft>
              <a:buClr>
                <a:srgbClr val="000000"/>
              </a:buClr>
              <a:buSzPts val="1000"/>
              <a:buChar char="●"/>
            </a:pPr>
            <a:r>
              <a:rPr lang="en-US" sz="1000"/>
              <a:t>Pencil/Pens</a:t>
            </a:r>
            <a:endParaRPr sz="1000"/>
          </a:p>
          <a:p>
            <a:pPr indent="-292100" lvl="0" marL="457200" rtl="0" algn="l">
              <a:lnSpc>
                <a:spcPct val="115000"/>
              </a:lnSpc>
              <a:spcBef>
                <a:spcPts val="0"/>
              </a:spcBef>
              <a:spcAft>
                <a:spcPts val="0"/>
              </a:spcAft>
              <a:buClr>
                <a:srgbClr val="000000"/>
              </a:buClr>
              <a:buSzPts val="1000"/>
              <a:buChar char="●"/>
            </a:pPr>
            <a:r>
              <a:rPr lang="en-US" sz="1000"/>
              <a:t>Notebook</a:t>
            </a:r>
            <a:endParaRPr sz="1000"/>
          </a:p>
          <a:p>
            <a:pPr indent="0" lvl="0" marL="0" rtl="0" algn="l">
              <a:lnSpc>
                <a:spcPct val="115000"/>
              </a:lnSpc>
              <a:spcBef>
                <a:spcPts val="1200"/>
              </a:spcBef>
              <a:spcAft>
                <a:spcPts val="0"/>
              </a:spcAft>
              <a:buNone/>
            </a:pPr>
            <a:r>
              <a:rPr b="1" lang="en-US" sz="1000"/>
              <a:t>Also give them this prep work to do: </a:t>
            </a:r>
            <a:r>
              <a:rPr lang="en-US" sz="1000"/>
              <a:t>Write down one short and silly joke to share with the troop. </a:t>
            </a:r>
            <a:r>
              <a:rPr lang="en-US" sz="800"/>
              <a:t>Let parents know that we will offer the option to do a journal on a device if the girl prefers - they may need to investigate and download one of the following apps that will work best for their girl (top 2 are paid apps and private/no ads):</a:t>
            </a:r>
            <a:endParaRPr sz="800"/>
          </a:p>
          <a:p>
            <a:pPr indent="-279400" lvl="0" marL="457200" rtl="0" algn="l">
              <a:lnSpc>
                <a:spcPct val="115000"/>
              </a:lnSpc>
              <a:spcBef>
                <a:spcPts val="1200"/>
              </a:spcBef>
              <a:spcAft>
                <a:spcPts val="0"/>
              </a:spcAft>
              <a:buClr>
                <a:srgbClr val="000000"/>
              </a:buClr>
              <a:buSzPts val="800"/>
              <a:buChar char="●"/>
            </a:pPr>
            <a:r>
              <a:rPr lang="en-US" sz="800" u="sng">
                <a:solidFill>
                  <a:schemeClr val="hlink"/>
                </a:solidFill>
                <a:hlinkClick r:id="rId5"/>
              </a:rPr>
              <a:t>http://www.diaryzapp.com/</a:t>
            </a:r>
            <a:endParaRPr sz="800"/>
          </a:p>
          <a:p>
            <a:pPr indent="-279400" lvl="0" marL="457200" rtl="0" algn="l">
              <a:lnSpc>
                <a:spcPct val="115000"/>
              </a:lnSpc>
              <a:spcBef>
                <a:spcPts val="0"/>
              </a:spcBef>
              <a:spcAft>
                <a:spcPts val="0"/>
              </a:spcAft>
              <a:buClr>
                <a:srgbClr val="000000"/>
              </a:buClr>
              <a:buSzPts val="800"/>
              <a:buChar char="●"/>
            </a:pPr>
            <a:r>
              <a:rPr lang="en-US" sz="800" u="sng">
                <a:solidFill>
                  <a:schemeClr val="hlink"/>
                </a:solidFill>
                <a:hlinkClick r:id="rId6"/>
              </a:rPr>
              <a:t>https://apps.apple.com/us/app/five-minute-journal/id1062945251</a:t>
            </a:r>
            <a:r>
              <a:rPr lang="en-US" sz="800"/>
              <a:t> OR </a:t>
            </a:r>
            <a:r>
              <a:rPr lang="en-US" sz="800" u="sng">
                <a:solidFill>
                  <a:schemeClr val="hlink"/>
                </a:solidFill>
                <a:hlinkClick r:id="rId7"/>
              </a:rPr>
              <a:t>https://play.google.com/store/apps/details?id=com.intelligentchange.fiveminutejournal&amp;hl=en_US</a:t>
            </a:r>
            <a:endParaRPr sz="800"/>
          </a:p>
          <a:p>
            <a:pPr indent="-279400" lvl="0" marL="457200" rtl="0" algn="l">
              <a:lnSpc>
                <a:spcPct val="115000"/>
              </a:lnSpc>
              <a:spcBef>
                <a:spcPts val="0"/>
              </a:spcBef>
              <a:spcAft>
                <a:spcPts val="0"/>
              </a:spcAft>
              <a:buClr>
                <a:srgbClr val="000000"/>
              </a:buClr>
              <a:buSzPts val="800"/>
              <a:buChar char="●"/>
            </a:pPr>
            <a:r>
              <a:rPr lang="en-US" sz="800" u="sng">
                <a:solidFill>
                  <a:schemeClr val="hlink"/>
                </a:solidFill>
                <a:hlinkClick r:id="rId8"/>
              </a:rPr>
              <a:t>https://apps.apple.com/us/app/reminisce-journal/id1057091646?mt=12</a:t>
            </a:r>
            <a:endParaRPr sz="800"/>
          </a:p>
        </p:txBody>
      </p:sp>
      <p:pic>
        <p:nvPicPr>
          <p:cNvPr id="54" name="Google Shape;54;p12"/>
          <p:cNvPicPr preferRelativeResize="0"/>
          <p:nvPr/>
        </p:nvPicPr>
        <p:blipFill rotWithShape="1">
          <a:blip r:embed="rId9">
            <a:alphaModFix/>
          </a:blip>
          <a:srcRect b="0" l="0" r="0" t="0"/>
          <a:stretch/>
        </p:blipFill>
        <p:spPr>
          <a:xfrm>
            <a:off x="482550" y="268225"/>
            <a:ext cx="609816" cy="921950"/>
          </a:xfrm>
          <a:prstGeom prst="rect">
            <a:avLst/>
          </a:prstGeom>
          <a:noFill/>
          <a:ln>
            <a:noFill/>
          </a:ln>
        </p:spPr>
      </p:pic>
      <p:pic>
        <p:nvPicPr>
          <p:cNvPr id="55" name="Google Shape;55;p12"/>
          <p:cNvPicPr preferRelativeResize="0"/>
          <p:nvPr/>
        </p:nvPicPr>
        <p:blipFill rotWithShape="1">
          <a:blip r:embed="rId10">
            <a:alphaModFix/>
          </a:blip>
          <a:srcRect b="3104" l="0" r="0" t="3095"/>
          <a:stretch/>
        </p:blipFill>
        <p:spPr>
          <a:xfrm flipH="1">
            <a:off x="177401" y="143800"/>
            <a:ext cx="348399" cy="3266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 name="Shape 59"/>
        <p:cNvGrpSpPr/>
        <p:nvPr/>
      </p:nvGrpSpPr>
      <p:grpSpPr>
        <a:xfrm>
          <a:off x="0" y="0"/>
          <a:ext cx="0" cy="0"/>
          <a:chOff x="0" y="0"/>
          <a:chExt cx="0" cy="0"/>
        </a:xfrm>
      </p:grpSpPr>
      <p:sp>
        <p:nvSpPr>
          <p:cNvPr id="60" name="Google Shape;60;p13"/>
          <p:cNvSpPr/>
          <p:nvPr/>
        </p:nvSpPr>
        <p:spPr>
          <a:xfrm>
            <a:off x="0" y="0"/>
            <a:ext cx="6879265"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61" name="Google Shape;61;p13"/>
          <p:cNvPicPr preferRelativeResize="0"/>
          <p:nvPr/>
        </p:nvPicPr>
        <p:blipFill rotWithShape="1">
          <a:blip r:embed="rId3">
            <a:alphaModFix/>
          </a:blip>
          <a:srcRect b="0" l="0" r="0" t="0"/>
          <a:stretch/>
        </p:blipFill>
        <p:spPr>
          <a:xfrm>
            <a:off x="5347199" y="0"/>
            <a:ext cx="3123298" cy="4721856"/>
          </a:xfrm>
          <a:prstGeom prst="rect">
            <a:avLst/>
          </a:prstGeom>
          <a:noFill/>
          <a:ln>
            <a:noFill/>
          </a:ln>
        </p:spPr>
      </p:pic>
      <p:sp>
        <p:nvSpPr>
          <p:cNvPr id="62" name="Google Shape;62;p13"/>
          <p:cNvSpPr txBox="1"/>
          <p:nvPr/>
        </p:nvSpPr>
        <p:spPr>
          <a:xfrm>
            <a:off x="267577" y="2419350"/>
            <a:ext cx="4989000" cy="792600"/>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lang="en-US" sz="3600">
                <a:latin typeface="Pacifico"/>
                <a:ea typeface="Pacifico"/>
                <a:cs typeface="Pacifico"/>
                <a:sym typeface="Pacifico"/>
              </a:rPr>
              <a:t>Science</a:t>
            </a:r>
            <a:r>
              <a:rPr b="1" lang="en-US" sz="3600">
                <a:latin typeface="Pacifico"/>
                <a:ea typeface="Pacifico"/>
                <a:cs typeface="Pacifico"/>
                <a:sym typeface="Pacifico"/>
              </a:rPr>
              <a:t> of Happiness</a:t>
            </a:r>
            <a:endParaRPr/>
          </a:p>
        </p:txBody>
      </p:sp>
      <p:sp>
        <p:nvSpPr>
          <p:cNvPr id="63" name="Google Shape;63;p13"/>
          <p:cNvSpPr txBox="1"/>
          <p:nvPr/>
        </p:nvSpPr>
        <p:spPr>
          <a:xfrm>
            <a:off x="1200427" y="3264575"/>
            <a:ext cx="3123300" cy="792600"/>
          </a:xfrm>
          <a:prstGeom prst="rect">
            <a:avLst/>
          </a:prstGeom>
          <a:noFill/>
          <a:ln>
            <a:noFill/>
          </a:ln>
          <a:effectLst>
            <a:outerShdw blurRad="42863" rotWithShape="0" algn="bl" dir="6120000" dist="85725">
              <a:srgbClr val="000000"/>
            </a:outerShdw>
          </a:effectLst>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US" sz="4400">
                <a:solidFill>
                  <a:srgbClr val="FF9900"/>
                </a:solidFill>
                <a:latin typeface="Pacifico"/>
                <a:ea typeface="Pacifico"/>
                <a:cs typeface="Pacifico"/>
                <a:sym typeface="Pacifico"/>
              </a:rPr>
              <a:t>Cadette</a:t>
            </a:r>
            <a:endParaRPr sz="1000"/>
          </a:p>
        </p:txBody>
      </p:sp>
      <p:pic>
        <p:nvPicPr>
          <p:cNvPr id="64" name="Google Shape;64;p13"/>
          <p:cNvPicPr preferRelativeResize="0"/>
          <p:nvPr/>
        </p:nvPicPr>
        <p:blipFill rotWithShape="1">
          <a:blip r:embed="rId4">
            <a:alphaModFix/>
          </a:blip>
          <a:srcRect b="3104" l="0" r="0" t="3095"/>
          <a:stretch/>
        </p:blipFill>
        <p:spPr>
          <a:xfrm flipH="1">
            <a:off x="1895861" y="629978"/>
            <a:ext cx="1732431" cy="1624154"/>
          </a:xfrm>
          <a:prstGeom prst="rect">
            <a:avLst/>
          </a:prstGeom>
          <a:noFill/>
          <a:ln>
            <a:noFill/>
          </a:ln>
        </p:spPr>
      </p:pic>
      <p:grpSp>
        <p:nvGrpSpPr>
          <p:cNvPr id="65" name="Google Shape;65;p13"/>
          <p:cNvGrpSpPr/>
          <p:nvPr/>
        </p:nvGrpSpPr>
        <p:grpSpPr>
          <a:xfrm>
            <a:off x="0" y="4628700"/>
            <a:ext cx="9144000" cy="526450"/>
            <a:chOff x="0" y="4628700"/>
            <a:chExt cx="9144000" cy="526450"/>
          </a:xfrm>
        </p:grpSpPr>
        <p:sp>
          <p:nvSpPr>
            <p:cNvPr id="66" name="Google Shape;66;p13"/>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7" name="Google Shape;67;p13"/>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68" name="Google Shape;68;p13"/>
            <p:cNvGrpSpPr/>
            <p:nvPr/>
          </p:nvGrpSpPr>
          <p:grpSpPr>
            <a:xfrm>
              <a:off x="1589925" y="4721650"/>
              <a:ext cx="6111100" cy="433500"/>
              <a:chOff x="751725" y="4721650"/>
              <a:chExt cx="6111100" cy="433500"/>
            </a:xfrm>
          </p:grpSpPr>
          <p:sp>
            <p:nvSpPr>
              <p:cNvPr id="69" name="Google Shape;69;p13"/>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t>Brought to you by Girl Scouts of the Northwestern Great Lakes</a:t>
                </a:r>
                <a:endParaRPr b="1"/>
              </a:p>
            </p:txBody>
          </p:sp>
          <p:pic>
            <p:nvPicPr>
              <p:cNvPr id="70" name="Google Shape;70;p13"/>
              <p:cNvPicPr preferRelativeResize="0"/>
              <p:nvPr/>
            </p:nvPicPr>
            <p:blipFill rotWithShape="1">
              <a:blip r:embed="rId5">
                <a:alphaModFix/>
              </a:blip>
              <a:srcRect b="0" l="0" r="0" t="0"/>
              <a:stretch/>
            </p:blipFill>
            <p:spPr>
              <a:xfrm flipH="1">
                <a:off x="751725" y="4798762"/>
                <a:ext cx="297900" cy="279275"/>
              </a:xfrm>
              <a:prstGeom prst="rect">
                <a:avLst/>
              </a:prstGeom>
              <a:noFill/>
              <a:ln>
                <a:noFill/>
              </a:ln>
            </p:spPr>
          </p:pic>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4" name="Shape 74"/>
        <p:cNvGrpSpPr/>
        <p:nvPr/>
      </p:nvGrpSpPr>
      <p:grpSpPr>
        <a:xfrm>
          <a:off x="0" y="0"/>
          <a:ext cx="0" cy="0"/>
          <a:chOff x="0" y="0"/>
          <a:chExt cx="0" cy="0"/>
        </a:xfrm>
      </p:grpSpPr>
      <p:sp>
        <p:nvSpPr>
          <p:cNvPr id="75" name="Google Shape;75;p14"/>
          <p:cNvSpPr/>
          <p:nvPr/>
        </p:nvSpPr>
        <p:spPr>
          <a:xfrm flipH="1">
            <a:off x="4540096" y="0"/>
            <a:ext cx="4603903"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 name="Google Shape;76;p14"/>
          <p:cNvSpPr/>
          <p:nvPr/>
        </p:nvSpPr>
        <p:spPr>
          <a:xfrm>
            <a:off x="2828369" y="0"/>
            <a:ext cx="3402186" cy="5143500"/>
          </a:xfrm>
          <a:prstGeom prst="flowChartDecision">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7" name="Google Shape;77;p14"/>
          <p:cNvSpPr txBox="1"/>
          <p:nvPr>
            <p:ph type="title"/>
          </p:nvPr>
        </p:nvSpPr>
        <p:spPr>
          <a:xfrm>
            <a:off x="3968552" y="837314"/>
            <a:ext cx="4928260" cy="4306186"/>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800"/>
              <a:buNone/>
            </a:pPr>
            <a:r>
              <a:rPr b="1" lang="en-US" sz="3000">
                <a:latin typeface="Arial"/>
                <a:ea typeface="Arial"/>
                <a:cs typeface="Arial"/>
                <a:sym typeface="Arial"/>
              </a:rPr>
              <a:t>Let’s start with the </a:t>
            </a:r>
            <a:br>
              <a:rPr b="1" lang="en-US" sz="3000">
                <a:latin typeface="Arial"/>
                <a:ea typeface="Arial"/>
                <a:cs typeface="Arial"/>
                <a:sym typeface="Arial"/>
              </a:rPr>
            </a:br>
            <a:r>
              <a:rPr b="1" lang="en-US" sz="3000">
                <a:latin typeface="Pacifico"/>
                <a:ea typeface="Pacifico"/>
                <a:cs typeface="Pacifico"/>
                <a:sym typeface="Pacifico"/>
              </a:rPr>
              <a:t>Girl Scout Promise</a:t>
            </a:r>
            <a:br>
              <a:rPr b="1" lang="en-US" sz="3000">
                <a:latin typeface="Pacifico"/>
                <a:ea typeface="Pacifico"/>
                <a:cs typeface="Pacifico"/>
                <a:sym typeface="Pacifico"/>
              </a:rPr>
            </a:br>
            <a:r>
              <a:rPr lang="en-US" sz="1800">
                <a:solidFill>
                  <a:schemeClr val="lt1"/>
                </a:solidFill>
              </a:rPr>
              <a:t>On my honor, I will try,</a:t>
            </a:r>
            <a:br>
              <a:rPr lang="en-US" sz="1800">
                <a:solidFill>
                  <a:schemeClr val="lt1"/>
                </a:solidFill>
              </a:rPr>
            </a:br>
            <a:r>
              <a:rPr lang="en-US" sz="1800">
                <a:solidFill>
                  <a:schemeClr val="lt1"/>
                </a:solidFill>
              </a:rPr>
              <a:t>To serve God and my Country.</a:t>
            </a:r>
            <a:br>
              <a:rPr lang="en-US" sz="1800">
                <a:solidFill>
                  <a:schemeClr val="lt1"/>
                </a:solidFill>
              </a:rPr>
            </a:br>
            <a:r>
              <a:rPr lang="en-US" sz="1800">
                <a:solidFill>
                  <a:schemeClr val="lt1"/>
                </a:solidFill>
              </a:rPr>
              <a:t>To help people at all times,</a:t>
            </a:r>
            <a:br>
              <a:rPr lang="en-US" sz="1800">
                <a:solidFill>
                  <a:schemeClr val="lt1"/>
                </a:solidFill>
              </a:rPr>
            </a:br>
            <a:r>
              <a:rPr lang="en-US" sz="1800">
                <a:solidFill>
                  <a:schemeClr val="lt1"/>
                </a:solidFill>
              </a:rPr>
              <a:t>And to live by the Girl Scout Law.</a:t>
            </a:r>
            <a:br>
              <a:rPr lang="en-US" sz="3200">
                <a:solidFill>
                  <a:schemeClr val="lt1"/>
                </a:solidFill>
              </a:rPr>
            </a:br>
            <a:br>
              <a:rPr b="1" lang="en-US" sz="3000">
                <a:latin typeface="Pacifico"/>
                <a:ea typeface="Pacifico"/>
                <a:cs typeface="Pacifico"/>
                <a:sym typeface="Pacifico"/>
              </a:rPr>
            </a:br>
            <a:endParaRPr b="1" sz="3000">
              <a:latin typeface="Pacifico"/>
              <a:ea typeface="Pacifico"/>
              <a:cs typeface="Pacifico"/>
              <a:sym typeface="Pacifico"/>
            </a:endParaRPr>
          </a:p>
        </p:txBody>
      </p:sp>
      <p:pic>
        <p:nvPicPr>
          <p:cNvPr id="78" name="Google Shape;78;p14"/>
          <p:cNvPicPr preferRelativeResize="0"/>
          <p:nvPr/>
        </p:nvPicPr>
        <p:blipFill>
          <a:blip r:embed="rId4">
            <a:alphaModFix/>
          </a:blip>
          <a:stretch>
            <a:fillRect/>
          </a:stretch>
        </p:blipFill>
        <p:spPr>
          <a:xfrm>
            <a:off x="460875" y="1460038"/>
            <a:ext cx="2223425" cy="2223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5"/>
          <p:cNvSpPr/>
          <p:nvPr/>
        </p:nvSpPr>
        <p:spPr>
          <a:xfrm flipH="1">
            <a:off x="0" y="0"/>
            <a:ext cx="9144000"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4" name="Google Shape;84;p15"/>
          <p:cNvSpPr txBox="1"/>
          <p:nvPr/>
        </p:nvSpPr>
        <p:spPr>
          <a:xfrm>
            <a:off x="444736" y="356612"/>
            <a:ext cx="8254500" cy="792600"/>
          </a:xfrm>
          <a:prstGeom prst="rect">
            <a:avLst/>
          </a:prstGeom>
          <a:solidFill>
            <a:srgbClr val="FFB300">
              <a:alpha val="53330"/>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lang="en-US" sz="3600">
                <a:latin typeface="Pacifico"/>
                <a:ea typeface="Pacifico"/>
                <a:cs typeface="Pacifico"/>
                <a:sym typeface="Pacifico"/>
              </a:rPr>
              <a:t>Let’s Say the Pledge</a:t>
            </a:r>
            <a:endParaRPr/>
          </a:p>
        </p:txBody>
      </p:sp>
      <p:pic>
        <p:nvPicPr>
          <p:cNvPr descr="via YouTube Capture" id="85" name="Google Shape;85;p15" title="Girl Scout Pledge of Allegiance">
            <a:hlinkClick r:id="rId3"/>
          </p:cNvPr>
          <p:cNvPicPr preferRelativeResize="0"/>
          <p:nvPr/>
        </p:nvPicPr>
        <p:blipFill>
          <a:blip r:embed="rId4">
            <a:alphaModFix/>
          </a:blip>
          <a:stretch>
            <a:fillRect/>
          </a:stretch>
        </p:blipFill>
        <p:spPr>
          <a:xfrm>
            <a:off x="673313" y="1330013"/>
            <a:ext cx="5084650" cy="3813487"/>
          </a:xfrm>
          <a:prstGeom prst="rect">
            <a:avLst/>
          </a:prstGeom>
          <a:noFill/>
          <a:ln>
            <a:noFill/>
          </a:ln>
        </p:spPr>
      </p:pic>
      <p:pic>
        <p:nvPicPr>
          <p:cNvPr id="86" name="Google Shape;86;p15"/>
          <p:cNvPicPr preferRelativeResize="0"/>
          <p:nvPr/>
        </p:nvPicPr>
        <p:blipFill rotWithShape="1">
          <a:blip r:embed="rId5">
            <a:alphaModFix/>
          </a:blip>
          <a:srcRect b="0" l="0" r="0" t="0"/>
          <a:stretch/>
        </p:blipFill>
        <p:spPr>
          <a:xfrm>
            <a:off x="6013775" y="2267348"/>
            <a:ext cx="2376450" cy="158082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 name="Shape 90"/>
        <p:cNvGrpSpPr/>
        <p:nvPr/>
      </p:nvGrpSpPr>
      <p:grpSpPr>
        <a:xfrm>
          <a:off x="0" y="0"/>
          <a:ext cx="0" cy="0"/>
          <a:chOff x="0" y="0"/>
          <a:chExt cx="0" cy="0"/>
        </a:xfrm>
      </p:grpSpPr>
      <p:sp>
        <p:nvSpPr>
          <p:cNvPr id="91" name="Google Shape;91;p16"/>
          <p:cNvSpPr/>
          <p:nvPr/>
        </p:nvSpPr>
        <p:spPr>
          <a:xfrm flipH="1">
            <a:off x="0" y="0"/>
            <a:ext cx="9143998" cy="1505825"/>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2" name="Google Shape;92;p16"/>
          <p:cNvSpPr txBox="1"/>
          <p:nvPr>
            <p:ph idx="1" type="body"/>
          </p:nvPr>
        </p:nvSpPr>
        <p:spPr>
          <a:xfrm>
            <a:off x="444735" y="3423025"/>
            <a:ext cx="3267294" cy="147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rPr b="1" lang="en-US">
                <a:solidFill>
                  <a:srgbClr val="000000"/>
                </a:solidFill>
              </a:rPr>
              <a:t>Icebreaker - </a:t>
            </a:r>
            <a:r>
              <a:rPr lang="en-US">
                <a:solidFill>
                  <a:srgbClr val="000000"/>
                </a:solidFill>
              </a:rPr>
              <a:t>Hopefully you all came prepared with a quick joke to share...make us laugh until we snort!</a:t>
            </a:r>
            <a:endParaRPr>
              <a:solidFill>
                <a:srgbClr val="000000"/>
              </a:solidFill>
            </a:endParaRPr>
          </a:p>
        </p:txBody>
      </p:sp>
      <p:pic>
        <p:nvPicPr>
          <p:cNvPr id="93" name="Google Shape;93;p16"/>
          <p:cNvPicPr preferRelativeResize="0"/>
          <p:nvPr/>
        </p:nvPicPr>
        <p:blipFill rotWithShape="1">
          <a:blip r:embed="rId3">
            <a:alphaModFix/>
          </a:blip>
          <a:srcRect b="18552" l="0" r="0" t="18679"/>
          <a:stretch/>
        </p:blipFill>
        <p:spPr>
          <a:xfrm>
            <a:off x="3936761" y="1714200"/>
            <a:ext cx="4762500" cy="2989200"/>
          </a:xfrm>
          <a:prstGeom prst="rect">
            <a:avLst/>
          </a:prstGeom>
          <a:noFill/>
          <a:ln>
            <a:noFill/>
          </a:ln>
        </p:spPr>
      </p:pic>
      <p:pic>
        <p:nvPicPr>
          <p:cNvPr id="94" name="Google Shape;94;p16"/>
          <p:cNvPicPr preferRelativeResize="0"/>
          <p:nvPr/>
        </p:nvPicPr>
        <p:blipFill rotWithShape="1">
          <a:blip r:embed="rId4">
            <a:alphaModFix/>
          </a:blip>
          <a:srcRect b="0" l="0" r="0" t="0"/>
          <a:stretch/>
        </p:blipFill>
        <p:spPr>
          <a:xfrm>
            <a:off x="1036032" y="1714200"/>
            <a:ext cx="1762391" cy="1612400"/>
          </a:xfrm>
          <a:prstGeom prst="rect">
            <a:avLst/>
          </a:prstGeom>
          <a:noFill/>
          <a:ln>
            <a:noFill/>
          </a:ln>
        </p:spPr>
      </p:pic>
      <p:sp>
        <p:nvSpPr>
          <p:cNvPr id="95" name="Google Shape;95;p16"/>
          <p:cNvSpPr txBox="1"/>
          <p:nvPr/>
        </p:nvSpPr>
        <p:spPr>
          <a:xfrm>
            <a:off x="444736" y="356612"/>
            <a:ext cx="8254525" cy="792600"/>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rgbClr val="000000"/>
                </a:solidFill>
                <a:latin typeface="Pacifico"/>
                <a:ea typeface="Pacifico"/>
                <a:cs typeface="Pacifico"/>
                <a:sym typeface="Pacifico"/>
              </a:rPr>
              <a:t>Science of Happiness Badgework</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9" name="Shape 99"/>
        <p:cNvGrpSpPr/>
        <p:nvPr/>
      </p:nvGrpSpPr>
      <p:grpSpPr>
        <a:xfrm>
          <a:off x="0" y="0"/>
          <a:ext cx="0" cy="0"/>
          <a:chOff x="0" y="0"/>
          <a:chExt cx="0" cy="0"/>
        </a:xfrm>
      </p:grpSpPr>
      <p:sp>
        <p:nvSpPr>
          <p:cNvPr id="100" name="Google Shape;100;p17"/>
          <p:cNvSpPr/>
          <p:nvPr/>
        </p:nvSpPr>
        <p:spPr>
          <a:xfrm flipH="1">
            <a:off x="0" y="0"/>
            <a:ext cx="9143998" cy="1505825"/>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1" name="Google Shape;101;p17"/>
          <p:cNvSpPr txBox="1"/>
          <p:nvPr/>
        </p:nvSpPr>
        <p:spPr>
          <a:xfrm>
            <a:off x="444736" y="356612"/>
            <a:ext cx="8254525" cy="792600"/>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rgbClr val="000000"/>
                </a:solidFill>
                <a:latin typeface="Pacifico"/>
                <a:ea typeface="Pacifico"/>
                <a:cs typeface="Pacifico"/>
                <a:sym typeface="Pacifico"/>
              </a:rPr>
              <a:t>Science of Happiness Badgework</a:t>
            </a:r>
            <a:endParaRPr/>
          </a:p>
        </p:txBody>
      </p:sp>
      <p:sp>
        <p:nvSpPr>
          <p:cNvPr id="102" name="Google Shape;102;p17"/>
          <p:cNvSpPr txBox="1"/>
          <p:nvPr/>
        </p:nvSpPr>
        <p:spPr>
          <a:xfrm>
            <a:off x="5802085" y="1728807"/>
            <a:ext cx="3105303" cy="1473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1400" u="none" cap="none" strike="noStrike">
                <a:solidFill>
                  <a:srgbClr val="181818"/>
                </a:solidFill>
                <a:latin typeface="Arial"/>
                <a:ea typeface="Arial"/>
                <a:cs typeface="Arial"/>
                <a:sym typeface="Arial"/>
              </a:rPr>
              <a:t>“Maybe the truth is, there's a little bit of loser in all of us. Being happy isn't having everything in your life be perfect. Maybe it's about stringing together all the little things.”</a:t>
            </a:r>
            <a:endParaRPr/>
          </a:p>
          <a:p>
            <a:pPr indent="0" lvl="0" marL="0" marR="0" rtl="0" algn="l">
              <a:lnSpc>
                <a:spcPct val="100000"/>
              </a:lnSpc>
              <a:spcBef>
                <a:spcPts val="1600"/>
              </a:spcBef>
              <a:spcAft>
                <a:spcPts val="1600"/>
              </a:spcAft>
              <a:buNone/>
            </a:pPr>
            <a:r>
              <a:rPr b="0" i="0" lang="en-US" sz="1400" u="none" cap="none" strike="noStrike">
                <a:solidFill>
                  <a:srgbClr val="181818"/>
                </a:solidFill>
                <a:latin typeface="Arial"/>
                <a:ea typeface="Arial"/>
                <a:cs typeface="Arial"/>
                <a:sym typeface="Arial"/>
              </a:rPr>
              <a:t>― </a:t>
            </a:r>
            <a:r>
              <a:rPr b="1" i="0" lang="en-US" sz="1400" u="none" cap="none" strike="noStrike">
                <a:solidFill>
                  <a:srgbClr val="333333"/>
                </a:solidFill>
                <a:latin typeface="Arial"/>
                <a:ea typeface="Arial"/>
                <a:cs typeface="Arial"/>
                <a:sym typeface="Arial"/>
              </a:rPr>
              <a:t>Ann Brashares, </a:t>
            </a:r>
            <a:r>
              <a:rPr b="1" i="0" lang="en-US" sz="1400" u="sng" cap="none" strike="noStrike">
                <a:solidFill>
                  <a:srgbClr val="333333"/>
                </a:solidFill>
                <a:latin typeface="Arial"/>
                <a:ea typeface="Arial"/>
                <a:cs typeface="Arial"/>
                <a:sym typeface="Arial"/>
                <a:hlinkClick r:id="rId3">
                  <a:extLst>
                    <a:ext uri="{A12FA001-AC4F-418D-AE19-62706E023703}">
                      <ahyp:hlinkClr val="tx"/>
                    </a:ext>
                  </a:extLst>
                </a:hlinkClick>
              </a:rPr>
              <a:t>The Sisterhood of the Traveling Pants</a:t>
            </a:r>
            <a:endParaRPr b="1" i="0" sz="1400" u="none" cap="none" strike="noStrike">
              <a:solidFill>
                <a:srgbClr val="000000"/>
              </a:solidFill>
              <a:latin typeface="Arial"/>
              <a:ea typeface="Arial"/>
              <a:cs typeface="Arial"/>
              <a:sym typeface="Arial"/>
            </a:endParaRPr>
          </a:p>
        </p:txBody>
      </p:sp>
      <p:sp>
        <p:nvSpPr>
          <p:cNvPr id="103" name="Google Shape;103;p17"/>
          <p:cNvSpPr txBox="1"/>
          <p:nvPr/>
        </p:nvSpPr>
        <p:spPr>
          <a:xfrm>
            <a:off x="444736" y="1696882"/>
            <a:ext cx="5096093" cy="315889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To earn our Science of Happiness Badge, today we will:</a:t>
            </a:r>
            <a:endParaRPr b="1" i="0" sz="18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arenR"/>
            </a:pPr>
            <a:r>
              <a:rPr b="0" i="0" lang="en-US" sz="1800" u="none" cap="none" strike="noStrike">
                <a:solidFill>
                  <a:srgbClr val="000000"/>
                </a:solidFill>
                <a:latin typeface="Arial"/>
                <a:ea typeface="Arial"/>
                <a:cs typeface="Arial"/>
                <a:sym typeface="Arial"/>
              </a:rPr>
              <a:t>Make yourself happier</a:t>
            </a:r>
            <a:endParaRPr b="0" i="0" sz="18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arenR"/>
            </a:pPr>
            <a:r>
              <a:rPr b="0" i="0" lang="en-US" sz="1800" u="none" cap="none" strike="noStrike">
                <a:solidFill>
                  <a:srgbClr val="000000"/>
                </a:solidFill>
                <a:latin typeface="Arial"/>
                <a:ea typeface="Arial"/>
                <a:cs typeface="Arial"/>
                <a:sym typeface="Arial"/>
              </a:rPr>
              <a:t>Think differently for happiness</a:t>
            </a:r>
            <a:endParaRPr b="0" i="0" sz="18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arenR"/>
            </a:pPr>
            <a:r>
              <a:rPr b="0" i="0" lang="en-US" sz="1800" u="none" cap="none" strike="noStrike">
                <a:solidFill>
                  <a:srgbClr val="000000"/>
                </a:solidFill>
                <a:latin typeface="Arial"/>
                <a:ea typeface="Arial"/>
                <a:cs typeface="Arial"/>
                <a:sym typeface="Arial"/>
              </a:rPr>
              <a:t>Get happy through others</a:t>
            </a:r>
            <a:endParaRPr b="0" i="0" sz="18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arenR"/>
            </a:pPr>
            <a:r>
              <a:rPr b="0" i="0" lang="en-US" sz="1800" u="none" cap="none" strike="noStrike">
                <a:solidFill>
                  <a:srgbClr val="000000"/>
                </a:solidFill>
                <a:latin typeface="Arial"/>
                <a:ea typeface="Arial"/>
                <a:cs typeface="Arial"/>
                <a:sym typeface="Arial"/>
              </a:rPr>
              <a:t>Do a helpful happiness experiment</a:t>
            </a:r>
            <a:endParaRPr b="0" i="0" sz="18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AutoNum type="arabicParenR"/>
            </a:pPr>
            <a:r>
              <a:rPr b="0" i="0" lang="en-US" sz="1800" u="none" cap="none" strike="noStrike">
                <a:solidFill>
                  <a:srgbClr val="000000"/>
                </a:solidFill>
                <a:latin typeface="Arial"/>
                <a:ea typeface="Arial"/>
                <a:cs typeface="Arial"/>
                <a:sym typeface="Arial"/>
              </a:rPr>
              <a:t>Create a happiness action plan</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Let’s get started... and just a warning, we can’t get happy in an hour, so there will be a little homework so you can reflect and build upon your happiness for the next few weeks.  </a:t>
            </a:r>
            <a:endParaRPr b="1" i="0" sz="1400" u="none" cap="none" strike="noStrike">
              <a:solidFill>
                <a:srgbClr val="000000"/>
              </a:solidFill>
              <a:latin typeface="Arial"/>
              <a:ea typeface="Arial"/>
              <a:cs typeface="Arial"/>
              <a:sym typeface="Arial"/>
            </a:endParaRPr>
          </a:p>
        </p:txBody>
      </p:sp>
      <p:sp>
        <p:nvSpPr>
          <p:cNvPr id="104" name="Google Shape;104;p17"/>
          <p:cNvSpPr/>
          <p:nvPr/>
        </p:nvSpPr>
        <p:spPr>
          <a:xfrm flipH="1">
            <a:off x="5540829" y="1818837"/>
            <a:ext cx="130628" cy="1686363"/>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05" name="Google Shape;105;p17"/>
          <p:cNvPicPr preferRelativeResize="0"/>
          <p:nvPr/>
        </p:nvPicPr>
        <p:blipFill rotWithShape="1">
          <a:blip r:embed="rId4">
            <a:alphaModFix/>
          </a:blip>
          <a:srcRect b="0" l="0" r="0" t="0"/>
          <a:stretch/>
        </p:blipFill>
        <p:spPr>
          <a:xfrm>
            <a:off x="6479721" y="3697388"/>
            <a:ext cx="1434193" cy="1158387"/>
          </a:xfrm>
          <a:prstGeom prst="rect">
            <a:avLst/>
          </a:prstGeom>
          <a:noFill/>
          <a:ln>
            <a:noFill/>
          </a:ln>
        </p:spPr>
      </p:pic>
      <p:sp>
        <p:nvSpPr>
          <p:cNvPr id="106" name="Google Shape;106;p17"/>
          <p:cNvSpPr/>
          <p:nvPr/>
        </p:nvSpPr>
        <p:spPr>
          <a:xfrm flipH="1">
            <a:off x="5540829" y="1775071"/>
            <a:ext cx="130628" cy="1686363"/>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1C24"/>
        </a:solidFill>
      </p:bgPr>
    </p:bg>
    <p:spTree>
      <p:nvGrpSpPr>
        <p:cNvPr id="110" name="Shape 110"/>
        <p:cNvGrpSpPr/>
        <p:nvPr/>
      </p:nvGrpSpPr>
      <p:grpSpPr>
        <a:xfrm>
          <a:off x="0" y="0"/>
          <a:ext cx="0" cy="0"/>
          <a:chOff x="0" y="0"/>
          <a:chExt cx="0" cy="0"/>
        </a:xfrm>
      </p:grpSpPr>
      <p:sp>
        <p:nvSpPr>
          <p:cNvPr id="111" name="Google Shape;111;p18"/>
          <p:cNvSpPr txBox="1"/>
          <p:nvPr/>
        </p:nvSpPr>
        <p:spPr>
          <a:xfrm>
            <a:off x="444736" y="356612"/>
            <a:ext cx="8254525" cy="792600"/>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rgbClr val="000000"/>
                </a:solidFill>
                <a:latin typeface="Pacifico"/>
                <a:ea typeface="Pacifico"/>
                <a:cs typeface="Pacifico"/>
                <a:sym typeface="Pacifico"/>
              </a:rPr>
              <a:t>Make Yourself Happier</a:t>
            </a:r>
            <a:endParaRPr/>
          </a:p>
        </p:txBody>
      </p:sp>
      <p:sp>
        <p:nvSpPr>
          <p:cNvPr id="112" name="Google Shape;112;p18"/>
          <p:cNvSpPr txBox="1"/>
          <p:nvPr/>
        </p:nvSpPr>
        <p:spPr>
          <a:xfrm>
            <a:off x="444724" y="1318425"/>
            <a:ext cx="4000800" cy="3468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i="0" lang="en-US" sz="1400" u="none" cap="none" strike="noStrike">
                <a:solidFill>
                  <a:schemeClr val="lt1"/>
                </a:solidFill>
                <a:latin typeface="Arial"/>
                <a:ea typeface="Arial"/>
                <a:cs typeface="Arial"/>
                <a:sym typeface="Arial"/>
              </a:rPr>
              <a:t>According to scientists, there are actually 3 things that will make people the most happy.</a:t>
            </a:r>
            <a:endParaRPr b="1" i="0" sz="14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None/>
            </a:pPr>
            <a:r>
              <a:rPr b="1" i="0" lang="en-US" sz="1400" u="none" cap="none" strike="noStrike">
                <a:solidFill>
                  <a:schemeClr val="lt1"/>
                </a:solidFill>
                <a:latin typeface="Arial"/>
                <a:ea typeface="Arial"/>
                <a:cs typeface="Arial"/>
                <a:sym typeface="Arial"/>
              </a:rPr>
              <a:t>  </a:t>
            </a:r>
            <a:endParaRPr/>
          </a:p>
          <a:p>
            <a:pPr indent="-317500" lvl="0" marL="457200" marR="0" rtl="0" algn="l">
              <a:lnSpc>
                <a:spcPct val="115000"/>
              </a:lnSpc>
              <a:spcBef>
                <a:spcPts val="0"/>
              </a:spcBef>
              <a:spcAft>
                <a:spcPts val="0"/>
              </a:spcAft>
              <a:buClr>
                <a:srgbClr val="181818"/>
              </a:buClr>
              <a:buSzPts val="1400"/>
              <a:buFont typeface="Arial"/>
              <a:buAutoNum type="arabicPeriod"/>
            </a:pPr>
            <a:r>
              <a:rPr b="0" lang="en-US" sz="1400" u="none" cap="none" strike="noStrike">
                <a:solidFill>
                  <a:schemeClr val="lt1"/>
                </a:solidFill>
                <a:latin typeface="Arial"/>
                <a:ea typeface="Arial"/>
                <a:cs typeface="Arial"/>
                <a:sym typeface="Arial"/>
              </a:rPr>
              <a:t>Pleasure - doing things you enjoy</a:t>
            </a:r>
            <a:endParaRPr/>
          </a:p>
          <a:p>
            <a:pPr indent="-317500" lvl="0" marL="457200" marR="0" rtl="0" algn="l">
              <a:lnSpc>
                <a:spcPct val="100000"/>
              </a:lnSpc>
              <a:spcBef>
                <a:spcPts val="0"/>
              </a:spcBef>
              <a:spcAft>
                <a:spcPts val="0"/>
              </a:spcAft>
              <a:buClr>
                <a:srgbClr val="181818"/>
              </a:buClr>
              <a:buSzPts val="1400"/>
              <a:buFont typeface="Arial"/>
              <a:buAutoNum type="arabicPeriod"/>
            </a:pPr>
            <a:r>
              <a:rPr b="0" lang="en-US" sz="1400" u="none" cap="none" strike="noStrike">
                <a:solidFill>
                  <a:schemeClr val="lt1"/>
                </a:solidFill>
                <a:latin typeface="Arial"/>
                <a:ea typeface="Arial"/>
                <a:cs typeface="Arial"/>
                <a:sym typeface="Arial"/>
              </a:rPr>
              <a:t>Engagement - feeling interested in your activities and being connected to others</a:t>
            </a:r>
            <a:endParaRPr/>
          </a:p>
          <a:p>
            <a:pPr indent="-317500" lvl="0" marL="457200" marR="0" rtl="0" algn="l">
              <a:lnSpc>
                <a:spcPct val="100000"/>
              </a:lnSpc>
              <a:spcBef>
                <a:spcPts val="0"/>
              </a:spcBef>
              <a:spcAft>
                <a:spcPts val="0"/>
              </a:spcAft>
              <a:buClr>
                <a:srgbClr val="181818"/>
              </a:buClr>
              <a:buSzPts val="1400"/>
              <a:buFont typeface="Arial"/>
              <a:buAutoNum type="arabicPeriod"/>
            </a:pPr>
            <a:r>
              <a:rPr b="0" lang="en-US" sz="1400" u="none" cap="none" strike="noStrike">
                <a:solidFill>
                  <a:schemeClr val="lt1"/>
                </a:solidFill>
                <a:latin typeface="Arial"/>
                <a:ea typeface="Arial"/>
                <a:cs typeface="Arial"/>
                <a:sym typeface="Arial"/>
              </a:rPr>
              <a:t>Meaning - feeling like what you do matters.</a:t>
            </a:r>
            <a:endParaRPr/>
          </a:p>
          <a:p>
            <a:pPr indent="0" lvl="2" marL="0" marR="0" rtl="0" algn="l">
              <a:lnSpc>
                <a:spcPct val="100000"/>
              </a:lnSpc>
              <a:spcBef>
                <a:spcPts val="0"/>
              </a:spcBef>
              <a:spcAft>
                <a:spcPts val="0"/>
              </a:spcAft>
              <a:buNone/>
            </a:pPr>
            <a:r>
              <a:t/>
            </a:r>
            <a:endParaRPr b="1" sz="1400" u="none" cap="none" strike="noStrike">
              <a:solidFill>
                <a:schemeClr val="lt1"/>
              </a:solidFill>
              <a:latin typeface="Arial"/>
              <a:ea typeface="Arial"/>
              <a:cs typeface="Arial"/>
              <a:sym typeface="Arial"/>
            </a:endParaRPr>
          </a:p>
          <a:p>
            <a:pPr indent="0" lvl="2" marL="914400" marR="0" rtl="0" algn="l">
              <a:lnSpc>
                <a:spcPct val="100000"/>
              </a:lnSpc>
              <a:spcBef>
                <a:spcPts val="0"/>
              </a:spcBef>
              <a:spcAft>
                <a:spcPts val="0"/>
              </a:spcAft>
              <a:buNone/>
            </a:pPr>
            <a:r>
              <a:rPr b="0" lang="en-US" sz="1400" u="none" cap="none" strike="noStrike">
                <a:solidFill>
                  <a:schemeClr val="lt1"/>
                </a:solidFill>
                <a:latin typeface="Arial"/>
                <a:ea typeface="Arial"/>
                <a:cs typeface="Arial"/>
                <a:sym typeface="Arial"/>
              </a:rPr>
              <a:t>We spend most of our time on #1 Pleasure...but in reality that 	joy is short lived. Concentrate more on doing activities related 	to engagement and meaning!</a:t>
            </a:r>
            <a:endParaRPr/>
          </a:p>
        </p:txBody>
      </p:sp>
      <p:sp>
        <p:nvSpPr>
          <p:cNvPr id="113" name="Google Shape;113;p18"/>
          <p:cNvSpPr txBox="1"/>
          <p:nvPr/>
        </p:nvSpPr>
        <p:spPr>
          <a:xfrm>
            <a:off x="4571994" y="1328388"/>
            <a:ext cx="4365376" cy="915077"/>
          </a:xfrm>
          <a:prstGeom prst="rect">
            <a:avLst/>
          </a:prstGeom>
          <a:solidFill>
            <a:srgbClr val="F6D9F0">
              <a:alpha val="37647"/>
            </a:srgbClr>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Quick quiz...shout out the things in your life that make you happy: </a:t>
            </a:r>
            <a:endParaRPr/>
          </a:p>
          <a:p>
            <a:pPr indent="0" lvl="0" marL="0" marR="0" rtl="0" algn="l">
              <a:lnSpc>
                <a:spcPct val="100000"/>
              </a:lnSpc>
              <a:spcBef>
                <a:spcPts val="0"/>
              </a:spcBef>
              <a:spcAft>
                <a:spcPts val="0"/>
              </a:spcAft>
              <a:buClr>
                <a:srgbClr val="000000"/>
              </a:buClr>
              <a:buSzPts val="800"/>
              <a:buFont typeface="Arial"/>
              <a:buNone/>
            </a:pPr>
            <a:r>
              <a:rPr b="1" i="0" lang="en-US" sz="800" u="none" cap="none" strike="noStrike">
                <a:solidFill>
                  <a:schemeClr val="lt1"/>
                </a:solidFill>
                <a:latin typeface="Arial"/>
                <a:ea typeface="Arial"/>
                <a:cs typeface="Arial"/>
                <a:sym typeface="Arial"/>
              </a:rPr>
              <a:t>leader click in 15 seconds</a:t>
            </a:r>
            <a:endParaRPr b="1" i="0" sz="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Arial"/>
              <a:ea typeface="Arial"/>
              <a:cs typeface="Arial"/>
              <a:sym typeface="Arial"/>
            </a:endParaRPr>
          </a:p>
        </p:txBody>
      </p:sp>
      <p:sp>
        <p:nvSpPr>
          <p:cNvPr id="114" name="Google Shape;114;p18"/>
          <p:cNvSpPr txBox="1"/>
          <p:nvPr/>
        </p:nvSpPr>
        <p:spPr>
          <a:xfrm>
            <a:off x="4571994" y="2243462"/>
            <a:ext cx="4365376" cy="2708643"/>
          </a:xfrm>
          <a:prstGeom prst="rect">
            <a:avLst/>
          </a:prstGeom>
          <a:solidFill>
            <a:srgbClr val="F6D9F0">
              <a:alpha val="37647"/>
            </a:srgbClr>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Did you say any of these?</a:t>
            </a:r>
            <a:endParaRPr b="1" i="0" sz="18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Puppies	     Kitties	          Animals</a:t>
            </a:r>
            <a:endParaRPr/>
          </a:p>
          <a:p>
            <a:pPr indent="0" lvl="0" marL="0" marR="0" rtl="0" algn="l">
              <a:lnSpc>
                <a:spcPct val="15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Vacation	     Sunshine       Money          Iphone Friends	     Family	          My Room     Books Cool Clothes          School          Sports	 Art Hobbies	     Sleeping         Ice Cream	</a:t>
            </a:r>
            <a:endParaRPr/>
          </a:p>
          <a:p>
            <a:pPr indent="0" lvl="0" marL="0" marR="0" rtl="0" algn="l">
              <a:lnSpc>
                <a:spcPct val="15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Any food!	     Laughing        Music          Outside Yoga	     Meditation      Helping Others          </a:t>
            </a:r>
            <a:endParaRPr b="1" i="0" sz="1400" u="none" cap="none" strike="noStrike">
              <a:solidFill>
                <a:srgbClr val="000000"/>
              </a:solidFill>
              <a:latin typeface="Arial"/>
              <a:ea typeface="Arial"/>
              <a:cs typeface="Arial"/>
              <a:sym typeface="Arial"/>
            </a:endParaRPr>
          </a:p>
        </p:txBody>
      </p:sp>
      <p:pic>
        <p:nvPicPr>
          <p:cNvPr id="115" name="Google Shape;115;p18"/>
          <p:cNvPicPr preferRelativeResize="0"/>
          <p:nvPr/>
        </p:nvPicPr>
        <p:blipFill rotWithShape="1">
          <a:blip r:embed="rId3">
            <a:alphaModFix/>
          </a:blip>
          <a:srcRect b="3104" l="0" r="0" t="3095"/>
          <a:stretch/>
        </p:blipFill>
        <p:spPr>
          <a:xfrm flipH="1">
            <a:off x="444736" y="3558236"/>
            <a:ext cx="879996" cy="82499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3000"/>
                                        <p:tgtEl>
                                          <p:spTgt spid="1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1C24"/>
        </a:solidFill>
      </p:bgPr>
    </p:bg>
    <p:spTree>
      <p:nvGrpSpPr>
        <p:cNvPr id="119" name="Shape 119"/>
        <p:cNvGrpSpPr/>
        <p:nvPr/>
      </p:nvGrpSpPr>
      <p:grpSpPr>
        <a:xfrm>
          <a:off x="0" y="0"/>
          <a:ext cx="0" cy="0"/>
          <a:chOff x="0" y="0"/>
          <a:chExt cx="0" cy="0"/>
        </a:xfrm>
      </p:grpSpPr>
      <p:sp>
        <p:nvSpPr>
          <p:cNvPr id="120" name="Google Shape;120;p19"/>
          <p:cNvSpPr/>
          <p:nvPr/>
        </p:nvSpPr>
        <p:spPr>
          <a:xfrm flipH="1">
            <a:off x="4571994" y="0"/>
            <a:ext cx="4572001"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1" name="Google Shape;121;p19"/>
          <p:cNvSpPr txBox="1"/>
          <p:nvPr/>
        </p:nvSpPr>
        <p:spPr>
          <a:xfrm>
            <a:off x="444736" y="356612"/>
            <a:ext cx="8254525" cy="792600"/>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rgbClr val="000000"/>
                </a:solidFill>
                <a:latin typeface="Pacifico"/>
                <a:ea typeface="Pacifico"/>
                <a:cs typeface="Pacifico"/>
                <a:sym typeface="Pacifico"/>
              </a:rPr>
              <a:t>Make Yourself Happier</a:t>
            </a:r>
            <a:endParaRPr/>
          </a:p>
        </p:txBody>
      </p:sp>
      <p:sp>
        <p:nvSpPr>
          <p:cNvPr id="122" name="Google Shape;122;p19"/>
          <p:cNvSpPr txBox="1"/>
          <p:nvPr/>
        </p:nvSpPr>
        <p:spPr>
          <a:xfrm>
            <a:off x="444736" y="1318437"/>
            <a:ext cx="3723227" cy="3468451"/>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1800" u="none" cap="none" strike="noStrike">
                <a:solidFill>
                  <a:schemeClr val="lt1"/>
                </a:solidFill>
                <a:latin typeface="Arial"/>
                <a:ea typeface="Arial"/>
                <a:cs typeface="Arial"/>
                <a:sym typeface="Arial"/>
              </a:rPr>
              <a:t>Sure all those things keep you happy for a little while, but their effects are not long term!  According to scientists, we can work toward making our own self happier, by having more engagement and meaning in the things that we do.</a:t>
            </a:r>
            <a:endParaRPr/>
          </a:p>
        </p:txBody>
      </p:sp>
      <p:sp>
        <p:nvSpPr>
          <p:cNvPr id="123" name="Google Shape;123;p19"/>
          <p:cNvSpPr txBox="1"/>
          <p:nvPr/>
        </p:nvSpPr>
        <p:spPr>
          <a:xfrm>
            <a:off x="4365369" y="1318438"/>
            <a:ext cx="4572001" cy="3633668"/>
          </a:xfrm>
          <a:prstGeom prst="rect">
            <a:avLst/>
          </a:prstGeom>
          <a:solidFill>
            <a:srgbClr val="F6D9F0">
              <a:alpha val="37647"/>
            </a:srgbClr>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So this step requires a little homework over the next two weeks...but I would love if this was something you simply kept doing indefinitely.  You will find it changes your mindset and helps you to focus on the positive things that bring you joy...those </a:t>
            </a:r>
            <a:r>
              <a:rPr b="0" i="0" lang="en-US" sz="1400" u="sng" cap="none" strike="noStrike">
                <a:solidFill>
                  <a:srgbClr val="000000"/>
                </a:solidFill>
                <a:latin typeface="Arial"/>
                <a:ea typeface="Arial"/>
                <a:cs typeface="Arial"/>
                <a:sym typeface="Arial"/>
              </a:rPr>
              <a:t>little</a:t>
            </a:r>
            <a:r>
              <a:rPr b="0" i="0" lang="en-US" sz="1400" u="none" cap="none" strike="noStrike">
                <a:solidFill>
                  <a:srgbClr val="000000"/>
                </a:solidFill>
                <a:latin typeface="Arial"/>
                <a:ea typeface="Arial"/>
                <a:cs typeface="Arial"/>
                <a:sym typeface="Arial"/>
              </a:rPr>
              <a:t> things :)  </a:t>
            </a:r>
            <a:endParaRPr/>
          </a:p>
          <a:p>
            <a:pPr indent="0" lvl="0" marL="0" marR="0" rtl="0" algn="l">
              <a:lnSpc>
                <a:spcPct val="100000"/>
              </a:lnSpc>
              <a:spcBef>
                <a:spcPts val="0"/>
              </a:spcBef>
              <a:spcAft>
                <a:spcPts val="0"/>
              </a:spcAft>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1" lang="en-US" sz="1800" u="none" cap="none" strike="noStrike">
                <a:solidFill>
                  <a:srgbClr val="000000"/>
                </a:solidFill>
                <a:latin typeface="Arial"/>
                <a:ea typeface="Arial"/>
                <a:cs typeface="Arial"/>
                <a:sym typeface="Arial"/>
              </a:rPr>
              <a:t>Right now, take out your journal, sketch pad, or even your device and start a written or picture journal.  Each day for at least 2 weeks, date your page then write down, draw, or photograph/video 3 things that made you happy or went well for you.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3000"/>
                                        <p:tgtEl>
                                          <p:spTgt spid="1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7" name="Shape 127"/>
        <p:cNvGrpSpPr/>
        <p:nvPr/>
      </p:nvGrpSpPr>
      <p:grpSpPr>
        <a:xfrm>
          <a:off x="0" y="0"/>
          <a:ext cx="0" cy="0"/>
          <a:chOff x="0" y="0"/>
          <a:chExt cx="0" cy="0"/>
        </a:xfrm>
      </p:grpSpPr>
      <p:sp>
        <p:nvSpPr>
          <p:cNvPr id="128" name="Google Shape;128;p20"/>
          <p:cNvSpPr txBox="1"/>
          <p:nvPr>
            <p:ph type="title"/>
          </p:nvPr>
        </p:nvSpPr>
        <p:spPr>
          <a:xfrm>
            <a:off x="72400" y="445025"/>
            <a:ext cx="3453000" cy="1060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US" sz="3600">
                <a:solidFill>
                  <a:srgbClr val="ED1C24"/>
                </a:solidFill>
                <a:latin typeface="Pacifico"/>
                <a:ea typeface="Pacifico"/>
                <a:cs typeface="Pacifico"/>
                <a:sym typeface="Pacifico"/>
              </a:rPr>
              <a:t>Make Yourself Happier!</a:t>
            </a:r>
            <a:endParaRPr b="1" sz="3600">
              <a:solidFill>
                <a:srgbClr val="ED1C24"/>
              </a:solidFill>
              <a:latin typeface="Pacifico"/>
              <a:ea typeface="Pacifico"/>
              <a:cs typeface="Pacifico"/>
              <a:sym typeface="Pacifico"/>
            </a:endParaRPr>
          </a:p>
        </p:txBody>
      </p:sp>
      <p:sp>
        <p:nvSpPr>
          <p:cNvPr id="129" name="Google Shape;129;p20"/>
          <p:cNvSpPr/>
          <p:nvPr/>
        </p:nvSpPr>
        <p:spPr>
          <a:xfrm flipH="1">
            <a:off x="4540096" y="0"/>
            <a:ext cx="4603903"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0" name="Google Shape;130;p20"/>
          <p:cNvSpPr/>
          <p:nvPr/>
        </p:nvSpPr>
        <p:spPr>
          <a:xfrm>
            <a:off x="2828369" y="0"/>
            <a:ext cx="3402186" cy="5143500"/>
          </a:xfrm>
          <a:prstGeom prst="flowChartDecision">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1" name="Google Shape;131;p20"/>
          <p:cNvSpPr/>
          <p:nvPr/>
        </p:nvSpPr>
        <p:spPr>
          <a:xfrm>
            <a:off x="4529462" y="678924"/>
            <a:ext cx="4210493" cy="378565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1800" u="none" cap="none" strike="noStrike">
                <a:solidFill>
                  <a:schemeClr val="lt1"/>
                </a:solidFill>
                <a:latin typeface="Arial"/>
                <a:ea typeface="Arial"/>
                <a:cs typeface="Arial"/>
                <a:sym typeface="Arial"/>
              </a:rPr>
              <a:t>Jot down notes to remember </a:t>
            </a:r>
            <a:r>
              <a:rPr b="1" i="0" lang="en-US" sz="1800" u="sng" cap="none" strike="noStrike">
                <a:solidFill>
                  <a:schemeClr val="lt1"/>
                </a:solidFill>
                <a:latin typeface="Arial"/>
                <a:ea typeface="Arial"/>
                <a:cs typeface="Arial"/>
                <a:sym typeface="Arial"/>
              </a:rPr>
              <a:t>all the things</a:t>
            </a:r>
            <a:r>
              <a:rPr b="1" i="0" lang="en-US" sz="1800" u="none" cap="none" strike="noStrike">
                <a:solidFill>
                  <a:schemeClr val="lt1"/>
                </a:solidFill>
                <a:latin typeface="Arial"/>
                <a:ea typeface="Arial"/>
                <a:cs typeface="Arial"/>
                <a:sym typeface="Arial"/>
              </a:rPr>
              <a:t> that happened that day...hopefully you can see your negatives as a positive.  </a:t>
            </a:r>
            <a:endParaRPr/>
          </a:p>
          <a:p>
            <a:pPr indent="0" lvl="0" marL="0" marR="0" rtl="0" algn="l">
              <a:lnSpc>
                <a:spcPct val="100000"/>
              </a:lnSpc>
              <a:spcBef>
                <a:spcPts val="0"/>
              </a:spcBef>
              <a:spcAft>
                <a:spcPts val="0"/>
              </a:spcAft>
              <a:buNone/>
            </a:pPr>
            <a:r>
              <a:t/>
            </a:r>
            <a:endParaRPr b="1"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Perhaps you were overwhelmed with homework but you were able to chat with a friend you hadn’t seen in awhile to ask for their help.  </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Or maybe you were feeling sad, when your dog came over instinctively and put his head in your lap and made you smile.  </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Then your sibling stole something from your room, but later you had a fantastic time playing Just Dance with him, and beat the pants off of him!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5" name="Shape 135"/>
        <p:cNvGrpSpPr/>
        <p:nvPr/>
      </p:nvGrpSpPr>
      <p:grpSpPr>
        <a:xfrm>
          <a:off x="0" y="0"/>
          <a:ext cx="0" cy="0"/>
          <a:chOff x="0" y="0"/>
          <a:chExt cx="0" cy="0"/>
        </a:xfrm>
      </p:grpSpPr>
      <p:sp>
        <p:nvSpPr>
          <p:cNvPr id="136" name="Google Shape;136;p21"/>
          <p:cNvSpPr/>
          <p:nvPr/>
        </p:nvSpPr>
        <p:spPr>
          <a:xfrm flipH="1">
            <a:off x="0" y="0"/>
            <a:ext cx="9143998" cy="1505825"/>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7" name="Google Shape;137;p21"/>
          <p:cNvSpPr txBox="1"/>
          <p:nvPr/>
        </p:nvSpPr>
        <p:spPr>
          <a:xfrm>
            <a:off x="444736" y="356612"/>
            <a:ext cx="8254525" cy="792600"/>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rgbClr val="000000"/>
                </a:solidFill>
                <a:latin typeface="Pacifico"/>
                <a:ea typeface="Pacifico"/>
                <a:cs typeface="Pacifico"/>
                <a:sym typeface="Pacifico"/>
              </a:rPr>
              <a:t>Make Yourself Happier</a:t>
            </a:r>
            <a:endParaRPr/>
          </a:p>
        </p:txBody>
      </p:sp>
      <p:pic>
        <p:nvPicPr>
          <p:cNvPr descr="Get Pharrell's album G I R L on iTunes: http://smarturl.it/GIRLitunes  Get Pharrell's album G I R L on Amazon: http://smarturl.it/GIRLamazonMP3   Follow Pharrell: http://pharrellwilliams.com http://facebook.com/pharrell http://twitter.com/pharrell http://instagram.com/pharrell&#10;&#10;#PharrellWilliams #Happy #Vevo #Pop #OfficialMusicVideo" id="138" name="Google Shape;138;p21" title="Pharrell Williams - Happy (Official Music Video)">
            <a:hlinkClick r:id="rId3"/>
          </p:cNvPr>
          <p:cNvPicPr preferRelativeResize="0"/>
          <p:nvPr/>
        </p:nvPicPr>
        <p:blipFill rotWithShape="1">
          <a:blip r:embed="rId4">
            <a:alphaModFix/>
          </a:blip>
          <a:srcRect b="0" l="0" r="0" t="0"/>
          <a:stretch/>
        </p:blipFill>
        <p:spPr>
          <a:xfrm>
            <a:off x="3936762" y="1540663"/>
            <a:ext cx="4762499" cy="3571874"/>
          </a:xfrm>
          <a:prstGeom prst="rect">
            <a:avLst/>
          </a:prstGeom>
          <a:noFill/>
          <a:ln>
            <a:noFill/>
          </a:ln>
        </p:spPr>
      </p:pic>
      <p:sp>
        <p:nvSpPr>
          <p:cNvPr id="139" name="Google Shape;139;p21"/>
          <p:cNvSpPr/>
          <p:nvPr/>
        </p:nvSpPr>
        <p:spPr>
          <a:xfrm>
            <a:off x="444736" y="1655607"/>
            <a:ext cx="3191093" cy="116955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1" lang="en-US" sz="1400" u="none" cap="none" strike="noStrike">
                <a:solidFill>
                  <a:schemeClr val="dk1"/>
                </a:solidFill>
                <a:latin typeface="Arial"/>
                <a:ea typeface="Arial"/>
                <a:cs typeface="Arial"/>
                <a:sym typeface="Arial"/>
              </a:rPr>
              <a:t>Let’s take 5-10 minutes and simply start that journal.  Feel free to decorate the cover and make it yours while listening to a little music to make us happy!</a:t>
            </a:r>
            <a:endParaRPr/>
          </a:p>
        </p:txBody>
      </p:sp>
      <p:grpSp>
        <p:nvGrpSpPr>
          <p:cNvPr id="140" name="Google Shape;140;p21"/>
          <p:cNvGrpSpPr/>
          <p:nvPr/>
        </p:nvGrpSpPr>
        <p:grpSpPr>
          <a:xfrm>
            <a:off x="237906" y="2898738"/>
            <a:ext cx="3698856" cy="2031325"/>
            <a:chOff x="237906" y="2898738"/>
            <a:chExt cx="3698856" cy="2031325"/>
          </a:xfrm>
        </p:grpSpPr>
        <p:sp>
          <p:nvSpPr>
            <p:cNvPr id="141" name="Google Shape;141;p21"/>
            <p:cNvSpPr/>
            <p:nvPr/>
          </p:nvSpPr>
          <p:spPr>
            <a:xfrm>
              <a:off x="444736" y="2898738"/>
              <a:ext cx="3492026"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400" u="none" cap="none" strike="noStrike">
                  <a:solidFill>
                    <a:schemeClr val="dk1"/>
                  </a:solidFill>
                  <a:latin typeface="Arial"/>
                  <a:ea typeface="Arial"/>
                  <a:cs typeface="Arial"/>
                  <a:sym typeface="Arial"/>
                </a:rPr>
                <a:t>If you are planning to do this on a device please ask your parent if you can download the paid app DIARYZAPP ($4.99) which allows you to document your day like a scrapbook, or the 5 </a:t>
              </a:r>
              <a:r>
                <a:rPr b="0" i="0" lang="en-US" sz="1400" u="none" cap="none" strike="noStrike">
                  <a:solidFill>
                    <a:srgbClr val="000000"/>
                  </a:solidFill>
                  <a:latin typeface="Arial"/>
                  <a:ea typeface="Arial"/>
                  <a:cs typeface="Arial"/>
                  <a:sym typeface="Arial"/>
                </a:rPr>
                <a:t>MINUTE</a:t>
              </a:r>
              <a:r>
                <a:rPr b="0" i="1" lang="en-US" sz="1400" u="none" cap="none" strike="noStrike">
                  <a:solidFill>
                    <a:schemeClr val="dk1"/>
                  </a:solidFill>
                  <a:latin typeface="Arial"/>
                  <a:ea typeface="Arial"/>
                  <a:cs typeface="Arial"/>
                  <a:sym typeface="Arial"/>
                </a:rPr>
                <a:t> JOURNAL app also ($4.99) if you prefer photographs and happiness prompts!  If you prefer a free app, try Reminisce Journal. </a:t>
              </a:r>
              <a:endParaRPr/>
            </a:p>
          </p:txBody>
        </p:sp>
        <p:sp>
          <p:nvSpPr>
            <p:cNvPr id="142" name="Google Shape;142;p21"/>
            <p:cNvSpPr/>
            <p:nvPr/>
          </p:nvSpPr>
          <p:spPr>
            <a:xfrm flipH="1">
              <a:off x="237906" y="2994271"/>
              <a:ext cx="130628" cy="1792617"/>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22"/>
          <p:cNvSpPr txBox="1"/>
          <p:nvPr/>
        </p:nvSpPr>
        <p:spPr>
          <a:xfrm>
            <a:off x="72400" y="445025"/>
            <a:ext cx="3453000" cy="106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i="0" lang="en-US" sz="3600" u="none" cap="none" strike="noStrike">
                <a:solidFill>
                  <a:srgbClr val="ED1C24"/>
                </a:solidFill>
                <a:latin typeface="Pacifico"/>
                <a:ea typeface="Pacifico"/>
                <a:cs typeface="Pacifico"/>
                <a:sym typeface="Pacifico"/>
              </a:rPr>
              <a:t>Make Yourself Happier!</a:t>
            </a:r>
            <a:endParaRPr b="1" i="0" sz="3600" u="none" cap="none" strike="noStrike">
              <a:solidFill>
                <a:srgbClr val="ED1C24"/>
              </a:solidFill>
              <a:latin typeface="Pacifico"/>
              <a:ea typeface="Pacifico"/>
              <a:cs typeface="Pacifico"/>
              <a:sym typeface="Pacifico"/>
            </a:endParaRPr>
          </a:p>
        </p:txBody>
      </p:sp>
      <p:sp>
        <p:nvSpPr>
          <p:cNvPr id="148" name="Google Shape;148;p22"/>
          <p:cNvSpPr/>
          <p:nvPr/>
        </p:nvSpPr>
        <p:spPr>
          <a:xfrm flipH="1">
            <a:off x="4540096" y="0"/>
            <a:ext cx="4603903"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9" name="Google Shape;149;p22"/>
          <p:cNvSpPr/>
          <p:nvPr/>
        </p:nvSpPr>
        <p:spPr>
          <a:xfrm>
            <a:off x="2828369" y="0"/>
            <a:ext cx="3402186" cy="5143500"/>
          </a:xfrm>
          <a:prstGeom prst="flowChartDecision">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0" name="Google Shape;150;p22"/>
          <p:cNvSpPr txBox="1"/>
          <p:nvPr/>
        </p:nvSpPr>
        <p:spPr>
          <a:xfrm>
            <a:off x="5273749" y="1651190"/>
            <a:ext cx="3274828" cy="184112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When you are done, remember, you don’t need to share any personal reflections with the group - but share what you plan to do: write, draw, document on your device.  </a:t>
            </a:r>
            <a:endParaRPr b="1" i="0" sz="1400" u="none" cap="none" strike="noStrike">
              <a:solidFill>
                <a:schemeClr val="lt1"/>
              </a:solidFill>
              <a:latin typeface="Arial"/>
              <a:ea typeface="Arial"/>
              <a:cs typeface="Arial"/>
              <a:sym typeface="Arial"/>
            </a:endParaRPr>
          </a:p>
        </p:txBody>
      </p:sp>
      <p:pic>
        <p:nvPicPr>
          <p:cNvPr id="151" name="Google Shape;151;p22"/>
          <p:cNvPicPr preferRelativeResize="0"/>
          <p:nvPr/>
        </p:nvPicPr>
        <p:blipFill rotWithShape="1">
          <a:blip r:embed="rId4">
            <a:alphaModFix/>
          </a:blip>
          <a:srcRect b="3104" l="0" r="0" t="3095"/>
          <a:stretch/>
        </p:blipFill>
        <p:spPr>
          <a:xfrm flipH="1">
            <a:off x="3870251" y="1941860"/>
            <a:ext cx="1343767" cy="125977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2100"/>
                                        <p:tgtEl>
                                          <p:spTgt spid="1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 name="Shape 155"/>
        <p:cNvGrpSpPr/>
        <p:nvPr/>
      </p:nvGrpSpPr>
      <p:grpSpPr>
        <a:xfrm>
          <a:off x="0" y="0"/>
          <a:ext cx="0" cy="0"/>
          <a:chOff x="0" y="0"/>
          <a:chExt cx="0" cy="0"/>
        </a:xfrm>
      </p:grpSpPr>
      <p:sp>
        <p:nvSpPr>
          <p:cNvPr id="156" name="Google Shape;156;p23"/>
          <p:cNvSpPr/>
          <p:nvPr/>
        </p:nvSpPr>
        <p:spPr>
          <a:xfrm flipH="1" rot="10800000">
            <a:off x="-31903" y="0"/>
            <a:ext cx="4603903"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 name="Google Shape;157;p23"/>
          <p:cNvSpPr/>
          <p:nvPr/>
        </p:nvSpPr>
        <p:spPr>
          <a:xfrm rot="10800000">
            <a:off x="2870907" y="0"/>
            <a:ext cx="3402186" cy="5143500"/>
          </a:xfrm>
          <a:prstGeom prst="flowChartDecision">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 name="Google Shape;158;p23"/>
          <p:cNvSpPr txBox="1"/>
          <p:nvPr>
            <p:ph type="title"/>
          </p:nvPr>
        </p:nvSpPr>
        <p:spPr>
          <a:xfrm>
            <a:off x="72399" y="742741"/>
            <a:ext cx="4499601" cy="1060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US" sz="3600">
                <a:solidFill>
                  <a:srgbClr val="FFC000"/>
                </a:solidFill>
                <a:latin typeface="Pacifico"/>
                <a:ea typeface="Pacifico"/>
                <a:cs typeface="Pacifico"/>
                <a:sym typeface="Pacifico"/>
              </a:rPr>
              <a:t>Think Differently for Happiness</a:t>
            </a:r>
            <a:endParaRPr b="1" sz="3600">
              <a:solidFill>
                <a:srgbClr val="FFC000"/>
              </a:solidFill>
              <a:latin typeface="Pacifico"/>
              <a:ea typeface="Pacifico"/>
              <a:cs typeface="Pacifico"/>
              <a:sym typeface="Pacifico"/>
            </a:endParaRPr>
          </a:p>
        </p:txBody>
      </p:sp>
      <p:sp>
        <p:nvSpPr>
          <p:cNvPr id="159" name="Google Shape;159;p23"/>
          <p:cNvSpPr txBox="1"/>
          <p:nvPr/>
        </p:nvSpPr>
        <p:spPr>
          <a:xfrm>
            <a:off x="444737" y="2248566"/>
            <a:ext cx="4286838" cy="2270271"/>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We all have signature strengths...things that we are good at...maybe even better than our friends.  </a:t>
            </a:r>
            <a:endParaRPr b="1"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Let’s play a little game of “would you rather”, and find out your strengths!</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 name="Shape 163"/>
        <p:cNvGrpSpPr/>
        <p:nvPr/>
      </p:nvGrpSpPr>
      <p:grpSpPr>
        <a:xfrm>
          <a:off x="0" y="0"/>
          <a:ext cx="0" cy="0"/>
          <a:chOff x="0" y="0"/>
          <a:chExt cx="0" cy="0"/>
        </a:xfrm>
      </p:grpSpPr>
      <p:pic>
        <p:nvPicPr>
          <p:cNvPr id="164" name="Google Shape;164;p24"/>
          <p:cNvPicPr preferRelativeResize="0"/>
          <p:nvPr/>
        </p:nvPicPr>
        <p:blipFill rotWithShape="1">
          <a:blip r:embed="rId4">
            <a:alphaModFix/>
          </a:blip>
          <a:srcRect b="0" l="0" r="0" t="0"/>
          <a:stretch/>
        </p:blipFill>
        <p:spPr>
          <a:xfrm>
            <a:off x="6998169" y="256876"/>
            <a:ext cx="1872625" cy="1037530"/>
          </a:xfrm>
          <a:prstGeom prst="rect">
            <a:avLst/>
          </a:prstGeom>
          <a:noFill/>
          <a:ln>
            <a:noFill/>
          </a:ln>
        </p:spPr>
      </p:pic>
      <p:sp>
        <p:nvSpPr>
          <p:cNvPr id="165" name="Google Shape;165;p24"/>
          <p:cNvSpPr/>
          <p:nvPr/>
        </p:nvSpPr>
        <p:spPr>
          <a:xfrm flipH="1" rot="10800000">
            <a:off x="-31903" y="0"/>
            <a:ext cx="4603903"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6" name="Google Shape;166;p24"/>
          <p:cNvSpPr/>
          <p:nvPr/>
        </p:nvSpPr>
        <p:spPr>
          <a:xfrm rot="10800000">
            <a:off x="2870907" y="0"/>
            <a:ext cx="3402186" cy="5143500"/>
          </a:xfrm>
          <a:prstGeom prst="flowChartDecision">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7" name="Google Shape;167;p24"/>
          <p:cNvSpPr txBox="1"/>
          <p:nvPr>
            <p:ph type="title"/>
          </p:nvPr>
        </p:nvSpPr>
        <p:spPr>
          <a:xfrm>
            <a:off x="72399" y="593880"/>
            <a:ext cx="4499601" cy="1060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US" sz="3600">
                <a:solidFill>
                  <a:srgbClr val="FFC000"/>
                </a:solidFill>
                <a:latin typeface="Pacifico"/>
                <a:ea typeface="Pacifico"/>
                <a:cs typeface="Pacifico"/>
                <a:sym typeface="Pacifico"/>
              </a:rPr>
              <a:t>Think Differently for Happiness</a:t>
            </a:r>
            <a:endParaRPr b="1" sz="3600">
              <a:solidFill>
                <a:srgbClr val="FFC000"/>
              </a:solidFill>
              <a:latin typeface="Pacifico"/>
              <a:ea typeface="Pacifico"/>
              <a:cs typeface="Pacifico"/>
              <a:sym typeface="Pacifico"/>
            </a:endParaRPr>
          </a:p>
        </p:txBody>
      </p:sp>
      <p:sp>
        <p:nvSpPr>
          <p:cNvPr id="168" name="Google Shape;168;p24"/>
          <p:cNvSpPr txBox="1"/>
          <p:nvPr/>
        </p:nvSpPr>
        <p:spPr>
          <a:xfrm>
            <a:off x="444737" y="2099706"/>
            <a:ext cx="4286838" cy="962472"/>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chemeClr val="lt1"/>
                </a:solidFill>
                <a:latin typeface="Arial"/>
                <a:ea typeface="Arial"/>
                <a:cs typeface="Arial"/>
                <a:sym typeface="Arial"/>
              </a:rPr>
              <a:t>Would you rather paint a canvas of a unicorn or go to an escape room with a unicorn? </a:t>
            </a:r>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pic>
        <p:nvPicPr>
          <p:cNvPr id="169" name="Google Shape;169;p24"/>
          <p:cNvPicPr preferRelativeResize="0"/>
          <p:nvPr/>
        </p:nvPicPr>
        <p:blipFill rotWithShape="1">
          <a:blip r:embed="rId5">
            <a:alphaModFix/>
          </a:blip>
          <a:srcRect b="0" l="0" r="0" t="0"/>
          <a:stretch/>
        </p:blipFill>
        <p:spPr>
          <a:xfrm>
            <a:off x="4519648" y="2248560"/>
            <a:ext cx="2165073" cy="2706352"/>
          </a:xfrm>
          <a:prstGeom prst="rect">
            <a:avLst/>
          </a:prstGeom>
          <a:noFill/>
          <a:ln>
            <a:noFill/>
          </a:ln>
        </p:spPr>
      </p:pic>
      <p:sp>
        <p:nvSpPr>
          <p:cNvPr id="170" name="Google Shape;170;p24"/>
          <p:cNvSpPr txBox="1"/>
          <p:nvPr/>
        </p:nvSpPr>
        <p:spPr>
          <a:xfrm>
            <a:off x="444736" y="3170825"/>
            <a:ext cx="4127264" cy="170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64C8F2"/>
                </a:solidFill>
                <a:latin typeface="Arial"/>
                <a:ea typeface="Arial"/>
                <a:cs typeface="Arial"/>
                <a:sym typeface="Arial"/>
              </a:rPr>
              <a:t>If you chose paint, your strength is </a:t>
            </a:r>
            <a:r>
              <a:rPr b="1" i="0" lang="en-US" sz="1800" u="sng" cap="none" strike="noStrike">
                <a:solidFill>
                  <a:srgbClr val="64C8F2"/>
                </a:solidFill>
                <a:latin typeface="Arial"/>
                <a:ea typeface="Arial"/>
                <a:cs typeface="Arial"/>
                <a:sym typeface="Arial"/>
              </a:rPr>
              <a:t>creativity.</a:t>
            </a:r>
            <a:endParaRPr/>
          </a:p>
          <a:p>
            <a:pPr indent="0" lvl="0" marL="0" marR="0" rtl="0" algn="l">
              <a:lnSpc>
                <a:spcPct val="100000"/>
              </a:lnSpc>
              <a:spcBef>
                <a:spcPts val="0"/>
              </a:spcBef>
              <a:spcAft>
                <a:spcPts val="0"/>
              </a:spcAft>
              <a:buNone/>
            </a:pPr>
            <a:r>
              <a:t/>
            </a:r>
            <a:endParaRPr b="1"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1" i="0" lang="en-US" sz="1800" u="none" cap="none" strike="noStrike">
                <a:solidFill>
                  <a:srgbClr val="92D050"/>
                </a:solidFill>
                <a:latin typeface="Arial"/>
                <a:ea typeface="Arial"/>
                <a:cs typeface="Arial"/>
                <a:sym typeface="Arial"/>
              </a:rPr>
              <a:t>If you chose the escape room, your strength is </a:t>
            </a:r>
            <a:r>
              <a:rPr b="1" i="0" lang="en-US" sz="1800" u="sng" cap="none" strike="noStrike">
                <a:solidFill>
                  <a:srgbClr val="92D050"/>
                </a:solidFill>
                <a:latin typeface="Arial"/>
                <a:ea typeface="Arial"/>
                <a:cs typeface="Arial"/>
                <a:sym typeface="Arial"/>
              </a:rPr>
              <a:t>curiosity.</a:t>
            </a:r>
            <a:endParaRPr/>
          </a:p>
        </p:txBody>
      </p:sp>
    </p:spTree>
  </p:cSld>
  <p:clrMapOvr>
    <a:masterClrMapping/>
  </p:clrMapOvr>
  <mc:AlternateContent>
    <mc:Choice Requires="p14">
      <p:transition spd="slow" p14:dur="20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2900"/>
                                        <p:tgtEl>
                                          <p:spTgt spid="1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p25"/>
          <p:cNvSpPr/>
          <p:nvPr/>
        </p:nvSpPr>
        <p:spPr>
          <a:xfrm flipH="1" rot="10800000">
            <a:off x="-31903" y="0"/>
            <a:ext cx="4603903"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6" name="Google Shape;176;p25"/>
          <p:cNvSpPr/>
          <p:nvPr/>
        </p:nvSpPr>
        <p:spPr>
          <a:xfrm rot="10800000">
            <a:off x="2870907" y="0"/>
            <a:ext cx="3402186" cy="5143500"/>
          </a:xfrm>
          <a:prstGeom prst="flowChartDecision">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7" name="Google Shape;177;p25"/>
          <p:cNvSpPr txBox="1"/>
          <p:nvPr/>
        </p:nvSpPr>
        <p:spPr>
          <a:xfrm>
            <a:off x="72399" y="530082"/>
            <a:ext cx="4499601" cy="106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i="0" lang="en-US" sz="3600" u="none" cap="none" strike="noStrike">
                <a:solidFill>
                  <a:srgbClr val="FFC000"/>
                </a:solidFill>
                <a:latin typeface="Pacifico"/>
                <a:ea typeface="Pacifico"/>
                <a:cs typeface="Pacifico"/>
                <a:sym typeface="Pacifico"/>
              </a:rPr>
              <a:t>Think Differently for Happiness</a:t>
            </a:r>
            <a:endParaRPr/>
          </a:p>
        </p:txBody>
      </p:sp>
      <p:sp>
        <p:nvSpPr>
          <p:cNvPr id="178" name="Google Shape;178;p25"/>
          <p:cNvSpPr txBox="1"/>
          <p:nvPr/>
        </p:nvSpPr>
        <p:spPr>
          <a:xfrm>
            <a:off x="444737" y="2035907"/>
            <a:ext cx="4393077" cy="100776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chemeClr val="lt1"/>
                </a:solidFill>
                <a:latin typeface="Arial"/>
                <a:ea typeface="Arial"/>
                <a:cs typeface="Arial"/>
                <a:sym typeface="Arial"/>
              </a:rPr>
              <a:t>Would you rather fight a 3 headed dragon with a bow and arrow or climb a climb to the top of Mount Everest? </a:t>
            </a:r>
            <a:endParaRPr b="1" i="0" sz="1800" u="none" cap="none" strike="noStrike">
              <a:solidFill>
                <a:schemeClr val="lt1"/>
              </a:solidFill>
              <a:latin typeface="Arial"/>
              <a:ea typeface="Arial"/>
              <a:cs typeface="Arial"/>
              <a:sym typeface="Arial"/>
            </a:endParaRPr>
          </a:p>
        </p:txBody>
      </p:sp>
      <p:pic>
        <p:nvPicPr>
          <p:cNvPr id="179" name="Google Shape;179;p25"/>
          <p:cNvPicPr preferRelativeResize="0"/>
          <p:nvPr/>
        </p:nvPicPr>
        <p:blipFill rotWithShape="1">
          <a:blip r:embed="rId4">
            <a:alphaModFix/>
          </a:blip>
          <a:srcRect b="0" l="0" r="0" t="0"/>
          <a:stretch/>
        </p:blipFill>
        <p:spPr>
          <a:xfrm>
            <a:off x="4571999" y="3093228"/>
            <a:ext cx="2631350" cy="1905450"/>
          </a:xfrm>
          <a:prstGeom prst="rect">
            <a:avLst/>
          </a:prstGeom>
          <a:noFill/>
          <a:ln>
            <a:noFill/>
          </a:ln>
        </p:spPr>
      </p:pic>
      <p:sp>
        <p:nvSpPr>
          <p:cNvPr id="180" name="Google Shape;180;p25"/>
          <p:cNvSpPr txBox="1"/>
          <p:nvPr/>
        </p:nvSpPr>
        <p:spPr>
          <a:xfrm>
            <a:off x="444736" y="3096394"/>
            <a:ext cx="4127264" cy="170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92D050"/>
                </a:solidFill>
                <a:latin typeface="Arial"/>
                <a:ea typeface="Arial"/>
                <a:cs typeface="Arial"/>
                <a:sym typeface="Arial"/>
              </a:rPr>
              <a:t>If you chose dragon, your strength is </a:t>
            </a:r>
            <a:r>
              <a:rPr b="1" i="0" lang="en-US" sz="1800" u="sng" cap="none" strike="noStrike">
                <a:solidFill>
                  <a:srgbClr val="92D050"/>
                </a:solidFill>
                <a:latin typeface="Arial"/>
                <a:ea typeface="Arial"/>
                <a:cs typeface="Arial"/>
                <a:sym typeface="Arial"/>
              </a:rPr>
              <a:t>bravery.</a:t>
            </a:r>
            <a:endParaRPr/>
          </a:p>
          <a:p>
            <a:pPr indent="0" lvl="0" marL="0" marR="0" rtl="0" algn="l">
              <a:lnSpc>
                <a:spcPct val="100000"/>
              </a:lnSpc>
              <a:spcBef>
                <a:spcPts val="0"/>
              </a:spcBef>
              <a:spcAft>
                <a:spcPts val="0"/>
              </a:spcAft>
              <a:buNone/>
            </a:pPr>
            <a:r>
              <a:t/>
            </a:r>
            <a:endParaRPr b="1"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1" i="0" lang="en-US" sz="1800" u="none" cap="none" strike="noStrike">
                <a:solidFill>
                  <a:srgbClr val="64C8F2"/>
                </a:solidFill>
                <a:latin typeface="Arial"/>
                <a:ea typeface="Arial"/>
                <a:cs typeface="Arial"/>
                <a:sym typeface="Arial"/>
              </a:rPr>
              <a:t>If you chose the mountain, your strength is </a:t>
            </a:r>
            <a:r>
              <a:rPr b="1" i="0" lang="en-US" sz="1800" u="sng" cap="none" strike="noStrike">
                <a:solidFill>
                  <a:srgbClr val="64C8F2"/>
                </a:solidFill>
                <a:latin typeface="Arial"/>
                <a:ea typeface="Arial"/>
                <a:cs typeface="Arial"/>
                <a:sym typeface="Arial"/>
              </a:rPr>
              <a:t>perseverance.</a:t>
            </a:r>
            <a:endParaRPr/>
          </a:p>
          <a:p>
            <a:pPr indent="0" lvl="0" marL="0" marR="0" rtl="0" algn="l">
              <a:lnSpc>
                <a:spcPct val="100000"/>
              </a:lnSpc>
              <a:spcBef>
                <a:spcPts val="0"/>
              </a:spcBef>
              <a:spcAft>
                <a:spcPts val="0"/>
              </a:spcAft>
              <a:buNone/>
            </a:pPr>
            <a:r>
              <a:t/>
            </a:r>
            <a:endParaRPr b="1" i="0" sz="18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2900"/>
                                        <p:tgtEl>
                                          <p:spTgt spid="1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pic>
        <p:nvPicPr>
          <p:cNvPr id="185" name="Google Shape;185;p26"/>
          <p:cNvPicPr preferRelativeResize="0"/>
          <p:nvPr/>
        </p:nvPicPr>
        <p:blipFill rotWithShape="1">
          <a:blip r:embed="rId4">
            <a:alphaModFix/>
          </a:blip>
          <a:srcRect b="0" l="0" r="0" t="0"/>
          <a:stretch/>
        </p:blipFill>
        <p:spPr>
          <a:xfrm rot="-972778">
            <a:off x="5857791" y="206708"/>
            <a:ext cx="2280754" cy="1282915"/>
          </a:xfrm>
          <a:prstGeom prst="rect">
            <a:avLst/>
          </a:prstGeom>
          <a:noFill/>
          <a:ln>
            <a:noFill/>
          </a:ln>
        </p:spPr>
      </p:pic>
      <p:pic>
        <p:nvPicPr>
          <p:cNvPr id="186" name="Google Shape;186;p26"/>
          <p:cNvPicPr preferRelativeResize="0"/>
          <p:nvPr/>
        </p:nvPicPr>
        <p:blipFill rotWithShape="1">
          <a:blip r:embed="rId5">
            <a:alphaModFix/>
          </a:blip>
          <a:srcRect b="0" l="0" r="0" t="0"/>
          <a:stretch/>
        </p:blipFill>
        <p:spPr>
          <a:xfrm>
            <a:off x="7474810" y="3526990"/>
            <a:ext cx="1558375" cy="1558375"/>
          </a:xfrm>
          <a:prstGeom prst="rect">
            <a:avLst/>
          </a:prstGeom>
          <a:noFill/>
          <a:ln>
            <a:noFill/>
          </a:ln>
        </p:spPr>
      </p:pic>
      <p:sp>
        <p:nvSpPr>
          <p:cNvPr id="187" name="Google Shape;187;p26"/>
          <p:cNvSpPr/>
          <p:nvPr/>
        </p:nvSpPr>
        <p:spPr>
          <a:xfrm flipH="1" rot="10800000">
            <a:off x="-31903" y="0"/>
            <a:ext cx="4603903"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8" name="Google Shape;188;p26"/>
          <p:cNvSpPr/>
          <p:nvPr/>
        </p:nvSpPr>
        <p:spPr>
          <a:xfrm rot="10800000">
            <a:off x="2870907" y="0"/>
            <a:ext cx="3402186" cy="5143500"/>
          </a:xfrm>
          <a:prstGeom prst="flowChartDecision">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9" name="Google Shape;189;p26"/>
          <p:cNvSpPr txBox="1"/>
          <p:nvPr/>
        </p:nvSpPr>
        <p:spPr>
          <a:xfrm>
            <a:off x="72399" y="530082"/>
            <a:ext cx="4499601" cy="106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i="0" lang="en-US" sz="3600" u="none" cap="none" strike="noStrike">
                <a:solidFill>
                  <a:srgbClr val="FFC000"/>
                </a:solidFill>
                <a:latin typeface="Pacifico"/>
                <a:ea typeface="Pacifico"/>
                <a:cs typeface="Pacifico"/>
                <a:sym typeface="Pacifico"/>
              </a:rPr>
              <a:t>Think Differently for Happiness</a:t>
            </a:r>
            <a:endParaRPr/>
          </a:p>
        </p:txBody>
      </p:sp>
      <p:sp>
        <p:nvSpPr>
          <p:cNvPr id="190" name="Google Shape;190;p26"/>
          <p:cNvSpPr txBox="1"/>
          <p:nvPr/>
        </p:nvSpPr>
        <p:spPr>
          <a:xfrm>
            <a:off x="444737" y="2035908"/>
            <a:ext cx="4736863" cy="106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000000"/>
                </a:solidFill>
                <a:latin typeface="Arial"/>
                <a:ea typeface="Arial"/>
                <a:cs typeface="Arial"/>
                <a:sym typeface="Arial"/>
              </a:rPr>
              <a:t>Would you rather be the class president at your school or be part of the ensemble cast of Chitty Chitty Bang Bang?</a:t>
            </a:r>
            <a:endParaRPr b="1"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sp>
        <p:nvSpPr>
          <p:cNvPr id="191" name="Google Shape;191;p26"/>
          <p:cNvSpPr txBox="1"/>
          <p:nvPr/>
        </p:nvSpPr>
        <p:spPr>
          <a:xfrm>
            <a:off x="444736" y="3138926"/>
            <a:ext cx="4127264" cy="170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1" lang="en-US" sz="1800" u="none" cap="none" strike="noStrike">
                <a:solidFill>
                  <a:srgbClr val="64C8F2"/>
                </a:solidFill>
                <a:latin typeface="Arial"/>
                <a:ea typeface="Arial"/>
                <a:cs typeface="Arial"/>
                <a:sym typeface="Arial"/>
              </a:rPr>
              <a:t>If you chose president, your strength is </a:t>
            </a:r>
            <a:r>
              <a:rPr b="1" i="1" lang="en-US" sz="1800" u="sng" cap="none" strike="noStrike">
                <a:solidFill>
                  <a:srgbClr val="64C8F2"/>
                </a:solidFill>
                <a:latin typeface="Arial"/>
                <a:ea typeface="Arial"/>
                <a:cs typeface="Arial"/>
                <a:sym typeface="Arial"/>
              </a:rPr>
              <a:t>leadership.</a:t>
            </a:r>
            <a:endParaRPr/>
          </a:p>
          <a:p>
            <a:pPr indent="0" lvl="0" marL="0" marR="0" rtl="0" algn="l">
              <a:lnSpc>
                <a:spcPct val="100000"/>
              </a:lnSpc>
              <a:spcBef>
                <a:spcPts val="0"/>
              </a:spcBef>
              <a:spcAft>
                <a:spcPts val="0"/>
              </a:spcAft>
              <a:buNone/>
            </a:pPr>
            <a:r>
              <a:t/>
            </a:r>
            <a:endParaRPr b="1" i="1"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1" lang="en-US" sz="1800" u="none" cap="none" strike="noStrike">
                <a:solidFill>
                  <a:srgbClr val="92D050"/>
                </a:solidFill>
                <a:latin typeface="Arial"/>
                <a:ea typeface="Arial"/>
                <a:cs typeface="Arial"/>
                <a:sym typeface="Arial"/>
              </a:rPr>
              <a:t>If you chose the school play, your strength is </a:t>
            </a:r>
            <a:r>
              <a:rPr b="1" i="1" lang="en-US" sz="1800" u="sng" cap="none" strike="noStrike">
                <a:solidFill>
                  <a:srgbClr val="92D050"/>
                </a:solidFill>
                <a:latin typeface="Arial"/>
                <a:ea typeface="Arial"/>
                <a:cs typeface="Arial"/>
                <a:sym typeface="Arial"/>
              </a:rPr>
              <a:t>teamwork.</a:t>
            </a:r>
            <a:endParaRPr/>
          </a:p>
          <a:p>
            <a:pPr indent="0" lvl="0" marL="0" marR="0" rtl="0" algn="l">
              <a:lnSpc>
                <a:spcPct val="100000"/>
              </a:lnSpc>
              <a:spcBef>
                <a:spcPts val="0"/>
              </a:spcBef>
              <a:spcAft>
                <a:spcPts val="0"/>
              </a:spcAft>
              <a:buNone/>
            </a:pPr>
            <a:r>
              <a:t/>
            </a:r>
            <a:endParaRPr b="1" i="0" sz="18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2900"/>
                                        <p:tgtEl>
                                          <p:spTgt spid="1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5" name="Shape 195"/>
        <p:cNvGrpSpPr/>
        <p:nvPr/>
      </p:nvGrpSpPr>
      <p:grpSpPr>
        <a:xfrm>
          <a:off x="0" y="0"/>
          <a:ext cx="0" cy="0"/>
          <a:chOff x="0" y="0"/>
          <a:chExt cx="0" cy="0"/>
        </a:xfrm>
      </p:grpSpPr>
      <p:pic>
        <p:nvPicPr>
          <p:cNvPr id="196" name="Google Shape;196;p27"/>
          <p:cNvPicPr preferRelativeResize="0"/>
          <p:nvPr/>
        </p:nvPicPr>
        <p:blipFill rotWithShape="1">
          <a:blip r:embed="rId4">
            <a:alphaModFix/>
          </a:blip>
          <a:srcRect b="0" l="0" r="0" t="0"/>
          <a:stretch/>
        </p:blipFill>
        <p:spPr>
          <a:xfrm>
            <a:off x="7556262" y="320295"/>
            <a:ext cx="1143000" cy="1143000"/>
          </a:xfrm>
          <a:prstGeom prst="rect">
            <a:avLst/>
          </a:prstGeom>
          <a:noFill/>
          <a:ln>
            <a:noFill/>
          </a:ln>
        </p:spPr>
      </p:pic>
      <p:sp>
        <p:nvSpPr>
          <p:cNvPr id="197" name="Google Shape;197;p27"/>
          <p:cNvSpPr/>
          <p:nvPr/>
        </p:nvSpPr>
        <p:spPr>
          <a:xfrm flipH="1" rot="10800000">
            <a:off x="-31903" y="0"/>
            <a:ext cx="4603903"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8" name="Google Shape;198;p27"/>
          <p:cNvSpPr/>
          <p:nvPr/>
        </p:nvSpPr>
        <p:spPr>
          <a:xfrm rot="10800000">
            <a:off x="2870907" y="0"/>
            <a:ext cx="3402186" cy="5143500"/>
          </a:xfrm>
          <a:prstGeom prst="flowChartDecision">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9" name="Google Shape;199;p27"/>
          <p:cNvSpPr txBox="1"/>
          <p:nvPr/>
        </p:nvSpPr>
        <p:spPr>
          <a:xfrm>
            <a:off x="72399" y="530082"/>
            <a:ext cx="4499601" cy="106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i="0" lang="en-US" sz="3600" u="none" cap="none" strike="noStrike">
                <a:solidFill>
                  <a:srgbClr val="FFC000"/>
                </a:solidFill>
                <a:latin typeface="Pacifico"/>
                <a:ea typeface="Pacifico"/>
                <a:cs typeface="Pacifico"/>
                <a:sym typeface="Pacifico"/>
              </a:rPr>
              <a:t>Think Differently for Happiness</a:t>
            </a:r>
            <a:endParaRPr/>
          </a:p>
        </p:txBody>
      </p:sp>
      <p:sp>
        <p:nvSpPr>
          <p:cNvPr id="200" name="Google Shape;200;p27"/>
          <p:cNvSpPr txBox="1"/>
          <p:nvPr/>
        </p:nvSpPr>
        <p:spPr>
          <a:xfrm>
            <a:off x="444737" y="2035907"/>
            <a:ext cx="4786482" cy="100776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chemeClr val="lt1"/>
                </a:solidFill>
                <a:latin typeface="Arial"/>
                <a:ea typeface="Arial"/>
                <a:cs typeface="Arial"/>
                <a:sym typeface="Arial"/>
              </a:rPr>
              <a:t>When things get tough or scary would you rather lighten the mood with a funny movie or go to church and pray?</a:t>
            </a:r>
            <a:endParaRPr/>
          </a:p>
        </p:txBody>
      </p:sp>
      <p:sp>
        <p:nvSpPr>
          <p:cNvPr id="201" name="Google Shape;201;p27"/>
          <p:cNvSpPr txBox="1"/>
          <p:nvPr/>
        </p:nvSpPr>
        <p:spPr>
          <a:xfrm>
            <a:off x="444736" y="3096394"/>
            <a:ext cx="4127264" cy="170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1" lang="en-US" sz="1800" u="none" cap="none" strike="noStrike">
                <a:solidFill>
                  <a:srgbClr val="64C8F2"/>
                </a:solidFill>
                <a:latin typeface="Arial"/>
                <a:ea typeface="Arial"/>
                <a:cs typeface="Arial"/>
                <a:sym typeface="Arial"/>
              </a:rPr>
              <a:t>If you chose movie, your strength is </a:t>
            </a:r>
            <a:r>
              <a:rPr b="1" i="1" lang="en-US" sz="1800" u="sng" cap="none" strike="noStrike">
                <a:solidFill>
                  <a:srgbClr val="64C8F2"/>
                </a:solidFill>
                <a:latin typeface="Arial"/>
                <a:ea typeface="Arial"/>
                <a:cs typeface="Arial"/>
                <a:sym typeface="Arial"/>
              </a:rPr>
              <a:t>humor.</a:t>
            </a:r>
            <a:endParaRPr/>
          </a:p>
          <a:p>
            <a:pPr indent="0" lvl="0" marL="0" marR="0" rtl="0" algn="l">
              <a:lnSpc>
                <a:spcPct val="100000"/>
              </a:lnSpc>
              <a:spcBef>
                <a:spcPts val="0"/>
              </a:spcBef>
              <a:spcAft>
                <a:spcPts val="0"/>
              </a:spcAft>
              <a:buNone/>
            </a:pPr>
            <a:r>
              <a:t/>
            </a:r>
            <a:endParaRPr b="1" i="1"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1" lang="en-US" sz="1800" u="none" cap="none" strike="noStrike">
                <a:solidFill>
                  <a:srgbClr val="92D050"/>
                </a:solidFill>
                <a:latin typeface="Arial"/>
                <a:ea typeface="Arial"/>
                <a:cs typeface="Arial"/>
                <a:sym typeface="Arial"/>
              </a:rPr>
              <a:t>If you chose church, your strength is </a:t>
            </a:r>
            <a:r>
              <a:rPr b="1" i="1" lang="en-US" sz="1800" u="sng" cap="none" strike="noStrike">
                <a:solidFill>
                  <a:srgbClr val="92D050"/>
                </a:solidFill>
                <a:latin typeface="Arial"/>
                <a:ea typeface="Arial"/>
                <a:cs typeface="Arial"/>
                <a:sym typeface="Arial"/>
              </a:rPr>
              <a:t>spirituality.</a:t>
            </a:r>
            <a:endParaRPr/>
          </a:p>
          <a:p>
            <a:pPr indent="0" lvl="0" marL="0" marR="0" rtl="0" algn="l">
              <a:lnSpc>
                <a:spcPct val="100000"/>
              </a:lnSpc>
              <a:spcBef>
                <a:spcPts val="0"/>
              </a:spcBef>
              <a:spcAft>
                <a:spcPts val="0"/>
              </a:spcAft>
              <a:buNone/>
            </a:pPr>
            <a:r>
              <a:t/>
            </a:r>
            <a:endParaRPr b="1" i="0" sz="1800" u="none" cap="none" strike="noStrike">
              <a:solidFill>
                <a:schemeClr val="lt1"/>
              </a:solidFill>
              <a:latin typeface="Arial"/>
              <a:ea typeface="Arial"/>
              <a:cs typeface="Arial"/>
              <a:sym typeface="Arial"/>
            </a:endParaRPr>
          </a:p>
        </p:txBody>
      </p:sp>
      <p:grpSp>
        <p:nvGrpSpPr>
          <p:cNvPr id="202" name="Google Shape;202;p27"/>
          <p:cNvGrpSpPr/>
          <p:nvPr/>
        </p:nvGrpSpPr>
        <p:grpSpPr>
          <a:xfrm>
            <a:off x="4758470" y="3337293"/>
            <a:ext cx="1665775" cy="1525800"/>
            <a:chOff x="4343800" y="2914850"/>
            <a:chExt cx="1665775" cy="1525800"/>
          </a:xfrm>
        </p:grpSpPr>
        <p:pic>
          <p:nvPicPr>
            <p:cNvPr id="203" name="Google Shape;203;p27"/>
            <p:cNvPicPr preferRelativeResize="0"/>
            <p:nvPr/>
          </p:nvPicPr>
          <p:blipFill rotWithShape="1">
            <a:blip r:embed="rId5">
              <a:alphaModFix/>
            </a:blip>
            <a:srcRect b="0" l="0" r="0" t="0"/>
            <a:stretch/>
          </p:blipFill>
          <p:spPr>
            <a:xfrm>
              <a:off x="4866575" y="2914850"/>
              <a:ext cx="1143000" cy="1143000"/>
            </a:xfrm>
            <a:prstGeom prst="rect">
              <a:avLst/>
            </a:prstGeom>
            <a:noFill/>
            <a:ln>
              <a:noFill/>
            </a:ln>
          </p:spPr>
        </p:pic>
        <p:pic>
          <p:nvPicPr>
            <p:cNvPr id="204" name="Google Shape;204;p27"/>
            <p:cNvPicPr preferRelativeResize="0"/>
            <p:nvPr/>
          </p:nvPicPr>
          <p:blipFill rotWithShape="1">
            <a:blip r:embed="rId6">
              <a:alphaModFix/>
            </a:blip>
            <a:srcRect b="0" l="0" r="0" t="0"/>
            <a:stretch/>
          </p:blipFill>
          <p:spPr>
            <a:xfrm>
              <a:off x="4343800" y="3297650"/>
              <a:ext cx="1143000" cy="11430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2900"/>
                                        <p:tgtEl>
                                          <p:spTgt spid="2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8" name="Shape 208"/>
        <p:cNvGrpSpPr/>
        <p:nvPr/>
      </p:nvGrpSpPr>
      <p:grpSpPr>
        <a:xfrm>
          <a:off x="0" y="0"/>
          <a:ext cx="0" cy="0"/>
          <a:chOff x="0" y="0"/>
          <a:chExt cx="0" cy="0"/>
        </a:xfrm>
      </p:grpSpPr>
      <p:sp>
        <p:nvSpPr>
          <p:cNvPr id="209" name="Google Shape;209;p28"/>
          <p:cNvSpPr/>
          <p:nvPr/>
        </p:nvSpPr>
        <p:spPr>
          <a:xfrm flipH="1" rot="10800000">
            <a:off x="-31903" y="0"/>
            <a:ext cx="4603903"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0" name="Google Shape;210;p28"/>
          <p:cNvSpPr/>
          <p:nvPr/>
        </p:nvSpPr>
        <p:spPr>
          <a:xfrm rot="10800000">
            <a:off x="2870907" y="0"/>
            <a:ext cx="3402186" cy="5143500"/>
          </a:xfrm>
          <a:prstGeom prst="flowChartDecision">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1" name="Google Shape;211;p28"/>
          <p:cNvSpPr txBox="1"/>
          <p:nvPr/>
        </p:nvSpPr>
        <p:spPr>
          <a:xfrm>
            <a:off x="72399" y="530082"/>
            <a:ext cx="4499601" cy="106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i="0" lang="en-US" sz="3600" u="none" cap="none" strike="noStrike">
                <a:solidFill>
                  <a:srgbClr val="FFC000"/>
                </a:solidFill>
                <a:latin typeface="Pacifico"/>
                <a:ea typeface="Pacifico"/>
                <a:cs typeface="Pacifico"/>
                <a:sym typeface="Pacifico"/>
              </a:rPr>
              <a:t>Think Differently for Happiness</a:t>
            </a:r>
            <a:endParaRPr/>
          </a:p>
        </p:txBody>
      </p:sp>
      <p:sp>
        <p:nvSpPr>
          <p:cNvPr id="212" name="Google Shape;212;p28"/>
          <p:cNvSpPr txBox="1"/>
          <p:nvPr/>
        </p:nvSpPr>
        <p:spPr>
          <a:xfrm>
            <a:off x="444737" y="2035907"/>
            <a:ext cx="4786482" cy="100776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chemeClr val="lt1"/>
                </a:solidFill>
                <a:latin typeface="Arial"/>
                <a:ea typeface="Arial"/>
                <a:cs typeface="Arial"/>
                <a:sym typeface="Arial"/>
              </a:rPr>
              <a:t>If I gave you 5 dollars would you rather buy a box of Girl Scout cookies for someone you love or donate it to charity?</a:t>
            </a:r>
            <a:endParaRPr/>
          </a:p>
        </p:txBody>
      </p:sp>
      <p:sp>
        <p:nvSpPr>
          <p:cNvPr id="213" name="Google Shape;213;p28"/>
          <p:cNvSpPr txBox="1"/>
          <p:nvPr/>
        </p:nvSpPr>
        <p:spPr>
          <a:xfrm>
            <a:off x="444736" y="3096394"/>
            <a:ext cx="4127264" cy="170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1" lang="en-US" sz="1800" u="none" cap="none" strike="noStrike">
                <a:solidFill>
                  <a:srgbClr val="64C8F2"/>
                </a:solidFill>
                <a:latin typeface="Arial"/>
                <a:ea typeface="Arial"/>
                <a:cs typeface="Arial"/>
                <a:sym typeface="Arial"/>
              </a:rPr>
              <a:t>If you chose someone you love, your strength is </a:t>
            </a:r>
            <a:r>
              <a:rPr b="1" i="1" lang="en-US" sz="1800" u="sng" cap="none" strike="noStrike">
                <a:solidFill>
                  <a:srgbClr val="64C8F2"/>
                </a:solidFill>
                <a:latin typeface="Arial"/>
                <a:ea typeface="Arial"/>
                <a:cs typeface="Arial"/>
                <a:sym typeface="Arial"/>
              </a:rPr>
              <a:t>kindness.</a:t>
            </a:r>
            <a:endParaRPr/>
          </a:p>
          <a:p>
            <a:pPr indent="0" lvl="0" marL="0" marR="0" rtl="0" algn="l">
              <a:lnSpc>
                <a:spcPct val="100000"/>
              </a:lnSpc>
              <a:spcBef>
                <a:spcPts val="0"/>
              </a:spcBef>
              <a:spcAft>
                <a:spcPts val="0"/>
              </a:spcAft>
              <a:buNone/>
            </a:pPr>
            <a:r>
              <a:t/>
            </a:r>
            <a:endParaRPr b="1" i="1"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1" lang="en-US" sz="1800" u="none" cap="none" strike="noStrike">
                <a:solidFill>
                  <a:srgbClr val="92D050"/>
                </a:solidFill>
                <a:latin typeface="Arial"/>
                <a:ea typeface="Arial"/>
                <a:cs typeface="Arial"/>
                <a:sym typeface="Arial"/>
              </a:rPr>
              <a:t>If you chose the charity, your strength is </a:t>
            </a:r>
            <a:r>
              <a:rPr b="1" i="1" lang="en-US" sz="1800" u="sng" cap="none" strike="noStrike">
                <a:solidFill>
                  <a:srgbClr val="92D050"/>
                </a:solidFill>
                <a:latin typeface="Arial"/>
                <a:ea typeface="Arial"/>
                <a:cs typeface="Arial"/>
                <a:sym typeface="Arial"/>
              </a:rPr>
              <a:t>humility.</a:t>
            </a:r>
            <a:endParaRPr/>
          </a:p>
          <a:p>
            <a:pPr indent="0" lvl="0" marL="0" marR="0" rtl="0" algn="l">
              <a:lnSpc>
                <a:spcPct val="100000"/>
              </a:lnSpc>
              <a:spcBef>
                <a:spcPts val="0"/>
              </a:spcBef>
              <a:spcAft>
                <a:spcPts val="0"/>
              </a:spcAft>
              <a:buNone/>
            </a:pPr>
            <a:r>
              <a:t/>
            </a:r>
            <a:endParaRPr b="1" i="0" sz="1800" u="none" cap="none" strike="noStrike">
              <a:solidFill>
                <a:schemeClr val="lt1"/>
              </a:solidFill>
              <a:latin typeface="Arial"/>
              <a:ea typeface="Arial"/>
              <a:cs typeface="Arial"/>
              <a:sym typeface="Arial"/>
            </a:endParaRPr>
          </a:p>
        </p:txBody>
      </p:sp>
      <p:pic>
        <p:nvPicPr>
          <p:cNvPr id="214" name="Google Shape;214;p28"/>
          <p:cNvPicPr preferRelativeResize="0"/>
          <p:nvPr/>
        </p:nvPicPr>
        <p:blipFill rotWithShape="1">
          <a:blip r:embed="rId4">
            <a:alphaModFix/>
          </a:blip>
          <a:srcRect b="0" l="0" r="0" t="0"/>
          <a:stretch/>
        </p:blipFill>
        <p:spPr>
          <a:xfrm>
            <a:off x="4452537" y="3089421"/>
            <a:ext cx="2469260" cy="200833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2900"/>
                                        <p:tgtEl>
                                          <p:spTgt spid="2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8" name="Shape 218"/>
        <p:cNvGrpSpPr/>
        <p:nvPr/>
      </p:nvGrpSpPr>
      <p:grpSpPr>
        <a:xfrm>
          <a:off x="0" y="0"/>
          <a:ext cx="0" cy="0"/>
          <a:chOff x="0" y="0"/>
          <a:chExt cx="0" cy="0"/>
        </a:xfrm>
      </p:grpSpPr>
      <p:sp>
        <p:nvSpPr>
          <p:cNvPr id="219" name="Google Shape;219;p29"/>
          <p:cNvSpPr/>
          <p:nvPr/>
        </p:nvSpPr>
        <p:spPr>
          <a:xfrm flipH="1" rot="10800000">
            <a:off x="-31903" y="0"/>
            <a:ext cx="4603903"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0" name="Google Shape;220;p29"/>
          <p:cNvSpPr/>
          <p:nvPr/>
        </p:nvSpPr>
        <p:spPr>
          <a:xfrm rot="10800000">
            <a:off x="2870907" y="0"/>
            <a:ext cx="3402186" cy="5143500"/>
          </a:xfrm>
          <a:prstGeom prst="flowChartDecision">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1" name="Google Shape;221;p29"/>
          <p:cNvSpPr txBox="1"/>
          <p:nvPr>
            <p:ph type="title"/>
          </p:nvPr>
        </p:nvSpPr>
        <p:spPr>
          <a:xfrm>
            <a:off x="72399" y="1157412"/>
            <a:ext cx="4499601" cy="1060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US" sz="3600">
                <a:solidFill>
                  <a:srgbClr val="FFC000"/>
                </a:solidFill>
                <a:latin typeface="Pacifico"/>
                <a:ea typeface="Pacifico"/>
                <a:cs typeface="Pacifico"/>
                <a:sym typeface="Pacifico"/>
              </a:rPr>
              <a:t>Think Differently for Happiness</a:t>
            </a:r>
            <a:endParaRPr b="1" sz="3600">
              <a:solidFill>
                <a:srgbClr val="FFC000"/>
              </a:solidFill>
              <a:latin typeface="Pacifico"/>
              <a:ea typeface="Pacifico"/>
              <a:cs typeface="Pacifico"/>
              <a:sym typeface="Pacifico"/>
            </a:endParaRPr>
          </a:p>
        </p:txBody>
      </p:sp>
      <p:sp>
        <p:nvSpPr>
          <p:cNvPr id="222" name="Google Shape;222;p29"/>
          <p:cNvSpPr txBox="1"/>
          <p:nvPr/>
        </p:nvSpPr>
        <p:spPr>
          <a:xfrm>
            <a:off x="444737" y="2663237"/>
            <a:ext cx="4286838" cy="2270271"/>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800" u="none" cap="none" strike="noStrike">
                <a:solidFill>
                  <a:schemeClr val="lt1"/>
                </a:solidFill>
                <a:latin typeface="Arial"/>
                <a:ea typeface="Arial"/>
                <a:cs typeface="Arial"/>
                <a:sym typeface="Arial"/>
              </a:rPr>
              <a:t>So there are no right or wrong answers to any of these, a strength is just one more characteristic you have that makes you...well YOU!  </a:t>
            </a:r>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6" name="Shape 226"/>
        <p:cNvGrpSpPr/>
        <p:nvPr/>
      </p:nvGrpSpPr>
      <p:grpSpPr>
        <a:xfrm>
          <a:off x="0" y="0"/>
          <a:ext cx="0" cy="0"/>
          <a:chOff x="0" y="0"/>
          <a:chExt cx="0" cy="0"/>
        </a:xfrm>
      </p:grpSpPr>
      <p:sp>
        <p:nvSpPr>
          <p:cNvPr id="227" name="Google Shape;227;p30"/>
          <p:cNvSpPr txBox="1"/>
          <p:nvPr/>
        </p:nvSpPr>
        <p:spPr>
          <a:xfrm>
            <a:off x="444735" y="457199"/>
            <a:ext cx="2808828" cy="2871001"/>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These are the 24 signature strengths recognized by psychologists. Write down 5-10 of them in your notebook or journal as a reference.  </a:t>
            </a:r>
            <a:endParaRPr/>
          </a:p>
          <a:p>
            <a:pPr indent="0" lvl="0" marL="0" marR="0" rtl="0" algn="l">
              <a:lnSpc>
                <a:spcPct val="100000"/>
              </a:lnSpc>
              <a:spcBef>
                <a:spcPts val="0"/>
              </a:spcBef>
              <a:spcAft>
                <a:spcPts val="0"/>
              </a:spcAft>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Then in the next few weeks, reflect back on these whenever you face a tough situation or are feeling overwhelmed and think about how one of these strengths can get you through!</a:t>
            </a:r>
            <a:endParaRPr/>
          </a:p>
        </p:txBody>
      </p:sp>
      <p:pic>
        <p:nvPicPr>
          <p:cNvPr id="228" name="Google Shape;228;p30"/>
          <p:cNvPicPr preferRelativeResize="0"/>
          <p:nvPr/>
        </p:nvPicPr>
        <p:blipFill rotWithShape="1">
          <a:blip r:embed="rId3">
            <a:alphaModFix/>
          </a:blip>
          <a:srcRect b="13045" l="4503" r="4520" t="10618"/>
          <a:stretch/>
        </p:blipFill>
        <p:spPr>
          <a:xfrm>
            <a:off x="3467633" y="-6028"/>
            <a:ext cx="5676363" cy="3679362"/>
          </a:xfrm>
          <a:prstGeom prst="rect">
            <a:avLst/>
          </a:prstGeom>
          <a:noFill/>
          <a:ln>
            <a:noFill/>
          </a:ln>
        </p:spPr>
      </p:pic>
      <p:sp>
        <p:nvSpPr>
          <p:cNvPr id="229" name="Google Shape;229;p30"/>
          <p:cNvSpPr/>
          <p:nvPr/>
        </p:nvSpPr>
        <p:spPr>
          <a:xfrm flipH="1">
            <a:off x="0" y="3635828"/>
            <a:ext cx="9143998" cy="1505825"/>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0" name="Google Shape;230;p30"/>
          <p:cNvSpPr txBox="1"/>
          <p:nvPr/>
        </p:nvSpPr>
        <p:spPr>
          <a:xfrm>
            <a:off x="1477926" y="4081402"/>
            <a:ext cx="7183206" cy="705348"/>
          </a:xfrm>
          <a:prstGeom prst="rect">
            <a:avLst/>
          </a:prstGeom>
          <a:solidFill>
            <a:srgbClr val="F76D1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Does anyone want to share their strengths? </a:t>
            </a:r>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I will share a few of mine and how I use them to cope!</a:t>
            </a:r>
            <a:endParaRPr b="1" i="0" sz="1800" u="none" cap="none" strike="noStrike">
              <a:solidFill>
                <a:schemeClr val="dk1"/>
              </a:solidFill>
              <a:latin typeface="Arial"/>
              <a:ea typeface="Arial"/>
              <a:cs typeface="Arial"/>
              <a:sym typeface="Arial"/>
            </a:endParaRPr>
          </a:p>
        </p:txBody>
      </p:sp>
      <p:pic>
        <p:nvPicPr>
          <p:cNvPr id="231" name="Google Shape;231;p30"/>
          <p:cNvPicPr preferRelativeResize="0"/>
          <p:nvPr/>
        </p:nvPicPr>
        <p:blipFill rotWithShape="1">
          <a:blip r:embed="rId4">
            <a:alphaModFix/>
          </a:blip>
          <a:srcRect b="3104" l="0" r="0" t="3095"/>
          <a:stretch/>
        </p:blipFill>
        <p:spPr>
          <a:xfrm flipH="1">
            <a:off x="482868" y="3976242"/>
            <a:ext cx="879996" cy="82499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30"/>
                                        </p:tgtEl>
                                        <p:attrNameLst>
                                          <p:attrName>style.visibility</p:attrName>
                                        </p:attrNameLst>
                                      </p:cBhvr>
                                      <p:to>
                                        <p:strVal val="visible"/>
                                      </p:to>
                                    </p:set>
                                    <p:anim calcmode="lin" valueType="num">
                                      <p:cBhvr additive="base">
                                        <p:cTn dur="1000"/>
                                        <p:tgtEl>
                                          <p:spTgt spid="23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5" name="Shape 235"/>
        <p:cNvGrpSpPr/>
        <p:nvPr/>
      </p:nvGrpSpPr>
      <p:grpSpPr>
        <a:xfrm>
          <a:off x="0" y="0"/>
          <a:ext cx="0" cy="0"/>
          <a:chOff x="0" y="0"/>
          <a:chExt cx="0" cy="0"/>
        </a:xfrm>
      </p:grpSpPr>
      <p:sp>
        <p:nvSpPr>
          <p:cNvPr id="236" name="Google Shape;236;p31"/>
          <p:cNvSpPr txBox="1"/>
          <p:nvPr>
            <p:ph idx="1" type="body"/>
          </p:nvPr>
        </p:nvSpPr>
        <p:spPr>
          <a:xfrm>
            <a:off x="5976257" y="1264968"/>
            <a:ext cx="2723004" cy="3285260"/>
          </a:xfrm>
          <a:prstGeom prst="rect">
            <a:avLst/>
          </a:prstGeom>
          <a:noFill/>
          <a:ln>
            <a:noFill/>
          </a:ln>
        </p:spPr>
        <p:txBody>
          <a:bodyPr anchorCtr="0" anchor="ctr" bIns="91425" lIns="91425" spcFirstLastPara="1" rIns="91425" wrap="square" tIns="91425">
            <a:noAutofit/>
          </a:bodyPr>
          <a:lstStyle/>
          <a:p>
            <a:pPr indent="-285750" lvl="0" marL="285750" rtl="0" algn="l">
              <a:lnSpc>
                <a:spcPct val="100000"/>
              </a:lnSpc>
              <a:spcBef>
                <a:spcPts val="0"/>
              </a:spcBef>
              <a:spcAft>
                <a:spcPts val="0"/>
              </a:spcAft>
              <a:buClr>
                <a:srgbClr val="ED1C24"/>
              </a:buClr>
              <a:buSzPts val="1800"/>
              <a:buFont typeface="Arial"/>
              <a:buChar char="►"/>
            </a:pPr>
            <a:r>
              <a:rPr b="1" lang="en-US">
                <a:solidFill>
                  <a:schemeClr val="dk1"/>
                </a:solidFill>
              </a:rPr>
              <a:t>We need to take a lesson from our 4 legged friends and understand that our happiness is often passed to us through our interactions with others.  </a:t>
            </a:r>
            <a:endParaRPr b="1" i="1">
              <a:solidFill>
                <a:schemeClr val="dk1"/>
              </a:solidFill>
            </a:endParaRPr>
          </a:p>
        </p:txBody>
      </p:sp>
      <p:sp>
        <p:nvSpPr>
          <p:cNvPr id="237" name="Google Shape;237;p31"/>
          <p:cNvSpPr txBox="1"/>
          <p:nvPr/>
        </p:nvSpPr>
        <p:spPr>
          <a:xfrm>
            <a:off x="444734" y="356612"/>
            <a:ext cx="8254527" cy="7926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chemeClr val="dk1"/>
                </a:solidFill>
                <a:latin typeface="Pacifico"/>
                <a:ea typeface="Pacifico"/>
                <a:cs typeface="Pacifico"/>
                <a:sym typeface="Pacifico"/>
              </a:rPr>
              <a:t>Get Happy Through Others</a:t>
            </a:r>
            <a:endParaRPr/>
          </a:p>
        </p:txBody>
      </p:sp>
      <p:sp>
        <p:nvSpPr>
          <p:cNvPr id="238" name="Google Shape;238;p31"/>
          <p:cNvSpPr/>
          <p:nvPr/>
        </p:nvSpPr>
        <p:spPr>
          <a:xfrm flipH="1">
            <a:off x="444735" y="1319398"/>
            <a:ext cx="2957665" cy="3822255"/>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9" name="Google Shape;239;p31"/>
          <p:cNvSpPr txBox="1"/>
          <p:nvPr/>
        </p:nvSpPr>
        <p:spPr>
          <a:xfrm>
            <a:off x="696685" y="1319398"/>
            <a:ext cx="2481942" cy="382225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Admit it...this picture made you smile!  This little corgi exudes happiness with every bound! Come on, he looks like he’s flying to meet you, because dogs are like that, so happy to see their owners and friends!</a:t>
            </a:r>
            <a:endParaRPr b="0" i="0" sz="1800" u="none" cap="none" strike="noStrike">
              <a:solidFill>
                <a:schemeClr val="lt1"/>
              </a:solidFill>
              <a:latin typeface="Arial"/>
              <a:ea typeface="Arial"/>
              <a:cs typeface="Arial"/>
              <a:sym typeface="Arial"/>
            </a:endParaRPr>
          </a:p>
        </p:txBody>
      </p:sp>
      <p:pic>
        <p:nvPicPr>
          <p:cNvPr id="240" name="Google Shape;240;p31"/>
          <p:cNvPicPr preferRelativeResize="0"/>
          <p:nvPr/>
        </p:nvPicPr>
        <p:blipFill rotWithShape="1">
          <a:blip r:embed="rId4">
            <a:alphaModFix/>
          </a:blip>
          <a:srcRect b="3104" l="0" r="0" t="3095"/>
          <a:stretch/>
        </p:blipFill>
        <p:spPr>
          <a:xfrm flipH="1">
            <a:off x="444734" y="906900"/>
            <a:ext cx="879996" cy="82499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4" name="Shape 244"/>
        <p:cNvGrpSpPr/>
        <p:nvPr/>
      </p:nvGrpSpPr>
      <p:grpSpPr>
        <a:xfrm>
          <a:off x="0" y="0"/>
          <a:ext cx="0" cy="0"/>
          <a:chOff x="0" y="0"/>
          <a:chExt cx="0" cy="0"/>
        </a:xfrm>
      </p:grpSpPr>
      <p:sp>
        <p:nvSpPr>
          <p:cNvPr id="245" name="Google Shape;245;p32"/>
          <p:cNvSpPr/>
          <p:nvPr/>
        </p:nvSpPr>
        <p:spPr>
          <a:xfrm flipH="1">
            <a:off x="0" y="3635828"/>
            <a:ext cx="9143998" cy="1505825"/>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6" name="Google Shape;246;p32"/>
          <p:cNvSpPr txBox="1"/>
          <p:nvPr/>
        </p:nvSpPr>
        <p:spPr>
          <a:xfrm>
            <a:off x="482865" y="3621348"/>
            <a:ext cx="8178267" cy="150582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Now, more than ever, we can take some time to reflect on those who have really helped us </a:t>
            </a:r>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along our journey. Someone like a family member, teacher, coach, mentor, or maybe even a friend </a:t>
            </a:r>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or someone you don’t even know yet like a nurse, doctor, or first responder.  Let’s think of some creative ways to reach out to them right now and thank them.  It’s never too late to say “Thank You”.  </a:t>
            </a:r>
            <a:endParaRPr b="0" i="0" sz="1800" u="none" cap="none" strike="noStrike">
              <a:solidFill>
                <a:schemeClr val="lt1"/>
              </a:solidFill>
              <a:latin typeface="Arial"/>
              <a:ea typeface="Arial"/>
              <a:cs typeface="Arial"/>
              <a:sym typeface="Arial"/>
            </a:endParaRPr>
          </a:p>
        </p:txBody>
      </p:sp>
      <p:sp>
        <p:nvSpPr>
          <p:cNvPr id="247" name="Google Shape;247;p32"/>
          <p:cNvSpPr txBox="1"/>
          <p:nvPr/>
        </p:nvSpPr>
        <p:spPr>
          <a:xfrm>
            <a:off x="482865" y="442999"/>
            <a:ext cx="8178266" cy="106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i="0" lang="en-US" sz="3600" u="none" cap="none" strike="noStrike">
                <a:solidFill>
                  <a:schemeClr val="dk1"/>
                </a:solidFill>
                <a:latin typeface="Pacifico"/>
                <a:ea typeface="Pacifico"/>
                <a:cs typeface="Pacifico"/>
                <a:sym typeface="Pacifico"/>
              </a:rPr>
              <a:t>Get Happy Through Others</a:t>
            </a:r>
            <a:endParaRPr/>
          </a:p>
        </p:txBody>
      </p:sp>
      <p:pic>
        <p:nvPicPr>
          <p:cNvPr id="248" name="Google Shape;248;p32"/>
          <p:cNvPicPr preferRelativeResize="0"/>
          <p:nvPr/>
        </p:nvPicPr>
        <p:blipFill rotWithShape="1">
          <a:blip r:embed="rId4">
            <a:alphaModFix/>
          </a:blip>
          <a:srcRect b="3104" l="0" r="0" t="3095"/>
          <a:stretch/>
        </p:blipFill>
        <p:spPr>
          <a:xfrm flipH="1">
            <a:off x="7781136" y="3194370"/>
            <a:ext cx="879996" cy="82499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2" name="Shape 252"/>
        <p:cNvGrpSpPr/>
        <p:nvPr/>
      </p:nvGrpSpPr>
      <p:grpSpPr>
        <a:xfrm>
          <a:off x="0" y="0"/>
          <a:ext cx="0" cy="0"/>
          <a:chOff x="0" y="0"/>
          <a:chExt cx="0" cy="0"/>
        </a:xfrm>
      </p:grpSpPr>
      <p:sp>
        <p:nvSpPr>
          <p:cNvPr id="253" name="Google Shape;253;p33"/>
          <p:cNvSpPr/>
          <p:nvPr/>
        </p:nvSpPr>
        <p:spPr>
          <a:xfrm flipH="1">
            <a:off x="0" y="0"/>
            <a:ext cx="9143998" cy="1505825"/>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4" name="Google Shape;254;p33"/>
          <p:cNvSpPr txBox="1"/>
          <p:nvPr/>
        </p:nvSpPr>
        <p:spPr>
          <a:xfrm>
            <a:off x="444736" y="356612"/>
            <a:ext cx="8254525" cy="792600"/>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rgbClr val="000000"/>
                </a:solidFill>
                <a:latin typeface="Pacifico"/>
                <a:ea typeface="Pacifico"/>
                <a:cs typeface="Pacifico"/>
                <a:sym typeface="Pacifico"/>
              </a:rPr>
              <a:t>Get Happy Through Others</a:t>
            </a:r>
            <a:endParaRPr/>
          </a:p>
        </p:txBody>
      </p:sp>
      <p:pic>
        <p:nvPicPr>
          <p:cNvPr descr="A first-grade teacher, a best friend, a parent —&#10;high schoolers share their gratitude letters with their recipients. &#10;&#10;Find steps to writing a gratitude letter here:&#10;https://ggia.berkeley.edu/practice/gratitude_letter&#10;&#10;For more practices like this one, visit Greater Good in Education at www.ggie.berkeley.edu and Mindful Schools at www.mindfulschools.org&#10;&#10;Producer  | Jane Park&#10;Videographer | Clare Major&#10;&#10;Greater Good Science Center&#10;Instagram | https://www.instagram.com/greatergoodmag&#10;Facebook | https://www.facebook.com/greatergoodmag&#10;Twitter | https://twitter.com/GreaterGoodSC&#10;&#10;Mindful Schools&#10;Instagram | https://www.instagram.com/mindful_schools&#10;Facebook | https://www.facebook.com/mindfulschools" id="255" name="Google Shape;255;p33" title="What Teens Are Thankful For | The Science of Happiness">
            <a:hlinkClick r:id="rId3"/>
          </p:cNvPr>
          <p:cNvPicPr preferRelativeResize="0"/>
          <p:nvPr/>
        </p:nvPicPr>
        <p:blipFill rotWithShape="1">
          <a:blip r:embed="rId4">
            <a:alphaModFix/>
          </a:blip>
          <a:srcRect b="0" l="0" r="0" t="0"/>
          <a:stretch/>
        </p:blipFill>
        <p:spPr>
          <a:xfrm>
            <a:off x="3849018" y="1505824"/>
            <a:ext cx="4850243" cy="3637676"/>
          </a:xfrm>
          <a:prstGeom prst="rect">
            <a:avLst/>
          </a:prstGeom>
          <a:noFill/>
          <a:ln>
            <a:noFill/>
          </a:ln>
        </p:spPr>
      </p:pic>
      <p:sp>
        <p:nvSpPr>
          <p:cNvPr id="256" name="Google Shape;256;p33"/>
          <p:cNvSpPr txBox="1"/>
          <p:nvPr/>
        </p:nvSpPr>
        <p:spPr>
          <a:xfrm>
            <a:off x="444735" y="1505824"/>
            <a:ext cx="3234636" cy="244657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Let’s watch this quick video to see how this works.  These students were given the challenge to write a letter to someone they wanted to thank.  They didn’t know they were going to be reading these letters to them...let’s watch their reactions.</a:t>
            </a:r>
            <a:endParaRPr b="0" i="0" sz="1600" u="none" cap="none" strike="noStrike">
              <a:solidFill>
                <a:srgbClr val="000000"/>
              </a:solidFill>
              <a:latin typeface="Arial"/>
              <a:ea typeface="Arial"/>
              <a:cs typeface="Arial"/>
              <a:sym typeface="Arial"/>
            </a:endParaRPr>
          </a:p>
        </p:txBody>
      </p:sp>
      <p:sp>
        <p:nvSpPr>
          <p:cNvPr id="257" name="Google Shape;257;p33"/>
          <p:cNvSpPr txBox="1"/>
          <p:nvPr/>
        </p:nvSpPr>
        <p:spPr>
          <a:xfrm>
            <a:off x="444735" y="3887084"/>
            <a:ext cx="2875408" cy="1060800"/>
          </a:xfrm>
          <a:prstGeom prst="rect">
            <a:avLst/>
          </a:prstGeom>
          <a:solidFill>
            <a:srgbClr val="F7B027">
              <a:alpha val="59215"/>
            </a:srgbClr>
          </a:solid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FF0000"/>
                </a:solidFill>
                <a:latin typeface="Arial"/>
                <a:ea typeface="Arial"/>
                <a:cs typeface="Arial"/>
                <a:sym typeface="Arial"/>
              </a:rPr>
              <a:t>How did they feel after telling them what came from their heart?</a:t>
            </a:r>
            <a:endParaRPr b="1" i="0" sz="1800" u="none" cap="none" strike="noStrike">
              <a:solidFill>
                <a:srgbClr val="FF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2600"/>
                                        <p:tgtEl>
                                          <p:spTgt spid="2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1" name="Shape 261"/>
        <p:cNvGrpSpPr/>
        <p:nvPr/>
      </p:nvGrpSpPr>
      <p:grpSpPr>
        <a:xfrm>
          <a:off x="0" y="0"/>
          <a:ext cx="0" cy="0"/>
          <a:chOff x="0" y="0"/>
          <a:chExt cx="0" cy="0"/>
        </a:xfrm>
      </p:grpSpPr>
      <p:sp>
        <p:nvSpPr>
          <p:cNvPr id="262" name="Google Shape;262;p34"/>
          <p:cNvSpPr txBox="1"/>
          <p:nvPr/>
        </p:nvSpPr>
        <p:spPr>
          <a:xfrm>
            <a:off x="444734" y="356612"/>
            <a:ext cx="8254527" cy="7926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chemeClr val="dk1"/>
                </a:solidFill>
                <a:latin typeface="Pacifico"/>
                <a:ea typeface="Pacifico"/>
                <a:cs typeface="Pacifico"/>
                <a:sym typeface="Pacifico"/>
              </a:rPr>
              <a:t>Get Happy Through Others</a:t>
            </a:r>
            <a:endParaRPr/>
          </a:p>
        </p:txBody>
      </p:sp>
      <p:sp>
        <p:nvSpPr>
          <p:cNvPr id="263" name="Google Shape;263;p34"/>
          <p:cNvSpPr txBox="1"/>
          <p:nvPr/>
        </p:nvSpPr>
        <p:spPr>
          <a:xfrm>
            <a:off x="0" y="3900476"/>
            <a:ext cx="9144000" cy="1243024"/>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t/>
            </a:r>
            <a:endParaRPr b="1" i="0" sz="3600" u="none" cap="none" strike="noStrike">
              <a:solidFill>
                <a:srgbClr val="000000"/>
              </a:solidFill>
              <a:latin typeface="Pacifico"/>
              <a:ea typeface="Pacifico"/>
              <a:cs typeface="Pacifico"/>
              <a:sym typeface="Pacifico"/>
            </a:endParaRPr>
          </a:p>
        </p:txBody>
      </p:sp>
      <p:sp>
        <p:nvSpPr>
          <p:cNvPr id="264" name="Google Shape;264;p34"/>
          <p:cNvSpPr/>
          <p:nvPr/>
        </p:nvSpPr>
        <p:spPr>
          <a:xfrm flipH="1">
            <a:off x="444734" y="1319399"/>
            <a:ext cx="2957665" cy="3317916"/>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5" name="Google Shape;265;p34"/>
          <p:cNvSpPr txBox="1"/>
          <p:nvPr/>
        </p:nvSpPr>
        <p:spPr>
          <a:xfrm>
            <a:off x="533400" y="1319399"/>
            <a:ext cx="2868999" cy="331791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Text them a poem you wrote.</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Create a video telling them how much you appreciate them.</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Create a digital collage of photos of you two together and email it.</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Write up a list of 10 things you like about them and email it or share it on social media for the world to see.</a:t>
            </a:r>
            <a:endParaRPr/>
          </a:p>
        </p:txBody>
      </p:sp>
      <p:sp>
        <p:nvSpPr>
          <p:cNvPr id="266" name="Google Shape;266;p34"/>
          <p:cNvSpPr txBox="1"/>
          <p:nvPr/>
        </p:nvSpPr>
        <p:spPr>
          <a:xfrm>
            <a:off x="5976257" y="1319398"/>
            <a:ext cx="2723004" cy="2410892"/>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Use an app to tell them Thank You in another language.</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If you learned something special from them, promise them that you will teach a younger sibling or Girl Scout how to learn that skill as well.</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Facetime them if you haven’t seen their face in a while.</a:t>
            </a:r>
            <a:endParaRPr b="1" i="0" sz="1400" u="none" cap="none" strike="noStrike">
              <a:solidFill>
                <a:srgbClr val="000000"/>
              </a:solidFill>
              <a:latin typeface="Arial"/>
              <a:ea typeface="Arial"/>
              <a:cs typeface="Arial"/>
              <a:sym typeface="Arial"/>
            </a:endParaRPr>
          </a:p>
        </p:txBody>
      </p:sp>
      <p:sp>
        <p:nvSpPr>
          <p:cNvPr id="267" name="Google Shape;267;p34"/>
          <p:cNvSpPr txBox="1"/>
          <p:nvPr/>
        </p:nvSpPr>
        <p:spPr>
          <a:xfrm>
            <a:off x="3581400" y="3900476"/>
            <a:ext cx="5225143" cy="124302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Your homework challenge - this week come up with 3 people to thank creatively, and then do it!  Use the ideas listed above...jot the ways down you think you’d like to try.  </a:t>
            </a:r>
            <a:endParaRPr b="1" i="0" sz="18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2900"/>
                                        <p:tgtEl>
                                          <p:spTgt spid="2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1" name="Shape 271"/>
        <p:cNvGrpSpPr/>
        <p:nvPr/>
      </p:nvGrpSpPr>
      <p:grpSpPr>
        <a:xfrm>
          <a:off x="0" y="0"/>
          <a:ext cx="0" cy="0"/>
          <a:chOff x="0" y="0"/>
          <a:chExt cx="0" cy="0"/>
        </a:xfrm>
      </p:grpSpPr>
      <p:pic>
        <p:nvPicPr>
          <p:cNvPr id="272" name="Google Shape;272;p35"/>
          <p:cNvPicPr preferRelativeResize="0"/>
          <p:nvPr/>
        </p:nvPicPr>
        <p:blipFill rotWithShape="1">
          <a:blip r:embed="rId4">
            <a:alphaModFix/>
          </a:blip>
          <a:srcRect b="0" l="0" r="0" t="0"/>
          <a:stretch/>
        </p:blipFill>
        <p:spPr>
          <a:xfrm>
            <a:off x="5140625" y="615325"/>
            <a:ext cx="4003375" cy="4003375"/>
          </a:xfrm>
          <a:prstGeom prst="rect">
            <a:avLst/>
          </a:prstGeom>
          <a:noFill/>
          <a:ln>
            <a:noFill/>
          </a:ln>
        </p:spPr>
      </p:pic>
      <p:sp>
        <p:nvSpPr>
          <p:cNvPr id="273" name="Google Shape;273;p35"/>
          <p:cNvSpPr/>
          <p:nvPr/>
        </p:nvSpPr>
        <p:spPr>
          <a:xfrm flipH="1" rot="10800000">
            <a:off x="-31903" y="0"/>
            <a:ext cx="4603903"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4" name="Google Shape;274;p35"/>
          <p:cNvSpPr/>
          <p:nvPr/>
        </p:nvSpPr>
        <p:spPr>
          <a:xfrm rot="10800000">
            <a:off x="2870907" y="0"/>
            <a:ext cx="3402186" cy="5143500"/>
          </a:xfrm>
          <a:prstGeom prst="flowChartDecision">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5" name="Google Shape;275;p35"/>
          <p:cNvSpPr txBox="1"/>
          <p:nvPr/>
        </p:nvSpPr>
        <p:spPr>
          <a:xfrm>
            <a:off x="72399" y="624010"/>
            <a:ext cx="4908651" cy="106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i="0" lang="en-US" sz="3600" u="none" cap="none" strike="noStrike">
                <a:solidFill>
                  <a:srgbClr val="FFC000"/>
                </a:solidFill>
                <a:latin typeface="Pacifico"/>
                <a:ea typeface="Pacifico"/>
                <a:cs typeface="Pacifico"/>
                <a:sym typeface="Pacifico"/>
              </a:rPr>
              <a:t>Do a Helpful </a:t>
            </a:r>
            <a:endParaRPr/>
          </a:p>
          <a:p>
            <a:pPr indent="0" lvl="0" marL="0" marR="0" rtl="0" algn="ctr">
              <a:lnSpc>
                <a:spcPct val="100000"/>
              </a:lnSpc>
              <a:spcBef>
                <a:spcPts val="0"/>
              </a:spcBef>
              <a:spcAft>
                <a:spcPts val="0"/>
              </a:spcAft>
              <a:buClr>
                <a:schemeClr val="dk1"/>
              </a:buClr>
              <a:buSzPts val="2800"/>
              <a:buFont typeface="Arial"/>
              <a:buNone/>
            </a:pPr>
            <a:r>
              <a:rPr b="1" i="0" lang="en-US" sz="3600" u="none" cap="none" strike="noStrike">
                <a:solidFill>
                  <a:srgbClr val="FFC000"/>
                </a:solidFill>
                <a:latin typeface="Pacifico"/>
                <a:ea typeface="Pacifico"/>
                <a:cs typeface="Pacifico"/>
                <a:sym typeface="Pacifico"/>
              </a:rPr>
              <a:t>Happiness Experiment</a:t>
            </a:r>
            <a:endParaRPr/>
          </a:p>
        </p:txBody>
      </p:sp>
      <p:sp>
        <p:nvSpPr>
          <p:cNvPr id="276" name="Google Shape;276;p35"/>
          <p:cNvSpPr txBox="1"/>
          <p:nvPr/>
        </p:nvSpPr>
        <p:spPr>
          <a:xfrm>
            <a:off x="386756" y="2034804"/>
            <a:ext cx="4968300" cy="1691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veat"/>
                <a:ea typeface="Caveat"/>
                <a:cs typeface="Caveat"/>
                <a:sym typeface="Caveat"/>
              </a:rPr>
              <a:t>Did you know that staying happy keeps your spirit strong, just like exercising keeps your body strong.</a:t>
            </a:r>
            <a:endParaRPr b="1" i="0" sz="3000" u="none" cap="none" strike="noStrike">
              <a:solidFill>
                <a:schemeClr val="lt1"/>
              </a:solidFill>
              <a:latin typeface="Caveat"/>
              <a:ea typeface="Caveat"/>
              <a:cs typeface="Caveat"/>
              <a:sym typeface="Caveat"/>
            </a:endParaRPr>
          </a:p>
        </p:txBody>
      </p:sp>
      <p:sp>
        <p:nvSpPr>
          <p:cNvPr id="277" name="Google Shape;277;p35"/>
          <p:cNvSpPr txBox="1"/>
          <p:nvPr/>
        </p:nvSpPr>
        <p:spPr>
          <a:xfrm>
            <a:off x="386756" y="3391894"/>
            <a:ext cx="4054615" cy="1576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So LIFE gave you LEMONS, huh?  Well it’s time to make lemonade! We have all heard this saying...but do we live it?  </a:t>
            </a:r>
            <a:endParaRPr b="1" i="0" sz="18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1C24"/>
        </a:solidFill>
      </p:bgPr>
    </p:bg>
    <p:spTree>
      <p:nvGrpSpPr>
        <p:cNvPr id="281" name="Shape 281"/>
        <p:cNvGrpSpPr/>
        <p:nvPr/>
      </p:nvGrpSpPr>
      <p:grpSpPr>
        <a:xfrm>
          <a:off x="0" y="0"/>
          <a:ext cx="0" cy="0"/>
          <a:chOff x="0" y="0"/>
          <a:chExt cx="0" cy="0"/>
        </a:xfrm>
      </p:grpSpPr>
      <p:pic>
        <p:nvPicPr>
          <p:cNvPr id="282" name="Google Shape;282;p36"/>
          <p:cNvPicPr preferRelativeResize="0"/>
          <p:nvPr/>
        </p:nvPicPr>
        <p:blipFill rotWithShape="1">
          <a:blip r:embed="rId3">
            <a:alphaModFix/>
          </a:blip>
          <a:srcRect b="0" l="0" r="0" t="0"/>
          <a:stretch/>
        </p:blipFill>
        <p:spPr>
          <a:xfrm>
            <a:off x="5140625" y="615325"/>
            <a:ext cx="4003375" cy="4003375"/>
          </a:xfrm>
          <a:prstGeom prst="rect">
            <a:avLst/>
          </a:prstGeom>
          <a:noFill/>
          <a:ln>
            <a:noFill/>
          </a:ln>
        </p:spPr>
      </p:pic>
      <p:sp>
        <p:nvSpPr>
          <p:cNvPr id="283" name="Google Shape;283;p36"/>
          <p:cNvSpPr txBox="1"/>
          <p:nvPr/>
        </p:nvSpPr>
        <p:spPr>
          <a:xfrm>
            <a:off x="1500981" y="3433404"/>
            <a:ext cx="7522800" cy="171009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Doing dishes sucks, </a:t>
            </a:r>
            <a:r>
              <a:rPr b="1" i="1" lang="en-US" sz="1400" u="none" cap="none" strike="noStrike">
                <a:solidFill>
                  <a:schemeClr val="lt1"/>
                </a:solidFill>
                <a:latin typeface="Arial"/>
                <a:ea typeface="Arial"/>
                <a:cs typeface="Arial"/>
                <a:sym typeface="Arial"/>
              </a:rPr>
              <a:t>but it means you have food to eat!</a:t>
            </a:r>
            <a:endParaRPr b="1" i="1"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Cleaning your room is awful, </a:t>
            </a:r>
            <a:r>
              <a:rPr b="1" i="1" lang="en-US" sz="1400" u="none" cap="none" strike="noStrike">
                <a:solidFill>
                  <a:schemeClr val="lt1"/>
                </a:solidFill>
                <a:latin typeface="Arial"/>
                <a:ea typeface="Arial"/>
                <a:cs typeface="Arial"/>
                <a:sym typeface="Arial"/>
              </a:rPr>
              <a:t>but it means you have a safe place to live!</a:t>
            </a:r>
            <a:endParaRPr b="1" i="1"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This house is noisy, </a:t>
            </a:r>
            <a:r>
              <a:rPr b="1" i="1" lang="en-US" sz="1400" u="none" cap="none" strike="noStrike">
                <a:solidFill>
                  <a:schemeClr val="lt1"/>
                </a:solidFill>
                <a:latin typeface="Arial"/>
                <a:ea typeface="Arial"/>
                <a:cs typeface="Arial"/>
                <a:sym typeface="Arial"/>
              </a:rPr>
              <a:t>you have an amazing family!</a:t>
            </a:r>
            <a:endParaRPr b="1" i="1"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The internet is slow, </a:t>
            </a:r>
            <a:r>
              <a:rPr b="1" i="1" lang="en-US" sz="1400" u="none" cap="none" strike="noStrike">
                <a:solidFill>
                  <a:schemeClr val="lt1"/>
                </a:solidFill>
                <a:latin typeface="Arial"/>
                <a:ea typeface="Arial"/>
                <a:cs typeface="Arial"/>
                <a:sym typeface="Arial"/>
              </a:rPr>
              <a:t>you have a way to connect with friends!</a:t>
            </a:r>
            <a:endParaRPr b="1" i="1"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1" lang="en-US" sz="1400" u="none" cap="none" strike="noStrike">
                <a:solidFill>
                  <a:schemeClr val="lt1"/>
                </a:solidFill>
                <a:latin typeface="Arial"/>
                <a:ea typeface="Arial"/>
                <a:cs typeface="Arial"/>
                <a:sym typeface="Arial"/>
              </a:rPr>
              <a:t>See how easy it is?  I hope you can focus on positivity over the next 24 hours.</a:t>
            </a:r>
            <a:endParaRPr b="1" i="1" sz="1800" u="none" cap="none" strike="noStrike">
              <a:solidFill>
                <a:schemeClr val="lt1"/>
              </a:solidFill>
              <a:latin typeface="Arial"/>
              <a:ea typeface="Arial"/>
              <a:cs typeface="Arial"/>
              <a:sym typeface="Arial"/>
            </a:endParaRPr>
          </a:p>
        </p:txBody>
      </p:sp>
      <p:sp>
        <p:nvSpPr>
          <p:cNvPr id="284" name="Google Shape;284;p36"/>
          <p:cNvSpPr/>
          <p:nvPr/>
        </p:nvSpPr>
        <p:spPr>
          <a:xfrm>
            <a:off x="459542" y="1300486"/>
            <a:ext cx="5246400" cy="2132918"/>
          </a:xfrm>
          <a:prstGeom prst="wedgeRoundRectCallout">
            <a:avLst>
              <a:gd fmla="val 69825" name="adj1"/>
              <a:gd fmla="val 15244" name="adj2"/>
              <a:gd fmla="val 0" name="adj3"/>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36"/>
          <p:cNvSpPr txBox="1"/>
          <p:nvPr/>
        </p:nvSpPr>
        <p:spPr>
          <a:xfrm>
            <a:off x="620985" y="1325945"/>
            <a:ext cx="4923514" cy="2082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Caveat"/>
                <a:ea typeface="Caveat"/>
                <a:cs typeface="Caveat"/>
                <a:sym typeface="Caveat"/>
              </a:rPr>
              <a:t>It’s time too MOOOOtivate!  </a:t>
            </a:r>
            <a:endParaRPr b="1" i="0" sz="2800" u="none" cap="none" strike="noStrike">
              <a:solidFill>
                <a:srgbClr val="000000"/>
              </a:solidFill>
              <a:latin typeface="Caveat"/>
              <a:ea typeface="Caveat"/>
              <a:cs typeface="Caveat"/>
              <a:sym typeface="Caveat"/>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Caveat"/>
                <a:ea typeface="Caveat"/>
                <a:cs typeface="Caveat"/>
                <a:sym typeface="Caveat"/>
              </a:rPr>
              <a:t>Instead of thinking negative thoughts or complaining...for the next 24 hours flip everything to a positive! </a:t>
            </a:r>
            <a:endParaRPr b="1" i="0" sz="2800" u="none" cap="none" strike="noStrike">
              <a:solidFill>
                <a:srgbClr val="000000"/>
              </a:solidFill>
              <a:latin typeface="Caveat"/>
              <a:ea typeface="Caveat"/>
              <a:cs typeface="Caveat"/>
              <a:sym typeface="Caveat"/>
            </a:endParaRPr>
          </a:p>
        </p:txBody>
      </p:sp>
      <p:sp>
        <p:nvSpPr>
          <p:cNvPr id="286" name="Google Shape;286;p36"/>
          <p:cNvSpPr txBox="1"/>
          <p:nvPr/>
        </p:nvSpPr>
        <p:spPr>
          <a:xfrm>
            <a:off x="444736" y="356612"/>
            <a:ext cx="8254525" cy="792600"/>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rgbClr val="000000"/>
                </a:solidFill>
                <a:latin typeface="Pacifico"/>
                <a:ea typeface="Pacifico"/>
                <a:cs typeface="Pacifico"/>
                <a:sym typeface="Pacifico"/>
              </a:rPr>
              <a:t>Do a Helpful Happiness Experiment</a:t>
            </a:r>
            <a:endParaRPr/>
          </a:p>
        </p:txBody>
      </p:sp>
      <p:pic>
        <p:nvPicPr>
          <p:cNvPr id="287" name="Google Shape;287;p36"/>
          <p:cNvPicPr preferRelativeResize="0"/>
          <p:nvPr/>
        </p:nvPicPr>
        <p:blipFill rotWithShape="1">
          <a:blip r:embed="rId4">
            <a:alphaModFix/>
          </a:blip>
          <a:srcRect b="3104" l="0" r="0" t="3095"/>
          <a:stretch/>
        </p:blipFill>
        <p:spPr>
          <a:xfrm flipH="1">
            <a:off x="459542" y="3882740"/>
            <a:ext cx="879996" cy="82499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1" name="Shape 291"/>
        <p:cNvGrpSpPr/>
        <p:nvPr/>
      </p:nvGrpSpPr>
      <p:grpSpPr>
        <a:xfrm>
          <a:off x="0" y="0"/>
          <a:ext cx="0" cy="0"/>
          <a:chOff x="0" y="0"/>
          <a:chExt cx="0" cy="0"/>
        </a:xfrm>
      </p:grpSpPr>
      <p:sp>
        <p:nvSpPr>
          <p:cNvPr id="292" name="Google Shape;292;p37"/>
          <p:cNvSpPr txBox="1"/>
          <p:nvPr>
            <p:ph idx="1" type="body"/>
          </p:nvPr>
        </p:nvSpPr>
        <p:spPr>
          <a:xfrm>
            <a:off x="444736" y="1594237"/>
            <a:ext cx="8057008" cy="1192506"/>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US" sz="1400">
                <a:solidFill>
                  <a:srgbClr val="FFFFFF"/>
                </a:solidFill>
              </a:rPr>
              <a:t>Now that you’re becoming an expert in what makes YOU happy, let’s put together an action plan for you.  </a:t>
            </a:r>
            <a:endParaRPr b="1" sz="1400">
              <a:solidFill>
                <a:srgbClr val="FFFFFF"/>
              </a:solidFill>
            </a:endParaRPr>
          </a:p>
          <a:p>
            <a:pPr indent="0" lvl="0" marL="0" rtl="0" algn="l">
              <a:lnSpc>
                <a:spcPct val="115000"/>
              </a:lnSpc>
              <a:spcBef>
                <a:spcPts val="1600"/>
              </a:spcBef>
              <a:spcAft>
                <a:spcPts val="1600"/>
              </a:spcAft>
              <a:buSzPts val="1800"/>
              <a:buNone/>
            </a:pPr>
            <a:r>
              <a:rPr b="1" lang="en-US" sz="1400">
                <a:solidFill>
                  <a:srgbClr val="FFFFFF"/>
                </a:solidFill>
              </a:rPr>
              <a:t>Your journal can be your guide, but determine something you will want to do to </a:t>
            </a:r>
            <a:r>
              <a:rPr b="1" lang="en-US" sz="1400">
                <a:solidFill>
                  <a:srgbClr val="ED1C24"/>
                </a:solidFill>
              </a:rPr>
              <a:t>LIVE HAPPY.</a:t>
            </a:r>
            <a:endParaRPr b="1" sz="1400">
              <a:solidFill>
                <a:srgbClr val="ED1C24"/>
              </a:solidFill>
            </a:endParaRPr>
          </a:p>
        </p:txBody>
      </p:sp>
      <p:sp>
        <p:nvSpPr>
          <p:cNvPr id="293" name="Google Shape;293;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t/>
            </a:r>
            <a:endParaRPr/>
          </a:p>
        </p:txBody>
      </p:sp>
      <p:sp>
        <p:nvSpPr>
          <p:cNvPr id="294" name="Google Shape;294;p37"/>
          <p:cNvSpPr/>
          <p:nvPr/>
        </p:nvSpPr>
        <p:spPr>
          <a:xfrm flipH="1">
            <a:off x="0" y="0"/>
            <a:ext cx="9143998" cy="1505825"/>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5" name="Google Shape;295;p37"/>
          <p:cNvSpPr txBox="1"/>
          <p:nvPr/>
        </p:nvSpPr>
        <p:spPr>
          <a:xfrm>
            <a:off x="444736" y="356612"/>
            <a:ext cx="8254525" cy="792600"/>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rgbClr val="000000"/>
                </a:solidFill>
                <a:latin typeface="Pacifico"/>
                <a:ea typeface="Pacifico"/>
                <a:cs typeface="Pacifico"/>
                <a:sym typeface="Pacifico"/>
              </a:rPr>
              <a:t>Create a Happiness Plan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9" name="Shape 299"/>
        <p:cNvGrpSpPr/>
        <p:nvPr/>
      </p:nvGrpSpPr>
      <p:grpSpPr>
        <a:xfrm>
          <a:off x="0" y="0"/>
          <a:ext cx="0" cy="0"/>
          <a:chOff x="0" y="0"/>
          <a:chExt cx="0" cy="0"/>
        </a:xfrm>
      </p:grpSpPr>
      <p:sp>
        <p:nvSpPr>
          <p:cNvPr id="300" name="Google Shape;300;p38"/>
          <p:cNvSpPr/>
          <p:nvPr/>
        </p:nvSpPr>
        <p:spPr>
          <a:xfrm>
            <a:off x="444737" y="1655607"/>
            <a:ext cx="2787562" cy="92333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1800" u="none" cap="none" strike="noStrike">
                <a:solidFill>
                  <a:schemeClr val="lt1"/>
                </a:solidFill>
                <a:latin typeface="Arial"/>
                <a:ea typeface="Arial"/>
                <a:cs typeface="Arial"/>
                <a:sym typeface="Arial"/>
              </a:rPr>
              <a:t>Let’s watch this quick video of some ideas to put into action!</a:t>
            </a:r>
            <a:endParaRPr/>
          </a:p>
        </p:txBody>
      </p:sp>
      <p:pic>
        <p:nvPicPr>
          <p:cNvPr descr="Be happier today! Have you heard that Yoga can help boost your mood? Feeling happier and more relaxed is easer with these yoga tips and tricks. There is a science behind it all that I breakdown here giving you few techniques for understanding and breaking free of negative habits.&#10;&#10;FIND FULL HIIT &amp; YOGA EXERCISE VIDEO PROGRAM ON FIT-SPHERE.COM BY LIV LO* * * * * * * * * * * * * * * * * * *&#10;---&#10;+Please Subscribe! http://www.youtube.com/subscription_center?add_user=livvlo&#10;+Find the full series and more tips on http://liv-lo.com/yoga&#10;+Follow me and send me your comments to: Instagram, Twitter, and/or Snapchat @livvlo&#10;---&#10;Production by Light Chaser Productions - https://sg.linkedin.com/pub/rani-jeyaraj/32/243/49&#10;In Collaboration with http://littlegreendot.com" id="301" name="Google Shape;301;p38" title="Easy Mood Boosting Yoga Routine to Be Happy">
            <a:hlinkClick r:id="rId4"/>
          </p:cNvPr>
          <p:cNvPicPr preferRelativeResize="0"/>
          <p:nvPr/>
        </p:nvPicPr>
        <p:blipFill rotWithShape="1">
          <a:blip r:embed="rId5">
            <a:alphaModFix/>
          </a:blip>
          <a:srcRect b="0" l="0" r="0" t="0"/>
          <a:stretch/>
        </p:blipFill>
        <p:spPr>
          <a:xfrm>
            <a:off x="3831771" y="1492877"/>
            <a:ext cx="4867490" cy="3650623"/>
          </a:xfrm>
          <a:prstGeom prst="rect">
            <a:avLst/>
          </a:prstGeom>
          <a:noFill/>
          <a:ln>
            <a:noFill/>
          </a:ln>
        </p:spPr>
      </p:pic>
      <p:sp>
        <p:nvSpPr>
          <p:cNvPr id="302" name="Google Shape;302;p38"/>
          <p:cNvSpPr/>
          <p:nvPr/>
        </p:nvSpPr>
        <p:spPr>
          <a:xfrm flipH="1">
            <a:off x="0" y="0"/>
            <a:ext cx="9143998" cy="1505825"/>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3" name="Google Shape;303;p38"/>
          <p:cNvSpPr txBox="1"/>
          <p:nvPr/>
        </p:nvSpPr>
        <p:spPr>
          <a:xfrm>
            <a:off x="444736" y="356612"/>
            <a:ext cx="8254525" cy="792600"/>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rgbClr val="000000"/>
                </a:solidFill>
                <a:latin typeface="Pacifico"/>
                <a:ea typeface="Pacifico"/>
                <a:cs typeface="Pacifico"/>
                <a:sym typeface="Pacifico"/>
              </a:rPr>
              <a:t>Create a Happiness Plan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7" name="Shape 307"/>
        <p:cNvGrpSpPr/>
        <p:nvPr/>
      </p:nvGrpSpPr>
      <p:grpSpPr>
        <a:xfrm>
          <a:off x="0" y="0"/>
          <a:ext cx="0" cy="0"/>
          <a:chOff x="0" y="0"/>
          <a:chExt cx="0" cy="0"/>
        </a:xfrm>
      </p:grpSpPr>
      <p:sp>
        <p:nvSpPr>
          <p:cNvPr id="308" name="Google Shape;308;p39"/>
          <p:cNvSpPr/>
          <p:nvPr/>
        </p:nvSpPr>
        <p:spPr>
          <a:xfrm flipH="1" rot="10800000">
            <a:off x="-31903" y="0"/>
            <a:ext cx="4603903"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9" name="Google Shape;309;p39"/>
          <p:cNvSpPr/>
          <p:nvPr/>
        </p:nvSpPr>
        <p:spPr>
          <a:xfrm rot="10800000">
            <a:off x="2870907" y="0"/>
            <a:ext cx="3402186" cy="5143500"/>
          </a:xfrm>
          <a:prstGeom prst="flowChartDecision">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0" name="Google Shape;310;p39"/>
          <p:cNvSpPr txBox="1"/>
          <p:nvPr/>
        </p:nvSpPr>
        <p:spPr>
          <a:xfrm>
            <a:off x="72399" y="315667"/>
            <a:ext cx="4690987" cy="106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i="0" lang="en-US" sz="3600" u="none" cap="none" strike="noStrike">
                <a:solidFill>
                  <a:srgbClr val="FFC000"/>
                </a:solidFill>
                <a:latin typeface="Pacifico"/>
                <a:ea typeface="Pacifico"/>
                <a:cs typeface="Pacifico"/>
                <a:sym typeface="Pacifico"/>
              </a:rPr>
              <a:t>Create a</a:t>
            </a:r>
            <a:endParaRPr/>
          </a:p>
          <a:p>
            <a:pPr indent="0" lvl="0" marL="0" marR="0" rtl="0" algn="ctr">
              <a:lnSpc>
                <a:spcPct val="100000"/>
              </a:lnSpc>
              <a:spcBef>
                <a:spcPts val="0"/>
              </a:spcBef>
              <a:spcAft>
                <a:spcPts val="0"/>
              </a:spcAft>
              <a:buClr>
                <a:schemeClr val="dk1"/>
              </a:buClr>
              <a:buSzPts val="2800"/>
              <a:buFont typeface="Arial"/>
              <a:buNone/>
            </a:pPr>
            <a:r>
              <a:rPr b="1" i="0" lang="en-US" sz="3600" u="none" cap="none" strike="noStrike">
                <a:solidFill>
                  <a:srgbClr val="FFC000"/>
                </a:solidFill>
                <a:latin typeface="Pacifico"/>
                <a:ea typeface="Pacifico"/>
                <a:cs typeface="Pacifico"/>
                <a:sym typeface="Pacifico"/>
              </a:rPr>
              <a:t>Happiness Plan</a:t>
            </a:r>
            <a:endParaRPr/>
          </a:p>
        </p:txBody>
      </p:sp>
      <p:sp>
        <p:nvSpPr>
          <p:cNvPr id="311" name="Google Shape;311;p39"/>
          <p:cNvSpPr txBox="1"/>
          <p:nvPr/>
        </p:nvSpPr>
        <p:spPr>
          <a:xfrm>
            <a:off x="386756" y="2364423"/>
            <a:ext cx="4376630" cy="1691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1" i="0" lang="en-US" sz="1400" u="none" cap="none" strike="noStrike">
                <a:solidFill>
                  <a:srgbClr val="FFFFFF"/>
                </a:solidFill>
                <a:latin typeface="Arial"/>
                <a:ea typeface="Arial"/>
                <a:cs typeface="Arial"/>
                <a:sym typeface="Arial"/>
              </a:rPr>
              <a:t>So here are a few things you could do to boost your mood, and a little more homework - pick one or more of these to try indefinitely:</a:t>
            </a:r>
            <a:endParaRPr/>
          </a:p>
          <a:p>
            <a:pPr indent="-304800" lvl="0" marL="457200" marR="0" rtl="0" algn="l">
              <a:lnSpc>
                <a:spcPct val="100000"/>
              </a:lnSpc>
              <a:spcBef>
                <a:spcPts val="1600"/>
              </a:spcBef>
              <a:spcAft>
                <a:spcPts val="0"/>
              </a:spcAft>
              <a:buClr>
                <a:srgbClr val="FFFFFF"/>
              </a:buClr>
              <a:buSzPts val="1200"/>
              <a:buFont typeface="Arial"/>
              <a:buAutoNum type="arabicParenR"/>
            </a:pPr>
            <a:r>
              <a:rPr b="0" i="0" lang="en-US" sz="1400" u="none" cap="none" strike="noStrike">
                <a:solidFill>
                  <a:srgbClr val="FFFFFF"/>
                </a:solidFill>
                <a:latin typeface="Arial"/>
                <a:ea typeface="Arial"/>
                <a:cs typeface="Arial"/>
                <a:sym typeface="Arial"/>
              </a:rPr>
              <a:t>Daily meditations (check out youtube for GoNoodle Meditations and try them in the morning light or before bed).</a:t>
            </a:r>
            <a:endParaRPr/>
          </a:p>
          <a:p>
            <a:pPr indent="-304800" lvl="0" marL="457200" marR="0" rtl="0" algn="l">
              <a:lnSpc>
                <a:spcPct val="100000"/>
              </a:lnSpc>
              <a:spcBef>
                <a:spcPts val="0"/>
              </a:spcBef>
              <a:spcAft>
                <a:spcPts val="0"/>
              </a:spcAft>
              <a:buClr>
                <a:srgbClr val="FFFFFF"/>
              </a:buClr>
              <a:buSzPts val="1200"/>
              <a:buFont typeface="Arial"/>
              <a:buAutoNum type="arabicParenR"/>
            </a:pPr>
            <a:r>
              <a:rPr b="0" i="0" lang="en-US" sz="1400" u="none" cap="none" strike="noStrike">
                <a:solidFill>
                  <a:srgbClr val="FFFFFF"/>
                </a:solidFill>
                <a:latin typeface="Arial"/>
                <a:ea typeface="Arial"/>
                <a:cs typeface="Arial"/>
                <a:sym typeface="Arial"/>
              </a:rPr>
              <a:t>Gratitude Journal - keep journaling, don’t stop!!!</a:t>
            </a:r>
            <a:endParaRPr/>
          </a:p>
          <a:p>
            <a:pPr indent="-304800" lvl="0" marL="457200" marR="0" rtl="0" algn="l">
              <a:lnSpc>
                <a:spcPct val="100000"/>
              </a:lnSpc>
              <a:spcBef>
                <a:spcPts val="0"/>
              </a:spcBef>
              <a:spcAft>
                <a:spcPts val="0"/>
              </a:spcAft>
              <a:buClr>
                <a:srgbClr val="FFFFFF"/>
              </a:buClr>
              <a:buSzPts val="1200"/>
              <a:buFont typeface="Arial"/>
              <a:buAutoNum type="arabicParenR"/>
            </a:pPr>
            <a:r>
              <a:rPr b="0" i="0" lang="en-US" sz="1400" u="none" cap="none" strike="noStrike">
                <a:solidFill>
                  <a:srgbClr val="FFFFFF"/>
                </a:solidFill>
                <a:latin typeface="Arial"/>
                <a:ea typeface="Arial"/>
                <a:cs typeface="Arial"/>
                <a:sym typeface="Arial"/>
              </a:rPr>
              <a:t>Paying it Forward - paint some kindness rocks to put out, positive messages on sidewalks, or find another way to help out a neighbor or a stranger.</a:t>
            </a:r>
            <a:endParaRPr/>
          </a:p>
          <a:p>
            <a:pPr indent="-304800" lvl="0" marL="457200" marR="0" rtl="0" algn="l">
              <a:lnSpc>
                <a:spcPct val="100000"/>
              </a:lnSpc>
              <a:spcBef>
                <a:spcPts val="0"/>
              </a:spcBef>
              <a:spcAft>
                <a:spcPts val="0"/>
              </a:spcAft>
              <a:buClr>
                <a:srgbClr val="FFFFFF"/>
              </a:buClr>
              <a:buSzPts val="1200"/>
              <a:buFont typeface="Arial"/>
              <a:buAutoNum type="arabicParenR"/>
            </a:pPr>
            <a:r>
              <a:rPr b="0" i="0" lang="en-US" sz="1400" u="none" cap="none" strike="noStrike">
                <a:solidFill>
                  <a:srgbClr val="FFFFFF"/>
                </a:solidFill>
                <a:latin typeface="Arial"/>
                <a:ea typeface="Arial"/>
                <a:cs typeface="Arial"/>
                <a:sym typeface="Arial"/>
              </a:rPr>
              <a:t>Practice Yoga - check out YouTube for Teen or Middle School Yoga and practice once a day.   </a:t>
            </a:r>
            <a:endParaRPr/>
          </a:p>
        </p:txBody>
      </p:sp>
      <p:pic>
        <p:nvPicPr>
          <p:cNvPr id="312" name="Google Shape;312;p39"/>
          <p:cNvPicPr preferRelativeResize="0"/>
          <p:nvPr/>
        </p:nvPicPr>
        <p:blipFill rotWithShape="1">
          <a:blip r:embed="rId4">
            <a:alphaModFix/>
          </a:blip>
          <a:srcRect b="3104" l="0" r="0" t="3095"/>
          <a:stretch/>
        </p:blipFill>
        <p:spPr>
          <a:xfrm flipH="1">
            <a:off x="7976761" y="315667"/>
            <a:ext cx="879996" cy="82499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6" name="Shape 316"/>
        <p:cNvGrpSpPr/>
        <p:nvPr/>
      </p:nvGrpSpPr>
      <p:grpSpPr>
        <a:xfrm>
          <a:off x="0" y="0"/>
          <a:ext cx="0" cy="0"/>
          <a:chOff x="0" y="0"/>
          <a:chExt cx="0" cy="0"/>
        </a:xfrm>
      </p:grpSpPr>
      <p:sp>
        <p:nvSpPr>
          <p:cNvPr id="317" name="Google Shape;317;p40"/>
          <p:cNvSpPr/>
          <p:nvPr/>
        </p:nvSpPr>
        <p:spPr>
          <a:xfrm flipH="1">
            <a:off x="0" y="-1975"/>
            <a:ext cx="3529200"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8" name="Google Shape;318;p40"/>
          <p:cNvSpPr txBox="1"/>
          <p:nvPr/>
        </p:nvSpPr>
        <p:spPr>
          <a:xfrm>
            <a:off x="454325" y="1389600"/>
            <a:ext cx="2654400" cy="344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a:solidFill>
                  <a:schemeClr val="dk1"/>
                </a:solidFill>
              </a:rPr>
              <a:t>“Happiness is not ready made, it comes from your own actions.” ― Dalai Lama</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endParaRPr>
          </a:p>
          <a:p>
            <a:pPr indent="0" lvl="0" marL="0" marR="0" rtl="0" algn="l">
              <a:lnSpc>
                <a:spcPct val="100000"/>
              </a:lnSpc>
              <a:spcBef>
                <a:spcPts val="0"/>
              </a:spcBef>
              <a:spcAft>
                <a:spcPts val="0"/>
              </a:spcAft>
              <a:buClr>
                <a:srgbClr val="000000"/>
              </a:buClr>
              <a:buSzPts val="1600"/>
              <a:buFont typeface="Arial"/>
              <a:buNone/>
            </a:pPr>
            <a:r>
              <a:rPr b="1" i="0" lang="en-US" u="none" cap="none" strike="noStrike">
                <a:solidFill>
                  <a:schemeClr val="lt1"/>
                </a:solidFill>
                <a:latin typeface="Arial"/>
                <a:ea typeface="Arial"/>
                <a:cs typeface="Arial"/>
                <a:sym typeface="Arial"/>
              </a:rPr>
              <a:t>So remember, there are so many things that are out of our control, but we can control our own happiness. I hope that you all put this badge into practice daily.  If you take care of your own mental health, you will have the energy and </a:t>
            </a:r>
            <a:r>
              <a:rPr b="1" lang="en-US">
                <a:solidFill>
                  <a:schemeClr val="lt1"/>
                </a:solidFill>
              </a:rPr>
              <a:t>presence</a:t>
            </a:r>
            <a:r>
              <a:rPr b="1" i="0" lang="en-US" u="none" cap="none" strike="noStrike">
                <a:solidFill>
                  <a:schemeClr val="lt1"/>
                </a:solidFill>
                <a:latin typeface="Arial"/>
                <a:ea typeface="Arial"/>
                <a:cs typeface="Arial"/>
                <a:sym typeface="Arial"/>
              </a:rPr>
              <a:t> to also help others.   </a:t>
            </a:r>
            <a:endParaRPr b="1" i="0" sz="1000" u="none" cap="none" strike="noStrike">
              <a:solidFill>
                <a:schemeClr val="lt1"/>
              </a:solidFill>
              <a:latin typeface="Arial"/>
              <a:ea typeface="Arial"/>
              <a:cs typeface="Arial"/>
              <a:sym typeface="Arial"/>
            </a:endParaRPr>
          </a:p>
        </p:txBody>
      </p:sp>
      <p:sp>
        <p:nvSpPr>
          <p:cNvPr id="319" name="Google Shape;319;p40"/>
          <p:cNvSpPr/>
          <p:nvPr/>
        </p:nvSpPr>
        <p:spPr>
          <a:xfrm flipH="1">
            <a:off x="444735" y="364131"/>
            <a:ext cx="8254525" cy="7926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0" name="Google Shape;320;p40"/>
          <p:cNvSpPr txBox="1"/>
          <p:nvPr/>
        </p:nvSpPr>
        <p:spPr>
          <a:xfrm>
            <a:off x="444736" y="356612"/>
            <a:ext cx="8254525" cy="792600"/>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rgbClr val="000000"/>
                </a:solidFill>
                <a:latin typeface="Pacifico"/>
                <a:ea typeface="Pacifico"/>
                <a:cs typeface="Pacifico"/>
                <a:sym typeface="Pacifico"/>
              </a:rPr>
              <a:t>Science of Happiness</a:t>
            </a:r>
            <a:endParaRPr/>
          </a:p>
        </p:txBody>
      </p:sp>
      <p:sp>
        <p:nvSpPr>
          <p:cNvPr id="321" name="Google Shape;321;p40"/>
          <p:cNvSpPr txBox="1"/>
          <p:nvPr/>
        </p:nvSpPr>
        <p:spPr>
          <a:xfrm>
            <a:off x="3775425" y="1389600"/>
            <a:ext cx="4923900" cy="344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a:solidFill>
                  <a:srgbClr val="FF0000"/>
                </a:solidFill>
              </a:rPr>
              <a:t>Here’s some badgework you can do at home:</a:t>
            </a:r>
            <a:endParaRPr b="1">
              <a:solidFill>
                <a:srgbClr val="FF0000"/>
              </a:solidFill>
            </a:endParaRPr>
          </a:p>
          <a:p>
            <a:pPr indent="-304800" lvl="0" marL="457200" rtl="0" algn="l">
              <a:lnSpc>
                <a:spcPct val="115000"/>
              </a:lnSpc>
              <a:spcBef>
                <a:spcPts val="0"/>
              </a:spcBef>
              <a:spcAft>
                <a:spcPts val="0"/>
              </a:spcAft>
              <a:buClr>
                <a:schemeClr val="dk1"/>
              </a:buClr>
              <a:buSzPts val="1200"/>
              <a:buAutoNum type="arabicPeriod"/>
            </a:pPr>
            <a:r>
              <a:rPr b="1" lang="en-US" sz="1200">
                <a:solidFill>
                  <a:schemeClr val="dk1"/>
                </a:solidFill>
              </a:rPr>
              <a:t>Write in your journal (whichever format you chose, every day for at least two weeks).</a:t>
            </a:r>
            <a:endParaRPr b="1" sz="1200">
              <a:solidFill>
                <a:schemeClr val="dk1"/>
              </a:solidFill>
            </a:endParaRPr>
          </a:p>
          <a:p>
            <a:pPr indent="-304800" lvl="0" marL="457200" rtl="0" algn="l">
              <a:lnSpc>
                <a:spcPct val="115000"/>
              </a:lnSpc>
              <a:spcBef>
                <a:spcPts val="0"/>
              </a:spcBef>
              <a:spcAft>
                <a:spcPts val="0"/>
              </a:spcAft>
              <a:buClr>
                <a:schemeClr val="dk1"/>
              </a:buClr>
              <a:buSzPts val="1200"/>
              <a:buAutoNum type="arabicPeriod"/>
            </a:pPr>
            <a:r>
              <a:rPr b="1" lang="en-US" sz="1200">
                <a:solidFill>
                  <a:schemeClr val="dk1"/>
                </a:solidFill>
              </a:rPr>
              <a:t>Do 24 hours of positive thinking...you can do it!</a:t>
            </a:r>
            <a:endParaRPr b="1" sz="1200">
              <a:solidFill>
                <a:schemeClr val="dk1"/>
              </a:solidFill>
            </a:endParaRPr>
          </a:p>
          <a:p>
            <a:pPr indent="-304800" lvl="0" marL="457200" rtl="0" algn="l">
              <a:lnSpc>
                <a:spcPct val="115000"/>
              </a:lnSpc>
              <a:spcBef>
                <a:spcPts val="0"/>
              </a:spcBef>
              <a:spcAft>
                <a:spcPts val="0"/>
              </a:spcAft>
              <a:buClr>
                <a:schemeClr val="dk1"/>
              </a:buClr>
              <a:buSzPts val="1200"/>
              <a:buAutoNum type="arabicPeriod"/>
            </a:pPr>
            <a:r>
              <a:rPr b="1" lang="en-US" sz="1200">
                <a:solidFill>
                  <a:schemeClr val="dk1"/>
                </a:solidFill>
              </a:rPr>
              <a:t>Think of 3 people you want to thank...and thank them using 1 or a few of these ways.</a:t>
            </a:r>
            <a:endParaRPr b="1" sz="1200">
              <a:solidFill>
                <a:schemeClr val="dk1"/>
              </a:solidFill>
            </a:endParaRPr>
          </a:p>
          <a:p>
            <a:pPr indent="-298450" lvl="0" marL="914400" rtl="0" algn="l">
              <a:lnSpc>
                <a:spcPct val="115000"/>
              </a:lnSpc>
              <a:spcBef>
                <a:spcPts val="0"/>
              </a:spcBef>
              <a:spcAft>
                <a:spcPts val="0"/>
              </a:spcAft>
              <a:buClr>
                <a:schemeClr val="dk1"/>
              </a:buClr>
              <a:buSzPts val="1100"/>
              <a:buChar char="●"/>
            </a:pPr>
            <a:r>
              <a:rPr lang="en-US" sz="1100">
                <a:solidFill>
                  <a:schemeClr val="dk1"/>
                </a:solidFill>
              </a:rPr>
              <a:t>Text them a poem you wrote.</a:t>
            </a:r>
            <a:endParaRPr sz="1100">
              <a:solidFill>
                <a:schemeClr val="dk1"/>
              </a:solidFill>
            </a:endParaRPr>
          </a:p>
          <a:p>
            <a:pPr indent="-298450" lvl="0" marL="914400" rtl="0" algn="l">
              <a:lnSpc>
                <a:spcPct val="115000"/>
              </a:lnSpc>
              <a:spcBef>
                <a:spcPts val="0"/>
              </a:spcBef>
              <a:spcAft>
                <a:spcPts val="0"/>
              </a:spcAft>
              <a:buClr>
                <a:schemeClr val="dk1"/>
              </a:buClr>
              <a:buSzPts val="1100"/>
              <a:buChar char="●"/>
            </a:pPr>
            <a:r>
              <a:rPr lang="en-US" sz="1100">
                <a:solidFill>
                  <a:schemeClr val="dk1"/>
                </a:solidFill>
              </a:rPr>
              <a:t>Create a video telling them how much you appreciate them.</a:t>
            </a:r>
            <a:endParaRPr sz="1100">
              <a:solidFill>
                <a:schemeClr val="dk1"/>
              </a:solidFill>
            </a:endParaRPr>
          </a:p>
          <a:p>
            <a:pPr indent="-298450" lvl="0" marL="914400" rtl="0" algn="l">
              <a:lnSpc>
                <a:spcPct val="115000"/>
              </a:lnSpc>
              <a:spcBef>
                <a:spcPts val="0"/>
              </a:spcBef>
              <a:spcAft>
                <a:spcPts val="0"/>
              </a:spcAft>
              <a:buClr>
                <a:schemeClr val="dk1"/>
              </a:buClr>
              <a:buSzPts val="1100"/>
              <a:buChar char="●"/>
            </a:pPr>
            <a:r>
              <a:rPr lang="en-US" sz="1100">
                <a:solidFill>
                  <a:schemeClr val="dk1"/>
                </a:solidFill>
              </a:rPr>
              <a:t>Create a digital collage of photos of you two together and email it.</a:t>
            </a:r>
            <a:endParaRPr sz="1100">
              <a:solidFill>
                <a:schemeClr val="dk1"/>
              </a:solidFill>
            </a:endParaRPr>
          </a:p>
          <a:p>
            <a:pPr indent="-298450" lvl="0" marL="914400" rtl="0" algn="l">
              <a:lnSpc>
                <a:spcPct val="115000"/>
              </a:lnSpc>
              <a:spcBef>
                <a:spcPts val="0"/>
              </a:spcBef>
              <a:spcAft>
                <a:spcPts val="0"/>
              </a:spcAft>
              <a:buClr>
                <a:schemeClr val="dk1"/>
              </a:buClr>
              <a:buSzPts val="1100"/>
              <a:buChar char="●"/>
            </a:pPr>
            <a:r>
              <a:rPr lang="en-US" sz="1100">
                <a:solidFill>
                  <a:schemeClr val="dk1"/>
                </a:solidFill>
              </a:rPr>
              <a:t>Write up a list of 10 things you like about them and email it or share it on social media for the world to see.</a:t>
            </a:r>
            <a:endParaRPr sz="1100">
              <a:solidFill>
                <a:schemeClr val="dk1"/>
              </a:solidFill>
            </a:endParaRPr>
          </a:p>
          <a:p>
            <a:pPr indent="-298450" lvl="0" marL="914400" rtl="0" algn="l">
              <a:lnSpc>
                <a:spcPct val="115000"/>
              </a:lnSpc>
              <a:spcBef>
                <a:spcPts val="0"/>
              </a:spcBef>
              <a:spcAft>
                <a:spcPts val="0"/>
              </a:spcAft>
              <a:buClr>
                <a:schemeClr val="dk1"/>
              </a:buClr>
              <a:buSzPts val="1100"/>
              <a:buChar char="●"/>
            </a:pPr>
            <a:r>
              <a:rPr lang="en-US" sz="1100">
                <a:solidFill>
                  <a:schemeClr val="dk1"/>
                </a:solidFill>
              </a:rPr>
              <a:t>Use an app to tell them Thank You in another language.</a:t>
            </a:r>
            <a:endParaRPr sz="1100">
              <a:solidFill>
                <a:schemeClr val="dk1"/>
              </a:solidFill>
            </a:endParaRPr>
          </a:p>
          <a:p>
            <a:pPr indent="-298450" lvl="0" marL="914400" rtl="0" algn="l">
              <a:lnSpc>
                <a:spcPct val="115000"/>
              </a:lnSpc>
              <a:spcBef>
                <a:spcPts val="0"/>
              </a:spcBef>
              <a:spcAft>
                <a:spcPts val="0"/>
              </a:spcAft>
              <a:buClr>
                <a:schemeClr val="dk1"/>
              </a:buClr>
              <a:buSzPts val="1100"/>
              <a:buChar char="●"/>
            </a:pPr>
            <a:r>
              <a:rPr lang="en-US" sz="1100">
                <a:solidFill>
                  <a:schemeClr val="dk1"/>
                </a:solidFill>
              </a:rPr>
              <a:t>If you learned something special from them, promise them that you will teach a younger sibling or Girl Scout how to learn that skill as well.</a:t>
            </a:r>
            <a:endParaRPr sz="1100">
              <a:solidFill>
                <a:schemeClr val="dk1"/>
              </a:solidFill>
            </a:endParaRPr>
          </a:p>
          <a:p>
            <a:pPr indent="-298450" lvl="0" marL="914400" rtl="0" algn="l">
              <a:lnSpc>
                <a:spcPct val="115000"/>
              </a:lnSpc>
              <a:spcBef>
                <a:spcPts val="0"/>
              </a:spcBef>
              <a:spcAft>
                <a:spcPts val="0"/>
              </a:spcAft>
              <a:buClr>
                <a:schemeClr val="dk1"/>
              </a:buClr>
              <a:buSzPts val="1100"/>
              <a:buChar char="●"/>
            </a:pPr>
            <a:r>
              <a:rPr lang="en-US" sz="1100">
                <a:solidFill>
                  <a:schemeClr val="dk1"/>
                </a:solidFill>
              </a:rPr>
              <a:t>Facetime them if you haven’t seen their face in a while.</a:t>
            </a:r>
            <a:endParaRPr sz="1100">
              <a:solidFill>
                <a:schemeClr val="dk1"/>
              </a:solidFill>
            </a:endParaRPr>
          </a:p>
          <a:p>
            <a:pPr indent="0" lvl="0" marL="0" rtl="0" algn="l">
              <a:lnSpc>
                <a:spcPct val="115000"/>
              </a:lnSpc>
              <a:spcBef>
                <a:spcPts val="0"/>
              </a:spcBef>
              <a:spcAft>
                <a:spcPts val="0"/>
              </a:spcAft>
              <a:buNone/>
            </a:pPr>
            <a:r>
              <a:t/>
            </a:r>
            <a:endParaRPr b="1" sz="12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5" name="Shape 325"/>
        <p:cNvGrpSpPr/>
        <p:nvPr/>
      </p:nvGrpSpPr>
      <p:grpSpPr>
        <a:xfrm>
          <a:off x="0" y="0"/>
          <a:ext cx="0" cy="0"/>
          <a:chOff x="0" y="0"/>
          <a:chExt cx="0" cy="0"/>
        </a:xfrm>
      </p:grpSpPr>
      <p:pic>
        <p:nvPicPr>
          <p:cNvPr descr="• Daisy and Brownies" id="326" name="Google Shape;326;p41" title="Hippopotamus">
            <a:hlinkClick r:id="rId4"/>
          </p:cNvPr>
          <p:cNvPicPr preferRelativeResize="0"/>
          <p:nvPr/>
        </p:nvPicPr>
        <p:blipFill rotWithShape="1">
          <a:blip r:embed="rId5">
            <a:alphaModFix/>
          </a:blip>
          <a:srcRect b="0" l="0" r="0" t="0"/>
          <a:stretch/>
        </p:blipFill>
        <p:spPr>
          <a:xfrm>
            <a:off x="3823852" y="1500415"/>
            <a:ext cx="4867490" cy="3650622"/>
          </a:xfrm>
          <a:prstGeom prst="rect">
            <a:avLst/>
          </a:prstGeom>
          <a:noFill/>
          <a:ln>
            <a:noFill/>
          </a:ln>
        </p:spPr>
      </p:pic>
      <p:sp>
        <p:nvSpPr>
          <p:cNvPr id="327" name="Google Shape;327;p41"/>
          <p:cNvSpPr txBox="1"/>
          <p:nvPr>
            <p:ph idx="1" type="body"/>
          </p:nvPr>
        </p:nvSpPr>
        <p:spPr>
          <a:xfrm>
            <a:off x="444735" y="1694437"/>
            <a:ext cx="2987939" cy="2118313"/>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US">
                <a:solidFill>
                  <a:srgbClr val="000000"/>
                </a:solidFill>
              </a:rPr>
              <a:t>L</a:t>
            </a:r>
            <a:r>
              <a:rPr b="1" lang="en-US">
                <a:solidFill>
                  <a:srgbClr val="000000"/>
                </a:solidFill>
              </a:rPr>
              <a:t>et’s end our meeting with a great camp Girl Scout song that will make us all smile!  </a:t>
            </a:r>
            <a:endParaRPr/>
          </a:p>
          <a:p>
            <a:pPr indent="0" lvl="0" marL="0" rtl="0" algn="l">
              <a:lnSpc>
                <a:spcPct val="115000"/>
              </a:lnSpc>
              <a:spcBef>
                <a:spcPts val="1600"/>
              </a:spcBef>
              <a:spcAft>
                <a:spcPts val="1600"/>
              </a:spcAft>
              <a:buSzPts val="1800"/>
              <a:buNone/>
            </a:pPr>
            <a:r>
              <a:rPr b="1" lang="en-US">
                <a:solidFill>
                  <a:srgbClr val="ED1C24"/>
                </a:solidFill>
              </a:rPr>
              <a:t>Be prepared to repeat after me!</a:t>
            </a:r>
            <a:endParaRPr b="1">
              <a:solidFill>
                <a:srgbClr val="ED1C24"/>
              </a:solidFill>
            </a:endParaRPr>
          </a:p>
        </p:txBody>
      </p:sp>
      <p:sp>
        <p:nvSpPr>
          <p:cNvPr id="328" name="Google Shape;328;p41"/>
          <p:cNvSpPr/>
          <p:nvPr/>
        </p:nvSpPr>
        <p:spPr>
          <a:xfrm flipH="1">
            <a:off x="0" y="0"/>
            <a:ext cx="9143998" cy="1505825"/>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9" name="Google Shape;329;p41"/>
          <p:cNvSpPr txBox="1"/>
          <p:nvPr/>
        </p:nvSpPr>
        <p:spPr>
          <a:xfrm>
            <a:off x="444736" y="356612"/>
            <a:ext cx="8254525" cy="792600"/>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rgbClr val="000000"/>
                </a:solidFill>
                <a:latin typeface="Pacifico"/>
                <a:ea typeface="Pacifico"/>
                <a:cs typeface="Pacifico"/>
                <a:sym typeface="Pacifico"/>
              </a:rPr>
              <a:t>Science of Happiness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3" name="Shape 333"/>
        <p:cNvGrpSpPr/>
        <p:nvPr/>
      </p:nvGrpSpPr>
      <p:grpSpPr>
        <a:xfrm>
          <a:off x="0" y="0"/>
          <a:ext cx="0" cy="0"/>
          <a:chOff x="0" y="0"/>
          <a:chExt cx="0" cy="0"/>
        </a:xfrm>
      </p:grpSpPr>
      <p:sp>
        <p:nvSpPr>
          <p:cNvPr id="334" name="Google Shape;334;p42"/>
          <p:cNvSpPr/>
          <p:nvPr/>
        </p:nvSpPr>
        <p:spPr>
          <a:xfrm>
            <a:off x="0" y="0"/>
            <a:ext cx="7400260" cy="5143500"/>
          </a:xfrm>
          <a:prstGeom prst="rect">
            <a:avLst/>
          </a:prstGeom>
          <a:solidFill>
            <a:srgbClr val="ED1C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335" name="Google Shape;335;p42"/>
          <p:cNvPicPr preferRelativeResize="0"/>
          <p:nvPr/>
        </p:nvPicPr>
        <p:blipFill rotWithShape="1">
          <a:blip r:embed="rId3">
            <a:alphaModFix/>
          </a:blip>
          <a:srcRect b="0" l="0" r="0" t="0"/>
          <a:stretch/>
        </p:blipFill>
        <p:spPr>
          <a:xfrm>
            <a:off x="5741814" y="0"/>
            <a:ext cx="3402186" cy="5143500"/>
          </a:xfrm>
          <a:prstGeom prst="rect">
            <a:avLst/>
          </a:prstGeom>
          <a:noFill/>
          <a:ln>
            <a:noFill/>
          </a:ln>
        </p:spPr>
      </p:pic>
      <p:sp>
        <p:nvSpPr>
          <p:cNvPr id="336" name="Google Shape;336;p42"/>
          <p:cNvSpPr txBox="1"/>
          <p:nvPr/>
        </p:nvSpPr>
        <p:spPr>
          <a:xfrm>
            <a:off x="267576" y="2571750"/>
            <a:ext cx="5474237" cy="792600"/>
          </a:xfrm>
          <a:prstGeom prst="rect">
            <a:avLst/>
          </a:prstGeom>
          <a:solidFill>
            <a:srgbClr val="FFB300">
              <a:alpha val="53333"/>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b="1" i="0" lang="en-US" sz="3600" u="none" cap="none" strike="noStrike">
                <a:solidFill>
                  <a:srgbClr val="000000"/>
                </a:solidFill>
                <a:latin typeface="Pacifico"/>
                <a:ea typeface="Pacifico"/>
                <a:cs typeface="Pacifico"/>
                <a:sym typeface="Pacifico"/>
              </a:rPr>
              <a:t>Thank You!</a:t>
            </a:r>
            <a:endParaRPr/>
          </a:p>
        </p:txBody>
      </p:sp>
      <p:pic>
        <p:nvPicPr>
          <p:cNvPr id="337" name="Google Shape;337;p42"/>
          <p:cNvPicPr preferRelativeResize="0"/>
          <p:nvPr/>
        </p:nvPicPr>
        <p:blipFill rotWithShape="1">
          <a:blip r:embed="rId4">
            <a:alphaModFix/>
          </a:blip>
          <a:srcRect b="3104" l="0" r="0" t="3095"/>
          <a:stretch/>
        </p:blipFill>
        <p:spPr>
          <a:xfrm flipH="1">
            <a:off x="2196842" y="792600"/>
            <a:ext cx="1732431" cy="1624154"/>
          </a:xfrm>
          <a:prstGeom prst="rect">
            <a:avLst/>
          </a:prstGeom>
          <a:noFill/>
          <a:ln>
            <a:noFill/>
          </a:ln>
        </p:spPr>
      </p:pic>
      <p:sp>
        <p:nvSpPr>
          <p:cNvPr id="338" name="Google Shape;338;p42"/>
          <p:cNvSpPr txBox="1"/>
          <p:nvPr/>
        </p:nvSpPr>
        <p:spPr>
          <a:xfrm>
            <a:off x="267578" y="3476403"/>
            <a:ext cx="5474236" cy="1473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rPr b="1" i="1" lang="en-US" sz="1400" u="none" cap="none" strike="noStrike">
                <a:solidFill>
                  <a:schemeClr val="lt1"/>
                </a:solidFill>
                <a:latin typeface="Arial"/>
                <a:ea typeface="Arial"/>
                <a:cs typeface="Arial"/>
                <a:sym typeface="Arial"/>
              </a:rPr>
              <a:t>Does anyone have any questions or want to tell us what they are going to be doing with what they learned today?</a:t>
            </a:r>
            <a:endParaRPr b="1" i="1" sz="14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1" i="1" sz="14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1" i="1" lang="en-US" sz="1400" u="none" cap="none" strike="noStrike">
                <a:solidFill>
                  <a:schemeClr val="lt1"/>
                </a:solidFill>
                <a:latin typeface="Arial"/>
                <a:ea typeface="Arial"/>
                <a:cs typeface="Arial"/>
                <a:sym typeface="Arial"/>
              </a:rPr>
              <a:t>Any suggestions for next meetings or things you would like to share virtually (cooking, craft, or outdoor skills demos, etc.)?</a:t>
            </a:r>
            <a:endParaRPr b="1" i="0" sz="14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