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Lst>
  <p:sldSz cy="5143500" cx="9144000"/>
  <p:notesSz cx="6858000" cy="9144000"/>
  <p:embeddedFontLst>
    <p:embeddedFont>
      <p:font typeface="Geo"/>
      <p:regular r:id="rId135"/>
      <p:italic r:id="rId136"/>
    </p:embeddedFont>
    <p:embeddedFont>
      <p:font typeface="Roboto"/>
      <p:regular r:id="rId137"/>
      <p:bold r:id="rId138"/>
      <p:italic r:id="rId139"/>
      <p:boldItalic r:id="rId1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0" Type="http://schemas.openxmlformats.org/officeDocument/2006/relationships/font" Target="fonts/Roboto-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font" Target="fonts/Roboto-italic.fntdata"/><Relationship Id="rId138" Type="http://schemas.openxmlformats.org/officeDocument/2006/relationships/font" Target="fonts/Roboto-bold.fntdata"/><Relationship Id="rId137" Type="http://schemas.openxmlformats.org/officeDocument/2006/relationships/font" Target="fonts/Roboto-regular.fntdata"/><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font" Target="fonts/Geo-italic.fntdata"/><Relationship Id="rId135" Type="http://schemas.openxmlformats.org/officeDocument/2006/relationships/font" Target="fonts/Geo-regular.fntdata"/><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67a97fdb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c67a97fdbb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67a97fdbb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c67a97fdbb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c6a4059d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34" name="Google Shape;134;gc6a4059da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6a4059da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p>
        </p:txBody>
      </p:sp>
      <p:sp>
        <p:nvSpPr>
          <p:cNvPr id="153" name="Google Shape;153;gc6a4059daa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c67a97fdb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90" name="Google Shape;190;gc67a97fdbb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c26e0373ed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c26e0373ed_2_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c8a2094f2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c8a2094f2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c26e0373e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c26e0373e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c8a2094f2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c8a2094f2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26e0373ed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gc26e0373ed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c8a2094f2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c8a2094f2f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c8a2094f2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c8a2094f2f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26e0373ed_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c26e0373ed_2_2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c26e0373ed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gc26e0373ed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8a2094f2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c8a2094f2f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c26e0373ed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c26e0373ed_2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c8a2094f2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347" name="Google Shape;347;gc8a2094f2f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c8a2094f2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c8a2094f2f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c8a2094f2f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c8a2094f2f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c26e0373ed_2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c26e0373ed_2_2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c8a2094f2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gc8a2094f2f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c8a2094f2f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c8a2094f2f_0_1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c8a2094f2f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395" name="Google Shape;395;gc8a2094f2f_0_1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8a2094f2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402" name="Google Shape;402;gc8a2094f2f_0_1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c26e0373ed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gc26e0373ed_2_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c8a2094f2f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418" name="Google Shape;418;gc8a2094f2f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c8a2094f2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gc8a2094f2f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c8a2094f2f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gc8a2094f2f_0_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c8a2094f2f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440" name="Google Shape;440;gc8a2094f2f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c8a2094f2f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451" name="Google Shape;451;gc8a2094f2f_0_2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c8a2094f2f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gc8a2094f2f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c8a2094f2f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c8a2094f2f_0_2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c8a2094f2f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gc8a2094f2f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c8a2094f2f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gc8a2094f2f_0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c26e0373ed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gc26e0373ed_2_2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c8a2094f2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gc8a2094f2f_0_2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c8a2094f2f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gc8a2094f2f_0_2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c8a2094f2f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gc8a2094f2f_0_3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c8a2094f2f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gc8a2094f2f_0_3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c8a2094f2f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c8a2094f2f_0_3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c8a2094f2f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551" name="Google Shape;551;gc8a2094f2f_0_3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c8a2094f2f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gc8a2094f2f_0_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c8a2094f2f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gc8a2094f2f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c8a2094f2f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gc8a2094f2f_0_3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c8a2094f2f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gc8a2094f2f_0_3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c8a2094f2f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gc8a2094f2f_0_3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c8a2094f2f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gc8a2094f2f_0_4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c8a2094f2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gc8a2094f2f_0_4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c8a2094f2f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gc8a2094f2f_0_4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c8a2094f2f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38" name="Google Shape;638;gc8a2094f2f_0_4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c8a2094f2f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45" name="Google Shape;645;gc8a2094f2f_0_4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c8a2094f2f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52" name="Google Shape;652;gc8a2094f2f_0_4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c8a2094f2f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gc8a2094f2f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c8a2094f2f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gc8a2094f2f_0_4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c8a2094f2f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gc8a2094f2f_0_4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c8a2094f2f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98" name="Google Shape;698;gc8a2094f2f_0_5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c8a2094f2f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705" name="Google Shape;705;gc8a2094f2f_0_5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c8a2094f2f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gc8a2094f2f_0_5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c8a2094f2f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gc8a2094f2f_0_5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c8a2094f2f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gc8a2094f2f_0_5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c8a2094f2f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gc8a2094f2f_0_5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c8a2094f2f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gc8a2094f2f_0_5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c8a2094f2f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gc8a2094f2f_0_5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c8a2094f2f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gc8a2094f2f_0_6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c8a2094f2f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gc8a2094f2f_0_6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c8a2094f2f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gc8a2094f2f_0_6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c8a2094f2f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gc8a2094f2f_0_6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c8a2094f2f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gc8a2094f2f_0_6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c8a2094f2f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819" name="Google Shape;819;gc8a2094f2f_0_6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c8a2094f2f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gc8a2094f2f_0_6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c8a2094f2f_0_6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832" name="Google Shape;832;gc8a2094f2f_0_6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c8a2094f2f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gc8a2094f2f_0_6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c8a2094f2f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gc8a2094f2f_0_7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c8a2094f2f_0_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gc8a2094f2f_0_7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c8a2094f2f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870" name="Google Shape;870;gc8a2094f2f_0_7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c8a2094f2f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gc8a2094f2f_0_7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c8a2094f2f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gc8a2094f2f_0_7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c8a2094f2f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gc8a2094f2f_0_7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c8a2094f2f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07" name="Google Shape;907;gc8a2094f2f_0_7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c8a2094f2f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14" name="Google Shape;914;gc8a2094f2f_0_7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c8a2094f2f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22" name="Google Shape;922;gc8a2094f2f_0_7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c8a2094f2f_0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gc8a2094f2f_0_8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c8a2094f2f_0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gc8a2094f2f_0_8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c8a2094f2f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gc8a2094f2f_0_8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c8a2094f2f_0_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gc8a2094f2f_0_8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c8a2094f2f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69" name="Google Shape;969;gc8a2094f2f_0_8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c8a2094f2f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gc8a2094f2f_0_8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c8a2094f2f_0_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89" name="Google Shape;989;gc8a2094f2f_0_8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c8a2094f2f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01" name="Google Shape;1001;gc8a2094f2f_0_8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c8a2094f2f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gc8a2094f2f_0_9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c8a2094f2f_0_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gc8a2094f2f_0_9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c8a2094f2f_0_9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32" name="Google Shape;1032;gc8a2094f2f_0_9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c8a2094f2f_0_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40" name="Google Shape;1040;gc8a2094f2f_0_9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cc973c5d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48" name="Google Shape;1048;gcc973c5d4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cc973c5d4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Which did the girls choose?</a:t>
            </a:r>
            <a:endParaRPr b="1"/>
          </a:p>
          <a:p>
            <a:pPr indent="0" lvl="0" marL="0" rtl="0" algn="l">
              <a:lnSpc>
                <a:spcPct val="115000"/>
              </a:lnSpc>
              <a:spcBef>
                <a:spcPts val="0"/>
              </a:spcBef>
              <a:spcAft>
                <a:spcPts val="0"/>
              </a:spcAft>
              <a:buNone/>
            </a:pPr>
            <a:r>
              <a:rPr lang="en"/>
              <a:t>If they chose to do the Media Survey, please use slides 105-107</a:t>
            </a:r>
            <a:endParaRPr/>
          </a:p>
          <a:p>
            <a:pPr indent="0" lvl="0" marL="0" rtl="0" algn="l">
              <a:lnSpc>
                <a:spcPct val="115000"/>
              </a:lnSpc>
              <a:spcBef>
                <a:spcPts val="0"/>
              </a:spcBef>
              <a:spcAft>
                <a:spcPts val="0"/>
              </a:spcAft>
              <a:buNone/>
            </a:pPr>
            <a:r>
              <a:rPr lang="en"/>
              <a:t>If they chose to do the Media Remake, ignore slides </a:t>
            </a:r>
            <a:r>
              <a:rPr lang="en">
                <a:solidFill>
                  <a:schemeClr val="dk1"/>
                </a:solidFill>
              </a:rPr>
              <a:t>105-107</a:t>
            </a:r>
            <a:r>
              <a:rPr lang="en"/>
              <a:t>, but use slides 108-109</a:t>
            </a:r>
            <a:endParaRPr/>
          </a:p>
        </p:txBody>
      </p:sp>
      <p:sp>
        <p:nvSpPr>
          <p:cNvPr id="1055" name="Google Shape;1055;gcc973c5d4c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cc973c5d4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65" name="Google Shape;1065;gcc973c5d4c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cc973c5d4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77" name="Google Shape;1077;gcc973c5d4c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cc973c5d4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090" name="Google Shape;1090;gcc973c5d4c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cc973c5d4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102" name="Google Shape;1102;gcc973c5d4c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cc973c5d4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113" name="Google Shape;1113;gcc973c5d4c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cc973c5d4c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121" name="Google Shape;1121;gcc973c5d4c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cc973c5d4c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gcc973c5d4c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cc973c5d4c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gcc973c5d4c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cc973c5d4c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gcc973c5d4c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cc973c5d4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158" name="Google Shape;1158;gcc973c5d4c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cc973c5d4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165" name="Google Shape;1165;gcc973c5d4c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cc973c5d4c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gcc973c5d4c_0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cc973c5d4c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gcc973c5d4c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cc973c5d4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gcc973c5d4c_0_1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cc973c5d4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03" name="Google Shape;1203;gcc973c5d4c_0_2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cc973c5d4c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20" name="Google Shape;1220;gcc973c5d4c_0_1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cc973c5d4c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27" name="Google Shape;1227;gcc973c5d4c_0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cc973c5d4c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34" name="Google Shape;1234;gcc973c5d4c_0_2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cc973c5d4c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41" name="Google Shape;1241;gcc973c5d4c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cc973c5d4c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gcc973c5d4c_0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cc973c5d4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gcc973c5d4c_0_2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cc973c5d4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gcc973c5d4c_0_2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cc973c5d4c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1281" name="Google Shape;1281;gcc973c5d4c_0_3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cc973c5d4c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gcc973c5d4c_0_3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7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7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hyperlink" Target="http://www.youtube.com/watch?v=o3U39SZ-V-o" TargetMode="External"/><Relationship Id="rId5"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2.pn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7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7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7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hyperlink" Target="https://www.pewresearch.org/fact-tank/2020/10/15/64-of-americans-say-social-media-have-a-mostly-negative-effect-on-the-way-things-are-going-in-the-u-s-today/" TargetMode="External"/><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www.youtube.com/watch?v=p-u2mENgWdQ" TargetMode="Externa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0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7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31.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8.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26.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7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7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34.png"/><Relationship Id="rId4" Type="http://schemas.openxmlformats.org/officeDocument/2006/relationships/image" Target="../media/image20.png"/><Relationship Id="rId5"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7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32.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37.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29.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3.png"/><Relationship Id="rId4" Type="http://schemas.openxmlformats.org/officeDocument/2006/relationships/image" Target="../media/image33.png"/><Relationship Id="rId5"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35.png"/><Relationship Id="rId4" Type="http://schemas.openxmlformats.org/officeDocument/2006/relationships/image" Target="../media/image39.png"/><Relationship Id="rId5" Type="http://schemas.openxmlformats.org/officeDocument/2006/relationships/image" Target="../media/image41.png"/><Relationship Id="rId6"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43.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3.png"/><Relationship Id="rId4" Type="http://schemas.openxmlformats.org/officeDocument/2006/relationships/hyperlink" Target="http://www.youtube.com/watch?v=yn67gixQuMo" TargetMode="External"/><Relationship Id="rId5" Type="http://schemas.openxmlformats.org/officeDocument/2006/relationships/image" Target="../media/image4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3.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hyperlink" Target="http://www.youtube.com/watch?v=oQMSKRrDjB4" TargetMode="External"/><Relationship Id="rId4" Type="http://schemas.openxmlformats.org/officeDocument/2006/relationships/image" Target="../media/image4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7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20.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20.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20.png"/><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 Id="rId3" Type="http://schemas.openxmlformats.org/officeDocument/2006/relationships/image" Target="../media/image20.png"/><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20.png"/><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20.png"/><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20.png"/><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 Id="rId3" Type="http://schemas.openxmlformats.org/officeDocument/2006/relationships/image" Target="../media/image20.png"/><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 Id="rId3" Type="http://schemas.openxmlformats.org/officeDocument/2006/relationships/image" Target="../media/image7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 Id="rId3"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2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4.xml"/><Relationship Id="rId3" Type="http://schemas.openxmlformats.org/officeDocument/2006/relationships/image" Target="../media/image4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 Id="rId3"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 Id="rId3" Type="http://schemas.openxmlformats.org/officeDocument/2006/relationships/image" Target="../media/image6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7.xml"/><Relationship Id="rId3" Type="http://schemas.openxmlformats.org/officeDocument/2006/relationships/image" Target="../media/image5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 Id="rId3" Type="http://schemas.openxmlformats.org/officeDocument/2006/relationships/image" Target="../media/image3.png"/><Relationship Id="rId4" Type="http://schemas.openxmlformats.org/officeDocument/2006/relationships/hyperlink" Target="http://www.youtube.com/watch?v=5NMkdBseE1g" TargetMode="External"/><Relationship Id="rId5" Type="http://schemas.openxmlformats.org/officeDocument/2006/relationships/image" Target="../media/image5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9.xml"/><Relationship Id="rId3" Type="http://schemas.openxmlformats.org/officeDocument/2006/relationships/image" Target="../media/image20.png"/><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 Id="rId3" Type="http://schemas.openxmlformats.org/officeDocument/2006/relationships/image" Target="../media/image3.png"/><Relationship Id="rId4" Type="http://schemas.openxmlformats.org/officeDocument/2006/relationships/image" Target="../media/image5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Relationship Id="rId3" Type="http://schemas.openxmlformats.org/officeDocument/2006/relationships/image" Target="../media/image3.png"/><Relationship Id="rId4" Type="http://schemas.openxmlformats.org/officeDocument/2006/relationships/image" Target="../media/image5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 Id="rId3" Type="http://schemas.openxmlformats.org/officeDocument/2006/relationships/image" Target="../media/image20.png"/><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 Id="rId3" Type="http://schemas.openxmlformats.org/officeDocument/2006/relationships/image" Target="../media/image55.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Relationship Id="rId3" Type="http://schemas.openxmlformats.org/officeDocument/2006/relationships/image" Target="../media/image3.png"/><Relationship Id="rId4" Type="http://schemas.openxmlformats.org/officeDocument/2006/relationships/image" Target="../media/image56.png"/><Relationship Id="rId5" Type="http://schemas.openxmlformats.org/officeDocument/2006/relationships/image" Target="../media/image5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 Id="rId3" Type="http://schemas.openxmlformats.org/officeDocument/2006/relationships/image" Target="../media/image3.png"/><Relationship Id="rId4" Type="http://schemas.openxmlformats.org/officeDocument/2006/relationships/image" Target="../media/image56.png"/><Relationship Id="rId5" Type="http://schemas.openxmlformats.org/officeDocument/2006/relationships/image" Target="../media/image5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 Id="rId3" Type="http://schemas.openxmlformats.org/officeDocument/2006/relationships/image" Target="../media/image3.png"/><Relationship Id="rId4" Type="http://schemas.openxmlformats.org/officeDocument/2006/relationships/image" Target="../media/image57.png"/><Relationship Id="rId5" Type="http://schemas.openxmlformats.org/officeDocument/2006/relationships/image" Target="../media/image6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7.xml"/><Relationship Id="rId3" Type="http://schemas.openxmlformats.org/officeDocument/2006/relationships/image" Target="../media/image3.png"/><Relationship Id="rId4" Type="http://schemas.openxmlformats.org/officeDocument/2006/relationships/image" Target="../media/image57.png"/><Relationship Id="rId5" Type="http://schemas.openxmlformats.org/officeDocument/2006/relationships/image" Target="../media/image6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9.xml"/><Relationship Id="rId3" Type="http://schemas.openxmlformats.org/officeDocument/2006/relationships/image" Target="../media/image3.png"/><Relationship Id="rId4" Type="http://schemas.openxmlformats.org/officeDocument/2006/relationships/hyperlink" Target="http://www.youtube.com/watch?v=jYtLT5i-_FE" TargetMode="External"/><Relationship Id="rId5" Type="http://schemas.openxmlformats.org/officeDocument/2006/relationships/image" Target="../media/image59.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 Id="rId3" Type="http://schemas.openxmlformats.org/officeDocument/2006/relationships/image" Target="../media/image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 Id="rId3" Type="http://schemas.openxmlformats.org/officeDocument/2006/relationships/hyperlink" Target="http://www.youtube.com/watch?v=KN2yunRynks" TargetMode="External"/><Relationship Id="rId4" Type="http://schemas.openxmlformats.org/officeDocument/2006/relationships/image" Target="../media/image60.jpg"/><Relationship Id="rId5" Type="http://schemas.openxmlformats.org/officeDocument/2006/relationships/image" Target="../media/image3.png"/><Relationship Id="rId6" Type="http://schemas.openxmlformats.org/officeDocument/2006/relationships/image" Target="../media/image6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 Id="rId3" Type="http://schemas.openxmlformats.org/officeDocument/2006/relationships/image" Target="../media/image3.png"/><Relationship Id="rId4" Type="http://schemas.openxmlformats.org/officeDocument/2006/relationships/hyperlink" Target="http://www.youtube.com/watch?v=ngtO-efwLlw" TargetMode="External"/><Relationship Id="rId5" Type="http://schemas.openxmlformats.org/officeDocument/2006/relationships/image" Target="../media/image68.jpg"/><Relationship Id="rId6" Type="http://schemas.openxmlformats.org/officeDocument/2006/relationships/image" Target="../media/image6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69.png"/><Relationship Id="rId6" Type="http://schemas.openxmlformats.org/officeDocument/2006/relationships/image" Target="../media/image6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 Id="rId3" Type="http://schemas.openxmlformats.org/officeDocument/2006/relationships/image" Target="../media/image7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20.png"/><Relationship Id="rId4" Type="http://schemas.openxmlformats.org/officeDocument/2006/relationships/image" Target="../media/image7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6.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2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7.xml"/><Relationship Id="rId3" Type="http://schemas.openxmlformats.org/officeDocument/2006/relationships/image" Target="../media/image1.png"/><Relationship Id="rId4" Type="http://schemas.openxmlformats.org/officeDocument/2006/relationships/hyperlink" Target="http://www.youtube.com/watch?v=o3U39SZ-V-o" TargetMode="External"/><Relationship Id="rId5" Type="http://schemas.openxmlformats.org/officeDocument/2006/relationships/image" Target="../media/image8.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8.xml"/><Relationship Id="rId3" Type="http://schemas.openxmlformats.org/officeDocument/2006/relationships/image" Target="../media/image7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Relationship Id="rId3" Type="http://schemas.openxmlformats.org/officeDocument/2006/relationships/hyperlink" Target="https://volunteers.girlscoutsrv.org/2017/12/12/community-service-vs-take-action-project-whats-difference/" TargetMode="External"/><Relationship Id="rId4" Type="http://schemas.openxmlformats.org/officeDocument/2006/relationships/hyperlink" Target="https://volunteers.girlscoutsrv.org/2017/12/12/community-service-vs-take-action-project-whats-difference/" TargetMode="External"/><Relationship Id="rId5" Type="http://schemas.openxmlformats.org/officeDocument/2006/relationships/image" Target="../media/image7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0.xml"/><Relationship Id="rId3" Type="http://schemas.openxmlformats.org/officeDocument/2006/relationships/image" Target="../media/image7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1.xml"/><Relationship Id="rId3" Type="http://schemas.openxmlformats.org/officeDocument/2006/relationships/image" Target="../media/image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2.xml"/><Relationship Id="rId3" Type="http://schemas.openxmlformats.org/officeDocument/2006/relationships/image" Target="../media/image20.png"/><Relationship Id="rId4" Type="http://schemas.openxmlformats.org/officeDocument/2006/relationships/image" Target="../media/image7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3.xml"/><Relationship Id="rId3" Type="http://schemas.openxmlformats.org/officeDocument/2006/relationships/image" Target="../media/image73.png"/><Relationship Id="rId4" Type="http://schemas.openxmlformats.org/officeDocument/2006/relationships/image" Target="../media/image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4.xml"/><Relationship Id="rId3" Type="http://schemas.openxmlformats.org/officeDocument/2006/relationships/image" Target="../media/image87.png"/><Relationship Id="rId4" Type="http://schemas.openxmlformats.org/officeDocument/2006/relationships/hyperlink" Target="https://www.gamesforchange.org/" TargetMode="External"/><Relationship Id="rId5" Type="http://schemas.openxmlformats.org/officeDocument/2006/relationships/image" Target="../media/image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 Id="rId3" Type="http://schemas.openxmlformats.org/officeDocument/2006/relationships/image" Target="../media/image79.png"/><Relationship Id="rId4" Type="http://schemas.openxmlformats.org/officeDocument/2006/relationships/image" Target="../media/image77.png"/><Relationship Id="rId5" Type="http://schemas.openxmlformats.org/officeDocument/2006/relationships/image" Target="../media/image8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6.xml"/><Relationship Id="rId3" Type="http://schemas.openxmlformats.org/officeDocument/2006/relationships/image" Target="../media/image94.png"/><Relationship Id="rId4" Type="http://schemas.openxmlformats.org/officeDocument/2006/relationships/hyperlink" Target="http://www.youtube.com/watch?v=DR4JfjeNKNQ" TargetMode="External"/><Relationship Id="rId5" Type="http://schemas.openxmlformats.org/officeDocument/2006/relationships/image" Target="../media/image76.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7.xml"/><Relationship Id="rId3" Type="http://schemas.openxmlformats.org/officeDocument/2006/relationships/image" Target="../media/image74.png"/><Relationship Id="rId4" Type="http://schemas.openxmlformats.org/officeDocument/2006/relationships/image" Target="../media/image107.png"/><Relationship Id="rId5" Type="http://schemas.openxmlformats.org/officeDocument/2006/relationships/image" Target="../media/image82.png"/><Relationship Id="rId6" Type="http://schemas.openxmlformats.org/officeDocument/2006/relationships/image" Target="../media/image86.png"/><Relationship Id="rId7" Type="http://schemas.openxmlformats.org/officeDocument/2006/relationships/image" Target="../media/image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8.xml"/><Relationship Id="rId3" Type="http://schemas.openxmlformats.org/officeDocument/2006/relationships/image" Target="../media/image95.png"/><Relationship Id="rId4" Type="http://schemas.openxmlformats.org/officeDocument/2006/relationships/image" Target="../media/image75.png"/><Relationship Id="rId5" Type="http://schemas.openxmlformats.org/officeDocument/2006/relationships/image" Target="../media/image85.png"/><Relationship Id="rId6" Type="http://schemas.openxmlformats.org/officeDocument/2006/relationships/image" Target="../media/image81.png"/><Relationship Id="rId7" Type="http://schemas.openxmlformats.org/officeDocument/2006/relationships/image" Target="../media/image7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Relationship Id="rId3" Type="http://schemas.openxmlformats.org/officeDocument/2006/relationships/image" Target="../media/image84.png"/><Relationship Id="rId4" Type="http://schemas.openxmlformats.org/officeDocument/2006/relationships/image" Target="../media/image20.png"/><Relationship Id="rId5" Type="http://schemas.openxmlformats.org/officeDocument/2006/relationships/image" Target="../media/image8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0.xml"/><Relationship Id="rId3" Type="http://schemas.openxmlformats.org/officeDocument/2006/relationships/hyperlink" Target="http://www.youtube.com/watch?v=1o49snv44PM" TargetMode="External"/><Relationship Id="rId4" Type="http://schemas.openxmlformats.org/officeDocument/2006/relationships/image" Target="../media/image88.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1.xml"/><Relationship Id="rId3" Type="http://schemas.openxmlformats.org/officeDocument/2006/relationships/image" Target="../media/image70.png"/><Relationship Id="rId4" Type="http://schemas.openxmlformats.org/officeDocument/2006/relationships/hyperlink" Target="http://www.youtube.com/watch?v=Gt0nay4X0LA" TargetMode="External"/><Relationship Id="rId5" Type="http://schemas.openxmlformats.org/officeDocument/2006/relationships/image" Target="../media/image92.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2.xml"/><Relationship Id="rId3" Type="http://schemas.openxmlformats.org/officeDocument/2006/relationships/hyperlink" Target="http://www.youtube.com/watch?v=ythyB8oL3dU" TargetMode="External"/><Relationship Id="rId4" Type="http://schemas.openxmlformats.org/officeDocument/2006/relationships/image" Target="../media/image93.jpg"/><Relationship Id="rId5" Type="http://schemas.openxmlformats.org/officeDocument/2006/relationships/image" Target="../media/image7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3.xml"/><Relationship Id="rId3" Type="http://schemas.openxmlformats.org/officeDocument/2006/relationships/image" Target="../media/image7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4.xml"/><Relationship Id="rId3" Type="http://schemas.openxmlformats.org/officeDocument/2006/relationships/image" Target="../media/image89.png"/><Relationship Id="rId4" Type="http://schemas.openxmlformats.org/officeDocument/2006/relationships/image" Target="../media/image91.png"/><Relationship Id="rId5" Type="http://schemas.openxmlformats.org/officeDocument/2006/relationships/image" Target="../media/image9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5.xml"/><Relationship Id="rId3" Type="http://schemas.openxmlformats.org/officeDocument/2006/relationships/image" Target="../media/image97.png"/><Relationship Id="rId4" Type="http://schemas.openxmlformats.org/officeDocument/2006/relationships/image" Target="../media/image90.png"/><Relationship Id="rId5" Type="http://schemas.openxmlformats.org/officeDocument/2006/relationships/image" Target="../media/image99.png"/><Relationship Id="rId6" Type="http://schemas.openxmlformats.org/officeDocument/2006/relationships/image" Target="../media/image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6.xml"/><Relationship Id="rId3" Type="http://schemas.openxmlformats.org/officeDocument/2006/relationships/image" Target="../media/image97.png"/><Relationship Id="rId4" Type="http://schemas.openxmlformats.org/officeDocument/2006/relationships/image" Target="../media/image90.png"/><Relationship Id="rId5" Type="http://schemas.openxmlformats.org/officeDocument/2006/relationships/image" Target="../media/image99.png"/><Relationship Id="rId6" Type="http://schemas.openxmlformats.org/officeDocument/2006/relationships/image" Target="../media/image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7.xml"/><Relationship Id="rId3" Type="http://schemas.openxmlformats.org/officeDocument/2006/relationships/image" Target="../media/image97.png"/><Relationship Id="rId4" Type="http://schemas.openxmlformats.org/officeDocument/2006/relationships/image" Target="../media/image90.png"/><Relationship Id="rId5" Type="http://schemas.openxmlformats.org/officeDocument/2006/relationships/image" Target="../media/image99.png"/><Relationship Id="rId6" Type="http://schemas.openxmlformats.org/officeDocument/2006/relationships/image" Target="../media/image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8.xml"/><Relationship Id="rId3" Type="http://schemas.openxmlformats.org/officeDocument/2006/relationships/image" Target="../media/image108.png"/><Relationship Id="rId4" Type="http://schemas.openxmlformats.org/officeDocument/2006/relationships/image" Target="../media/image96.png"/><Relationship Id="rId5" Type="http://schemas.openxmlformats.org/officeDocument/2006/relationships/image" Target="../media/image10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9.xml"/><Relationship Id="rId3" Type="http://schemas.openxmlformats.org/officeDocument/2006/relationships/image" Target="../media/image7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0.xml"/><Relationship Id="rId3" Type="http://schemas.openxmlformats.org/officeDocument/2006/relationships/image" Target="../media/image2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20.png"/><Relationship Id="rId4" Type="http://schemas.openxmlformats.org/officeDocument/2006/relationships/image" Target="../media/image7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2.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2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3.xml"/><Relationship Id="rId3" Type="http://schemas.openxmlformats.org/officeDocument/2006/relationships/image" Target="../media/image1.png"/><Relationship Id="rId4" Type="http://schemas.openxmlformats.org/officeDocument/2006/relationships/hyperlink" Target="http://www.youtube.com/watch?v=o3U39SZ-V-o" TargetMode="External"/><Relationship Id="rId5" Type="http://schemas.openxmlformats.org/officeDocument/2006/relationships/image" Target="../media/image8.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4.xml"/><Relationship Id="rId3" Type="http://schemas.openxmlformats.org/officeDocument/2006/relationships/image" Target="../media/image7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5.xml"/><Relationship Id="rId3" Type="http://schemas.openxmlformats.org/officeDocument/2006/relationships/hyperlink" Target="https://volunteers.girlscoutsrv.org/2017/12/12/community-service-vs-take-action-project-whats-difference/" TargetMode="External"/><Relationship Id="rId4" Type="http://schemas.openxmlformats.org/officeDocument/2006/relationships/hyperlink" Target="https://volunteers.girlscoutsrv.org/2017/12/12/community-service-vs-take-action-project-whats-difference/" TargetMode="External"/><Relationship Id="rId5" Type="http://schemas.openxmlformats.org/officeDocument/2006/relationships/image" Target="../media/image7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20.png"/><Relationship Id="rId4" Type="http://schemas.openxmlformats.org/officeDocument/2006/relationships/image" Target="../media/image7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7.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2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8.xml"/><Relationship Id="rId3" Type="http://schemas.openxmlformats.org/officeDocument/2006/relationships/image" Target="../media/image1.png"/><Relationship Id="rId4" Type="http://schemas.openxmlformats.org/officeDocument/2006/relationships/hyperlink" Target="http://www.youtube.com/watch?v=o3U39SZ-V-o" TargetMode="External"/><Relationship Id="rId5" Type="http://schemas.openxmlformats.org/officeDocument/2006/relationships/image" Target="../media/image8.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1.xml"/><Relationship Id="rId3" Type="http://schemas.openxmlformats.org/officeDocument/2006/relationships/image" Target="../media/image7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2.xml"/><Relationship Id="rId3" Type="http://schemas.openxmlformats.org/officeDocument/2006/relationships/image" Target="../media/image7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3.xml"/><Relationship Id="rId3" Type="http://schemas.openxmlformats.org/officeDocument/2006/relationships/image" Target="../media/image7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4.xml"/><Relationship Id="rId3" Type="http://schemas.openxmlformats.org/officeDocument/2006/relationships/image" Target="../media/image98.png"/><Relationship Id="rId4" Type="http://schemas.openxmlformats.org/officeDocument/2006/relationships/image" Target="../media/image3.png"/><Relationship Id="rId9" Type="http://schemas.openxmlformats.org/officeDocument/2006/relationships/image" Target="../media/image105.png"/><Relationship Id="rId5" Type="http://schemas.openxmlformats.org/officeDocument/2006/relationships/image" Target="../media/image100.png"/><Relationship Id="rId6" Type="http://schemas.openxmlformats.org/officeDocument/2006/relationships/image" Target="../media/image101.png"/><Relationship Id="rId7" Type="http://schemas.openxmlformats.org/officeDocument/2006/relationships/image" Target="../media/image102.png"/><Relationship Id="rId8" Type="http://schemas.openxmlformats.org/officeDocument/2006/relationships/image" Target="../media/image7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5.xml"/><Relationship Id="rId3" Type="http://schemas.openxmlformats.org/officeDocument/2006/relationships/image" Target="../media/image20.png"/><Relationship Id="rId4" Type="http://schemas.openxmlformats.org/officeDocument/2006/relationships/image" Target="../media/image7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6.xml"/><Relationship Id="rId3" Type="http://schemas.openxmlformats.org/officeDocument/2006/relationships/image" Target="../media/image20.png"/><Relationship Id="rId4" Type="http://schemas.openxmlformats.org/officeDocument/2006/relationships/image" Target="../media/image72.png"/><Relationship Id="rId5" Type="http://schemas.openxmlformats.org/officeDocument/2006/relationships/image" Target="../media/image104.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7.xml"/><Relationship Id="rId3" Type="http://schemas.openxmlformats.org/officeDocument/2006/relationships/image" Target="../media/image7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 Id="rId3" Type="http://schemas.openxmlformats.org/officeDocument/2006/relationships/image" Target="../media/image20.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p:nvPr/>
        </p:nvSpPr>
        <p:spPr>
          <a:xfrm>
            <a:off x="362425" y="4653525"/>
            <a:ext cx="8420100" cy="124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txBox="1"/>
          <p:nvPr/>
        </p:nvSpPr>
        <p:spPr>
          <a:xfrm>
            <a:off x="623875" y="1441875"/>
            <a:ext cx="4868700" cy="30945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lang="en" sz="1000">
                <a:solidFill>
                  <a:schemeClr val="dk1"/>
                </a:solidFill>
                <a:latin typeface="Georgia"/>
                <a:ea typeface="Georgia"/>
                <a:cs typeface="Georgia"/>
                <a:sym typeface="Georgia"/>
              </a:rPr>
              <a:t>The following slides will walk your troop through a virtual meeting to earn the Cadette MEdia Journey. When you share your screen during your meeting, be sure to click “Present” using “Presenter View” so girls see the full screen and you can read the speaker notes.. Also, when you are sharing your screen in zoom, google meet, or another meeting app, please make sure you are sharing both picture and audio.</a:t>
            </a:r>
            <a:r>
              <a:rPr i="0" lang="en" sz="1000" u="none" cap="none" strike="noStrike">
                <a:solidFill>
                  <a:schemeClr val="dk1"/>
                </a:solidFill>
                <a:latin typeface="Georgia"/>
                <a:ea typeface="Georgia"/>
                <a:cs typeface="Georgia"/>
                <a:sym typeface="Georgia"/>
              </a:rPr>
              <a:t> </a:t>
            </a:r>
            <a:r>
              <a:rPr b="0" i="0" lang="en" sz="1000" u="none" cap="none" strike="noStrike">
                <a:solidFill>
                  <a:schemeClr val="dk1"/>
                </a:solidFill>
                <a:latin typeface="Georgia"/>
                <a:ea typeface="Georgia"/>
                <a:cs typeface="Georgia"/>
                <a:sym typeface="Georgia"/>
              </a:rPr>
              <a:t>For more information on using Zoom, visit </a:t>
            </a:r>
            <a:r>
              <a:rPr b="0" i="0" lang="en" sz="1000" u="sng" cap="none" strike="noStrike">
                <a:solidFill>
                  <a:schemeClr val="hlink"/>
                </a:solidFill>
                <a:latin typeface="Georgia"/>
                <a:ea typeface="Georgia"/>
                <a:cs typeface="Georgia"/>
                <a:sym typeface="Georgia"/>
                <a:hlinkClick r:id="rId3"/>
              </a:rPr>
              <a:t>gsnw.gl/VirtualMeetingHowTo</a:t>
            </a:r>
            <a:endParaRPr b="0" i="0" sz="10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0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p>
          <a:p>
            <a:pPr indent="0" lvl="0" marL="0" marR="0" rtl="0" algn="l">
              <a:lnSpc>
                <a:spcPct val="90000"/>
              </a:lnSpc>
              <a:spcBef>
                <a:spcPts val="800"/>
              </a:spcBef>
              <a:spcAft>
                <a:spcPts val="0"/>
              </a:spcAft>
              <a:buClr>
                <a:schemeClr val="dk1"/>
              </a:buClr>
              <a:buSzPts val="1100"/>
              <a:buFont typeface="Arial"/>
              <a:buNone/>
            </a:pPr>
            <a:r>
              <a:rPr b="0" i="0" lang="en" sz="10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p>
          <a:p>
            <a:pPr indent="0" lvl="0" marL="0" marR="0" rtl="0" algn="l">
              <a:lnSpc>
                <a:spcPct val="90000"/>
              </a:lnSpc>
              <a:spcBef>
                <a:spcPts val="800"/>
              </a:spcBef>
              <a:spcAft>
                <a:spcPts val="0"/>
              </a:spcAft>
              <a:buClr>
                <a:schemeClr val="dk1"/>
              </a:buClr>
              <a:buSzPts val="1100"/>
              <a:buFont typeface="Arial"/>
              <a:buNone/>
            </a:pPr>
            <a:r>
              <a:rPr b="1" i="0" lang="en" sz="10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000" u="none" cap="none" strike="noStrike">
              <a:solidFill>
                <a:schemeClr val="dk1"/>
              </a:solidFill>
              <a:latin typeface="Georgia"/>
              <a:ea typeface="Georgia"/>
              <a:cs typeface="Georgia"/>
              <a:sym typeface="Georgia"/>
            </a:endParaRPr>
          </a:p>
        </p:txBody>
      </p:sp>
      <p:sp>
        <p:nvSpPr>
          <p:cNvPr id="63" name="Google Shape;63;p16"/>
          <p:cNvSpPr txBox="1"/>
          <p:nvPr/>
        </p:nvSpPr>
        <p:spPr>
          <a:xfrm>
            <a:off x="1862225" y="350575"/>
            <a:ext cx="6651300" cy="9174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lang="en" sz="1800">
                <a:solidFill>
                  <a:schemeClr val="dk1"/>
                </a:solidFill>
                <a:latin typeface="Georgia"/>
                <a:ea typeface="Georgia"/>
                <a:cs typeface="Georgia"/>
                <a:sym typeface="Georgia"/>
              </a:rPr>
              <a:t>Cadette MEdia Journey</a:t>
            </a:r>
            <a:endParaRPr i="0" sz="1800" u="none" cap="none" strike="noStrike">
              <a:solidFill>
                <a:schemeClr val="dk1"/>
              </a:solidFill>
              <a:latin typeface="Georgia"/>
              <a:ea typeface="Georgia"/>
              <a:cs typeface="Georgia"/>
              <a:sym typeface="Georgia"/>
            </a:endParaRPr>
          </a:p>
        </p:txBody>
      </p:sp>
      <p:sp>
        <p:nvSpPr>
          <p:cNvPr id="64" name="Google Shape;64;p16"/>
          <p:cNvSpPr txBox="1"/>
          <p:nvPr/>
        </p:nvSpPr>
        <p:spPr>
          <a:xfrm>
            <a:off x="5657875" y="1231625"/>
            <a:ext cx="3124200" cy="3217800"/>
          </a:xfrm>
          <a:prstGeom prst="rect">
            <a:avLst/>
          </a:prstGeom>
          <a:noFill/>
          <a:ln cap="flat" cmpd="sng" w="28575">
            <a:solidFill>
              <a:srgbClr val="EE3124"/>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b="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0"/>
              </a:spcAft>
              <a:buNone/>
            </a:pPr>
            <a:r>
              <a:t/>
            </a:r>
            <a:endParaRPr sz="1100">
              <a:latin typeface="Georgia"/>
              <a:ea typeface="Georgia"/>
              <a:cs typeface="Georgia"/>
              <a:sym typeface="Georgia"/>
            </a:endParaRPr>
          </a:p>
          <a:p>
            <a:pPr indent="0" lvl="0" marL="0" rtl="0" algn="l">
              <a:lnSpc>
                <a:spcPct val="115000"/>
              </a:lnSpc>
              <a:spcBef>
                <a:spcPts val="1200"/>
              </a:spcBef>
              <a:spcAft>
                <a:spcPts val="1200"/>
              </a:spcAft>
              <a:buNone/>
            </a:pPr>
            <a:r>
              <a:t/>
            </a:r>
            <a:endParaRPr sz="1100">
              <a:latin typeface="Georgia"/>
              <a:ea typeface="Georgia"/>
              <a:cs typeface="Georgia"/>
              <a:sym typeface="Georgia"/>
            </a:endParaRPr>
          </a:p>
        </p:txBody>
      </p:sp>
      <p:pic>
        <p:nvPicPr>
          <p:cNvPr id="65" name="Google Shape;65;p16"/>
          <p:cNvPicPr preferRelativeResize="0"/>
          <p:nvPr/>
        </p:nvPicPr>
        <p:blipFill>
          <a:blip r:embed="rId4">
            <a:alphaModFix/>
          </a:blip>
          <a:stretch>
            <a:fillRect/>
          </a:stretch>
        </p:blipFill>
        <p:spPr>
          <a:xfrm>
            <a:off x="362427" y="410162"/>
            <a:ext cx="1383873" cy="798273"/>
          </a:xfrm>
          <a:prstGeom prst="rect">
            <a:avLst/>
          </a:prstGeom>
          <a:noFill/>
          <a:ln>
            <a:noFill/>
          </a:ln>
        </p:spPr>
      </p:pic>
      <p:sp>
        <p:nvSpPr>
          <p:cNvPr id="66" name="Google Shape;66;p16"/>
          <p:cNvSpPr txBox="1"/>
          <p:nvPr/>
        </p:nvSpPr>
        <p:spPr>
          <a:xfrm>
            <a:off x="5760025" y="1762625"/>
            <a:ext cx="2816100" cy="254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chemeClr val="dk1"/>
                </a:solidFill>
                <a:latin typeface="Georgia"/>
                <a:ea typeface="Georgia"/>
                <a:cs typeface="Georgia"/>
                <a:sym typeface="Georgia"/>
              </a:rPr>
              <a:t>Leader facilitation supplies needed:</a:t>
            </a:r>
            <a:r>
              <a:rPr lang="en" sz="900">
                <a:solidFill>
                  <a:schemeClr val="dk1"/>
                </a:solidFill>
                <a:latin typeface="Georgia"/>
                <a:ea typeface="Georgia"/>
                <a:cs typeface="Georgia"/>
                <a:sym typeface="Georgia"/>
              </a:rPr>
              <a:t> (Just the leader would need to gather these, not girls). Leader may want to gather some magazines or food products to show advertisements and stereotype examples.</a:t>
            </a:r>
            <a:endParaRPr sz="9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b="1" lang="en" sz="900">
                <a:solidFill>
                  <a:schemeClr val="dk1"/>
                </a:solidFill>
                <a:latin typeface="Georgia"/>
                <a:ea typeface="Georgia"/>
                <a:cs typeface="Georgia"/>
                <a:sym typeface="Georgia"/>
              </a:rPr>
              <a:t>Supplies girls should have on hand:                                                                                                  General supplies:</a:t>
            </a:r>
            <a:r>
              <a:rPr lang="en" sz="900">
                <a:solidFill>
                  <a:schemeClr val="dk1"/>
                </a:solidFill>
                <a:latin typeface="Georgia"/>
                <a:ea typeface="Georgia"/>
                <a:cs typeface="Georgia"/>
                <a:sym typeface="Georgia"/>
              </a:rPr>
              <a:t> Pencils, paper, markers, colored pencils, etc.</a:t>
            </a:r>
            <a:endParaRPr sz="9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900">
                <a:solidFill>
                  <a:schemeClr val="dk1"/>
                </a:solidFill>
                <a:latin typeface="Georgia"/>
                <a:ea typeface="Georgia"/>
                <a:cs typeface="Georgia"/>
                <a:sym typeface="Georgia"/>
              </a:rPr>
              <a:t>Girls may also need access to a device for researching their Take Action project.  If they are already using a computer or tablet for the virtual meeting, maybe having a phone or another device handy for some quick research may be necessary.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7"/>
          <p:cNvSpPr/>
          <p:nvPr/>
        </p:nvSpPr>
        <p:spPr>
          <a:xfrm>
            <a:off x="334500" y="1561900"/>
            <a:ext cx="8447400" cy="787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sz="3000"/>
              <a:t>T</a:t>
            </a:r>
            <a:r>
              <a:rPr lang="en" sz="3000"/>
              <a:t>ype your answers in the chat.</a:t>
            </a:r>
            <a:endParaRPr sz="3000"/>
          </a:p>
        </p:txBody>
      </p:sp>
      <p:sp>
        <p:nvSpPr>
          <p:cNvPr id="73" name="Google Shape;73;p17"/>
          <p:cNvSpPr txBox="1"/>
          <p:nvPr/>
        </p:nvSpPr>
        <p:spPr>
          <a:xfrm>
            <a:off x="2406900" y="1694718"/>
            <a:ext cx="4302600" cy="584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lang="en" sz="3000">
                <a:solidFill>
                  <a:schemeClr val="lt1"/>
                </a:solidFill>
                <a:latin typeface="Georgia"/>
                <a:ea typeface="Georgia"/>
                <a:cs typeface="Georgia"/>
                <a:sym typeface="Georgia"/>
              </a:rPr>
              <a:t>Gratitude Game</a:t>
            </a:r>
            <a:endParaRPr sz="3000">
              <a:latin typeface="Georgia"/>
              <a:ea typeface="Georgia"/>
              <a:cs typeface="Georgia"/>
              <a:sym typeface="Georgia"/>
            </a:endParaRPr>
          </a:p>
        </p:txBody>
      </p:sp>
      <p:sp>
        <p:nvSpPr>
          <p:cNvPr id="74" name="Google Shape;74;p17"/>
          <p:cNvSpPr/>
          <p:nvPr/>
        </p:nvSpPr>
        <p:spPr>
          <a:xfrm>
            <a:off x="925056" y="2589578"/>
            <a:ext cx="917400" cy="9174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p:nvPr/>
        </p:nvSpPr>
        <p:spPr>
          <a:xfrm>
            <a:off x="2564581" y="2589598"/>
            <a:ext cx="917400" cy="917400"/>
          </a:xfrm>
          <a:prstGeom prst="ellipse">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7"/>
          <p:cNvSpPr/>
          <p:nvPr/>
        </p:nvSpPr>
        <p:spPr>
          <a:xfrm>
            <a:off x="4244019" y="2589598"/>
            <a:ext cx="917400" cy="917400"/>
          </a:xfrm>
          <a:prstGeom prst="ellipse">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7"/>
          <p:cNvSpPr/>
          <p:nvPr/>
        </p:nvSpPr>
        <p:spPr>
          <a:xfrm>
            <a:off x="5923456" y="2589598"/>
            <a:ext cx="917400" cy="917400"/>
          </a:xfrm>
          <a:prstGeom prst="ellipse">
            <a:avLst/>
          </a:prstGeom>
          <a:solidFill>
            <a:srgbClr val="1496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p:nvPr/>
        </p:nvSpPr>
        <p:spPr>
          <a:xfrm>
            <a:off x="7602894" y="2589598"/>
            <a:ext cx="917400" cy="917400"/>
          </a:xfrm>
          <a:prstGeom prst="ellipse">
            <a:avLst/>
          </a:prstGeom>
          <a:solidFill>
            <a:srgbClr val="5C1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txBox="1"/>
          <p:nvPr/>
        </p:nvSpPr>
        <p:spPr>
          <a:xfrm>
            <a:off x="596100" y="3506975"/>
            <a:ext cx="1575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Name a person you are thankful for.</a:t>
            </a:r>
            <a:endParaRPr sz="1600">
              <a:latin typeface="Georgia"/>
              <a:ea typeface="Georgia"/>
              <a:cs typeface="Georgia"/>
              <a:sym typeface="Georgia"/>
            </a:endParaRPr>
          </a:p>
        </p:txBody>
      </p:sp>
      <p:sp>
        <p:nvSpPr>
          <p:cNvPr id="80" name="Google Shape;80;p17"/>
          <p:cNvSpPr txBox="1"/>
          <p:nvPr/>
        </p:nvSpPr>
        <p:spPr>
          <a:xfrm>
            <a:off x="2255588" y="3506975"/>
            <a:ext cx="1575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Name a place you are </a:t>
            </a:r>
            <a:r>
              <a:rPr lang="en" sz="1600">
                <a:latin typeface="Georgia"/>
                <a:ea typeface="Georgia"/>
                <a:cs typeface="Georgia"/>
                <a:sym typeface="Georgia"/>
              </a:rPr>
              <a:t>thankful</a:t>
            </a:r>
            <a:r>
              <a:rPr lang="en" sz="1600">
                <a:latin typeface="Georgia"/>
                <a:ea typeface="Georgia"/>
                <a:cs typeface="Georgia"/>
                <a:sym typeface="Georgia"/>
              </a:rPr>
              <a:t> for.</a:t>
            </a:r>
            <a:endParaRPr sz="1600">
              <a:latin typeface="Georgia"/>
              <a:ea typeface="Georgia"/>
              <a:cs typeface="Georgia"/>
              <a:sym typeface="Georgia"/>
            </a:endParaRPr>
          </a:p>
        </p:txBody>
      </p:sp>
      <p:sp>
        <p:nvSpPr>
          <p:cNvPr id="81" name="Google Shape;81;p17"/>
          <p:cNvSpPr txBox="1"/>
          <p:nvPr/>
        </p:nvSpPr>
        <p:spPr>
          <a:xfrm>
            <a:off x="3935013" y="3506975"/>
            <a:ext cx="1575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Name a food you are thankful for.</a:t>
            </a:r>
            <a:endParaRPr sz="1600">
              <a:latin typeface="Georgia"/>
              <a:ea typeface="Georgia"/>
              <a:cs typeface="Georgia"/>
              <a:sym typeface="Georgia"/>
            </a:endParaRPr>
          </a:p>
        </p:txBody>
      </p:sp>
      <p:sp>
        <p:nvSpPr>
          <p:cNvPr id="82" name="Google Shape;82;p17"/>
          <p:cNvSpPr txBox="1"/>
          <p:nvPr/>
        </p:nvSpPr>
        <p:spPr>
          <a:xfrm>
            <a:off x="5594500" y="3506975"/>
            <a:ext cx="1575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Name a thing you are thankful for.</a:t>
            </a:r>
            <a:endParaRPr sz="1600">
              <a:latin typeface="Georgia"/>
              <a:ea typeface="Georgia"/>
              <a:cs typeface="Georgia"/>
              <a:sym typeface="Georgia"/>
            </a:endParaRPr>
          </a:p>
        </p:txBody>
      </p:sp>
      <p:sp>
        <p:nvSpPr>
          <p:cNvPr id="83" name="Google Shape;83;p17"/>
          <p:cNvSpPr txBox="1"/>
          <p:nvPr/>
        </p:nvSpPr>
        <p:spPr>
          <a:xfrm>
            <a:off x="7312088" y="3506975"/>
            <a:ext cx="1575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Name anything of your choice.</a:t>
            </a:r>
            <a:endParaRPr sz="1600">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p:nvPr/>
        </p:nvSpPr>
        <p:spPr>
          <a:xfrm>
            <a:off x="378550" y="3457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8"/>
          <p:cNvSpPr/>
          <p:nvPr/>
        </p:nvSpPr>
        <p:spPr>
          <a:xfrm>
            <a:off x="3218675" y="350550"/>
            <a:ext cx="5546700" cy="31302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8"/>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Cadette MEdia Journey</a:t>
            </a:r>
            <a:endParaRPr sz="1100">
              <a:latin typeface="Georgia"/>
              <a:ea typeface="Georgia"/>
              <a:cs typeface="Georgia"/>
              <a:sym typeface="Georgia"/>
            </a:endParaRPr>
          </a:p>
        </p:txBody>
      </p:sp>
      <p:pic>
        <p:nvPicPr>
          <p:cNvPr id="91" name="Google Shape;91;p18"/>
          <p:cNvPicPr preferRelativeResize="0"/>
          <p:nvPr/>
        </p:nvPicPr>
        <p:blipFill rotWithShape="1">
          <a:blip r:embed="rId3">
            <a:alphaModFix/>
          </a:blip>
          <a:srcRect b="0" l="0" r="0" t="0"/>
          <a:stretch/>
        </p:blipFill>
        <p:spPr>
          <a:xfrm>
            <a:off x="643466" y="865227"/>
            <a:ext cx="2176770" cy="2034187"/>
          </a:xfrm>
          <a:prstGeom prst="rect">
            <a:avLst/>
          </a:prstGeom>
          <a:noFill/>
          <a:ln>
            <a:noFill/>
          </a:ln>
        </p:spPr>
      </p:pic>
      <p:sp>
        <p:nvSpPr>
          <p:cNvPr id="92" name="Google Shape;92;p18"/>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sz="1600">
                <a:solidFill>
                  <a:schemeClr val="dk1"/>
                </a:solidFill>
                <a:latin typeface="Georgia"/>
                <a:ea typeface="Georgia"/>
                <a:cs typeface="Georgia"/>
                <a:sym typeface="Georgia"/>
              </a:rPr>
              <a:t>Brought to you by Girl Scouts of the Northwestern Great Lakes</a:t>
            </a:r>
            <a:endParaRPr sz="1600">
              <a:latin typeface="Georgia"/>
              <a:ea typeface="Georgia"/>
              <a:cs typeface="Georgia"/>
              <a:sym typeface="Georgia"/>
            </a:endParaRPr>
          </a:p>
        </p:txBody>
      </p:sp>
      <p:pic>
        <p:nvPicPr>
          <p:cNvPr id="93" name="Google Shape;93;p18"/>
          <p:cNvPicPr preferRelativeResize="0"/>
          <p:nvPr/>
        </p:nvPicPr>
        <p:blipFill>
          <a:blip r:embed="rId4">
            <a:alphaModFix/>
          </a:blip>
          <a:stretch>
            <a:fillRect/>
          </a:stretch>
        </p:blipFill>
        <p:spPr>
          <a:xfrm>
            <a:off x="3643121" y="555900"/>
            <a:ext cx="4697802" cy="27098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9"/>
          <p:cNvPicPr preferRelativeResize="0"/>
          <p:nvPr/>
        </p:nvPicPr>
        <p:blipFill rotWithShape="1">
          <a:blip r:embed="rId3">
            <a:alphaModFix/>
          </a:blip>
          <a:srcRect b="0" l="32050" r="6772" t="0"/>
          <a:stretch/>
        </p:blipFill>
        <p:spPr>
          <a:xfrm>
            <a:off x="361950" y="1409500"/>
            <a:ext cx="3204300" cy="3366000"/>
          </a:xfrm>
          <a:prstGeom prst="rect">
            <a:avLst/>
          </a:prstGeom>
          <a:noFill/>
          <a:ln>
            <a:noFill/>
          </a:ln>
        </p:spPr>
      </p:pic>
      <p:sp>
        <p:nvSpPr>
          <p:cNvPr id="99" name="Google Shape;99;p19"/>
          <p:cNvSpPr/>
          <p:nvPr/>
        </p:nvSpPr>
        <p:spPr>
          <a:xfrm>
            <a:off x="3713125" y="3090825"/>
            <a:ext cx="5068800" cy="1684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9"/>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101" name="Google Shape;101;p19"/>
          <p:cNvSpPr txBox="1"/>
          <p:nvPr/>
        </p:nvSpPr>
        <p:spPr>
          <a:xfrm>
            <a:off x="4212775" y="3090825"/>
            <a:ext cx="4302600" cy="16848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sp>
        <p:nvSpPr>
          <p:cNvPr id="102" name="Google Shape;102;p19"/>
          <p:cNvSpPr/>
          <p:nvPr/>
        </p:nvSpPr>
        <p:spPr>
          <a:xfrm>
            <a:off x="3713125" y="1409500"/>
            <a:ext cx="1224000" cy="153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 name="Google Shape;103;p19"/>
          <p:cNvPicPr preferRelativeResize="0"/>
          <p:nvPr/>
        </p:nvPicPr>
        <p:blipFill>
          <a:blip r:embed="rId4">
            <a:alphaModFix/>
          </a:blip>
          <a:stretch>
            <a:fillRect/>
          </a:stretch>
        </p:blipFill>
        <p:spPr>
          <a:xfrm>
            <a:off x="5089625" y="1413227"/>
            <a:ext cx="3692288" cy="1532400"/>
          </a:xfrm>
          <a:prstGeom prst="rect">
            <a:avLst/>
          </a:prstGeom>
          <a:noFill/>
          <a:ln>
            <a:noFill/>
          </a:ln>
        </p:spPr>
      </p:pic>
      <p:pic>
        <p:nvPicPr>
          <p:cNvPr id="104" name="Google Shape;104;p19"/>
          <p:cNvPicPr preferRelativeResize="0"/>
          <p:nvPr/>
        </p:nvPicPr>
        <p:blipFill rotWithShape="1">
          <a:blip r:embed="rId5">
            <a:alphaModFix/>
          </a:blip>
          <a:srcRect b="0" l="0" r="0" t="0"/>
          <a:stretch/>
        </p:blipFill>
        <p:spPr>
          <a:xfrm>
            <a:off x="3837062" y="1720700"/>
            <a:ext cx="981745" cy="917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p:nvPr/>
        </p:nvSpPr>
        <p:spPr>
          <a:xfrm>
            <a:off x="361950" y="1409500"/>
            <a:ext cx="3204300" cy="336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0"/>
          <p:cNvSpPr/>
          <p:nvPr/>
        </p:nvSpPr>
        <p:spPr>
          <a:xfrm>
            <a:off x="3713125" y="1409500"/>
            <a:ext cx="5068800" cy="3374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0"/>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112" name="Google Shape;112;p20"/>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113" name="Google Shape;113;p20"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34502" y="2743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Which best describes you today?</a:t>
            </a:r>
            <a:endParaRPr/>
          </a:p>
        </p:txBody>
      </p:sp>
      <p:pic>
        <p:nvPicPr>
          <p:cNvPr id="119" name="Google Shape;119;p21"/>
          <p:cNvPicPr preferRelativeResize="0"/>
          <p:nvPr/>
        </p:nvPicPr>
        <p:blipFill rotWithShape="1">
          <a:blip r:embed="rId3">
            <a:alphaModFix/>
          </a:blip>
          <a:srcRect b="0" l="8838" r="15746" t="0"/>
          <a:stretch/>
        </p:blipFill>
        <p:spPr>
          <a:xfrm>
            <a:off x="334500" y="1145700"/>
            <a:ext cx="2600350" cy="1752600"/>
          </a:xfrm>
          <a:prstGeom prst="rect">
            <a:avLst/>
          </a:prstGeom>
          <a:noFill/>
          <a:ln>
            <a:noFill/>
          </a:ln>
        </p:spPr>
      </p:pic>
      <p:pic>
        <p:nvPicPr>
          <p:cNvPr id="120" name="Google Shape;120;p21"/>
          <p:cNvPicPr preferRelativeResize="0"/>
          <p:nvPr/>
        </p:nvPicPr>
        <p:blipFill>
          <a:blip r:embed="rId4">
            <a:alphaModFix/>
          </a:blip>
          <a:stretch>
            <a:fillRect/>
          </a:stretch>
        </p:blipFill>
        <p:spPr>
          <a:xfrm>
            <a:off x="3066675" y="1145701"/>
            <a:ext cx="3648075" cy="1533525"/>
          </a:xfrm>
          <a:prstGeom prst="rect">
            <a:avLst/>
          </a:prstGeom>
          <a:noFill/>
          <a:ln>
            <a:noFill/>
          </a:ln>
        </p:spPr>
      </p:pic>
      <p:pic>
        <p:nvPicPr>
          <p:cNvPr id="121" name="Google Shape;121;p21"/>
          <p:cNvPicPr preferRelativeResize="0"/>
          <p:nvPr/>
        </p:nvPicPr>
        <p:blipFill>
          <a:blip r:embed="rId5">
            <a:alphaModFix/>
          </a:blip>
          <a:stretch>
            <a:fillRect/>
          </a:stretch>
        </p:blipFill>
        <p:spPr>
          <a:xfrm>
            <a:off x="6846575" y="1145701"/>
            <a:ext cx="1864199" cy="1864199"/>
          </a:xfrm>
          <a:prstGeom prst="rect">
            <a:avLst/>
          </a:prstGeom>
          <a:noFill/>
          <a:ln>
            <a:noFill/>
          </a:ln>
        </p:spPr>
      </p:pic>
      <p:pic>
        <p:nvPicPr>
          <p:cNvPr id="122" name="Google Shape;122;p21"/>
          <p:cNvPicPr preferRelativeResize="0"/>
          <p:nvPr/>
        </p:nvPicPr>
        <p:blipFill>
          <a:blip r:embed="rId6">
            <a:alphaModFix/>
          </a:blip>
          <a:stretch>
            <a:fillRect/>
          </a:stretch>
        </p:blipFill>
        <p:spPr>
          <a:xfrm>
            <a:off x="334500" y="3009900"/>
            <a:ext cx="2434167" cy="1752600"/>
          </a:xfrm>
          <a:prstGeom prst="rect">
            <a:avLst/>
          </a:prstGeom>
          <a:noFill/>
          <a:ln>
            <a:noFill/>
          </a:ln>
        </p:spPr>
      </p:pic>
      <p:pic>
        <p:nvPicPr>
          <p:cNvPr id="123" name="Google Shape;123;p21"/>
          <p:cNvPicPr preferRelativeResize="0"/>
          <p:nvPr/>
        </p:nvPicPr>
        <p:blipFill>
          <a:blip r:embed="rId7">
            <a:alphaModFix/>
          </a:blip>
          <a:stretch>
            <a:fillRect/>
          </a:stretch>
        </p:blipFill>
        <p:spPr>
          <a:xfrm>
            <a:off x="3066667" y="2815000"/>
            <a:ext cx="2500243" cy="1828800"/>
          </a:xfrm>
          <a:prstGeom prst="rect">
            <a:avLst/>
          </a:prstGeom>
          <a:noFill/>
          <a:ln>
            <a:noFill/>
          </a:ln>
        </p:spPr>
      </p:pic>
      <p:pic>
        <p:nvPicPr>
          <p:cNvPr id="124" name="Google Shape;124;p21"/>
          <p:cNvPicPr preferRelativeResize="0"/>
          <p:nvPr/>
        </p:nvPicPr>
        <p:blipFill>
          <a:blip r:embed="rId8">
            <a:alphaModFix/>
          </a:blip>
          <a:stretch>
            <a:fillRect/>
          </a:stretch>
        </p:blipFill>
        <p:spPr>
          <a:xfrm>
            <a:off x="5702751" y="3139250"/>
            <a:ext cx="1614282" cy="1623250"/>
          </a:xfrm>
          <a:prstGeom prst="rect">
            <a:avLst/>
          </a:prstGeom>
          <a:noFill/>
          <a:ln>
            <a:noFill/>
          </a:ln>
        </p:spPr>
      </p:pic>
      <p:pic>
        <p:nvPicPr>
          <p:cNvPr id="125" name="Google Shape;125;p21"/>
          <p:cNvPicPr preferRelativeResize="0"/>
          <p:nvPr/>
        </p:nvPicPr>
        <p:blipFill rotWithShape="1">
          <a:blip r:embed="rId9">
            <a:alphaModFix/>
          </a:blip>
          <a:srcRect b="0" l="0" r="0" t="0"/>
          <a:stretch/>
        </p:blipFill>
        <p:spPr>
          <a:xfrm>
            <a:off x="7954980" y="3964236"/>
            <a:ext cx="854220" cy="798269"/>
          </a:xfrm>
          <a:prstGeom prst="rect">
            <a:avLst/>
          </a:prstGeom>
          <a:noFill/>
          <a:ln>
            <a:noFill/>
          </a:ln>
        </p:spPr>
      </p:pic>
      <p:sp>
        <p:nvSpPr>
          <p:cNvPr id="126" name="Google Shape;126;p21"/>
          <p:cNvSpPr/>
          <p:nvPr/>
        </p:nvSpPr>
        <p:spPr>
          <a:xfrm>
            <a:off x="437525" y="2331900"/>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A</a:t>
            </a:r>
            <a:endParaRPr sz="2200">
              <a:latin typeface="Georgia"/>
              <a:ea typeface="Georgia"/>
              <a:cs typeface="Georgia"/>
              <a:sym typeface="Georgia"/>
            </a:endParaRPr>
          </a:p>
        </p:txBody>
      </p:sp>
      <p:sp>
        <p:nvSpPr>
          <p:cNvPr id="127" name="Google Shape;127;p21"/>
          <p:cNvSpPr/>
          <p:nvPr/>
        </p:nvSpPr>
        <p:spPr>
          <a:xfrm>
            <a:off x="3161675" y="2092050"/>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B</a:t>
            </a:r>
            <a:endParaRPr sz="2200">
              <a:latin typeface="Georgia"/>
              <a:ea typeface="Georgia"/>
              <a:cs typeface="Georgia"/>
              <a:sym typeface="Georgia"/>
            </a:endParaRPr>
          </a:p>
        </p:txBody>
      </p:sp>
      <p:sp>
        <p:nvSpPr>
          <p:cNvPr id="128" name="Google Shape;128;p21"/>
          <p:cNvSpPr/>
          <p:nvPr/>
        </p:nvSpPr>
        <p:spPr>
          <a:xfrm>
            <a:off x="6969100" y="2418600"/>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C</a:t>
            </a:r>
            <a:endParaRPr sz="2200">
              <a:latin typeface="Georgia"/>
              <a:ea typeface="Georgia"/>
              <a:cs typeface="Georgia"/>
              <a:sym typeface="Georgia"/>
            </a:endParaRPr>
          </a:p>
        </p:txBody>
      </p:sp>
      <p:sp>
        <p:nvSpPr>
          <p:cNvPr id="129" name="Google Shape;129;p21"/>
          <p:cNvSpPr/>
          <p:nvPr/>
        </p:nvSpPr>
        <p:spPr>
          <a:xfrm>
            <a:off x="437525" y="4164100"/>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D</a:t>
            </a:r>
            <a:endParaRPr sz="2200">
              <a:latin typeface="Georgia"/>
              <a:ea typeface="Georgia"/>
              <a:cs typeface="Georgia"/>
              <a:sym typeface="Georgia"/>
            </a:endParaRPr>
          </a:p>
        </p:txBody>
      </p:sp>
      <p:sp>
        <p:nvSpPr>
          <p:cNvPr id="130" name="Google Shape;130;p21"/>
          <p:cNvSpPr/>
          <p:nvPr/>
        </p:nvSpPr>
        <p:spPr>
          <a:xfrm>
            <a:off x="3161675" y="4041325"/>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E</a:t>
            </a:r>
            <a:endParaRPr sz="2200">
              <a:latin typeface="Georgia"/>
              <a:ea typeface="Georgia"/>
              <a:cs typeface="Georgia"/>
              <a:sym typeface="Georgia"/>
            </a:endParaRPr>
          </a:p>
        </p:txBody>
      </p:sp>
      <p:sp>
        <p:nvSpPr>
          <p:cNvPr id="131" name="Google Shape;131;p21"/>
          <p:cNvSpPr/>
          <p:nvPr/>
        </p:nvSpPr>
        <p:spPr>
          <a:xfrm>
            <a:off x="7070725" y="4041325"/>
            <a:ext cx="479700" cy="479700"/>
          </a:xfrm>
          <a:prstGeom prst="ellipse">
            <a:avLst/>
          </a:prstGeom>
          <a:solidFill>
            <a:srgbClr val="A0DE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latin typeface="Georgia"/>
                <a:ea typeface="Georgia"/>
                <a:cs typeface="Georgia"/>
                <a:sym typeface="Georgia"/>
              </a:rPr>
              <a:t>F</a:t>
            </a:r>
            <a:endParaRPr sz="2200">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title"/>
          </p:nvPr>
        </p:nvSpPr>
        <p:spPr>
          <a:xfrm>
            <a:off x="334502" y="1981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There are 3 components to this journey</a:t>
            </a:r>
            <a:endParaRPr/>
          </a:p>
        </p:txBody>
      </p:sp>
      <p:sp>
        <p:nvSpPr>
          <p:cNvPr id="137" name="Google Shape;137;p22"/>
          <p:cNvSpPr txBox="1"/>
          <p:nvPr/>
        </p:nvSpPr>
        <p:spPr>
          <a:xfrm>
            <a:off x="654750" y="3080425"/>
            <a:ext cx="1904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Monitor</a:t>
            </a:r>
            <a:r>
              <a:rPr b="1" lang="en" sz="1600">
                <a:latin typeface="Georgia"/>
                <a:ea typeface="Georgia"/>
                <a:cs typeface="Georgia"/>
                <a:sym typeface="Georgia"/>
              </a:rPr>
              <a:t> </a:t>
            </a:r>
            <a:r>
              <a:rPr b="1" lang="en">
                <a:latin typeface="Georgia"/>
                <a:ea typeface="Georgia"/>
                <a:cs typeface="Georgia"/>
                <a:sym typeface="Georgia"/>
              </a:rPr>
              <a:t>                            </a:t>
            </a:r>
            <a:r>
              <a:rPr lang="en" sz="1100">
                <a:latin typeface="Georgia"/>
                <a:ea typeface="Georgia"/>
                <a:cs typeface="Georgia"/>
                <a:sym typeface="Georgia"/>
              </a:rPr>
              <a:t>Hone in on the role media plays in your life and the lives of those around you and in your community.</a:t>
            </a:r>
            <a:endParaRPr sz="1100">
              <a:latin typeface="Georgia"/>
              <a:ea typeface="Georgia"/>
              <a:cs typeface="Georgia"/>
              <a:sym typeface="Georgia"/>
            </a:endParaRPr>
          </a:p>
        </p:txBody>
      </p:sp>
      <p:sp>
        <p:nvSpPr>
          <p:cNvPr id="138" name="Google Shape;138;p22"/>
          <p:cNvSpPr txBox="1"/>
          <p:nvPr/>
        </p:nvSpPr>
        <p:spPr>
          <a:xfrm>
            <a:off x="3440488" y="3080425"/>
            <a:ext cx="21294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Influence</a:t>
            </a:r>
            <a:r>
              <a:rPr b="1" lang="en">
                <a:latin typeface="Georgia"/>
                <a:ea typeface="Georgia"/>
                <a:cs typeface="Georgia"/>
                <a:sym typeface="Georgia"/>
              </a:rPr>
              <a:t>                            </a:t>
            </a:r>
            <a:r>
              <a:rPr lang="en" sz="1100">
                <a:latin typeface="Georgia"/>
                <a:ea typeface="Georgia"/>
                <a:cs typeface="Georgia"/>
                <a:sym typeface="Georgia"/>
              </a:rPr>
              <a:t>Influence people in positive ways by teaming up as a troop to change media for the better with a MEdia remake!</a:t>
            </a:r>
            <a:endParaRPr sz="1100">
              <a:latin typeface="Georgia"/>
              <a:ea typeface="Georgia"/>
              <a:cs typeface="Georgia"/>
              <a:sym typeface="Georgia"/>
            </a:endParaRPr>
          </a:p>
        </p:txBody>
      </p:sp>
      <p:sp>
        <p:nvSpPr>
          <p:cNvPr id="139" name="Google Shape;139;p22"/>
          <p:cNvSpPr txBox="1"/>
          <p:nvPr/>
        </p:nvSpPr>
        <p:spPr>
          <a:xfrm>
            <a:off x="6277612" y="3080425"/>
            <a:ext cx="2157000" cy="127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latin typeface="Georgia"/>
                <a:ea typeface="Georgia"/>
                <a:cs typeface="Georgia"/>
                <a:sym typeface="Georgia"/>
              </a:rPr>
              <a:t>Cultivate</a:t>
            </a:r>
            <a:r>
              <a:rPr b="1" lang="en">
                <a:latin typeface="Georgia"/>
                <a:ea typeface="Georgia"/>
                <a:cs typeface="Georgia"/>
                <a:sym typeface="Georgia"/>
              </a:rPr>
              <a:t>                           </a:t>
            </a:r>
            <a:r>
              <a:rPr lang="en" sz="1100">
                <a:latin typeface="Georgia"/>
                <a:ea typeface="Georgia"/>
                <a:cs typeface="Georgia"/>
                <a:sym typeface="Georgia"/>
              </a:rPr>
              <a:t>Challenge yourself to make a positive change in the way you use media in your life...become an inspiration to others!</a:t>
            </a:r>
            <a:endParaRPr sz="500">
              <a:latin typeface="Georgia"/>
              <a:ea typeface="Georgia"/>
              <a:cs typeface="Georgia"/>
              <a:sym typeface="Georgia"/>
            </a:endParaRPr>
          </a:p>
          <a:p>
            <a:pPr indent="0" lvl="0" marL="0" rtl="0" algn="ctr">
              <a:spcBef>
                <a:spcPts val="0"/>
              </a:spcBef>
              <a:spcAft>
                <a:spcPts val="0"/>
              </a:spcAft>
              <a:buNone/>
            </a:pPr>
            <a:r>
              <a:t/>
            </a:r>
            <a:endParaRPr sz="1100">
              <a:latin typeface="Georgia"/>
              <a:ea typeface="Georgia"/>
              <a:cs typeface="Georgia"/>
              <a:sym typeface="Georgia"/>
            </a:endParaRPr>
          </a:p>
        </p:txBody>
      </p:sp>
      <p:pic>
        <p:nvPicPr>
          <p:cNvPr id="140" name="Google Shape;140;p22"/>
          <p:cNvPicPr preferRelativeResize="0"/>
          <p:nvPr/>
        </p:nvPicPr>
        <p:blipFill rotWithShape="1">
          <a:blip r:embed="rId3">
            <a:alphaModFix/>
          </a:blip>
          <a:srcRect b="0" l="0" r="67952" t="0"/>
          <a:stretch/>
        </p:blipFill>
        <p:spPr>
          <a:xfrm>
            <a:off x="1081749" y="1106900"/>
            <a:ext cx="1158802" cy="2085789"/>
          </a:xfrm>
          <a:prstGeom prst="rect">
            <a:avLst/>
          </a:prstGeom>
          <a:noFill/>
          <a:ln>
            <a:noFill/>
          </a:ln>
        </p:spPr>
      </p:pic>
      <p:pic>
        <p:nvPicPr>
          <p:cNvPr id="141" name="Google Shape;141;p22"/>
          <p:cNvPicPr preferRelativeResize="0"/>
          <p:nvPr/>
        </p:nvPicPr>
        <p:blipFill rotWithShape="1">
          <a:blip r:embed="rId3">
            <a:alphaModFix/>
          </a:blip>
          <a:srcRect b="0" l="33738" r="33115" t="0"/>
          <a:stretch/>
        </p:blipFill>
        <p:spPr>
          <a:xfrm>
            <a:off x="3954050" y="1106900"/>
            <a:ext cx="1198531" cy="2085803"/>
          </a:xfrm>
          <a:prstGeom prst="rect">
            <a:avLst/>
          </a:prstGeom>
          <a:noFill/>
          <a:ln>
            <a:noFill/>
          </a:ln>
        </p:spPr>
      </p:pic>
      <p:pic>
        <p:nvPicPr>
          <p:cNvPr id="142" name="Google Shape;142;p22"/>
          <p:cNvPicPr preferRelativeResize="0"/>
          <p:nvPr/>
        </p:nvPicPr>
        <p:blipFill rotWithShape="1">
          <a:blip r:embed="rId3">
            <a:alphaModFix/>
          </a:blip>
          <a:srcRect b="0" l="67467" r="-613" t="0"/>
          <a:stretch/>
        </p:blipFill>
        <p:spPr>
          <a:xfrm>
            <a:off x="6746775" y="1040925"/>
            <a:ext cx="1198531" cy="2085803"/>
          </a:xfrm>
          <a:prstGeom prst="rect">
            <a:avLst/>
          </a:prstGeom>
          <a:noFill/>
          <a:ln>
            <a:noFill/>
          </a:ln>
        </p:spPr>
      </p:pic>
      <p:sp>
        <p:nvSpPr>
          <p:cNvPr id="143" name="Google Shape;143;p22"/>
          <p:cNvSpPr/>
          <p:nvPr/>
        </p:nvSpPr>
        <p:spPr>
          <a:xfrm>
            <a:off x="361950" y="4357825"/>
            <a:ext cx="8447100" cy="417600"/>
          </a:xfrm>
          <a:prstGeom prst="rect">
            <a:avLst/>
          </a:prstGeom>
          <a:solidFill>
            <a:srgbClr val="EE3124"/>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Together these components give you a way to broadcast – to amplify – your own story!</a:t>
            </a:r>
            <a:endParaRPr sz="1600">
              <a:solidFill>
                <a:srgbClr val="FFFFFF"/>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147" name="Shape 147"/>
        <p:cNvGrpSpPr/>
        <p:nvPr/>
      </p:nvGrpSpPr>
      <p:grpSpPr>
        <a:xfrm>
          <a:off x="0" y="0"/>
          <a:ext cx="0" cy="0"/>
          <a:chOff x="0" y="0"/>
          <a:chExt cx="0" cy="0"/>
        </a:xfrm>
      </p:grpSpPr>
      <p:sp>
        <p:nvSpPr>
          <p:cNvPr id="148" name="Google Shape;148;p23"/>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nvSpPr>
        <p:spPr>
          <a:xfrm>
            <a:off x="449418" y="32757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Let’s put the ME back in media.</a:t>
            </a:r>
            <a:endParaRPr sz="3300" cap="none">
              <a:solidFill>
                <a:schemeClr val="lt1"/>
              </a:solidFill>
              <a:latin typeface="Georgia"/>
              <a:ea typeface="Georgia"/>
              <a:cs typeface="Georgia"/>
              <a:sym typeface="Georgia"/>
            </a:endParaRPr>
          </a:p>
        </p:txBody>
      </p:sp>
      <p:pic>
        <p:nvPicPr>
          <p:cNvPr id="150" name="Google Shape;150;p23"/>
          <p:cNvPicPr preferRelativeResize="0"/>
          <p:nvPr/>
        </p:nvPicPr>
        <p:blipFill rotWithShape="1">
          <a:blip r:embed="rId3">
            <a:alphaModFix/>
          </a:blip>
          <a:srcRect b="0" l="0" r="67789" t="0"/>
          <a:stretch/>
        </p:blipFill>
        <p:spPr>
          <a:xfrm>
            <a:off x="3947375" y="886100"/>
            <a:ext cx="1249250" cy="22372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p:nvPr/>
        </p:nvSpPr>
        <p:spPr>
          <a:xfrm>
            <a:off x="361950" y="349550"/>
            <a:ext cx="2978400" cy="2746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4"/>
          <p:cNvSpPr/>
          <p:nvPr/>
        </p:nvSpPr>
        <p:spPr>
          <a:xfrm>
            <a:off x="544050" y="659900"/>
            <a:ext cx="2614200" cy="22221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3000"/>
              <a:buNone/>
            </a:pPr>
            <a:r>
              <a:rPr lang="en" sz="3300">
                <a:solidFill>
                  <a:srgbClr val="FFFFFF"/>
                </a:solidFill>
                <a:latin typeface="Georgia"/>
                <a:ea typeface="Georgia"/>
                <a:cs typeface="Georgia"/>
                <a:sym typeface="Georgia"/>
              </a:rPr>
              <a:t>Let’s put the ME back in media.</a:t>
            </a:r>
            <a:endParaRPr b="1" sz="1800">
              <a:solidFill>
                <a:srgbClr val="FFFFFF"/>
              </a:solidFill>
              <a:latin typeface="Georgia"/>
              <a:ea typeface="Georgia"/>
              <a:cs typeface="Georgia"/>
              <a:sym typeface="Georgia"/>
            </a:endParaRPr>
          </a:p>
        </p:txBody>
      </p:sp>
      <p:sp>
        <p:nvSpPr>
          <p:cNvPr id="157" name="Google Shape;157;p24"/>
          <p:cNvSpPr/>
          <p:nvPr/>
        </p:nvSpPr>
        <p:spPr>
          <a:xfrm>
            <a:off x="5683325" y="1723850"/>
            <a:ext cx="928200" cy="338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txBox="1"/>
          <p:nvPr/>
        </p:nvSpPr>
        <p:spPr>
          <a:xfrm>
            <a:off x="3473525" y="349550"/>
            <a:ext cx="5331000" cy="2842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latin typeface="Georgia"/>
                <a:ea typeface="Georgia"/>
                <a:cs typeface="Georgia"/>
                <a:sym typeface="Georgia"/>
              </a:rPr>
              <a:t>So who are you currently? Put it in the chat!</a:t>
            </a:r>
            <a:endParaRPr sz="1600">
              <a:latin typeface="Georgia"/>
              <a:ea typeface="Georgia"/>
              <a:cs typeface="Georgia"/>
              <a:sym typeface="Georgia"/>
            </a:endParaRPr>
          </a:p>
          <a:p>
            <a:pPr indent="0" lvl="0" marL="0" rtl="0" algn="ctr">
              <a:lnSpc>
                <a:spcPct val="115000"/>
              </a:lnSpc>
              <a:spcBef>
                <a:spcPts val="0"/>
              </a:spcBef>
              <a:spcAft>
                <a:spcPts val="0"/>
              </a:spcAft>
              <a:buNone/>
            </a:pPr>
            <a:r>
              <a:rPr b="1" lang="en" sz="1600">
                <a:latin typeface="Georgia"/>
                <a:ea typeface="Georgia"/>
                <a:cs typeface="Georgia"/>
                <a:sym typeface="Georgia"/>
              </a:rPr>
              <a:t>Gadget Girl:</a:t>
            </a:r>
            <a:endParaRPr b="1" sz="1600">
              <a:latin typeface="Georgia"/>
              <a:ea typeface="Georgia"/>
              <a:cs typeface="Georgia"/>
              <a:sym typeface="Georgia"/>
            </a:endParaRPr>
          </a:p>
          <a:p>
            <a:pPr indent="0" lvl="0" marL="0" rtl="0" algn="ctr">
              <a:lnSpc>
                <a:spcPct val="115000"/>
              </a:lnSpc>
              <a:spcBef>
                <a:spcPts val="0"/>
              </a:spcBef>
              <a:spcAft>
                <a:spcPts val="0"/>
              </a:spcAft>
              <a:buNone/>
            </a:pPr>
            <a:r>
              <a:rPr lang="en">
                <a:latin typeface="Georgia"/>
                <a:ea typeface="Georgia"/>
                <a:cs typeface="Georgia"/>
                <a:sym typeface="Georgia"/>
              </a:rPr>
              <a:t>Loves social media...it’s your fun zone </a:t>
            </a:r>
            <a:endParaRPr>
              <a:latin typeface="Georgia"/>
              <a:ea typeface="Georgia"/>
              <a:cs typeface="Georgia"/>
              <a:sym typeface="Georgia"/>
            </a:endParaRPr>
          </a:p>
          <a:p>
            <a:pPr indent="0" lvl="0" marL="0" rtl="0" algn="ctr">
              <a:lnSpc>
                <a:spcPct val="115000"/>
              </a:lnSpc>
              <a:spcBef>
                <a:spcPts val="0"/>
              </a:spcBef>
              <a:spcAft>
                <a:spcPts val="0"/>
              </a:spcAft>
              <a:buNone/>
            </a:pPr>
            <a:r>
              <a:rPr lang="en">
                <a:latin typeface="Georgia"/>
                <a:ea typeface="Georgia"/>
                <a:cs typeface="Georgia"/>
                <a:sym typeface="Georgia"/>
              </a:rPr>
              <a:t>and my link to a gazillion people</a:t>
            </a:r>
            <a:endParaRPr>
              <a:latin typeface="Georgia"/>
              <a:ea typeface="Georgia"/>
              <a:cs typeface="Georgia"/>
              <a:sym typeface="Georgia"/>
            </a:endParaRPr>
          </a:p>
          <a:p>
            <a:pPr indent="0" lvl="0" marL="0" rtl="0" algn="ctr">
              <a:lnSpc>
                <a:spcPct val="115000"/>
              </a:lnSpc>
              <a:spcBef>
                <a:spcPts val="0"/>
              </a:spcBef>
              <a:spcAft>
                <a:spcPts val="0"/>
              </a:spcAft>
              <a:buNone/>
            </a:pPr>
            <a:r>
              <a:t/>
            </a:r>
            <a:endParaRPr sz="1600">
              <a:latin typeface="Georgia"/>
              <a:ea typeface="Georgia"/>
              <a:cs typeface="Georgia"/>
              <a:sym typeface="Georgia"/>
            </a:endParaRPr>
          </a:p>
          <a:p>
            <a:pPr indent="0" lvl="0" marL="0" rtl="0" algn="ctr">
              <a:lnSpc>
                <a:spcPct val="115000"/>
              </a:lnSpc>
              <a:spcBef>
                <a:spcPts val="0"/>
              </a:spcBef>
              <a:spcAft>
                <a:spcPts val="0"/>
              </a:spcAft>
              <a:buNone/>
            </a:pPr>
            <a:r>
              <a:rPr lang="en" sz="1600">
                <a:latin typeface="Georgia"/>
                <a:ea typeface="Georgia"/>
                <a:cs typeface="Georgia"/>
                <a:sym typeface="Georgia"/>
              </a:rPr>
              <a:t>OR</a:t>
            </a:r>
            <a:endParaRPr sz="1600">
              <a:latin typeface="Georgia"/>
              <a:ea typeface="Georgia"/>
              <a:cs typeface="Georgia"/>
              <a:sym typeface="Georgia"/>
            </a:endParaRPr>
          </a:p>
          <a:p>
            <a:pPr indent="0" lvl="0" marL="0" rtl="0" algn="ctr">
              <a:lnSpc>
                <a:spcPct val="115000"/>
              </a:lnSpc>
              <a:spcBef>
                <a:spcPts val="0"/>
              </a:spcBef>
              <a:spcAft>
                <a:spcPts val="0"/>
              </a:spcAft>
              <a:buNone/>
            </a:pPr>
            <a:r>
              <a:t/>
            </a:r>
            <a:endParaRPr sz="1600">
              <a:latin typeface="Georgia"/>
              <a:ea typeface="Georgia"/>
              <a:cs typeface="Georgia"/>
              <a:sym typeface="Georgia"/>
            </a:endParaRPr>
          </a:p>
          <a:p>
            <a:pPr indent="0" lvl="0" marL="0" rtl="0" algn="ctr">
              <a:lnSpc>
                <a:spcPct val="115000"/>
              </a:lnSpc>
              <a:spcBef>
                <a:spcPts val="0"/>
              </a:spcBef>
              <a:spcAft>
                <a:spcPts val="0"/>
              </a:spcAft>
              <a:buNone/>
            </a:pPr>
            <a:r>
              <a:rPr b="1" lang="en" sz="1600">
                <a:latin typeface="Georgia"/>
                <a:ea typeface="Georgia"/>
                <a:cs typeface="Georgia"/>
                <a:sym typeface="Georgia"/>
              </a:rPr>
              <a:t>Lily Tranquility:</a:t>
            </a:r>
            <a:endParaRPr b="1" sz="1600">
              <a:latin typeface="Georgia"/>
              <a:ea typeface="Georgia"/>
              <a:cs typeface="Georgia"/>
              <a:sym typeface="Georgia"/>
            </a:endParaRPr>
          </a:p>
          <a:p>
            <a:pPr indent="0" lvl="0" marL="0" rtl="0" algn="ctr">
              <a:lnSpc>
                <a:spcPct val="115000"/>
              </a:lnSpc>
              <a:spcBef>
                <a:spcPts val="0"/>
              </a:spcBef>
              <a:spcAft>
                <a:spcPts val="0"/>
              </a:spcAft>
              <a:buNone/>
            </a:pPr>
            <a:r>
              <a:rPr lang="en">
                <a:latin typeface="Georgia"/>
                <a:ea typeface="Georgia"/>
                <a:cs typeface="Georgia"/>
                <a:sym typeface="Georgia"/>
              </a:rPr>
              <a:t>Media is so confusing and it’s such a time suck!  I’d rather do something active or read a book.</a:t>
            </a:r>
            <a:endParaRPr>
              <a:latin typeface="Georgia"/>
              <a:ea typeface="Georgia"/>
              <a:cs typeface="Georgia"/>
              <a:sym typeface="Georgia"/>
            </a:endParaRPr>
          </a:p>
        </p:txBody>
      </p:sp>
      <p:pic>
        <p:nvPicPr>
          <p:cNvPr id="159" name="Google Shape;159;p24"/>
          <p:cNvPicPr preferRelativeResize="0"/>
          <p:nvPr/>
        </p:nvPicPr>
        <p:blipFill>
          <a:blip r:embed="rId3">
            <a:alphaModFix/>
          </a:blip>
          <a:stretch>
            <a:fillRect/>
          </a:stretch>
        </p:blipFill>
        <p:spPr>
          <a:xfrm>
            <a:off x="3538125" y="3274800"/>
            <a:ext cx="2691125" cy="1509350"/>
          </a:xfrm>
          <a:prstGeom prst="rect">
            <a:avLst/>
          </a:prstGeom>
          <a:noFill/>
          <a:ln>
            <a:noFill/>
          </a:ln>
        </p:spPr>
      </p:pic>
      <p:pic>
        <p:nvPicPr>
          <p:cNvPr id="160" name="Google Shape;160;p24"/>
          <p:cNvPicPr preferRelativeResize="0"/>
          <p:nvPr/>
        </p:nvPicPr>
        <p:blipFill>
          <a:blip r:embed="rId4">
            <a:alphaModFix/>
          </a:blip>
          <a:stretch>
            <a:fillRect/>
          </a:stretch>
        </p:blipFill>
        <p:spPr>
          <a:xfrm>
            <a:off x="6427020" y="3274800"/>
            <a:ext cx="2377510" cy="1509350"/>
          </a:xfrm>
          <a:prstGeom prst="rect">
            <a:avLst/>
          </a:prstGeom>
          <a:noFill/>
          <a:ln>
            <a:noFill/>
          </a:ln>
        </p:spPr>
      </p:pic>
      <p:sp>
        <p:nvSpPr>
          <p:cNvPr id="161" name="Google Shape;161;p24"/>
          <p:cNvSpPr/>
          <p:nvPr/>
        </p:nvSpPr>
        <p:spPr>
          <a:xfrm>
            <a:off x="361950" y="3274800"/>
            <a:ext cx="2978400" cy="15093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2" name="Google Shape;162;p24"/>
          <p:cNvPicPr preferRelativeResize="0"/>
          <p:nvPr/>
        </p:nvPicPr>
        <p:blipFill>
          <a:blip r:embed="rId5">
            <a:alphaModFix/>
          </a:blip>
          <a:stretch>
            <a:fillRect/>
          </a:stretch>
        </p:blipFill>
        <p:spPr>
          <a:xfrm>
            <a:off x="795462" y="3420513"/>
            <a:ext cx="2111376" cy="12179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p:nvPr/>
        </p:nvSpPr>
        <p:spPr>
          <a:xfrm>
            <a:off x="3713125" y="1418175"/>
            <a:ext cx="5068800" cy="336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5"/>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put the ME back in media.</a:t>
            </a:r>
            <a:endParaRPr/>
          </a:p>
        </p:txBody>
      </p:sp>
      <p:sp>
        <p:nvSpPr>
          <p:cNvPr id="169" name="Google Shape;169;p25"/>
          <p:cNvSpPr txBox="1"/>
          <p:nvPr/>
        </p:nvSpPr>
        <p:spPr>
          <a:xfrm>
            <a:off x="3977640" y="1548691"/>
            <a:ext cx="4537800" cy="3144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sz="1600">
                <a:solidFill>
                  <a:srgbClr val="FFFFFF"/>
                </a:solidFill>
                <a:latin typeface="Georgia"/>
                <a:ea typeface="Georgia"/>
                <a:cs typeface="Georgia"/>
                <a:sym typeface="Georgia"/>
              </a:rPr>
              <a:t>Media is everywhere in our lives today. However, this means we might live in someone else’s reality rather than your own</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rPr lang="en" sz="1600">
                <a:solidFill>
                  <a:srgbClr val="FFFFFF"/>
                </a:solidFill>
                <a:latin typeface="Georgia"/>
                <a:ea typeface="Georgia"/>
                <a:cs typeface="Georgia"/>
                <a:sym typeface="Georgia"/>
              </a:rPr>
              <a:t>This journey is all about bringing the focus back on ME and understanding how all forms of media can skew your reality</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rPr lang="en" sz="1600">
                <a:solidFill>
                  <a:srgbClr val="FFFFFF"/>
                </a:solidFill>
                <a:latin typeface="Georgia"/>
                <a:ea typeface="Georgia"/>
                <a:cs typeface="Georgia"/>
                <a:sym typeface="Georgia"/>
              </a:rPr>
              <a:t>Beyond the internet, media is also billboards, magazine, popup ads, and ads during videos</a:t>
            </a:r>
            <a:endParaRPr b="1" sz="1600">
              <a:solidFill>
                <a:srgbClr val="FFFFFF"/>
              </a:solidFill>
              <a:latin typeface="Georgia"/>
              <a:ea typeface="Georgia"/>
              <a:cs typeface="Georgia"/>
              <a:sym typeface="Georgia"/>
            </a:endParaRPr>
          </a:p>
        </p:txBody>
      </p:sp>
      <p:sp>
        <p:nvSpPr>
          <p:cNvPr id="170" name="Google Shape;170;p25"/>
          <p:cNvSpPr/>
          <p:nvPr/>
        </p:nvSpPr>
        <p:spPr>
          <a:xfrm>
            <a:off x="361950" y="1418175"/>
            <a:ext cx="1532400" cy="1611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5"/>
          <p:cNvSpPr/>
          <p:nvPr/>
        </p:nvSpPr>
        <p:spPr>
          <a:xfrm>
            <a:off x="2033844" y="1418175"/>
            <a:ext cx="1532400" cy="1611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5"/>
          <p:cNvSpPr/>
          <p:nvPr/>
        </p:nvSpPr>
        <p:spPr>
          <a:xfrm>
            <a:off x="2033844" y="3172557"/>
            <a:ext cx="1532400" cy="1611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p:nvPr/>
        </p:nvSpPr>
        <p:spPr>
          <a:xfrm>
            <a:off x="354569" y="3179932"/>
            <a:ext cx="1532400" cy="1611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25"/>
          <p:cNvPicPr preferRelativeResize="0"/>
          <p:nvPr/>
        </p:nvPicPr>
        <p:blipFill>
          <a:blip r:embed="rId3">
            <a:alphaModFix/>
          </a:blip>
          <a:stretch>
            <a:fillRect/>
          </a:stretch>
        </p:blipFill>
        <p:spPr>
          <a:xfrm>
            <a:off x="452075" y="1555275"/>
            <a:ext cx="1337399" cy="1337399"/>
          </a:xfrm>
          <a:prstGeom prst="rect">
            <a:avLst/>
          </a:prstGeom>
          <a:noFill/>
          <a:ln>
            <a:noFill/>
          </a:ln>
        </p:spPr>
      </p:pic>
      <p:sp>
        <p:nvSpPr>
          <p:cNvPr id="175" name="Google Shape;175;p25"/>
          <p:cNvSpPr/>
          <p:nvPr/>
        </p:nvSpPr>
        <p:spPr>
          <a:xfrm>
            <a:off x="2345038" y="1803400"/>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p:cNvSpPr/>
          <p:nvPr/>
        </p:nvSpPr>
        <p:spPr>
          <a:xfrm>
            <a:off x="2383150" y="3471350"/>
            <a:ext cx="924000" cy="906000"/>
          </a:xfrm>
          <a:prstGeom prst="wedgeEllipseCallout">
            <a:avLst>
              <a:gd fmla="val -20833" name="adj1"/>
              <a:gd fmla="val 6250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txBox="1"/>
          <p:nvPr/>
        </p:nvSpPr>
        <p:spPr>
          <a:xfrm>
            <a:off x="2555050" y="3609650"/>
            <a:ext cx="580200" cy="47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900">
                <a:latin typeface="Georgia"/>
                <a:ea typeface="Georgia"/>
                <a:cs typeface="Georgia"/>
                <a:sym typeface="Georgia"/>
              </a:rPr>
              <a:t>...</a:t>
            </a:r>
            <a:endParaRPr sz="1700"/>
          </a:p>
        </p:txBody>
      </p:sp>
      <p:pic>
        <p:nvPicPr>
          <p:cNvPr id="178" name="Google Shape;178;p25"/>
          <p:cNvPicPr preferRelativeResize="0"/>
          <p:nvPr/>
        </p:nvPicPr>
        <p:blipFill rotWithShape="1">
          <a:blip r:embed="rId4">
            <a:alphaModFix/>
          </a:blip>
          <a:srcRect b="0" l="0" r="0" t="0"/>
          <a:stretch/>
        </p:blipFill>
        <p:spPr>
          <a:xfrm>
            <a:off x="640700" y="3519624"/>
            <a:ext cx="981750" cy="91744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6"/>
          <p:cNvPicPr preferRelativeResize="0"/>
          <p:nvPr/>
        </p:nvPicPr>
        <p:blipFill rotWithShape="1">
          <a:blip r:embed="rId3">
            <a:alphaModFix/>
          </a:blip>
          <a:srcRect b="0" l="14989" r="14771" t="0"/>
          <a:stretch/>
        </p:blipFill>
        <p:spPr>
          <a:xfrm>
            <a:off x="6118425" y="350575"/>
            <a:ext cx="2667300" cy="2187300"/>
          </a:xfrm>
          <a:prstGeom prst="rect">
            <a:avLst/>
          </a:prstGeom>
          <a:noFill/>
          <a:ln>
            <a:noFill/>
          </a:ln>
        </p:spPr>
      </p:pic>
      <p:sp>
        <p:nvSpPr>
          <p:cNvPr id="184" name="Google Shape;184;p26"/>
          <p:cNvSpPr/>
          <p:nvPr/>
        </p:nvSpPr>
        <p:spPr>
          <a:xfrm>
            <a:off x="6118425" y="2666600"/>
            <a:ext cx="2667300" cy="21264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6"/>
          <p:cNvSpPr txBox="1"/>
          <p:nvPr/>
        </p:nvSpPr>
        <p:spPr>
          <a:xfrm>
            <a:off x="623875" y="350575"/>
            <a:ext cx="5365800" cy="444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In a recent poll by Pew Research center, 64% of Americans say that social media has a mostly negative impact on the U.S. today.</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About 30% of these individuals(~20% of whole study) cite misinformation as social media’s wrongdoing.</a:t>
            </a:r>
            <a:endParaRPr>
              <a:latin typeface="Georgia"/>
              <a:ea typeface="Georgia"/>
              <a:cs typeface="Georgia"/>
              <a:sym typeface="Georgia"/>
            </a:endParaRPr>
          </a:p>
          <a:p>
            <a:pPr indent="0" lvl="0" marL="0" rtl="0" algn="l">
              <a:lnSpc>
                <a:spcPct val="115000"/>
              </a:lnSpc>
              <a:spcBef>
                <a:spcPts val="0"/>
              </a:spcBef>
              <a:spcAft>
                <a:spcPts val="0"/>
              </a:spcAft>
              <a:buNone/>
            </a:pPr>
            <a:r>
              <a:t/>
            </a:r>
            <a:endParaRPr sz="15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Only 10% of individuals believe that social media has a mostly positive impact on the way things are going today.</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About 25% of these individuals (2.5% of the whole study) believe that social media’s positive impact is keeping individuals informed and aware.</a:t>
            </a:r>
            <a:endParaRPr>
              <a:latin typeface="Georgia"/>
              <a:ea typeface="Georgia"/>
              <a:cs typeface="Georgia"/>
              <a:sym typeface="Georgia"/>
            </a:endParaRPr>
          </a:p>
          <a:p>
            <a:pPr indent="0" lvl="0" marL="0" rtl="0" algn="l">
              <a:lnSpc>
                <a:spcPct val="115000"/>
              </a:lnSpc>
              <a:spcBef>
                <a:spcPts val="1600"/>
              </a:spcBef>
              <a:spcAft>
                <a:spcPts val="0"/>
              </a:spcAft>
              <a:buNone/>
            </a:pPr>
            <a:r>
              <a:rPr i="1" lang="en" sz="1100">
                <a:latin typeface="Georgia"/>
                <a:ea typeface="Georgia"/>
                <a:cs typeface="Georgia"/>
                <a:sym typeface="Georgia"/>
              </a:rPr>
              <a:t>Click here for the whole study: </a:t>
            </a:r>
            <a:r>
              <a:rPr i="1" lang="en" sz="1000" u="sng">
                <a:latin typeface="Georgia"/>
                <a:ea typeface="Georgia"/>
                <a:cs typeface="Georgia"/>
                <a:sym typeface="Georgia"/>
                <a:hlinkClick r:id="rId4"/>
              </a:rPr>
              <a:t>https://www.pewresearch.org/fact-tank/2020/10/15/64-of-americans-say-social-media-have-a-mostly-negative-effect-on-the-way-things-are-going-in-the-u-s-today/</a:t>
            </a:r>
            <a:endParaRPr i="1" sz="1000">
              <a:latin typeface="Georgia"/>
              <a:ea typeface="Georgia"/>
              <a:cs typeface="Georgia"/>
              <a:sym typeface="Georgia"/>
            </a:endParaRPr>
          </a:p>
        </p:txBody>
      </p:sp>
      <p:pic>
        <p:nvPicPr>
          <p:cNvPr id="186" name="Google Shape;186;p26"/>
          <p:cNvPicPr preferRelativeResize="0"/>
          <p:nvPr/>
        </p:nvPicPr>
        <p:blipFill rotWithShape="1">
          <a:blip r:embed="rId5">
            <a:alphaModFix/>
          </a:blip>
          <a:srcRect b="0" l="0" r="0" t="0"/>
          <a:stretch/>
        </p:blipFill>
        <p:spPr>
          <a:xfrm>
            <a:off x="6547498" y="2884461"/>
            <a:ext cx="1809150" cy="1690674"/>
          </a:xfrm>
          <a:prstGeom prst="rect">
            <a:avLst/>
          </a:prstGeom>
          <a:noFill/>
          <a:ln>
            <a:noFill/>
          </a:ln>
        </p:spPr>
      </p:pic>
      <p:sp>
        <p:nvSpPr>
          <p:cNvPr id="187" name="Google Shape;187;p26"/>
          <p:cNvSpPr/>
          <p:nvPr/>
        </p:nvSpPr>
        <p:spPr>
          <a:xfrm>
            <a:off x="362425" y="4653525"/>
            <a:ext cx="5627400" cy="1245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191" name="Shape 191"/>
        <p:cNvGrpSpPr/>
        <p:nvPr/>
      </p:nvGrpSpPr>
      <p:grpSpPr>
        <a:xfrm>
          <a:off x="0" y="0"/>
          <a:ext cx="0" cy="0"/>
          <a:chOff x="0" y="0"/>
          <a:chExt cx="0" cy="0"/>
        </a:xfrm>
      </p:grpSpPr>
      <p:sp>
        <p:nvSpPr>
          <p:cNvPr id="192" name="Google Shape;192;p27"/>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7"/>
          <p:cNvSpPr txBox="1"/>
          <p:nvPr/>
        </p:nvSpPr>
        <p:spPr>
          <a:xfrm>
            <a:off x="449418" y="31995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So, what is media?</a:t>
            </a:r>
            <a:endParaRPr sz="3300">
              <a:solidFill>
                <a:schemeClr val="lt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Type in the chat or annotate any and all forms of media you can think of!</a:t>
            </a:r>
            <a:endParaRPr sz="1600">
              <a:solidFill>
                <a:srgbClr val="FFFFFF"/>
              </a:solidFill>
              <a:latin typeface="Georgia"/>
              <a:ea typeface="Georgia"/>
              <a:cs typeface="Georgia"/>
              <a:sym typeface="Georgia"/>
            </a:endParaRPr>
          </a:p>
        </p:txBody>
      </p:sp>
      <p:pic>
        <p:nvPicPr>
          <p:cNvPr id="194" name="Google Shape;194;p27"/>
          <p:cNvPicPr preferRelativeResize="0"/>
          <p:nvPr/>
        </p:nvPicPr>
        <p:blipFill rotWithShape="1">
          <a:blip r:embed="rId3">
            <a:alphaModFix/>
          </a:blip>
          <a:srcRect b="0" l="0" r="67789" t="0"/>
          <a:stretch/>
        </p:blipFill>
        <p:spPr>
          <a:xfrm>
            <a:off x="3947375" y="886100"/>
            <a:ext cx="1249250" cy="223722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p:nvPr/>
        </p:nvSpPr>
        <p:spPr>
          <a:xfrm>
            <a:off x="3717175" y="1418175"/>
            <a:ext cx="5068800" cy="21939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p:nvPr/>
        </p:nvSpPr>
        <p:spPr>
          <a:xfrm>
            <a:off x="3713125" y="3762350"/>
            <a:ext cx="5069100" cy="1030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8"/>
          <p:cNvSpPr/>
          <p:nvPr/>
        </p:nvSpPr>
        <p:spPr>
          <a:xfrm>
            <a:off x="361950" y="1409500"/>
            <a:ext cx="3204300" cy="3383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lang="en"/>
              <a:t>Let’s slice your media pie.</a:t>
            </a:r>
            <a:endParaRPr sz="1400"/>
          </a:p>
        </p:txBody>
      </p:sp>
      <p:sp>
        <p:nvSpPr>
          <p:cNvPr id="203" name="Google Shape;203;p28"/>
          <p:cNvSpPr txBox="1"/>
          <p:nvPr/>
        </p:nvSpPr>
        <p:spPr>
          <a:xfrm>
            <a:off x="4065600" y="2158300"/>
            <a:ext cx="42471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On a piece of paper draw your own rough sketch of a pie and list next to it all those ways we have media influencing us on a daily basis. Then slice up and label the pieces of your pie with how much time represents your daily intake.</a:t>
            </a:r>
            <a:endParaRPr b="1" sz="1600">
              <a:solidFill>
                <a:srgbClr val="FFFFFF"/>
              </a:solidFill>
              <a:latin typeface="Georgia"/>
              <a:ea typeface="Georgia"/>
              <a:cs typeface="Georgia"/>
              <a:sym typeface="Georgia"/>
            </a:endParaRPr>
          </a:p>
        </p:txBody>
      </p:sp>
      <p:sp>
        <p:nvSpPr>
          <p:cNvPr id="204" name="Google Shape;204;p28"/>
          <p:cNvSpPr txBox="1"/>
          <p:nvPr/>
        </p:nvSpPr>
        <p:spPr>
          <a:xfrm>
            <a:off x="4065600" y="3899600"/>
            <a:ext cx="42471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On the next slide is an example!</a:t>
            </a:r>
            <a:endParaRPr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i="1" lang="en" sz="1100">
                <a:latin typeface="Georgia"/>
                <a:ea typeface="Georgia"/>
                <a:cs typeface="Georgia"/>
                <a:sym typeface="Georgia"/>
              </a:rPr>
              <a:t>This is not what you should have, but represents how someone’s life might be consumed by media.</a:t>
            </a:r>
            <a:endParaRPr b="1" i="1" sz="1100">
              <a:latin typeface="Georgia"/>
              <a:ea typeface="Georgia"/>
              <a:cs typeface="Georgia"/>
              <a:sym typeface="Georgia"/>
            </a:endParaRPr>
          </a:p>
        </p:txBody>
      </p:sp>
      <p:sp>
        <p:nvSpPr>
          <p:cNvPr id="205" name="Google Shape;205;p28"/>
          <p:cNvSpPr/>
          <p:nvPr/>
        </p:nvSpPr>
        <p:spPr>
          <a:xfrm>
            <a:off x="656952" y="1825943"/>
            <a:ext cx="2614205" cy="256224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1600">
                <a:latin typeface="Georgia"/>
                <a:ea typeface="Georgia"/>
                <a:cs typeface="Georgia"/>
                <a:sym typeface="Georgia"/>
              </a:rPr>
              <a:t>We all love to analyze data using pie charts - so let’s do an experiment!</a:t>
            </a:r>
            <a:endParaRPr b="1" sz="1600">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9"/>
          <p:cNvSpPr/>
          <p:nvPr/>
        </p:nvSpPr>
        <p:spPr>
          <a:xfrm>
            <a:off x="361950" y="350550"/>
            <a:ext cx="84033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 name="Google Shape;211;p29"/>
          <p:cNvGrpSpPr/>
          <p:nvPr/>
        </p:nvGrpSpPr>
        <p:grpSpPr>
          <a:xfrm>
            <a:off x="1719604" y="-272247"/>
            <a:ext cx="5687992" cy="5687992"/>
            <a:chOff x="1719604" y="-272247"/>
            <a:chExt cx="5687992" cy="5687992"/>
          </a:xfrm>
        </p:grpSpPr>
        <p:pic>
          <p:nvPicPr>
            <p:cNvPr id="212" name="Google Shape;212;p29"/>
            <p:cNvPicPr preferRelativeResize="0"/>
            <p:nvPr/>
          </p:nvPicPr>
          <p:blipFill rotWithShape="1">
            <a:blip r:embed="rId3">
              <a:alphaModFix/>
            </a:blip>
            <a:srcRect b="0" l="0" r="0" t="0"/>
            <a:stretch/>
          </p:blipFill>
          <p:spPr>
            <a:xfrm>
              <a:off x="2175525" y="175275"/>
              <a:ext cx="4792950" cy="4792950"/>
            </a:xfrm>
            <a:prstGeom prst="rect">
              <a:avLst/>
            </a:prstGeom>
            <a:noFill/>
            <a:ln>
              <a:noFill/>
            </a:ln>
          </p:spPr>
        </p:pic>
        <p:pic>
          <p:nvPicPr>
            <p:cNvPr id="213" name="Google Shape;213;p29"/>
            <p:cNvPicPr preferRelativeResize="0"/>
            <p:nvPr/>
          </p:nvPicPr>
          <p:blipFill rotWithShape="1">
            <a:blip r:embed="rId3">
              <a:alphaModFix/>
            </a:blip>
            <a:srcRect b="0" l="0" r="0" t="0"/>
            <a:stretch/>
          </p:blipFill>
          <p:spPr>
            <a:xfrm rot="-723048">
              <a:off x="2167125" y="175275"/>
              <a:ext cx="4792949" cy="4792949"/>
            </a:xfrm>
            <a:prstGeom prst="rect">
              <a:avLst/>
            </a:prstGeom>
            <a:noFill/>
            <a:ln>
              <a:noFill/>
            </a:ln>
          </p:spPr>
        </p:pic>
        <p:sp>
          <p:nvSpPr>
            <p:cNvPr id="214" name="Google Shape;214;p29"/>
            <p:cNvSpPr/>
            <p:nvPr/>
          </p:nvSpPr>
          <p:spPr>
            <a:xfrm>
              <a:off x="2786550" y="789900"/>
              <a:ext cx="3554100" cy="3554100"/>
            </a:xfrm>
            <a:prstGeom prst="ellipse">
              <a:avLst/>
            </a:prstGeom>
            <a:solidFill>
              <a:srgbClr val="D5C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 name="Google Shape;215;p29"/>
          <p:cNvGrpSpPr/>
          <p:nvPr/>
        </p:nvGrpSpPr>
        <p:grpSpPr>
          <a:xfrm>
            <a:off x="2746258" y="415099"/>
            <a:ext cx="4169250" cy="4371900"/>
            <a:chOff x="2746258" y="415099"/>
            <a:chExt cx="4169250" cy="4371900"/>
          </a:xfrm>
        </p:grpSpPr>
        <p:sp>
          <p:nvSpPr>
            <p:cNvPr id="216" name="Google Shape;216;p29"/>
            <p:cNvSpPr/>
            <p:nvPr/>
          </p:nvSpPr>
          <p:spPr>
            <a:xfrm rot="2143939">
              <a:off x="3262125" y="2400759"/>
              <a:ext cx="1344865" cy="2200580"/>
            </a:xfrm>
            <a:prstGeom prst="triangle">
              <a:avLst>
                <a:gd fmla="val 50000" name="adj"/>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7" name="Google Shape;217;p29"/>
            <p:cNvCxnSpPr>
              <a:stCxn id="216" idx="0"/>
            </p:cNvCxnSpPr>
            <p:nvPr/>
          </p:nvCxnSpPr>
          <p:spPr>
            <a:xfrm rot="10800000">
              <a:off x="2985808" y="1000099"/>
              <a:ext cx="1591200" cy="1607700"/>
            </a:xfrm>
            <a:prstGeom prst="straightConnector1">
              <a:avLst/>
            </a:prstGeom>
            <a:noFill/>
            <a:ln cap="flat" cmpd="sng" w="38100">
              <a:solidFill>
                <a:srgbClr val="D5F267"/>
              </a:solidFill>
              <a:prstDash val="solid"/>
              <a:round/>
              <a:headEnd len="med" w="med" type="none"/>
              <a:tailEnd len="med" w="med" type="none"/>
            </a:ln>
          </p:spPr>
        </p:cxnSp>
        <p:cxnSp>
          <p:nvCxnSpPr>
            <p:cNvPr id="218" name="Google Shape;218;p29"/>
            <p:cNvCxnSpPr>
              <a:stCxn id="216" idx="0"/>
            </p:cNvCxnSpPr>
            <p:nvPr/>
          </p:nvCxnSpPr>
          <p:spPr>
            <a:xfrm rot="10800000">
              <a:off x="4540108" y="415099"/>
              <a:ext cx="36900" cy="2192700"/>
            </a:xfrm>
            <a:prstGeom prst="straightConnector1">
              <a:avLst/>
            </a:prstGeom>
            <a:noFill/>
            <a:ln cap="flat" cmpd="sng" w="38100">
              <a:solidFill>
                <a:srgbClr val="D5F267"/>
              </a:solidFill>
              <a:prstDash val="solid"/>
              <a:round/>
              <a:headEnd len="med" w="med" type="none"/>
              <a:tailEnd len="med" w="med" type="none"/>
            </a:ln>
          </p:spPr>
        </p:cxnSp>
        <p:cxnSp>
          <p:nvCxnSpPr>
            <p:cNvPr id="219" name="Google Shape;219;p29"/>
            <p:cNvCxnSpPr>
              <a:stCxn id="216" idx="0"/>
            </p:cNvCxnSpPr>
            <p:nvPr/>
          </p:nvCxnSpPr>
          <p:spPr>
            <a:xfrm flipH="1" rot="10800000">
              <a:off x="4577008" y="2580799"/>
              <a:ext cx="2338500" cy="27000"/>
            </a:xfrm>
            <a:prstGeom prst="straightConnector1">
              <a:avLst/>
            </a:prstGeom>
            <a:noFill/>
            <a:ln cap="flat" cmpd="sng" w="38100">
              <a:solidFill>
                <a:srgbClr val="D5F267"/>
              </a:solidFill>
              <a:prstDash val="solid"/>
              <a:round/>
              <a:headEnd len="med" w="med" type="none"/>
              <a:tailEnd len="med" w="med" type="none"/>
            </a:ln>
          </p:spPr>
        </p:cxnSp>
        <p:cxnSp>
          <p:nvCxnSpPr>
            <p:cNvPr id="220" name="Google Shape;220;p29"/>
            <p:cNvCxnSpPr>
              <a:stCxn id="216" idx="0"/>
            </p:cNvCxnSpPr>
            <p:nvPr/>
          </p:nvCxnSpPr>
          <p:spPr>
            <a:xfrm>
              <a:off x="4577008" y="2607799"/>
              <a:ext cx="2137500" cy="1108200"/>
            </a:xfrm>
            <a:prstGeom prst="straightConnector1">
              <a:avLst/>
            </a:prstGeom>
            <a:noFill/>
            <a:ln cap="flat" cmpd="sng" w="38100">
              <a:solidFill>
                <a:srgbClr val="D5F267"/>
              </a:solidFill>
              <a:prstDash val="solid"/>
              <a:round/>
              <a:headEnd len="med" w="med" type="none"/>
              <a:tailEnd len="med" w="med" type="none"/>
            </a:ln>
          </p:spPr>
        </p:cxnSp>
      </p:grpSp>
      <p:sp>
        <p:nvSpPr>
          <p:cNvPr id="221" name="Google Shape;221;p29"/>
          <p:cNvSpPr/>
          <p:nvPr/>
        </p:nvSpPr>
        <p:spPr>
          <a:xfrm rot="-2701098">
            <a:off x="2719185" y="3088000"/>
            <a:ext cx="1992981" cy="316501"/>
          </a:xfrm>
          <a:prstGeom prst="rtTriangle">
            <a:avLst/>
          </a:prstGeom>
          <a:solidFill>
            <a:srgbClr val="EE3124"/>
          </a:solidFill>
          <a:ln cap="flat" cmpd="sng" w="38100">
            <a:solidFill>
              <a:srgbClr val="A86B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9"/>
          <p:cNvSpPr txBox="1"/>
          <p:nvPr/>
        </p:nvSpPr>
        <p:spPr>
          <a:xfrm>
            <a:off x="2978925" y="2146850"/>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Facebook</a:t>
            </a:r>
            <a:endParaRPr b="1" i="1" sz="1100">
              <a:latin typeface="Georgia"/>
              <a:ea typeface="Georgia"/>
              <a:cs typeface="Georgia"/>
              <a:sym typeface="Georgia"/>
            </a:endParaRPr>
          </a:p>
        </p:txBody>
      </p:sp>
      <p:sp>
        <p:nvSpPr>
          <p:cNvPr id="223" name="Google Shape;223;p29"/>
          <p:cNvSpPr txBox="1"/>
          <p:nvPr/>
        </p:nvSpPr>
        <p:spPr>
          <a:xfrm>
            <a:off x="3464025" y="106797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News</a:t>
            </a:r>
            <a:endParaRPr b="1" i="1" sz="1100">
              <a:latin typeface="Georgia"/>
              <a:ea typeface="Georgia"/>
              <a:cs typeface="Georgia"/>
              <a:sym typeface="Georgia"/>
            </a:endParaRPr>
          </a:p>
        </p:txBody>
      </p:sp>
      <p:sp>
        <p:nvSpPr>
          <p:cNvPr id="224" name="Google Shape;224;p29"/>
          <p:cNvSpPr txBox="1"/>
          <p:nvPr/>
        </p:nvSpPr>
        <p:spPr>
          <a:xfrm>
            <a:off x="4699275" y="1456150"/>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Other Social Media</a:t>
            </a:r>
            <a:endParaRPr b="1" i="1" sz="1100">
              <a:latin typeface="Georgia"/>
              <a:ea typeface="Georgia"/>
              <a:cs typeface="Georgia"/>
              <a:sym typeface="Georgia"/>
            </a:endParaRPr>
          </a:p>
        </p:txBody>
      </p:sp>
      <p:sp>
        <p:nvSpPr>
          <p:cNvPr id="225" name="Google Shape;225;p29"/>
          <p:cNvSpPr txBox="1"/>
          <p:nvPr/>
        </p:nvSpPr>
        <p:spPr>
          <a:xfrm>
            <a:off x="5524075" y="2495550"/>
            <a:ext cx="15834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Music/Radio</a:t>
            </a:r>
            <a:endParaRPr b="1" i="1" sz="1100">
              <a:latin typeface="Georgia"/>
              <a:ea typeface="Georgia"/>
              <a:cs typeface="Georgia"/>
              <a:sym typeface="Georgia"/>
            </a:endParaRPr>
          </a:p>
        </p:txBody>
      </p:sp>
      <p:sp>
        <p:nvSpPr>
          <p:cNvPr id="226" name="Google Shape;226;p29"/>
          <p:cNvSpPr txBox="1"/>
          <p:nvPr/>
        </p:nvSpPr>
        <p:spPr>
          <a:xfrm>
            <a:off x="4354975" y="318437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Emails</a:t>
            </a:r>
            <a:endParaRPr b="1" i="1" sz="1100">
              <a:latin typeface="Georgia"/>
              <a:ea typeface="Georgia"/>
              <a:cs typeface="Georgia"/>
              <a:sym typeface="Georgia"/>
            </a:endParaRPr>
          </a:p>
        </p:txBody>
      </p:sp>
      <p:sp>
        <p:nvSpPr>
          <p:cNvPr id="227" name="Google Shape;227;p29"/>
          <p:cNvSpPr txBox="1"/>
          <p:nvPr/>
        </p:nvSpPr>
        <p:spPr>
          <a:xfrm>
            <a:off x="3273150" y="333222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TV</a:t>
            </a:r>
            <a:endParaRPr b="1" i="1" sz="1100">
              <a:latin typeface="Georgia"/>
              <a:ea typeface="Georgia"/>
              <a:cs typeface="Georgia"/>
              <a:sym typeface="Georgia"/>
            </a:endParaRPr>
          </a:p>
        </p:txBody>
      </p:sp>
      <p:pic>
        <p:nvPicPr>
          <p:cNvPr id="228" name="Google Shape;228;p29"/>
          <p:cNvPicPr preferRelativeResize="0"/>
          <p:nvPr/>
        </p:nvPicPr>
        <p:blipFill rotWithShape="1">
          <a:blip r:embed="rId4">
            <a:alphaModFix/>
          </a:blip>
          <a:srcRect b="0" l="0" r="0" t="0"/>
          <a:stretch/>
        </p:blipFill>
        <p:spPr>
          <a:xfrm>
            <a:off x="640700" y="3519624"/>
            <a:ext cx="981750" cy="91744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0"/>
          <p:cNvSpPr/>
          <p:nvPr/>
        </p:nvSpPr>
        <p:spPr>
          <a:xfrm>
            <a:off x="5236425" y="3476125"/>
            <a:ext cx="2265000" cy="429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0"/>
          <p:cNvSpPr/>
          <p:nvPr/>
        </p:nvSpPr>
        <p:spPr>
          <a:xfrm>
            <a:off x="2750700" y="3476125"/>
            <a:ext cx="2265000" cy="4290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0"/>
          <p:cNvSpPr/>
          <p:nvPr/>
        </p:nvSpPr>
        <p:spPr>
          <a:xfrm>
            <a:off x="334900" y="355400"/>
            <a:ext cx="1771800" cy="2149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0"/>
          <p:cNvSpPr/>
          <p:nvPr/>
        </p:nvSpPr>
        <p:spPr>
          <a:xfrm>
            <a:off x="334900" y="2643250"/>
            <a:ext cx="1771800" cy="2149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p:nvPr/>
        </p:nvSpPr>
        <p:spPr>
          <a:xfrm>
            <a:off x="2419200" y="352950"/>
            <a:ext cx="5914200" cy="4437600"/>
          </a:xfrm>
          <a:prstGeom prst="rect">
            <a:avLst/>
          </a:prstGeom>
          <a:noFill/>
          <a:ln>
            <a:noFill/>
          </a:ln>
        </p:spPr>
        <p:txBody>
          <a:bodyPr anchorCtr="0" anchor="ctr" bIns="34275" lIns="68575" spcFirstLastPara="1" rIns="68575" wrap="square" tIns="34275">
            <a:noAutofit/>
          </a:bodyPr>
          <a:lstStyle/>
          <a:p>
            <a:pPr indent="-330200" lvl="0" marL="457200" rtl="0" algn="l">
              <a:lnSpc>
                <a:spcPct val="115000"/>
              </a:lnSpc>
              <a:spcBef>
                <a:spcPts val="0"/>
              </a:spcBef>
              <a:spcAft>
                <a:spcPts val="0"/>
              </a:spcAft>
              <a:buSzPts val="1600"/>
              <a:buFont typeface="Georgia"/>
              <a:buAutoNum type="arabicPeriod"/>
            </a:pPr>
            <a:r>
              <a:rPr lang="en" sz="1600">
                <a:latin typeface="Georgia"/>
                <a:ea typeface="Georgia"/>
                <a:cs typeface="Georgia"/>
                <a:sym typeface="Georgia"/>
              </a:rPr>
              <a:t>Do you think you spend more, less, or the same amount as your peers?</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rabicPeriod"/>
            </a:pPr>
            <a:r>
              <a:rPr lang="en" sz="1600">
                <a:latin typeface="Georgia"/>
                <a:ea typeface="Georgia"/>
                <a:cs typeface="Georgia"/>
                <a:sym typeface="Georgia"/>
              </a:rPr>
              <a:t>How could spending a lot of time on media affect you?</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Now go to your pie chart and next to each item write a good and/or bad way that affects you. The next slide has examples of good and bad ways these types of media can influence you.</a:t>
            </a:r>
            <a:endParaRPr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800">
              <a:latin typeface="Georgia"/>
              <a:ea typeface="Georgia"/>
              <a:cs typeface="Georgia"/>
              <a:sym typeface="Georgia"/>
            </a:endParaRPr>
          </a:p>
          <a:p>
            <a:pPr indent="457200" lvl="0" marL="0" rtl="0" algn="l">
              <a:lnSpc>
                <a:spcPct val="115000"/>
              </a:lnSpc>
              <a:spcBef>
                <a:spcPts val="0"/>
              </a:spcBef>
              <a:spcAft>
                <a:spcPts val="0"/>
              </a:spcAft>
              <a:buNone/>
            </a:pPr>
            <a:r>
              <a:rPr lang="en" sz="1800">
                <a:solidFill>
                  <a:srgbClr val="FFFFFF"/>
                </a:solidFill>
                <a:latin typeface="Georgia"/>
                <a:ea typeface="Georgia"/>
                <a:cs typeface="Georgia"/>
                <a:sym typeface="Georgia"/>
              </a:rPr>
              <a:t>Good are in green			Bad are in red</a:t>
            </a:r>
            <a:endParaRPr sz="1800">
              <a:solidFill>
                <a:srgbClr val="FFFFFF"/>
              </a:solidFill>
              <a:latin typeface="Georgia"/>
              <a:ea typeface="Georgia"/>
              <a:cs typeface="Georgia"/>
              <a:sym typeface="Georgia"/>
            </a:endParaRPr>
          </a:p>
        </p:txBody>
      </p:sp>
      <p:pic>
        <p:nvPicPr>
          <p:cNvPr id="238" name="Google Shape;238;p30"/>
          <p:cNvPicPr preferRelativeResize="0"/>
          <p:nvPr/>
        </p:nvPicPr>
        <p:blipFill rotWithShape="1">
          <a:blip r:embed="rId3">
            <a:alphaModFix/>
          </a:blip>
          <a:srcRect b="0" l="0" r="0" t="0"/>
          <a:stretch/>
        </p:blipFill>
        <p:spPr>
          <a:xfrm>
            <a:off x="486600" y="744177"/>
            <a:ext cx="1468400" cy="1372248"/>
          </a:xfrm>
          <a:prstGeom prst="rect">
            <a:avLst/>
          </a:prstGeom>
          <a:noFill/>
          <a:ln>
            <a:noFill/>
          </a:ln>
        </p:spPr>
      </p:pic>
      <p:pic>
        <p:nvPicPr>
          <p:cNvPr id="239" name="Google Shape;239;p30"/>
          <p:cNvPicPr preferRelativeResize="0"/>
          <p:nvPr/>
        </p:nvPicPr>
        <p:blipFill>
          <a:blip r:embed="rId4">
            <a:alphaModFix/>
          </a:blip>
          <a:stretch>
            <a:fillRect/>
          </a:stretch>
        </p:blipFill>
        <p:spPr>
          <a:xfrm>
            <a:off x="552100" y="3049450"/>
            <a:ext cx="1337399" cy="1337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1"/>
          <p:cNvSpPr/>
          <p:nvPr/>
        </p:nvSpPr>
        <p:spPr>
          <a:xfrm>
            <a:off x="361950" y="350550"/>
            <a:ext cx="84033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5" name="Google Shape;245;p31"/>
          <p:cNvGrpSpPr/>
          <p:nvPr/>
        </p:nvGrpSpPr>
        <p:grpSpPr>
          <a:xfrm>
            <a:off x="1719604" y="-272247"/>
            <a:ext cx="5687992" cy="5687992"/>
            <a:chOff x="1719604" y="-272247"/>
            <a:chExt cx="5687992" cy="5687992"/>
          </a:xfrm>
        </p:grpSpPr>
        <p:pic>
          <p:nvPicPr>
            <p:cNvPr id="246" name="Google Shape;246;p31"/>
            <p:cNvPicPr preferRelativeResize="0"/>
            <p:nvPr/>
          </p:nvPicPr>
          <p:blipFill rotWithShape="1">
            <a:blip r:embed="rId3">
              <a:alphaModFix/>
            </a:blip>
            <a:srcRect b="0" l="0" r="0" t="0"/>
            <a:stretch/>
          </p:blipFill>
          <p:spPr>
            <a:xfrm>
              <a:off x="2175525" y="175275"/>
              <a:ext cx="4792950" cy="4792950"/>
            </a:xfrm>
            <a:prstGeom prst="rect">
              <a:avLst/>
            </a:prstGeom>
            <a:noFill/>
            <a:ln>
              <a:noFill/>
            </a:ln>
          </p:spPr>
        </p:pic>
        <p:pic>
          <p:nvPicPr>
            <p:cNvPr id="247" name="Google Shape;247;p31"/>
            <p:cNvPicPr preferRelativeResize="0"/>
            <p:nvPr/>
          </p:nvPicPr>
          <p:blipFill rotWithShape="1">
            <a:blip r:embed="rId3">
              <a:alphaModFix/>
            </a:blip>
            <a:srcRect b="0" l="0" r="0" t="0"/>
            <a:stretch/>
          </p:blipFill>
          <p:spPr>
            <a:xfrm rot="-723048">
              <a:off x="2167125" y="175275"/>
              <a:ext cx="4792949" cy="4792949"/>
            </a:xfrm>
            <a:prstGeom prst="rect">
              <a:avLst/>
            </a:prstGeom>
            <a:noFill/>
            <a:ln>
              <a:noFill/>
            </a:ln>
          </p:spPr>
        </p:pic>
        <p:sp>
          <p:nvSpPr>
            <p:cNvPr id="248" name="Google Shape;248;p31"/>
            <p:cNvSpPr/>
            <p:nvPr/>
          </p:nvSpPr>
          <p:spPr>
            <a:xfrm>
              <a:off x="2786550" y="789900"/>
              <a:ext cx="3554100" cy="3554100"/>
            </a:xfrm>
            <a:prstGeom prst="ellipse">
              <a:avLst/>
            </a:prstGeom>
            <a:solidFill>
              <a:srgbClr val="D5C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31"/>
          <p:cNvGrpSpPr/>
          <p:nvPr/>
        </p:nvGrpSpPr>
        <p:grpSpPr>
          <a:xfrm>
            <a:off x="2746258" y="415099"/>
            <a:ext cx="4169250" cy="4371900"/>
            <a:chOff x="2746258" y="415099"/>
            <a:chExt cx="4169250" cy="4371900"/>
          </a:xfrm>
        </p:grpSpPr>
        <p:sp>
          <p:nvSpPr>
            <p:cNvPr id="250" name="Google Shape;250;p31"/>
            <p:cNvSpPr/>
            <p:nvPr/>
          </p:nvSpPr>
          <p:spPr>
            <a:xfrm rot="2143939">
              <a:off x="3262125" y="2400759"/>
              <a:ext cx="1344865" cy="2200580"/>
            </a:xfrm>
            <a:prstGeom prst="triangle">
              <a:avLst>
                <a:gd fmla="val 50000" name="adj"/>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1" name="Google Shape;251;p31"/>
            <p:cNvCxnSpPr>
              <a:stCxn id="250" idx="0"/>
            </p:cNvCxnSpPr>
            <p:nvPr/>
          </p:nvCxnSpPr>
          <p:spPr>
            <a:xfrm rot="10800000">
              <a:off x="2985808" y="1000099"/>
              <a:ext cx="1591200" cy="1607700"/>
            </a:xfrm>
            <a:prstGeom prst="straightConnector1">
              <a:avLst/>
            </a:prstGeom>
            <a:noFill/>
            <a:ln cap="flat" cmpd="sng" w="38100">
              <a:solidFill>
                <a:srgbClr val="D5F267"/>
              </a:solidFill>
              <a:prstDash val="solid"/>
              <a:round/>
              <a:headEnd len="med" w="med" type="none"/>
              <a:tailEnd len="med" w="med" type="none"/>
            </a:ln>
          </p:spPr>
        </p:cxnSp>
        <p:cxnSp>
          <p:nvCxnSpPr>
            <p:cNvPr id="252" name="Google Shape;252;p31"/>
            <p:cNvCxnSpPr>
              <a:stCxn id="250" idx="0"/>
            </p:cNvCxnSpPr>
            <p:nvPr/>
          </p:nvCxnSpPr>
          <p:spPr>
            <a:xfrm rot="10800000">
              <a:off x="4540108" y="415099"/>
              <a:ext cx="36900" cy="2192700"/>
            </a:xfrm>
            <a:prstGeom prst="straightConnector1">
              <a:avLst/>
            </a:prstGeom>
            <a:noFill/>
            <a:ln cap="flat" cmpd="sng" w="38100">
              <a:solidFill>
                <a:srgbClr val="D5F267"/>
              </a:solidFill>
              <a:prstDash val="solid"/>
              <a:round/>
              <a:headEnd len="med" w="med" type="none"/>
              <a:tailEnd len="med" w="med" type="none"/>
            </a:ln>
          </p:spPr>
        </p:cxnSp>
        <p:cxnSp>
          <p:nvCxnSpPr>
            <p:cNvPr id="253" name="Google Shape;253;p31"/>
            <p:cNvCxnSpPr>
              <a:stCxn id="250" idx="0"/>
            </p:cNvCxnSpPr>
            <p:nvPr/>
          </p:nvCxnSpPr>
          <p:spPr>
            <a:xfrm flipH="1" rot="10800000">
              <a:off x="4577008" y="2580799"/>
              <a:ext cx="2338500" cy="27000"/>
            </a:xfrm>
            <a:prstGeom prst="straightConnector1">
              <a:avLst/>
            </a:prstGeom>
            <a:noFill/>
            <a:ln cap="flat" cmpd="sng" w="38100">
              <a:solidFill>
                <a:srgbClr val="D5F267"/>
              </a:solidFill>
              <a:prstDash val="solid"/>
              <a:round/>
              <a:headEnd len="med" w="med" type="none"/>
              <a:tailEnd len="med" w="med" type="none"/>
            </a:ln>
          </p:spPr>
        </p:cxnSp>
        <p:cxnSp>
          <p:nvCxnSpPr>
            <p:cNvPr id="254" name="Google Shape;254;p31"/>
            <p:cNvCxnSpPr>
              <a:stCxn id="250" idx="0"/>
            </p:cNvCxnSpPr>
            <p:nvPr/>
          </p:nvCxnSpPr>
          <p:spPr>
            <a:xfrm>
              <a:off x="4577008" y="2607799"/>
              <a:ext cx="2137500" cy="1108200"/>
            </a:xfrm>
            <a:prstGeom prst="straightConnector1">
              <a:avLst/>
            </a:prstGeom>
            <a:noFill/>
            <a:ln cap="flat" cmpd="sng" w="38100">
              <a:solidFill>
                <a:srgbClr val="D5F267"/>
              </a:solidFill>
              <a:prstDash val="solid"/>
              <a:round/>
              <a:headEnd len="med" w="med" type="none"/>
              <a:tailEnd len="med" w="med" type="none"/>
            </a:ln>
          </p:spPr>
        </p:cxnSp>
      </p:grpSp>
      <p:sp>
        <p:nvSpPr>
          <p:cNvPr id="255" name="Google Shape;255;p31"/>
          <p:cNvSpPr/>
          <p:nvPr/>
        </p:nvSpPr>
        <p:spPr>
          <a:xfrm rot="-2701098">
            <a:off x="2719185" y="3088000"/>
            <a:ext cx="1992981" cy="316501"/>
          </a:xfrm>
          <a:prstGeom prst="rtTriangle">
            <a:avLst/>
          </a:prstGeom>
          <a:solidFill>
            <a:srgbClr val="EE3124"/>
          </a:solidFill>
          <a:ln cap="flat" cmpd="sng" w="38100">
            <a:solidFill>
              <a:srgbClr val="A86B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1"/>
          <p:cNvSpPr txBox="1"/>
          <p:nvPr/>
        </p:nvSpPr>
        <p:spPr>
          <a:xfrm>
            <a:off x="2978925" y="2146850"/>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Facebook</a:t>
            </a:r>
            <a:endParaRPr b="1" i="1" sz="1100">
              <a:latin typeface="Georgia"/>
              <a:ea typeface="Georgia"/>
              <a:cs typeface="Georgia"/>
              <a:sym typeface="Georgia"/>
            </a:endParaRPr>
          </a:p>
        </p:txBody>
      </p:sp>
      <p:sp>
        <p:nvSpPr>
          <p:cNvPr id="257" name="Google Shape;257;p31"/>
          <p:cNvSpPr txBox="1"/>
          <p:nvPr/>
        </p:nvSpPr>
        <p:spPr>
          <a:xfrm>
            <a:off x="3464025" y="106797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News</a:t>
            </a:r>
            <a:endParaRPr b="1" i="1" sz="1100">
              <a:latin typeface="Georgia"/>
              <a:ea typeface="Georgia"/>
              <a:cs typeface="Georgia"/>
              <a:sym typeface="Georgia"/>
            </a:endParaRPr>
          </a:p>
        </p:txBody>
      </p:sp>
      <p:sp>
        <p:nvSpPr>
          <p:cNvPr id="258" name="Google Shape;258;p31"/>
          <p:cNvSpPr txBox="1"/>
          <p:nvPr/>
        </p:nvSpPr>
        <p:spPr>
          <a:xfrm>
            <a:off x="4699275" y="1456150"/>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Other Social Media</a:t>
            </a:r>
            <a:endParaRPr b="1" i="1" sz="1100">
              <a:latin typeface="Georgia"/>
              <a:ea typeface="Georgia"/>
              <a:cs typeface="Georgia"/>
              <a:sym typeface="Georgia"/>
            </a:endParaRPr>
          </a:p>
        </p:txBody>
      </p:sp>
      <p:sp>
        <p:nvSpPr>
          <p:cNvPr id="259" name="Google Shape;259;p31"/>
          <p:cNvSpPr txBox="1"/>
          <p:nvPr/>
        </p:nvSpPr>
        <p:spPr>
          <a:xfrm>
            <a:off x="5638525" y="2571750"/>
            <a:ext cx="15834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Music/</a:t>
            </a:r>
            <a:endParaRPr b="1"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Radio</a:t>
            </a:r>
            <a:endParaRPr b="1" i="1" sz="1100">
              <a:latin typeface="Georgia"/>
              <a:ea typeface="Georgia"/>
              <a:cs typeface="Georgia"/>
              <a:sym typeface="Georgia"/>
            </a:endParaRPr>
          </a:p>
        </p:txBody>
      </p:sp>
      <p:sp>
        <p:nvSpPr>
          <p:cNvPr id="260" name="Google Shape;260;p31"/>
          <p:cNvSpPr txBox="1"/>
          <p:nvPr/>
        </p:nvSpPr>
        <p:spPr>
          <a:xfrm>
            <a:off x="4354975" y="318437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Emails</a:t>
            </a:r>
            <a:endParaRPr b="1" i="1" sz="1100">
              <a:latin typeface="Georgia"/>
              <a:ea typeface="Georgia"/>
              <a:cs typeface="Georgia"/>
              <a:sym typeface="Georgia"/>
            </a:endParaRPr>
          </a:p>
        </p:txBody>
      </p:sp>
      <p:sp>
        <p:nvSpPr>
          <p:cNvPr id="261" name="Google Shape;261;p31"/>
          <p:cNvSpPr txBox="1"/>
          <p:nvPr/>
        </p:nvSpPr>
        <p:spPr>
          <a:xfrm>
            <a:off x="3273150" y="3332225"/>
            <a:ext cx="1169100" cy="756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TV</a:t>
            </a:r>
            <a:endParaRPr b="1" i="1" sz="1100">
              <a:latin typeface="Georgia"/>
              <a:ea typeface="Georgia"/>
              <a:cs typeface="Georgia"/>
              <a:sym typeface="Georgia"/>
            </a:endParaRPr>
          </a:p>
        </p:txBody>
      </p:sp>
      <p:pic>
        <p:nvPicPr>
          <p:cNvPr id="262" name="Google Shape;262;p31"/>
          <p:cNvPicPr preferRelativeResize="0"/>
          <p:nvPr/>
        </p:nvPicPr>
        <p:blipFill rotWithShape="1">
          <a:blip r:embed="rId4">
            <a:alphaModFix/>
          </a:blip>
          <a:srcRect b="0" l="0" r="0" t="0"/>
          <a:stretch/>
        </p:blipFill>
        <p:spPr>
          <a:xfrm>
            <a:off x="640700" y="3519624"/>
            <a:ext cx="981750" cy="917445"/>
          </a:xfrm>
          <a:prstGeom prst="rect">
            <a:avLst/>
          </a:prstGeom>
          <a:noFill/>
          <a:ln>
            <a:noFill/>
          </a:ln>
        </p:spPr>
      </p:pic>
      <p:sp>
        <p:nvSpPr>
          <p:cNvPr id="263" name="Google Shape;263;p31"/>
          <p:cNvSpPr txBox="1"/>
          <p:nvPr/>
        </p:nvSpPr>
        <p:spPr>
          <a:xfrm>
            <a:off x="784550" y="2038200"/>
            <a:ext cx="2143500" cy="5586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Connection to </a:t>
            </a:r>
            <a:r>
              <a:rPr lang="en" sz="1100">
                <a:solidFill>
                  <a:srgbClr val="FFFFFF"/>
                </a:solidFill>
                <a:latin typeface="Georgia"/>
                <a:ea typeface="Georgia"/>
                <a:cs typeface="Georgia"/>
                <a:sym typeface="Georgia"/>
              </a:rPr>
              <a:t>friends</a:t>
            </a:r>
            <a:r>
              <a:rPr lang="en" sz="1100">
                <a:solidFill>
                  <a:srgbClr val="FFFFFF"/>
                </a:solidFill>
                <a:latin typeface="Georgia"/>
                <a:ea typeface="Georgia"/>
                <a:cs typeface="Georgia"/>
                <a:sym typeface="Georgia"/>
              </a:rPr>
              <a:t> &amp; family.</a:t>
            </a:r>
            <a:endParaRPr sz="11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Able to share life events.</a:t>
            </a:r>
            <a:endParaRPr sz="1100">
              <a:solidFill>
                <a:srgbClr val="FFFFFF"/>
              </a:solidFill>
              <a:latin typeface="Georgia"/>
              <a:ea typeface="Georgia"/>
              <a:cs typeface="Georgia"/>
              <a:sym typeface="Georgia"/>
            </a:endParaRPr>
          </a:p>
        </p:txBody>
      </p:sp>
      <p:sp>
        <p:nvSpPr>
          <p:cNvPr id="264" name="Google Shape;264;p31"/>
          <p:cNvSpPr txBox="1"/>
          <p:nvPr/>
        </p:nvSpPr>
        <p:spPr>
          <a:xfrm>
            <a:off x="784550" y="2584550"/>
            <a:ext cx="2143500" cy="3183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Negativity &amp; division.</a:t>
            </a:r>
            <a:endParaRPr sz="1100">
              <a:solidFill>
                <a:srgbClr val="FFFFFF"/>
              </a:solidFill>
              <a:latin typeface="Georgia"/>
              <a:ea typeface="Georgia"/>
              <a:cs typeface="Georgia"/>
              <a:sym typeface="Georgia"/>
            </a:endParaRPr>
          </a:p>
        </p:txBody>
      </p:sp>
      <p:sp>
        <p:nvSpPr>
          <p:cNvPr id="265" name="Google Shape;265;p31"/>
          <p:cNvSpPr txBox="1"/>
          <p:nvPr/>
        </p:nvSpPr>
        <p:spPr>
          <a:xfrm>
            <a:off x="1515700" y="591500"/>
            <a:ext cx="2143500" cy="3183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Real world info.</a:t>
            </a:r>
            <a:endParaRPr sz="1100">
              <a:solidFill>
                <a:srgbClr val="FFFFFF"/>
              </a:solidFill>
              <a:latin typeface="Georgia"/>
              <a:ea typeface="Georgia"/>
              <a:cs typeface="Georgia"/>
              <a:sym typeface="Georgia"/>
            </a:endParaRPr>
          </a:p>
        </p:txBody>
      </p:sp>
      <p:sp>
        <p:nvSpPr>
          <p:cNvPr id="266" name="Google Shape;266;p31"/>
          <p:cNvSpPr txBox="1"/>
          <p:nvPr/>
        </p:nvSpPr>
        <p:spPr>
          <a:xfrm>
            <a:off x="1515700" y="897550"/>
            <a:ext cx="2143500" cy="5586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Can be hard to tell what is fact &amp; </a:t>
            </a:r>
            <a:r>
              <a:rPr lang="en" sz="1100">
                <a:solidFill>
                  <a:srgbClr val="FFFFFF"/>
                </a:solidFill>
                <a:latin typeface="Georgia"/>
                <a:ea typeface="Georgia"/>
                <a:cs typeface="Georgia"/>
                <a:sym typeface="Georgia"/>
              </a:rPr>
              <a:t>what</a:t>
            </a:r>
            <a:r>
              <a:rPr lang="en" sz="1100">
                <a:solidFill>
                  <a:srgbClr val="FFFFFF"/>
                </a:solidFill>
                <a:latin typeface="Georgia"/>
                <a:ea typeface="Georgia"/>
                <a:cs typeface="Georgia"/>
                <a:sym typeface="Georgia"/>
              </a:rPr>
              <a:t> is opinion. </a:t>
            </a:r>
            <a:endParaRPr sz="1100">
              <a:solidFill>
                <a:srgbClr val="FFFFFF"/>
              </a:solidFill>
              <a:latin typeface="Georgia"/>
              <a:ea typeface="Georgia"/>
              <a:cs typeface="Georgia"/>
              <a:sym typeface="Georgia"/>
            </a:endParaRPr>
          </a:p>
        </p:txBody>
      </p:sp>
      <p:sp>
        <p:nvSpPr>
          <p:cNvPr id="267" name="Google Shape;267;p31"/>
          <p:cNvSpPr txBox="1"/>
          <p:nvPr/>
        </p:nvSpPr>
        <p:spPr>
          <a:xfrm>
            <a:off x="5798450" y="959325"/>
            <a:ext cx="2478900" cy="3183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Entertainment.</a:t>
            </a:r>
            <a:endParaRPr sz="1100">
              <a:solidFill>
                <a:srgbClr val="FFFFFF"/>
              </a:solidFill>
              <a:latin typeface="Georgia"/>
              <a:ea typeface="Georgia"/>
              <a:cs typeface="Georgia"/>
              <a:sym typeface="Georgia"/>
            </a:endParaRPr>
          </a:p>
        </p:txBody>
      </p:sp>
      <p:sp>
        <p:nvSpPr>
          <p:cNvPr id="268" name="Google Shape;268;p31"/>
          <p:cNvSpPr txBox="1"/>
          <p:nvPr/>
        </p:nvSpPr>
        <p:spPr>
          <a:xfrm>
            <a:off x="5798450" y="1265375"/>
            <a:ext cx="2478900" cy="5586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Time suck.</a:t>
            </a:r>
            <a:endParaRPr sz="11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Trying to keep up with everyone else.</a:t>
            </a:r>
            <a:endParaRPr sz="1100">
              <a:solidFill>
                <a:srgbClr val="FFFFFF"/>
              </a:solidFill>
              <a:latin typeface="Georgia"/>
              <a:ea typeface="Georgia"/>
              <a:cs typeface="Georgia"/>
              <a:sym typeface="Georgia"/>
            </a:endParaRPr>
          </a:p>
        </p:txBody>
      </p:sp>
      <p:sp>
        <p:nvSpPr>
          <p:cNvPr id="269" name="Google Shape;269;p31"/>
          <p:cNvSpPr txBox="1"/>
          <p:nvPr/>
        </p:nvSpPr>
        <p:spPr>
          <a:xfrm>
            <a:off x="2413900" y="3398050"/>
            <a:ext cx="1169100" cy="3183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Entertainment.</a:t>
            </a:r>
            <a:endParaRPr sz="1100">
              <a:solidFill>
                <a:srgbClr val="FFFFFF"/>
              </a:solidFill>
              <a:latin typeface="Georgia"/>
              <a:ea typeface="Georgia"/>
              <a:cs typeface="Georgia"/>
              <a:sym typeface="Georgia"/>
            </a:endParaRPr>
          </a:p>
        </p:txBody>
      </p:sp>
      <p:sp>
        <p:nvSpPr>
          <p:cNvPr id="270" name="Google Shape;270;p31"/>
          <p:cNvSpPr txBox="1"/>
          <p:nvPr/>
        </p:nvSpPr>
        <p:spPr>
          <a:xfrm>
            <a:off x="2413900" y="3704100"/>
            <a:ext cx="1169100" cy="3183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Time suck.</a:t>
            </a:r>
            <a:endParaRPr sz="1100">
              <a:solidFill>
                <a:srgbClr val="FFFFFF"/>
              </a:solidFill>
              <a:latin typeface="Georgia"/>
              <a:ea typeface="Georgia"/>
              <a:cs typeface="Georgia"/>
              <a:sym typeface="Georgia"/>
            </a:endParaRPr>
          </a:p>
        </p:txBody>
      </p:sp>
      <p:sp>
        <p:nvSpPr>
          <p:cNvPr id="271" name="Google Shape;271;p31"/>
          <p:cNvSpPr txBox="1"/>
          <p:nvPr/>
        </p:nvSpPr>
        <p:spPr>
          <a:xfrm>
            <a:off x="6743500" y="2558600"/>
            <a:ext cx="1737300" cy="3183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Mood booster.</a:t>
            </a:r>
            <a:endParaRPr sz="1100">
              <a:solidFill>
                <a:srgbClr val="FFFFFF"/>
              </a:solidFill>
              <a:latin typeface="Georgia"/>
              <a:ea typeface="Georgia"/>
              <a:cs typeface="Georgia"/>
              <a:sym typeface="Georgia"/>
            </a:endParaRPr>
          </a:p>
        </p:txBody>
      </p:sp>
      <p:sp>
        <p:nvSpPr>
          <p:cNvPr id="272" name="Google Shape;272;p31"/>
          <p:cNvSpPr txBox="1"/>
          <p:nvPr/>
        </p:nvSpPr>
        <p:spPr>
          <a:xfrm>
            <a:off x="6743500" y="2864650"/>
            <a:ext cx="1737300" cy="6903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Radio is filled with ads.</a:t>
            </a:r>
            <a:endParaRPr sz="11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Some music has negative messages.</a:t>
            </a:r>
            <a:endParaRPr sz="1100">
              <a:solidFill>
                <a:srgbClr val="FFFFFF"/>
              </a:solidFill>
              <a:latin typeface="Georgia"/>
              <a:ea typeface="Georgia"/>
              <a:cs typeface="Georgia"/>
              <a:sym typeface="Georgia"/>
            </a:endParaRPr>
          </a:p>
        </p:txBody>
      </p:sp>
      <p:sp>
        <p:nvSpPr>
          <p:cNvPr id="273" name="Google Shape;273;p31"/>
          <p:cNvSpPr txBox="1"/>
          <p:nvPr/>
        </p:nvSpPr>
        <p:spPr>
          <a:xfrm>
            <a:off x="4572000" y="3812725"/>
            <a:ext cx="2143500" cy="318300"/>
          </a:xfrm>
          <a:prstGeom prst="rect">
            <a:avLst/>
          </a:prstGeom>
          <a:solidFill>
            <a:srgbClr val="00B050"/>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Connection to friends &amp; family.</a:t>
            </a:r>
            <a:endParaRPr sz="1100">
              <a:solidFill>
                <a:srgbClr val="FFFFFF"/>
              </a:solidFill>
              <a:latin typeface="Georgia"/>
              <a:ea typeface="Georgia"/>
              <a:cs typeface="Georgia"/>
              <a:sym typeface="Georgia"/>
            </a:endParaRPr>
          </a:p>
        </p:txBody>
      </p:sp>
      <p:sp>
        <p:nvSpPr>
          <p:cNvPr id="274" name="Google Shape;274;p31"/>
          <p:cNvSpPr txBox="1"/>
          <p:nvPr/>
        </p:nvSpPr>
        <p:spPr>
          <a:xfrm>
            <a:off x="4572000" y="4118775"/>
            <a:ext cx="2143500" cy="318300"/>
          </a:xfrm>
          <a:prstGeom prst="rect">
            <a:avLst/>
          </a:prstGeom>
          <a:solidFill>
            <a:srgbClr val="EE3124"/>
          </a:solid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lang="en" sz="1100">
                <a:solidFill>
                  <a:srgbClr val="FFFFFF"/>
                </a:solidFill>
                <a:latin typeface="Georgia"/>
                <a:ea typeface="Georgia"/>
                <a:cs typeface="Georgia"/>
                <a:sym typeface="Georgia"/>
              </a:rPr>
              <a:t>Spam</a:t>
            </a:r>
            <a:r>
              <a:rPr lang="en" sz="1100">
                <a:solidFill>
                  <a:srgbClr val="FFFFFF"/>
                </a:solidFill>
                <a:latin typeface="Georgia"/>
                <a:ea typeface="Georgia"/>
                <a:cs typeface="Georgia"/>
                <a:sym typeface="Georgia"/>
              </a:rPr>
              <a:t>.</a:t>
            </a:r>
            <a:endParaRPr sz="1100">
              <a:solidFill>
                <a:srgbClr val="FFFFFF"/>
              </a:solidFill>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2"/>
          <p:cNvSpPr/>
          <p:nvPr/>
        </p:nvSpPr>
        <p:spPr>
          <a:xfrm>
            <a:off x="4553100" y="350575"/>
            <a:ext cx="133800" cy="4514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2"/>
          <p:cNvSpPr txBox="1"/>
          <p:nvPr/>
        </p:nvSpPr>
        <p:spPr>
          <a:xfrm>
            <a:off x="628450" y="1991825"/>
            <a:ext cx="3496200" cy="2188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So, how much </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rPr lang="en" sz="3300">
                <a:solidFill>
                  <a:schemeClr val="dk1"/>
                </a:solidFill>
                <a:latin typeface="Georgia"/>
                <a:ea typeface="Georgia"/>
                <a:cs typeface="Georgia"/>
                <a:sym typeface="Georgia"/>
              </a:rPr>
              <a:t>is too much?</a:t>
            </a:r>
            <a:endParaRPr sz="3300">
              <a:solidFill>
                <a:schemeClr val="dk1"/>
              </a:solidFill>
              <a:latin typeface="Georgia"/>
              <a:ea typeface="Georgia"/>
              <a:cs typeface="Georgia"/>
              <a:sym typeface="Georgia"/>
            </a:endParaRPr>
          </a:p>
          <a:p>
            <a:pPr indent="0" lvl="0" marL="0" rtl="0" algn="ctr">
              <a:lnSpc>
                <a:spcPct val="115000"/>
              </a:lnSpc>
              <a:spcBef>
                <a:spcPts val="0"/>
              </a:spcBef>
              <a:spcAft>
                <a:spcPts val="0"/>
              </a:spcAft>
              <a:buSzPts val="1100"/>
              <a:buNone/>
            </a:pPr>
            <a:r>
              <a:t/>
            </a:r>
            <a:endParaRPr sz="2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chemeClr val="dk1"/>
                </a:solidFill>
                <a:latin typeface="Georgia"/>
                <a:ea typeface="Georgia"/>
                <a:cs typeface="Georgia"/>
                <a:sym typeface="Georgia"/>
              </a:rPr>
              <a:t>Many of us might hear or feel that we are on our devices too much. How long do you spend on your devices?</a:t>
            </a:r>
            <a:endParaRPr sz="31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81" name="Google Shape;281;p32"/>
          <p:cNvPicPr preferRelativeResize="0"/>
          <p:nvPr/>
        </p:nvPicPr>
        <p:blipFill rotWithShape="1">
          <a:blip r:embed="rId3">
            <a:alphaModFix/>
          </a:blip>
          <a:srcRect b="0" l="0" r="0" t="0"/>
          <a:stretch/>
        </p:blipFill>
        <p:spPr>
          <a:xfrm>
            <a:off x="1949437" y="1012924"/>
            <a:ext cx="854220" cy="798269"/>
          </a:xfrm>
          <a:prstGeom prst="rect">
            <a:avLst/>
          </a:prstGeom>
          <a:noFill/>
          <a:ln>
            <a:noFill/>
          </a:ln>
        </p:spPr>
      </p:pic>
      <p:sp>
        <p:nvSpPr>
          <p:cNvPr id="282" name="Google Shape;282;p32"/>
          <p:cNvSpPr txBox="1"/>
          <p:nvPr/>
        </p:nvSpPr>
        <p:spPr>
          <a:xfrm>
            <a:off x="5007250" y="874800"/>
            <a:ext cx="3568800" cy="319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The next slide is a 2020 lifespan chart, created by the World Health Organization of a person that has an average lifespan of 72 years and how long they spend doing certain activities</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Look at how much time we spend on social media and watching TV (We spend nearly 12% of our life watching TV!)</a:t>
            </a:r>
            <a:endParaRPr>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3"/>
          <p:cNvPicPr preferRelativeResize="0"/>
          <p:nvPr/>
        </p:nvPicPr>
        <p:blipFill rotWithShape="1">
          <a:blip r:embed="rId3">
            <a:alphaModFix/>
          </a:blip>
          <a:srcRect b="3007" l="0" r="0" t="3007"/>
          <a:stretch/>
        </p:blipFill>
        <p:spPr>
          <a:xfrm>
            <a:off x="361950" y="350550"/>
            <a:ext cx="8403300" cy="4432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4"/>
          <p:cNvSpPr/>
          <p:nvPr/>
        </p:nvSpPr>
        <p:spPr>
          <a:xfrm>
            <a:off x="4181650" y="350575"/>
            <a:ext cx="4593300" cy="44376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4"/>
          <p:cNvSpPr txBox="1"/>
          <p:nvPr/>
        </p:nvSpPr>
        <p:spPr>
          <a:xfrm>
            <a:off x="516388" y="1786125"/>
            <a:ext cx="3263100" cy="2188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H</a:t>
            </a:r>
            <a:r>
              <a:rPr lang="en" sz="3300">
                <a:solidFill>
                  <a:schemeClr val="dk1"/>
                </a:solidFill>
                <a:latin typeface="Georgia"/>
                <a:ea typeface="Georgia"/>
                <a:cs typeface="Georgia"/>
                <a:sym typeface="Georgia"/>
              </a:rPr>
              <a:t>ow much </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rPr lang="en" sz="3300">
                <a:solidFill>
                  <a:schemeClr val="dk1"/>
                </a:solidFill>
                <a:latin typeface="Georgia"/>
                <a:ea typeface="Georgia"/>
                <a:cs typeface="Georgia"/>
                <a:sym typeface="Georgia"/>
              </a:rPr>
              <a:t>is too much?</a:t>
            </a:r>
            <a:endParaRPr sz="3300">
              <a:solidFill>
                <a:schemeClr val="dk1"/>
              </a:solidFill>
              <a:latin typeface="Georgia"/>
              <a:ea typeface="Georgia"/>
              <a:cs typeface="Georgia"/>
              <a:sym typeface="Georgia"/>
            </a:endParaRPr>
          </a:p>
          <a:p>
            <a:pPr indent="0" lvl="0" marL="0" rtl="0" algn="ctr">
              <a:lnSpc>
                <a:spcPct val="115000"/>
              </a:lnSpc>
              <a:spcBef>
                <a:spcPts val="0"/>
              </a:spcBef>
              <a:spcAft>
                <a:spcPts val="0"/>
              </a:spcAft>
              <a:buSzPts val="1100"/>
              <a:buNone/>
            </a:pPr>
            <a:r>
              <a:t/>
            </a:r>
            <a:endParaRPr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SzPts val="1100"/>
              <a:buNone/>
            </a:pPr>
            <a:r>
              <a:rPr lang="en" sz="1600">
                <a:latin typeface="Georgia"/>
                <a:ea typeface="Georgia"/>
                <a:cs typeface="Georgia"/>
                <a:sym typeface="Georgia"/>
              </a:rPr>
              <a:t>Look at how quickly our usage per day has increased over the years. Do you think the numbers will go up or down as the years go on?</a:t>
            </a:r>
            <a:endParaRPr sz="2000">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94" name="Google Shape;294;p34"/>
          <p:cNvPicPr preferRelativeResize="0"/>
          <p:nvPr/>
        </p:nvPicPr>
        <p:blipFill rotWithShape="1">
          <a:blip r:embed="rId3">
            <a:alphaModFix/>
          </a:blip>
          <a:srcRect b="0" l="0" r="0" t="0"/>
          <a:stretch/>
        </p:blipFill>
        <p:spPr>
          <a:xfrm>
            <a:off x="1720837" y="784324"/>
            <a:ext cx="854220" cy="798269"/>
          </a:xfrm>
          <a:prstGeom prst="rect">
            <a:avLst/>
          </a:prstGeom>
          <a:noFill/>
          <a:ln>
            <a:noFill/>
          </a:ln>
        </p:spPr>
      </p:pic>
      <p:pic>
        <p:nvPicPr>
          <p:cNvPr id="295" name="Google Shape;295;p34"/>
          <p:cNvPicPr preferRelativeResize="0"/>
          <p:nvPr/>
        </p:nvPicPr>
        <p:blipFill>
          <a:blip r:embed="rId4">
            <a:alphaModFix/>
          </a:blip>
          <a:stretch>
            <a:fillRect/>
          </a:stretch>
        </p:blipFill>
        <p:spPr>
          <a:xfrm>
            <a:off x="4181650" y="862013"/>
            <a:ext cx="4593301" cy="34194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5"/>
          <p:cNvSpPr/>
          <p:nvPr/>
        </p:nvSpPr>
        <p:spPr>
          <a:xfrm>
            <a:off x="4181650" y="350575"/>
            <a:ext cx="45933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5"/>
          <p:cNvSpPr txBox="1"/>
          <p:nvPr/>
        </p:nvSpPr>
        <p:spPr>
          <a:xfrm>
            <a:off x="606100" y="350575"/>
            <a:ext cx="3288000" cy="44376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SzPts val="1100"/>
              <a:buNone/>
            </a:pPr>
            <a:r>
              <a:rPr lang="en" sz="1600">
                <a:latin typeface="Georgia"/>
                <a:ea typeface="Georgia"/>
                <a:cs typeface="Georgia"/>
                <a:sym typeface="Georgia"/>
              </a:rPr>
              <a:t>In 2019, a study found that much of Gen Z either took a break or quit social media all together. This research suggests that the increased time on social media may not continue much further into the future.</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Everything from Facebook to Tinder was affected. But why?</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Why do you think?</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See the next slide for what the study found.</a:t>
            </a:r>
            <a:endParaRPr>
              <a:latin typeface="Geo"/>
              <a:ea typeface="Geo"/>
              <a:cs typeface="Geo"/>
              <a:sym typeface="Geo"/>
            </a:endParaRPr>
          </a:p>
        </p:txBody>
      </p:sp>
      <p:pic>
        <p:nvPicPr>
          <p:cNvPr id="302" name="Google Shape;302;p35"/>
          <p:cNvPicPr preferRelativeResize="0"/>
          <p:nvPr/>
        </p:nvPicPr>
        <p:blipFill>
          <a:blip r:embed="rId3">
            <a:alphaModFix/>
          </a:blip>
          <a:stretch>
            <a:fillRect/>
          </a:stretch>
        </p:blipFill>
        <p:spPr>
          <a:xfrm>
            <a:off x="4181651" y="1048838"/>
            <a:ext cx="4593300" cy="30410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6"/>
          <p:cNvSpPr/>
          <p:nvPr/>
        </p:nvSpPr>
        <p:spPr>
          <a:xfrm>
            <a:off x="4181650" y="350575"/>
            <a:ext cx="45933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6"/>
          <p:cNvSpPr txBox="1"/>
          <p:nvPr/>
        </p:nvSpPr>
        <p:spPr>
          <a:xfrm>
            <a:off x="606100" y="350575"/>
            <a:ext cx="3288000" cy="44376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The majority stepped away because they felt they were spending too much time on social media.</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Content negativity and privacy concerns also played a huge role.</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This needs to change! If we are going to use social media platforms to communicate, we need to control the content and make it a safer place.</a:t>
            </a:r>
            <a:endParaRPr>
              <a:latin typeface="Georgia"/>
              <a:ea typeface="Georgia"/>
              <a:cs typeface="Georgia"/>
              <a:sym typeface="Georgia"/>
            </a:endParaRPr>
          </a:p>
        </p:txBody>
      </p:sp>
      <p:pic>
        <p:nvPicPr>
          <p:cNvPr id="309" name="Google Shape;309;p36"/>
          <p:cNvPicPr preferRelativeResize="0"/>
          <p:nvPr/>
        </p:nvPicPr>
        <p:blipFill>
          <a:blip r:embed="rId3">
            <a:alphaModFix/>
          </a:blip>
          <a:stretch>
            <a:fillRect/>
          </a:stretch>
        </p:blipFill>
        <p:spPr>
          <a:xfrm>
            <a:off x="4181651" y="1048838"/>
            <a:ext cx="4593300" cy="30410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7"/>
          <p:cNvSpPr/>
          <p:nvPr/>
        </p:nvSpPr>
        <p:spPr>
          <a:xfrm>
            <a:off x="361950" y="315175"/>
            <a:ext cx="8420100" cy="12057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p:cNvSpPr/>
          <p:nvPr/>
        </p:nvSpPr>
        <p:spPr>
          <a:xfrm>
            <a:off x="361950" y="1645875"/>
            <a:ext cx="3457500" cy="31470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p:cNvSpPr txBox="1"/>
          <p:nvPr/>
        </p:nvSpPr>
        <p:spPr>
          <a:xfrm>
            <a:off x="361952" y="415142"/>
            <a:ext cx="8245162" cy="1078174"/>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chemeClr val="lt1"/>
                </a:solidFill>
                <a:latin typeface="Georgia"/>
                <a:ea typeface="Georgia"/>
                <a:cs typeface="Georgia"/>
                <a:sym typeface="Georgia"/>
              </a:rPr>
              <a:t>How has social media evolved?</a:t>
            </a:r>
            <a:endParaRPr sz="1100"/>
          </a:p>
        </p:txBody>
      </p:sp>
      <p:sp>
        <p:nvSpPr>
          <p:cNvPr id="317" name="Google Shape;317;p37"/>
          <p:cNvSpPr txBox="1"/>
          <p:nvPr>
            <p:ph idx="1" type="body"/>
          </p:nvPr>
        </p:nvSpPr>
        <p:spPr>
          <a:xfrm>
            <a:off x="4067175" y="1645800"/>
            <a:ext cx="4539900" cy="3147000"/>
          </a:xfrm>
          <a:prstGeom prst="rect">
            <a:avLst/>
          </a:prstGeom>
          <a:noFill/>
          <a:ln>
            <a:noFill/>
          </a:ln>
        </p:spPr>
        <p:txBody>
          <a:bodyPr anchorCtr="0" anchor="ctr" bIns="34275" lIns="68575" spcFirstLastPara="1" rIns="68575" wrap="square" tIns="3427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sz="1400">
                <a:solidFill>
                  <a:srgbClr val="000000"/>
                </a:solidFill>
              </a:rPr>
              <a:t>This video shows the ranking of the most popular social media and its growth.</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It’s 8 minutes long, we’ll start at the beginning, fast forward to the year you were born, and then to around 2015 until the end.</a:t>
            </a:r>
            <a:endParaRPr sz="1400">
              <a:solidFill>
                <a:srgbClr val="000000"/>
              </a:solidFill>
            </a:endParaRPr>
          </a:p>
          <a:p>
            <a:pPr indent="0" lvl="0" marL="0" rtl="0" algn="l">
              <a:lnSpc>
                <a:spcPct val="115000"/>
              </a:lnSpc>
              <a:spcBef>
                <a:spcPts val="0"/>
              </a:spcBef>
              <a:spcAft>
                <a:spcPts val="0"/>
              </a:spcAft>
              <a:buNone/>
            </a:pPr>
            <a:r>
              <a:t/>
            </a:r>
            <a:endParaRPr sz="1400">
              <a:solidFill>
                <a:srgbClr val="000000"/>
              </a:solidFill>
            </a:endParaRPr>
          </a:p>
          <a:p>
            <a:pPr indent="0" lvl="0" marL="0" rtl="0" algn="l">
              <a:lnSpc>
                <a:spcPct val="115000"/>
              </a:lnSpc>
              <a:spcBef>
                <a:spcPts val="0"/>
              </a:spcBef>
              <a:spcAft>
                <a:spcPts val="0"/>
              </a:spcAft>
              <a:buClr>
                <a:schemeClr val="dk1"/>
              </a:buClr>
              <a:buSzPts val="1100"/>
              <a:buFont typeface="Arial"/>
              <a:buNone/>
            </a:pPr>
            <a:r>
              <a:rPr lang="en" sz="1400">
                <a:solidFill>
                  <a:srgbClr val="000000"/>
                </a:solidFill>
              </a:rPr>
              <a:t>Notice how in 2019, we were headed into an election year and Twitter surged?</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Then in 2020 being in quarantine for Covid, people looked to Pinterest for cleaning and redecorating tips</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Then Tiktok blew up  as well.</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Social media is always changing and will continue to especially during virtual life.</a:t>
            </a:r>
            <a:endParaRPr sz="1800">
              <a:solidFill>
                <a:srgbClr val="000000"/>
              </a:solidFill>
            </a:endParaRPr>
          </a:p>
        </p:txBody>
      </p:sp>
      <p:pic>
        <p:nvPicPr>
          <p:cNvPr descr="This video shows a ranking with the Most Popular Social Media (Youtube, Instagram, Facebook, Twitter, etc.), reflecting their growth (using the number of monthly active users) between the years 2004 and 2020. &#10;&#10;Like and Subscribe for new High Quality Visualizations uploaded every week!&#10;&#10;Data Source: Social Media Ranking /Social Network Ranking report from Statista.com.&#10;&#10;Music:&#10;Scott Buckley - Icarus, Monomyth, Omega." id="318" name="Google Shape;318;p37" title="Most Popular Social Media - Growth Evolution (2004-2020)">
            <a:hlinkClick r:id="rId3"/>
          </p:cNvPr>
          <p:cNvPicPr preferRelativeResize="0"/>
          <p:nvPr/>
        </p:nvPicPr>
        <p:blipFill>
          <a:blip r:embed="rId4">
            <a:alphaModFix/>
          </a:blip>
          <a:stretch>
            <a:fillRect/>
          </a:stretch>
        </p:blipFill>
        <p:spPr>
          <a:xfrm>
            <a:off x="361950" y="1922738"/>
            <a:ext cx="3457500" cy="25931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8"/>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8"/>
          <p:cNvSpPr txBox="1"/>
          <p:nvPr>
            <p:ph type="title"/>
          </p:nvPr>
        </p:nvSpPr>
        <p:spPr>
          <a:xfrm>
            <a:off x="0" y="350576"/>
            <a:ext cx="9143999" cy="563824"/>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lang="en"/>
              <a:t>How has social media evolved?</a:t>
            </a:r>
            <a:endParaRPr i="0" sz="3300" u="none" cap="none" strike="noStrike">
              <a:solidFill>
                <a:schemeClr val="dk1"/>
              </a:solidFill>
            </a:endParaRPr>
          </a:p>
        </p:txBody>
      </p:sp>
      <p:pic>
        <p:nvPicPr>
          <p:cNvPr id="325" name="Google Shape;325;p38"/>
          <p:cNvPicPr preferRelativeResize="0"/>
          <p:nvPr/>
        </p:nvPicPr>
        <p:blipFill rotWithShape="1">
          <a:blip r:embed="rId3">
            <a:alphaModFix/>
          </a:blip>
          <a:srcRect b="0" l="0" r="0" t="0"/>
          <a:stretch/>
        </p:blipFill>
        <p:spPr>
          <a:xfrm>
            <a:off x="7927830" y="3738136"/>
            <a:ext cx="854220" cy="798268"/>
          </a:xfrm>
          <a:prstGeom prst="rect">
            <a:avLst/>
          </a:prstGeom>
          <a:noFill/>
          <a:ln>
            <a:noFill/>
          </a:ln>
        </p:spPr>
      </p:pic>
      <p:pic>
        <p:nvPicPr>
          <p:cNvPr id="326" name="Google Shape;326;p38"/>
          <p:cNvPicPr preferRelativeResize="0"/>
          <p:nvPr/>
        </p:nvPicPr>
        <p:blipFill>
          <a:blip r:embed="rId4">
            <a:alphaModFix/>
          </a:blip>
          <a:stretch>
            <a:fillRect/>
          </a:stretch>
        </p:blipFill>
        <p:spPr>
          <a:xfrm>
            <a:off x="362125" y="998625"/>
            <a:ext cx="4383700" cy="3669575"/>
          </a:xfrm>
          <a:prstGeom prst="rect">
            <a:avLst/>
          </a:prstGeom>
          <a:noFill/>
          <a:ln>
            <a:noFill/>
          </a:ln>
        </p:spPr>
      </p:pic>
      <p:sp>
        <p:nvSpPr>
          <p:cNvPr id="327" name="Google Shape;327;p38"/>
          <p:cNvSpPr txBox="1"/>
          <p:nvPr/>
        </p:nvSpPr>
        <p:spPr>
          <a:xfrm>
            <a:off x="5036000" y="1484450"/>
            <a:ext cx="3397800" cy="213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Because of quarantine, there was a drastic increase entertainment sites and social media like Facebook, Netflix, and YouTube.</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Many of us needed new ways to keep entertained or stay connected.</a:t>
            </a:r>
            <a:endParaRPr sz="1600">
              <a:latin typeface="Georgia"/>
              <a:ea typeface="Georgia"/>
              <a:cs typeface="Georgia"/>
              <a:sym typeface="Georgi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9"/>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9"/>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lang="en"/>
              <a:t>How has social media evolved?</a:t>
            </a:r>
            <a:endParaRPr i="0" sz="3300" u="none" cap="none" strike="noStrike">
              <a:solidFill>
                <a:schemeClr val="dk1"/>
              </a:solidFill>
            </a:endParaRPr>
          </a:p>
        </p:txBody>
      </p:sp>
      <p:pic>
        <p:nvPicPr>
          <p:cNvPr id="334" name="Google Shape;334;p39"/>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
        <p:nvSpPr>
          <p:cNvPr id="335" name="Google Shape;335;p39"/>
          <p:cNvSpPr txBox="1"/>
          <p:nvPr/>
        </p:nvSpPr>
        <p:spPr>
          <a:xfrm>
            <a:off x="4771575" y="1252925"/>
            <a:ext cx="3937200" cy="297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We also have become reliant on services that allow us to work from home. Many of us used or still use Zoom, Google Classroom, and others to stay connected with friends and family.</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How do you think this might change the future of the work and school environment?</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Of social gatherings?</a:t>
            </a:r>
            <a:endParaRPr sz="1600">
              <a:latin typeface="Georgia"/>
              <a:ea typeface="Georgia"/>
              <a:cs typeface="Georgia"/>
              <a:sym typeface="Georgia"/>
            </a:endParaRPr>
          </a:p>
        </p:txBody>
      </p:sp>
      <p:pic>
        <p:nvPicPr>
          <p:cNvPr id="336" name="Google Shape;336;p39"/>
          <p:cNvPicPr preferRelativeResize="0"/>
          <p:nvPr/>
        </p:nvPicPr>
        <p:blipFill>
          <a:blip r:embed="rId4">
            <a:alphaModFix/>
          </a:blip>
          <a:stretch>
            <a:fillRect/>
          </a:stretch>
        </p:blipFill>
        <p:spPr>
          <a:xfrm>
            <a:off x="362125" y="1130300"/>
            <a:ext cx="3937150" cy="3532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0"/>
          <p:cNvPicPr preferRelativeResize="0"/>
          <p:nvPr/>
        </p:nvPicPr>
        <p:blipFill>
          <a:blip r:embed="rId3">
            <a:alphaModFix/>
          </a:blip>
          <a:stretch>
            <a:fillRect/>
          </a:stretch>
        </p:blipFill>
        <p:spPr>
          <a:xfrm>
            <a:off x="4159350" y="1518499"/>
            <a:ext cx="4415149" cy="3274500"/>
          </a:xfrm>
          <a:prstGeom prst="rect">
            <a:avLst/>
          </a:prstGeom>
          <a:noFill/>
          <a:ln>
            <a:noFill/>
          </a:ln>
        </p:spPr>
      </p:pic>
      <p:sp>
        <p:nvSpPr>
          <p:cNvPr id="342" name="Google Shape;342;p40"/>
          <p:cNvSpPr/>
          <p:nvPr/>
        </p:nvSpPr>
        <p:spPr>
          <a:xfrm>
            <a:off x="435775" y="355400"/>
            <a:ext cx="32913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txBox="1"/>
          <p:nvPr/>
        </p:nvSpPr>
        <p:spPr>
          <a:xfrm>
            <a:off x="3869850" y="353000"/>
            <a:ext cx="4927800" cy="9825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latin typeface="Georgia"/>
                <a:ea typeface="Georgia"/>
                <a:cs typeface="Georgia"/>
                <a:sym typeface="Georgia"/>
              </a:rPr>
              <a:t>What is the real reason you keep playing Roblox?</a:t>
            </a:r>
            <a:endParaRPr sz="3300">
              <a:latin typeface="Georgia"/>
              <a:ea typeface="Georgia"/>
              <a:cs typeface="Georgia"/>
              <a:sym typeface="Georgia"/>
            </a:endParaRPr>
          </a:p>
        </p:txBody>
      </p:sp>
      <p:sp>
        <p:nvSpPr>
          <p:cNvPr id="344" name="Google Shape;344;p40"/>
          <p:cNvSpPr txBox="1"/>
          <p:nvPr/>
        </p:nvSpPr>
        <p:spPr>
          <a:xfrm>
            <a:off x="725575" y="942650"/>
            <a:ext cx="2697300" cy="326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Look at how may millions of dollars Roblox generates in a month from its users!</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Game developers keep the game interesting by developing new games, features, and now it has been developed so that educators can incorporate  it in their teaching!</a:t>
            </a:r>
            <a:endParaRPr sz="1600">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348" name="Shape 348"/>
        <p:cNvGrpSpPr/>
        <p:nvPr/>
      </p:nvGrpSpPr>
      <p:grpSpPr>
        <a:xfrm>
          <a:off x="0" y="0"/>
          <a:ext cx="0" cy="0"/>
          <a:chOff x="0" y="0"/>
          <a:chExt cx="0" cy="0"/>
        </a:xfrm>
      </p:grpSpPr>
      <p:sp>
        <p:nvSpPr>
          <p:cNvPr id="349" name="Google Shape;349;p41"/>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1"/>
          <p:cNvSpPr txBox="1"/>
          <p:nvPr/>
        </p:nvSpPr>
        <p:spPr>
          <a:xfrm>
            <a:off x="449425" y="3047123"/>
            <a:ext cx="8245200" cy="1359300"/>
          </a:xfrm>
          <a:prstGeom prst="rect">
            <a:avLst/>
          </a:prstGeom>
          <a:noFill/>
          <a:ln>
            <a:noFill/>
          </a:ln>
        </p:spPr>
        <p:txBody>
          <a:bodyPr anchorCtr="0" anchor="ctr" bIns="34275" lIns="68575" spcFirstLastPara="1" rIns="68575" wrap="square" tIns="34275">
            <a:normAutofit fontScale="92500" lnSpcReduction="20000"/>
          </a:bodyPr>
          <a:lstStyle/>
          <a:p>
            <a:pPr indent="0" lvl="0" marL="0" marR="0" rtl="0" algn="ctr">
              <a:lnSpc>
                <a:spcPct val="90000"/>
              </a:lnSpc>
              <a:spcBef>
                <a:spcPts val="0"/>
              </a:spcBef>
              <a:spcAft>
                <a:spcPts val="0"/>
              </a:spcAft>
              <a:buClr>
                <a:schemeClr val="lt1"/>
              </a:buClr>
              <a:buSzPct val="100000"/>
              <a:buFont typeface="Geo"/>
              <a:buNone/>
            </a:pPr>
            <a:r>
              <a:rPr lang="en" sz="3300">
                <a:solidFill>
                  <a:schemeClr val="lt1"/>
                </a:solidFill>
                <a:latin typeface="Georgia"/>
                <a:ea typeface="Georgia"/>
                <a:cs typeface="Georgia"/>
                <a:sym typeface="Georgia"/>
              </a:rPr>
              <a:t>How much is too much?</a:t>
            </a:r>
            <a:endParaRPr sz="3300">
              <a:solidFill>
                <a:schemeClr val="lt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ct val="65384"/>
              <a:buFont typeface="Arial"/>
              <a:buNone/>
            </a:pPr>
            <a:r>
              <a:rPr lang="en" sz="1682">
                <a:solidFill>
                  <a:srgbClr val="FFFFFF"/>
                </a:solidFill>
                <a:latin typeface="Georgia"/>
                <a:ea typeface="Georgia"/>
                <a:cs typeface="Georgia"/>
                <a:sym typeface="Georgia"/>
              </a:rPr>
              <a:t>We’re going to see how much you are engaging with the media around you!</a:t>
            </a:r>
            <a:endParaRPr sz="1682">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ct val="65384"/>
              <a:buFont typeface="Arial"/>
              <a:buNone/>
            </a:pPr>
            <a:r>
              <a:t/>
            </a:r>
            <a:endParaRPr sz="1682">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ct val="65384"/>
              <a:buFont typeface="Arial"/>
              <a:buNone/>
            </a:pPr>
            <a:r>
              <a:rPr lang="en" sz="1682">
                <a:solidFill>
                  <a:srgbClr val="FFFFFF"/>
                </a:solidFill>
                <a:latin typeface="Georgia"/>
                <a:ea typeface="Georgia"/>
                <a:cs typeface="Georgia"/>
                <a:sym typeface="Georgia"/>
              </a:rPr>
              <a:t>Take out a scratch piece of paper and write down </a:t>
            </a:r>
            <a:endParaRPr sz="1682">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ct val="65384"/>
              <a:buFont typeface="Arial"/>
              <a:buNone/>
            </a:pPr>
            <a:r>
              <a:rPr lang="en" sz="1682">
                <a:solidFill>
                  <a:srgbClr val="FFFFFF"/>
                </a:solidFill>
                <a:latin typeface="Georgia"/>
                <a:ea typeface="Georgia"/>
                <a:cs typeface="Georgia"/>
                <a:sym typeface="Georgia"/>
              </a:rPr>
              <a:t>your answers to the questions on the next few slides!</a:t>
            </a:r>
            <a:endParaRPr sz="1482">
              <a:solidFill>
                <a:srgbClr val="FFFFFF"/>
              </a:solidFill>
              <a:latin typeface="Georgia"/>
              <a:ea typeface="Georgia"/>
              <a:cs typeface="Georgia"/>
              <a:sym typeface="Georgia"/>
            </a:endParaRPr>
          </a:p>
        </p:txBody>
      </p:sp>
      <p:pic>
        <p:nvPicPr>
          <p:cNvPr id="351" name="Google Shape;351;p41"/>
          <p:cNvPicPr preferRelativeResize="0"/>
          <p:nvPr/>
        </p:nvPicPr>
        <p:blipFill rotWithShape="1">
          <a:blip r:embed="rId3">
            <a:alphaModFix/>
          </a:blip>
          <a:srcRect b="0" l="0" r="67789" t="0"/>
          <a:stretch/>
        </p:blipFill>
        <p:spPr>
          <a:xfrm>
            <a:off x="3947375" y="733700"/>
            <a:ext cx="1249250" cy="223722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2"/>
          <p:cNvSpPr txBox="1"/>
          <p:nvPr/>
        </p:nvSpPr>
        <p:spPr>
          <a:xfrm>
            <a:off x="360075" y="350475"/>
            <a:ext cx="5238900" cy="1694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1600"/>
              </a:spcAft>
              <a:buNone/>
            </a:pPr>
            <a:r>
              <a:rPr lang="en" sz="2200">
                <a:latin typeface="Georgia"/>
                <a:ea typeface="Georgia"/>
                <a:cs typeface="Georgia"/>
                <a:sym typeface="Georgia"/>
              </a:rPr>
              <a:t>Someone asks you how many text messages you received today.                          You answer:</a:t>
            </a:r>
            <a:endParaRPr sz="4100">
              <a:latin typeface="Georgia"/>
              <a:ea typeface="Georgia"/>
              <a:cs typeface="Georgia"/>
              <a:sym typeface="Georgia"/>
            </a:endParaRPr>
          </a:p>
        </p:txBody>
      </p:sp>
      <p:pic>
        <p:nvPicPr>
          <p:cNvPr id="357" name="Google Shape;357;p42"/>
          <p:cNvPicPr preferRelativeResize="0"/>
          <p:nvPr/>
        </p:nvPicPr>
        <p:blipFill>
          <a:blip r:embed="rId3">
            <a:alphaModFix/>
          </a:blip>
          <a:stretch>
            <a:fillRect/>
          </a:stretch>
        </p:blipFill>
        <p:spPr>
          <a:xfrm>
            <a:off x="360075" y="2044875"/>
            <a:ext cx="5238900" cy="2735671"/>
          </a:xfrm>
          <a:prstGeom prst="rect">
            <a:avLst/>
          </a:prstGeom>
          <a:noFill/>
          <a:ln>
            <a:noFill/>
          </a:ln>
        </p:spPr>
      </p:pic>
      <p:sp>
        <p:nvSpPr>
          <p:cNvPr id="358" name="Google Shape;358;p42"/>
          <p:cNvSpPr/>
          <p:nvPr/>
        </p:nvSpPr>
        <p:spPr>
          <a:xfrm>
            <a:off x="5730975" y="350475"/>
            <a:ext cx="2977200" cy="4440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2"/>
          <p:cNvSpPr txBox="1"/>
          <p:nvPr/>
        </p:nvSpPr>
        <p:spPr>
          <a:xfrm>
            <a:off x="5944875" y="350475"/>
            <a:ext cx="2391000" cy="4440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800">
              <a:solidFill>
                <a:srgbClr val="FFFFFF"/>
              </a:solidFill>
              <a:latin typeface="Georgia"/>
              <a:ea typeface="Georgia"/>
              <a:cs typeface="Georgia"/>
              <a:sym typeface="Georgia"/>
            </a:endParaRPr>
          </a:p>
          <a:p>
            <a:pPr indent="-330200" lvl="0" marL="457200" rtl="0" algn="l">
              <a:lnSpc>
                <a:spcPct val="115000"/>
              </a:lnSpc>
              <a:spcBef>
                <a:spcPts val="0"/>
              </a:spcBef>
              <a:spcAft>
                <a:spcPts val="0"/>
              </a:spcAft>
              <a:buClr>
                <a:srgbClr val="FFFFFF"/>
              </a:buClr>
              <a:buSzPts val="1600"/>
              <a:buFont typeface="Georgia"/>
              <a:buAutoNum type="alphaUcPeriod"/>
            </a:pPr>
            <a:r>
              <a:rPr lang="en" sz="1600">
                <a:solidFill>
                  <a:srgbClr val="FFFFFF"/>
                </a:solidFill>
                <a:latin typeface="Georgia"/>
                <a:ea typeface="Georgia"/>
                <a:cs typeface="Georgia"/>
                <a:sym typeface="Georgia"/>
              </a:rPr>
              <a:t>I don’t text people often or at all.</a:t>
            </a:r>
            <a:endParaRPr sz="1600">
              <a:solidFill>
                <a:srgbClr val="FFFFFF"/>
              </a:solidFill>
              <a:latin typeface="Georgia"/>
              <a:ea typeface="Georgia"/>
              <a:cs typeface="Georgia"/>
              <a:sym typeface="Georgia"/>
            </a:endParaRPr>
          </a:p>
          <a:p>
            <a:pPr indent="-330200" lvl="0" marL="457200" rtl="0" algn="l">
              <a:lnSpc>
                <a:spcPct val="115000"/>
              </a:lnSpc>
              <a:spcBef>
                <a:spcPts val="0"/>
              </a:spcBef>
              <a:spcAft>
                <a:spcPts val="0"/>
              </a:spcAft>
              <a:buClr>
                <a:srgbClr val="FFFFFF"/>
              </a:buClr>
              <a:buSzPts val="1600"/>
              <a:buFont typeface="Georgia"/>
              <a:buAutoNum type="alphaUcPeriod"/>
            </a:pPr>
            <a:r>
              <a:rPr lang="en" sz="1600">
                <a:solidFill>
                  <a:srgbClr val="FFFFFF"/>
                </a:solidFill>
                <a:latin typeface="Georgia"/>
                <a:ea typeface="Georgia"/>
                <a:cs typeface="Georgia"/>
                <a:sym typeface="Georgia"/>
              </a:rPr>
              <a:t>Let me go check…</a:t>
            </a:r>
            <a:endParaRPr sz="1600">
              <a:solidFill>
                <a:srgbClr val="FFFFFF"/>
              </a:solidFill>
              <a:latin typeface="Georgia"/>
              <a:ea typeface="Georgia"/>
              <a:cs typeface="Georgia"/>
              <a:sym typeface="Georgia"/>
            </a:endParaRPr>
          </a:p>
          <a:p>
            <a:pPr indent="-330200" lvl="0" marL="457200" rtl="0" algn="l">
              <a:lnSpc>
                <a:spcPct val="115000"/>
              </a:lnSpc>
              <a:spcBef>
                <a:spcPts val="0"/>
              </a:spcBef>
              <a:spcAft>
                <a:spcPts val="0"/>
              </a:spcAft>
              <a:buClr>
                <a:srgbClr val="FFFFFF"/>
              </a:buClr>
              <a:buSzPts val="1600"/>
              <a:buFont typeface="Georgia"/>
              <a:buAutoNum type="alphaUcPeriod"/>
            </a:pPr>
            <a:r>
              <a:rPr lang="en" sz="1600">
                <a:solidFill>
                  <a:srgbClr val="FFFFFF"/>
                </a:solidFill>
                <a:latin typeface="Georgia"/>
                <a:ea typeface="Georgia"/>
                <a:cs typeface="Georgia"/>
                <a:sym typeface="Georgia"/>
              </a:rPr>
              <a:t>A ton!</a:t>
            </a:r>
            <a:endParaRPr sz="1600">
              <a:solidFill>
                <a:srgbClr val="FFFFFF"/>
              </a:solidFill>
              <a:latin typeface="Georgia"/>
              <a:ea typeface="Georgia"/>
              <a:cs typeface="Georgia"/>
              <a:sym typeface="Georgia"/>
            </a:endParaRPr>
          </a:p>
        </p:txBody>
      </p:sp>
      <p:pic>
        <p:nvPicPr>
          <p:cNvPr id="360" name="Google Shape;360;p42"/>
          <p:cNvPicPr preferRelativeResize="0"/>
          <p:nvPr/>
        </p:nvPicPr>
        <p:blipFill rotWithShape="1">
          <a:blip r:embed="rId4">
            <a:alphaModFix/>
          </a:blip>
          <a:srcRect b="0" l="0" r="0" t="0"/>
          <a:stretch/>
        </p:blipFill>
        <p:spPr>
          <a:xfrm>
            <a:off x="6779724" y="1015237"/>
            <a:ext cx="879700" cy="8220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3"/>
          <p:cNvPicPr preferRelativeResize="0"/>
          <p:nvPr/>
        </p:nvPicPr>
        <p:blipFill>
          <a:blip r:embed="rId3">
            <a:alphaModFix/>
          </a:blip>
          <a:stretch>
            <a:fillRect/>
          </a:stretch>
        </p:blipFill>
        <p:spPr>
          <a:xfrm>
            <a:off x="360075" y="2044877"/>
            <a:ext cx="5211839" cy="2735675"/>
          </a:xfrm>
          <a:prstGeom prst="rect">
            <a:avLst/>
          </a:prstGeom>
          <a:noFill/>
          <a:ln>
            <a:noFill/>
          </a:ln>
        </p:spPr>
      </p:pic>
      <p:sp>
        <p:nvSpPr>
          <p:cNvPr id="366" name="Google Shape;366;p43"/>
          <p:cNvSpPr txBox="1"/>
          <p:nvPr/>
        </p:nvSpPr>
        <p:spPr>
          <a:xfrm>
            <a:off x="360075" y="350475"/>
            <a:ext cx="5238900" cy="1694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1600"/>
              </a:spcAft>
              <a:buNone/>
            </a:pPr>
            <a:r>
              <a:rPr lang="en" sz="2200">
                <a:latin typeface="Georgia"/>
                <a:ea typeface="Georgia"/>
                <a:cs typeface="Georgia"/>
                <a:sym typeface="Georgia"/>
              </a:rPr>
              <a:t>When you take a trip, you</a:t>
            </a:r>
            <a:r>
              <a:rPr lang="en" sz="2200">
                <a:latin typeface="Georgia"/>
                <a:ea typeface="Georgia"/>
                <a:cs typeface="Georgia"/>
                <a:sym typeface="Georgia"/>
              </a:rPr>
              <a:t>:</a:t>
            </a:r>
            <a:endParaRPr sz="4100">
              <a:latin typeface="Georgia"/>
              <a:ea typeface="Georgia"/>
              <a:cs typeface="Georgia"/>
              <a:sym typeface="Georgia"/>
            </a:endParaRPr>
          </a:p>
        </p:txBody>
      </p:sp>
      <p:sp>
        <p:nvSpPr>
          <p:cNvPr id="367" name="Google Shape;367;p43"/>
          <p:cNvSpPr/>
          <p:nvPr/>
        </p:nvSpPr>
        <p:spPr>
          <a:xfrm>
            <a:off x="5730975" y="350475"/>
            <a:ext cx="2977200" cy="44400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3"/>
          <p:cNvSpPr txBox="1"/>
          <p:nvPr/>
        </p:nvSpPr>
        <p:spPr>
          <a:xfrm>
            <a:off x="5953150" y="350475"/>
            <a:ext cx="2382600" cy="4440000"/>
          </a:xfrm>
          <a:prstGeom prst="rect">
            <a:avLst/>
          </a:prstGeom>
          <a:noFill/>
          <a:ln>
            <a:noFill/>
          </a:ln>
        </p:spPr>
        <p:txBody>
          <a:bodyPr anchorCtr="0" anchor="ctr" bIns="34275" lIns="68575" spcFirstLastPara="1" rIns="68575" wrap="square" tIns="34275">
            <a:noAutofit/>
          </a:bodyPr>
          <a:lstStyle/>
          <a:p>
            <a:pPr indent="-317500" lvl="0" marL="457200" rtl="0" algn="l">
              <a:lnSpc>
                <a:spcPct val="115000"/>
              </a:lnSpc>
              <a:spcBef>
                <a:spcPts val="0"/>
              </a:spcBef>
              <a:spcAft>
                <a:spcPts val="0"/>
              </a:spcAft>
              <a:buSzPts val="1400"/>
              <a:buFont typeface="Georgia"/>
              <a:buAutoNum type="alphaUcPeriod"/>
            </a:pPr>
            <a:r>
              <a:rPr lang="en">
                <a:latin typeface="Georgia"/>
                <a:ea typeface="Georgia"/>
                <a:cs typeface="Georgia"/>
                <a:sym typeface="Georgia"/>
              </a:rPr>
              <a:t>Chatting with your friends or family you’re on the trip with.</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lphaUcPeriod"/>
            </a:pPr>
            <a:r>
              <a:rPr lang="en">
                <a:latin typeface="Georgia"/>
                <a:ea typeface="Georgia"/>
                <a:cs typeface="Georgia"/>
                <a:sym typeface="Georgia"/>
              </a:rPr>
              <a:t>Put your cell phone on “vibrate” and take a book along for the ride.</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lphaUcPeriod"/>
            </a:pPr>
            <a:r>
              <a:rPr lang="en">
                <a:latin typeface="Georgia"/>
                <a:ea typeface="Georgia"/>
                <a:cs typeface="Georgia"/>
                <a:sym typeface="Georgia"/>
              </a:rPr>
              <a:t>Watching movies, playing games, or texting others while on the trip.</a:t>
            </a:r>
            <a:endParaRPr>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4"/>
          <p:cNvSpPr/>
          <p:nvPr/>
        </p:nvSpPr>
        <p:spPr>
          <a:xfrm>
            <a:off x="361950" y="350450"/>
            <a:ext cx="3365100" cy="444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4"/>
          <p:cNvSpPr txBox="1"/>
          <p:nvPr/>
        </p:nvSpPr>
        <p:spPr>
          <a:xfrm>
            <a:off x="3858360" y="350463"/>
            <a:ext cx="4849871" cy="444246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rPr lang="en" sz="2200">
                <a:latin typeface="Georgia"/>
                <a:ea typeface="Georgia"/>
                <a:cs typeface="Georgia"/>
                <a:sym typeface="Georgia"/>
              </a:rPr>
              <a:t>School is canceled because                             of snow, you:</a:t>
            </a:r>
            <a:endParaRPr sz="2200">
              <a:latin typeface="Georgia"/>
              <a:ea typeface="Georgia"/>
              <a:cs typeface="Georgia"/>
              <a:sym typeface="Georgia"/>
            </a:endParaRPr>
          </a:p>
          <a:p>
            <a:pPr indent="-330200" lvl="0" marL="457200" rtl="0" algn="l">
              <a:lnSpc>
                <a:spcPct val="115000"/>
              </a:lnSpc>
              <a:spcBef>
                <a:spcPts val="1600"/>
              </a:spcBef>
              <a:spcAft>
                <a:spcPts val="0"/>
              </a:spcAft>
              <a:buSzPts val="1600"/>
              <a:buFont typeface="Georgia"/>
              <a:buAutoNum type="alphaUcPeriod"/>
            </a:pPr>
            <a:r>
              <a:rPr lang="en" sz="1600">
                <a:latin typeface="Georgia"/>
                <a:ea typeface="Georgia"/>
                <a:cs typeface="Georgia"/>
                <a:sym typeface="Georgia"/>
              </a:rPr>
              <a:t>Pile on winter clothes and spend the day sledding, skiing, snowboarding, or ice-skating.</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sz="1600">
                <a:latin typeface="Georgia"/>
                <a:ea typeface="Georgia"/>
                <a:cs typeface="Georgia"/>
                <a:sym typeface="Georgia"/>
              </a:rPr>
              <a:t>Catch a movie with your best pals or Netflix with family.</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sz="1600">
                <a:latin typeface="Georgia"/>
                <a:ea typeface="Georgia"/>
                <a:cs typeface="Georgia"/>
                <a:sym typeface="Georgia"/>
              </a:rPr>
              <a:t>Chat and game with your friends.</a:t>
            </a:r>
            <a:endParaRPr sz="1600">
              <a:latin typeface="Georgia"/>
              <a:ea typeface="Georgia"/>
              <a:cs typeface="Georgia"/>
              <a:sym typeface="Georgia"/>
            </a:endParaRPr>
          </a:p>
        </p:txBody>
      </p:sp>
      <p:pic>
        <p:nvPicPr>
          <p:cNvPr id="375" name="Google Shape;375;p44"/>
          <p:cNvPicPr preferRelativeResize="0"/>
          <p:nvPr/>
        </p:nvPicPr>
        <p:blipFill>
          <a:blip r:embed="rId3">
            <a:alphaModFix/>
          </a:blip>
          <a:stretch>
            <a:fillRect/>
          </a:stretch>
        </p:blipFill>
        <p:spPr>
          <a:xfrm>
            <a:off x="749374" y="626199"/>
            <a:ext cx="2590250" cy="3891100"/>
          </a:xfrm>
          <a:prstGeom prst="rect">
            <a:avLst/>
          </a:prstGeom>
          <a:noFill/>
          <a:ln>
            <a:noFill/>
          </a:ln>
        </p:spPr>
      </p:pic>
      <p:pic>
        <p:nvPicPr>
          <p:cNvPr id="376" name="Google Shape;376;p44"/>
          <p:cNvPicPr preferRelativeResize="0"/>
          <p:nvPr/>
        </p:nvPicPr>
        <p:blipFill rotWithShape="1">
          <a:blip r:embed="rId4">
            <a:alphaModFix/>
          </a:blip>
          <a:srcRect b="0" l="0" r="0" t="0"/>
          <a:stretch/>
        </p:blipFill>
        <p:spPr>
          <a:xfrm>
            <a:off x="5792413" y="774199"/>
            <a:ext cx="981750" cy="91744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5"/>
          <p:cNvSpPr/>
          <p:nvPr/>
        </p:nvSpPr>
        <p:spPr>
          <a:xfrm>
            <a:off x="361950" y="350450"/>
            <a:ext cx="3365100" cy="4442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5"/>
          <p:cNvSpPr txBox="1"/>
          <p:nvPr/>
        </p:nvSpPr>
        <p:spPr>
          <a:xfrm>
            <a:off x="3858360" y="350463"/>
            <a:ext cx="48498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rPr lang="en" sz="2200">
                <a:latin typeface="Georgia"/>
                <a:ea typeface="Georgia"/>
                <a:cs typeface="Georgia"/>
                <a:sym typeface="Georgia"/>
              </a:rPr>
              <a:t>How much TV do you watch on a typical Saturday?</a:t>
            </a:r>
            <a:endParaRPr sz="2200">
              <a:latin typeface="Georgia"/>
              <a:ea typeface="Georgia"/>
              <a:cs typeface="Georgia"/>
              <a:sym typeface="Georgia"/>
            </a:endParaRPr>
          </a:p>
          <a:p>
            <a:pPr indent="-330200" lvl="0" marL="457200" rtl="0" algn="l">
              <a:lnSpc>
                <a:spcPct val="115000"/>
              </a:lnSpc>
              <a:spcBef>
                <a:spcPts val="1600"/>
              </a:spcBef>
              <a:spcAft>
                <a:spcPts val="0"/>
              </a:spcAft>
              <a:buSzPts val="1600"/>
              <a:buFont typeface="Georgia"/>
              <a:buAutoNum type="alphaUcPeriod"/>
            </a:pPr>
            <a:r>
              <a:rPr lang="en" sz="1600">
                <a:latin typeface="Georgia"/>
                <a:ea typeface="Georgia"/>
                <a:cs typeface="Georgia"/>
                <a:sym typeface="Georgia"/>
              </a:rPr>
              <a:t>A.Very little.</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sz="1600">
                <a:latin typeface="Georgia"/>
                <a:ea typeface="Georgia"/>
                <a:cs typeface="Georgia"/>
                <a:sym typeface="Georgia"/>
              </a:rPr>
              <a:t>B.Depends what’s on.</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sz="1600">
                <a:latin typeface="Georgia"/>
                <a:ea typeface="Georgia"/>
                <a:cs typeface="Georgia"/>
                <a:sym typeface="Georgia"/>
              </a:rPr>
              <a:t>C.Impossible to say. The TV is on all the time in the background.</a:t>
            </a:r>
            <a:endParaRPr sz="1600">
              <a:latin typeface="Georgia"/>
              <a:ea typeface="Georgia"/>
              <a:cs typeface="Georgia"/>
              <a:sym typeface="Georgia"/>
            </a:endParaRPr>
          </a:p>
        </p:txBody>
      </p:sp>
      <p:pic>
        <p:nvPicPr>
          <p:cNvPr id="383" name="Google Shape;383;p45"/>
          <p:cNvPicPr preferRelativeResize="0"/>
          <p:nvPr/>
        </p:nvPicPr>
        <p:blipFill rotWithShape="1">
          <a:blip r:embed="rId3">
            <a:alphaModFix/>
          </a:blip>
          <a:srcRect b="0" l="0" r="0" t="0"/>
          <a:stretch/>
        </p:blipFill>
        <p:spPr>
          <a:xfrm>
            <a:off x="5792413" y="774199"/>
            <a:ext cx="981750" cy="917445"/>
          </a:xfrm>
          <a:prstGeom prst="rect">
            <a:avLst/>
          </a:prstGeom>
          <a:noFill/>
          <a:ln>
            <a:noFill/>
          </a:ln>
        </p:spPr>
      </p:pic>
      <p:pic>
        <p:nvPicPr>
          <p:cNvPr id="384" name="Google Shape;384;p45"/>
          <p:cNvPicPr preferRelativeResize="0"/>
          <p:nvPr/>
        </p:nvPicPr>
        <p:blipFill>
          <a:blip r:embed="rId4">
            <a:alphaModFix/>
          </a:blip>
          <a:stretch>
            <a:fillRect/>
          </a:stretch>
        </p:blipFill>
        <p:spPr>
          <a:xfrm>
            <a:off x="361950" y="1448686"/>
            <a:ext cx="3365100" cy="224612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6"/>
          <p:cNvSpPr/>
          <p:nvPr/>
        </p:nvSpPr>
        <p:spPr>
          <a:xfrm>
            <a:off x="361950" y="350450"/>
            <a:ext cx="3365100" cy="2093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6"/>
          <p:cNvSpPr txBox="1"/>
          <p:nvPr/>
        </p:nvSpPr>
        <p:spPr>
          <a:xfrm>
            <a:off x="3858360" y="350463"/>
            <a:ext cx="48498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2200">
                <a:latin typeface="Georgia"/>
                <a:ea typeface="Georgia"/>
                <a:cs typeface="Georgia"/>
                <a:sym typeface="Georgia"/>
              </a:rPr>
              <a:t>When you go to school on a                Monday, how much do you already know about what your friends did over the weekend?</a:t>
            </a:r>
            <a:endParaRPr sz="3000">
              <a:latin typeface="Georgia"/>
              <a:ea typeface="Georgia"/>
              <a:cs typeface="Georgia"/>
              <a:sym typeface="Georgia"/>
            </a:endParaRPr>
          </a:p>
          <a:p>
            <a:pPr indent="-330200" lvl="0" marL="457200" rtl="0" algn="l">
              <a:lnSpc>
                <a:spcPct val="115000"/>
              </a:lnSpc>
              <a:spcBef>
                <a:spcPts val="1600"/>
              </a:spcBef>
              <a:spcAft>
                <a:spcPts val="0"/>
              </a:spcAft>
              <a:buSzPts val="1600"/>
              <a:buFont typeface="Georgia"/>
              <a:buAutoNum type="alphaUcPeriod"/>
            </a:pPr>
            <a:r>
              <a:rPr lang="en">
                <a:latin typeface="Georgia"/>
                <a:ea typeface="Georgia"/>
                <a:cs typeface="Georgia"/>
                <a:sym typeface="Georgia"/>
              </a:rPr>
              <a:t>Nothing or very little!</a:t>
            </a:r>
            <a:endParaRPr>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a:latin typeface="Georgia"/>
                <a:ea typeface="Georgia"/>
                <a:cs typeface="Georgia"/>
                <a:sym typeface="Georgia"/>
              </a:rPr>
              <a:t>I’m on a need-to-know basis with my friends.                If it’s important they’ll call.</a:t>
            </a:r>
            <a:endParaRPr>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AutoNum type="alphaUcPeriod"/>
            </a:pPr>
            <a:r>
              <a:rPr lang="en">
                <a:latin typeface="Georgia"/>
                <a:ea typeface="Georgia"/>
                <a:cs typeface="Georgia"/>
                <a:sym typeface="Georgia"/>
              </a:rPr>
              <a:t>I know everything there is to know, and more.               That’s why social media was invented, right?</a:t>
            </a:r>
            <a:endParaRPr sz="1600">
              <a:latin typeface="Georgia"/>
              <a:ea typeface="Georgia"/>
              <a:cs typeface="Georgia"/>
              <a:sym typeface="Georgia"/>
            </a:endParaRPr>
          </a:p>
        </p:txBody>
      </p:sp>
      <p:pic>
        <p:nvPicPr>
          <p:cNvPr id="391" name="Google Shape;391;p46"/>
          <p:cNvPicPr preferRelativeResize="0"/>
          <p:nvPr/>
        </p:nvPicPr>
        <p:blipFill>
          <a:blip r:embed="rId3">
            <a:alphaModFix/>
          </a:blip>
          <a:stretch>
            <a:fillRect/>
          </a:stretch>
        </p:blipFill>
        <p:spPr>
          <a:xfrm>
            <a:off x="361950" y="2546725"/>
            <a:ext cx="3365100" cy="2246122"/>
          </a:xfrm>
          <a:prstGeom prst="rect">
            <a:avLst/>
          </a:prstGeom>
          <a:noFill/>
          <a:ln>
            <a:noFill/>
          </a:ln>
        </p:spPr>
      </p:pic>
      <p:pic>
        <p:nvPicPr>
          <p:cNvPr id="392" name="Google Shape;392;p46"/>
          <p:cNvPicPr preferRelativeResize="0"/>
          <p:nvPr/>
        </p:nvPicPr>
        <p:blipFill rotWithShape="1">
          <a:blip r:embed="rId4">
            <a:alphaModFix/>
          </a:blip>
          <a:srcRect b="0" l="0" r="0" t="0"/>
          <a:stretch/>
        </p:blipFill>
        <p:spPr>
          <a:xfrm>
            <a:off x="1139923" y="551823"/>
            <a:ext cx="1809150" cy="16906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96" name="Shape 396"/>
        <p:cNvGrpSpPr/>
        <p:nvPr/>
      </p:nvGrpSpPr>
      <p:grpSpPr>
        <a:xfrm>
          <a:off x="0" y="0"/>
          <a:ext cx="0" cy="0"/>
          <a:chOff x="0" y="0"/>
          <a:chExt cx="0" cy="0"/>
        </a:xfrm>
      </p:grpSpPr>
      <p:sp>
        <p:nvSpPr>
          <p:cNvPr id="397" name="Google Shape;397;p47"/>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7"/>
          <p:cNvSpPr txBox="1"/>
          <p:nvPr/>
        </p:nvSpPr>
        <p:spPr>
          <a:xfrm>
            <a:off x="449425" y="3123323"/>
            <a:ext cx="8245200" cy="13593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How much is too much?</a:t>
            </a:r>
            <a:endParaRPr sz="3300">
              <a:solidFill>
                <a:schemeClr val="lt1"/>
              </a:solidFill>
              <a:latin typeface="Georgia"/>
              <a:ea typeface="Georgia"/>
              <a:cs typeface="Georgia"/>
              <a:sym typeface="Georgia"/>
            </a:endParaRPr>
          </a:p>
          <a:p>
            <a:pPr indent="0" lvl="0" marL="0" rtl="0" algn="ctr">
              <a:lnSpc>
                <a:spcPct val="115000"/>
              </a:lnSpc>
              <a:spcBef>
                <a:spcPts val="0"/>
              </a:spcBef>
              <a:spcAft>
                <a:spcPts val="1600"/>
              </a:spcAft>
              <a:buClr>
                <a:schemeClr val="dk1"/>
              </a:buClr>
              <a:buSzPts val="1100"/>
              <a:buFont typeface="Arial"/>
              <a:buNone/>
            </a:pPr>
            <a:r>
              <a:rPr lang="en" sz="1600">
                <a:solidFill>
                  <a:srgbClr val="FFFFFF"/>
                </a:solidFill>
                <a:latin typeface="Georgia"/>
                <a:ea typeface="Georgia"/>
                <a:cs typeface="Georgia"/>
                <a:sym typeface="Georgia"/>
              </a:rPr>
              <a:t>Now...count your answers. Give every A answer 1 point, B - 2 points, and C - 3 points.</a:t>
            </a:r>
            <a:endParaRPr sz="1600">
              <a:solidFill>
                <a:srgbClr val="FFFFFF"/>
              </a:solidFill>
              <a:latin typeface="Georgia"/>
              <a:ea typeface="Georgia"/>
              <a:cs typeface="Georgia"/>
              <a:sym typeface="Georgia"/>
            </a:endParaRPr>
          </a:p>
        </p:txBody>
      </p:sp>
      <p:pic>
        <p:nvPicPr>
          <p:cNvPr id="399" name="Google Shape;399;p47"/>
          <p:cNvPicPr preferRelativeResize="0"/>
          <p:nvPr/>
        </p:nvPicPr>
        <p:blipFill rotWithShape="1">
          <a:blip r:embed="rId3">
            <a:alphaModFix/>
          </a:blip>
          <a:srcRect b="0" l="0" r="67789" t="0"/>
          <a:stretch/>
        </p:blipFill>
        <p:spPr>
          <a:xfrm>
            <a:off x="3947375" y="886100"/>
            <a:ext cx="1249250" cy="223722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03" name="Shape 403"/>
        <p:cNvGrpSpPr/>
        <p:nvPr/>
      </p:nvGrpSpPr>
      <p:grpSpPr>
        <a:xfrm>
          <a:off x="0" y="0"/>
          <a:ext cx="0" cy="0"/>
          <a:chOff x="0" y="0"/>
          <a:chExt cx="0" cy="0"/>
        </a:xfrm>
      </p:grpSpPr>
      <p:sp>
        <p:nvSpPr>
          <p:cNvPr id="404" name="Google Shape;404;p48"/>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8"/>
          <p:cNvSpPr txBox="1"/>
          <p:nvPr/>
        </p:nvSpPr>
        <p:spPr>
          <a:xfrm>
            <a:off x="678025" y="350550"/>
            <a:ext cx="4109100" cy="44328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Between 5 and 7 points:</a:t>
            </a:r>
            <a:endParaRPr b="1"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200">
                <a:latin typeface="Georgia"/>
                <a:ea typeface="Georgia"/>
                <a:cs typeface="Georgia"/>
                <a:sym typeface="Georgia"/>
              </a:rPr>
              <a:t>You spend very little time on technology! Tell us how you keep up with what is going on with your friends.</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Between 8 and 12:</a:t>
            </a:r>
            <a:endParaRPr b="1"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200">
                <a:latin typeface="Georgia"/>
                <a:ea typeface="Georgia"/>
                <a:cs typeface="Georgia"/>
                <a:sym typeface="Georgia"/>
              </a:rPr>
              <a:t>You live and breathe the motto “Everything in moderation”.  Still, make sure your habits stay healthy by balancing what you expose yourself to.  For every 15 minutes online socially, spend 15 minutes reading the news or watching a documentary, or researching a project. </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Between 13 and 15:</a:t>
            </a:r>
            <a:endParaRPr b="1"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200">
                <a:latin typeface="Georgia"/>
                <a:ea typeface="Georgia"/>
                <a:cs typeface="Georgia"/>
                <a:sym typeface="Georgia"/>
              </a:rPr>
              <a:t>Experiencing FOMO? You may be dangerously close to developing a condition known as Gadget-Girl-Itis.  It may be time to take a break.</a:t>
            </a:r>
            <a:endParaRPr sz="1600">
              <a:latin typeface="Georgia"/>
              <a:ea typeface="Georgia"/>
              <a:cs typeface="Georgia"/>
              <a:sym typeface="Georgia"/>
            </a:endParaRPr>
          </a:p>
        </p:txBody>
      </p:sp>
      <p:pic>
        <p:nvPicPr>
          <p:cNvPr id="406" name="Google Shape;406;p48"/>
          <p:cNvPicPr preferRelativeResize="0"/>
          <p:nvPr/>
        </p:nvPicPr>
        <p:blipFill>
          <a:blip r:embed="rId3">
            <a:alphaModFix/>
          </a:blip>
          <a:stretch>
            <a:fillRect/>
          </a:stretch>
        </p:blipFill>
        <p:spPr>
          <a:xfrm>
            <a:off x="5185688" y="1081088"/>
            <a:ext cx="3171825" cy="29813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9"/>
          <p:cNvSpPr/>
          <p:nvPr/>
        </p:nvSpPr>
        <p:spPr>
          <a:xfrm>
            <a:off x="343550" y="2684063"/>
            <a:ext cx="1771800" cy="2107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9"/>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3" name="Google Shape;413;p49"/>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414" name="Google Shape;414;p49"/>
          <p:cNvSpPr/>
          <p:nvPr/>
        </p:nvSpPr>
        <p:spPr>
          <a:xfrm>
            <a:off x="2413850" y="351650"/>
            <a:ext cx="60441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2200">
                <a:latin typeface="Georgia"/>
                <a:ea typeface="Georgia"/>
                <a:cs typeface="Georgia"/>
                <a:sym typeface="Georgia"/>
              </a:rPr>
              <a:t>It’s really hard to figure out how much                 media time is too much!</a:t>
            </a:r>
            <a:endParaRPr sz="22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Sometimes you have to spend a lot of time on the internet researching for school or for Girl Scout Take Action Plans. But these are considered good uses of media.</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When people talk about media, they often only talk about the bad parts. However, media can enrich and deepen your knowledge and heighten your creativity!</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Truthfully, only you can be the judge of how much is too much. But really think if the time you are spending in intentional and having a positive influence or if you are simply passing time because there is nothing else to do or FOMO!</a:t>
            </a:r>
            <a:endParaRPr>
              <a:latin typeface="Georgia"/>
              <a:ea typeface="Georgia"/>
              <a:cs typeface="Georgia"/>
              <a:sym typeface="Georgia"/>
            </a:endParaRPr>
          </a:p>
        </p:txBody>
      </p:sp>
      <p:pic>
        <p:nvPicPr>
          <p:cNvPr id="415" name="Google Shape;415;p49"/>
          <p:cNvPicPr preferRelativeResize="0"/>
          <p:nvPr/>
        </p:nvPicPr>
        <p:blipFill>
          <a:blip r:embed="rId4">
            <a:alphaModFix/>
          </a:blip>
          <a:stretch>
            <a:fillRect/>
          </a:stretch>
        </p:blipFill>
        <p:spPr>
          <a:xfrm>
            <a:off x="560750" y="779300"/>
            <a:ext cx="1337399" cy="13373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419" name="Shape 419"/>
        <p:cNvGrpSpPr/>
        <p:nvPr/>
      </p:nvGrpSpPr>
      <p:grpSpPr>
        <a:xfrm>
          <a:off x="0" y="0"/>
          <a:ext cx="0" cy="0"/>
          <a:chOff x="0" y="0"/>
          <a:chExt cx="0" cy="0"/>
        </a:xfrm>
      </p:grpSpPr>
      <p:sp>
        <p:nvSpPr>
          <p:cNvPr id="420" name="Google Shape;420;p50"/>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0"/>
          <p:cNvSpPr txBox="1"/>
          <p:nvPr/>
        </p:nvSpPr>
        <p:spPr>
          <a:xfrm>
            <a:off x="449425" y="3123323"/>
            <a:ext cx="8245200" cy="13593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Consider the source.</a:t>
            </a:r>
            <a:endParaRPr sz="1482">
              <a:solidFill>
                <a:srgbClr val="FFFFFF"/>
              </a:solidFill>
              <a:latin typeface="Georgia"/>
              <a:ea typeface="Georgia"/>
              <a:cs typeface="Georgia"/>
              <a:sym typeface="Georgia"/>
            </a:endParaRPr>
          </a:p>
        </p:txBody>
      </p:sp>
      <p:pic>
        <p:nvPicPr>
          <p:cNvPr id="422" name="Google Shape;422;p50"/>
          <p:cNvPicPr preferRelativeResize="0"/>
          <p:nvPr/>
        </p:nvPicPr>
        <p:blipFill rotWithShape="1">
          <a:blip r:embed="rId3">
            <a:alphaModFix/>
          </a:blip>
          <a:srcRect b="0" l="0" r="67789" t="0"/>
          <a:stretch/>
        </p:blipFill>
        <p:spPr>
          <a:xfrm>
            <a:off x="3947375" y="1038500"/>
            <a:ext cx="1249250" cy="22372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1"/>
          <p:cNvSpPr txBox="1"/>
          <p:nvPr/>
        </p:nvSpPr>
        <p:spPr>
          <a:xfrm>
            <a:off x="840678" y="350450"/>
            <a:ext cx="3327000" cy="444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t/>
            </a:r>
            <a:endParaRPr sz="2200">
              <a:latin typeface="Georgia"/>
              <a:ea typeface="Georgia"/>
              <a:cs typeface="Georgia"/>
              <a:sym typeface="Georgia"/>
            </a:endParaRPr>
          </a:p>
          <a:p>
            <a:pPr indent="0" lvl="0" marL="0" rtl="0" algn="l">
              <a:lnSpc>
                <a:spcPct val="115000"/>
              </a:lnSpc>
              <a:spcBef>
                <a:spcPts val="160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rPr lang="en" sz="2200">
                <a:latin typeface="Georgia"/>
                <a:ea typeface="Georgia"/>
                <a:cs typeface="Georgia"/>
                <a:sym typeface="Georgia"/>
              </a:rPr>
              <a:t>Part of media’s job is to throw images at you to get you to react...your friends have learned to do this as well.</a:t>
            </a:r>
            <a:endParaRPr sz="2200">
              <a:latin typeface="Georgia"/>
              <a:ea typeface="Georgia"/>
              <a:cs typeface="Georgia"/>
              <a:sym typeface="Georgia"/>
            </a:endParaRPr>
          </a:p>
        </p:txBody>
      </p:sp>
      <p:pic>
        <p:nvPicPr>
          <p:cNvPr id="428" name="Google Shape;428;p51"/>
          <p:cNvPicPr preferRelativeResize="0"/>
          <p:nvPr/>
        </p:nvPicPr>
        <p:blipFill rotWithShape="1">
          <a:blip r:embed="rId3">
            <a:alphaModFix/>
          </a:blip>
          <a:srcRect b="0" l="0" r="0" t="0"/>
          <a:stretch/>
        </p:blipFill>
        <p:spPr>
          <a:xfrm>
            <a:off x="2013288" y="807249"/>
            <a:ext cx="981750" cy="917445"/>
          </a:xfrm>
          <a:prstGeom prst="rect">
            <a:avLst/>
          </a:prstGeom>
          <a:noFill/>
          <a:ln>
            <a:noFill/>
          </a:ln>
        </p:spPr>
      </p:pic>
      <p:pic>
        <p:nvPicPr>
          <p:cNvPr id="429" name="Google Shape;429;p51"/>
          <p:cNvPicPr preferRelativeResize="0"/>
          <p:nvPr/>
        </p:nvPicPr>
        <p:blipFill>
          <a:blip r:embed="rId4">
            <a:alphaModFix/>
          </a:blip>
          <a:stretch>
            <a:fillRect/>
          </a:stretch>
        </p:blipFill>
        <p:spPr>
          <a:xfrm>
            <a:off x="5112404" y="350549"/>
            <a:ext cx="3690320" cy="4442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2"/>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2"/>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lang="en"/>
              <a:t>Consider the source.</a:t>
            </a:r>
            <a:endParaRPr i="0" sz="3300" u="none" cap="none" strike="noStrike">
              <a:solidFill>
                <a:schemeClr val="dk1"/>
              </a:solidFill>
            </a:endParaRPr>
          </a:p>
        </p:txBody>
      </p:sp>
      <p:pic>
        <p:nvPicPr>
          <p:cNvPr id="436" name="Google Shape;436;p52"/>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
        <p:nvSpPr>
          <p:cNvPr id="437" name="Google Shape;437;p52"/>
          <p:cNvSpPr txBox="1"/>
          <p:nvPr/>
        </p:nvSpPr>
        <p:spPr>
          <a:xfrm>
            <a:off x="478875" y="1405325"/>
            <a:ext cx="7449000" cy="2413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We’re going to dive a little deeper into what we see and take in from our media outlets.</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An image on social media will never be the true picture – filters, happiest of times, and photoshop help portray a world we all want to live in.</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Behind the scenes things might not be all that they seem – we need to take back our true images!</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It’s our job to screen what we see – to separate the positive from the negative, fact from fiction, and to weed out the harmful.</a:t>
            </a:r>
            <a:endParaRPr sz="1600">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41" name="Shape 441"/>
        <p:cNvGrpSpPr/>
        <p:nvPr/>
      </p:nvGrpSpPr>
      <p:grpSpPr>
        <a:xfrm>
          <a:off x="0" y="0"/>
          <a:ext cx="0" cy="0"/>
          <a:chOff x="0" y="0"/>
          <a:chExt cx="0" cy="0"/>
        </a:xfrm>
      </p:grpSpPr>
      <p:sp>
        <p:nvSpPr>
          <p:cNvPr id="442" name="Google Shape;442;p53"/>
          <p:cNvSpPr/>
          <p:nvPr/>
        </p:nvSpPr>
        <p:spPr>
          <a:xfrm>
            <a:off x="4572000" y="350550"/>
            <a:ext cx="42102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3" name="Google Shape;443;p53"/>
          <p:cNvPicPr preferRelativeResize="0"/>
          <p:nvPr/>
        </p:nvPicPr>
        <p:blipFill>
          <a:blip r:embed="rId3">
            <a:alphaModFix/>
          </a:blip>
          <a:stretch>
            <a:fillRect/>
          </a:stretch>
        </p:blipFill>
        <p:spPr>
          <a:xfrm>
            <a:off x="361950" y="350538"/>
            <a:ext cx="4076700" cy="2295525"/>
          </a:xfrm>
          <a:prstGeom prst="rect">
            <a:avLst/>
          </a:prstGeom>
          <a:noFill/>
          <a:ln>
            <a:noFill/>
          </a:ln>
        </p:spPr>
      </p:pic>
      <p:sp>
        <p:nvSpPr>
          <p:cNvPr id="444" name="Google Shape;444;p53"/>
          <p:cNvSpPr txBox="1"/>
          <p:nvPr/>
        </p:nvSpPr>
        <p:spPr>
          <a:xfrm>
            <a:off x="4878125" y="373800"/>
            <a:ext cx="3597000" cy="4409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We tend to believe what we see or hear, and if it’s on the internet, it must be true right?</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We can’t assume that the expensive or trendy beauty product is going to cure your acne overnight.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Or that the new trendy and expensive pair of leggings is going to raise you into the “cool group”</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Ads are full of words and images that overemphasize the facts and make things appear better than they actually are.</a:t>
            </a:r>
            <a:endParaRPr>
              <a:latin typeface="Georgia"/>
              <a:ea typeface="Georgia"/>
              <a:cs typeface="Georgia"/>
              <a:sym typeface="Georgia"/>
            </a:endParaRPr>
          </a:p>
        </p:txBody>
      </p:sp>
      <p:sp>
        <p:nvSpPr>
          <p:cNvPr id="445" name="Google Shape;445;p53"/>
          <p:cNvSpPr/>
          <p:nvPr/>
        </p:nvSpPr>
        <p:spPr>
          <a:xfrm>
            <a:off x="2422150" y="2774450"/>
            <a:ext cx="2016600" cy="2008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3"/>
          <p:cNvSpPr/>
          <p:nvPr/>
        </p:nvSpPr>
        <p:spPr>
          <a:xfrm>
            <a:off x="361950" y="2774450"/>
            <a:ext cx="1926900" cy="2008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7" name="Google Shape;447;p53"/>
          <p:cNvPicPr preferRelativeResize="0"/>
          <p:nvPr/>
        </p:nvPicPr>
        <p:blipFill rotWithShape="1">
          <a:blip r:embed="rId4">
            <a:alphaModFix/>
          </a:blip>
          <a:srcRect b="0" l="0" r="0" t="0"/>
          <a:stretch/>
        </p:blipFill>
        <p:spPr>
          <a:xfrm>
            <a:off x="707948" y="3201847"/>
            <a:ext cx="1234910" cy="1154023"/>
          </a:xfrm>
          <a:prstGeom prst="rect">
            <a:avLst/>
          </a:prstGeom>
          <a:noFill/>
          <a:ln>
            <a:noFill/>
          </a:ln>
        </p:spPr>
      </p:pic>
      <p:pic>
        <p:nvPicPr>
          <p:cNvPr id="448" name="Google Shape;448;p53"/>
          <p:cNvPicPr preferRelativeResize="0"/>
          <p:nvPr/>
        </p:nvPicPr>
        <p:blipFill rotWithShape="1">
          <a:blip r:embed="rId5">
            <a:alphaModFix/>
          </a:blip>
          <a:srcRect b="0" l="0" r="67789" t="0"/>
          <a:stretch/>
        </p:blipFill>
        <p:spPr>
          <a:xfrm>
            <a:off x="2901512" y="2831650"/>
            <a:ext cx="1057823" cy="18944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2" name="Shape 452"/>
        <p:cNvGrpSpPr/>
        <p:nvPr/>
      </p:nvGrpSpPr>
      <p:grpSpPr>
        <a:xfrm>
          <a:off x="0" y="0"/>
          <a:ext cx="0" cy="0"/>
          <a:chOff x="0" y="0"/>
          <a:chExt cx="0" cy="0"/>
        </a:xfrm>
      </p:grpSpPr>
      <p:sp>
        <p:nvSpPr>
          <p:cNvPr id="453" name="Google Shape;453;p54"/>
          <p:cNvSpPr/>
          <p:nvPr/>
        </p:nvSpPr>
        <p:spPr>
          <a:xfrm>
            <a:off x="361950" y="350550"/>
            <a:ext cx="8420100" cy="4432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4"/>
          <p:cNvSpPr txBox="1"/>
          <p:nvPr/>
        </p:nvSpPr>
        <p:spPr>
          <a:xfrm>
            <a:off x="449425" y="3047123"/>
            <a:ext cx="8245200" cy="13593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How many of you have fallen                                 for these 2020 challenges?</a:t>
            </a:r>
            <a:endParaRPr sz="3300">
              <a:solidFill>
                <a:srgbClr val="FFFFFF"/>
              </a:solidFill>
              <a:latin typeface="Georgia"/>
              <a:ea typeface="Georgia"/>
              <a:cs typeface="Georgia"/>
              <a:sym typeface="Georgia"/>
            </a:endParaRPr>
          </a:p>
        </p:txBody>
      </p:sp>
      <p:pic>
        <p:nvPicPr>
          <p:cNvPr id="455" name="Google Shape;455;p54"/>
          <p:cNvPicPr preferRelativeResize="0"/>
          <p:nvPr/>
        </p:nvPicPr>
        <p:blipFill rotWithShape="1">
          <a:blip r:embed="rId3">
            <a:alphaModFix/>
          </a:blip>
          <a:srcRect b="0" l="0" r="67789" t="0"/>
          <a:stretch/>
        </p:blipFill>
        <p:spPr>
          <a:xfrm>
            <a:off x="3947375" y="809900"/>
            <a:ext cx="1249250" cy="223722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5"/>
          <p:cNvSpPr/>
          <p:nvPr/>
        </p:nvSpPr>
        <p:spPr>
          <a:xfrm>
            <a:off x="5390825" y="2187075"/>
            <a:ext cx="3317400" cy="2603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5"/>
          <p:cNvSpPr/>
          <p:nvPr/>
        </p:nvSpPr>
        <p:spPr>
          <a:xfrm>
            <a:off x="3469325" y="2187375"/>
            <a:ext cx="1771800" cy="2603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5"/>
          <p:cNvSpPr/>
          <p:nvPr/>
        </p:nvSpPr>
        <p:spPr>
          <a:xfrm>
            <a:off x="5640975" y="2187375"/>
            <a:ext cx="2817000" cy="2603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sz="1600">
                <a:solidFill>
                  <a:srgbClr val="FFFFFF"/>
                </a:solidFill>
                <a:latin typeface="Georgia"/>
                <a:ea typeface="Georgia"/>
                <a:cs typeface="Georgia"/>
                <a:sym typeface="Georgia"/>
              </a:rPr>
              <a:t>We gotta try it! Pretty harmless, right?</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16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rPr lang="en">
                <a:solidFill>
                  <a:srgbClr val="FFFFFF"/>
                </a:solidFill>
                <a:latin typeface="Georgia"/>
                <a:ea typeface="Georgia"/>
                <a:cs typeface="Georgia"/>
                <a:sym typeface="Georgia"/>
              </a:rPr>
              <a:t>But guess what, a broom will stand any day of the year! If you have patience and the right broom, it’s simple physics.</a:t>
            </a:r>
            <a:endParaRPr>
              <a:solidFill>
                <a:srgbClr val="FFFFFF"/>
              </a:solidFill>
              <a:latin typeface="Georgia"/>
              <a:ea typeface="Georgia"/>
              <a:cs typeface="Georgia"/>
              <a:sym typeface="Georgia"/>
            </a:endParaRPr>
          </a:p>
        </p:txBody>
      </p:sp>
      <p:pic>
        <p:nvPicPr>
          <p:cNvPr id="463" name="Google Shape;463;p55"/>
          <p:cNvPicPr preferRelativeResize="0"/>
          <p:nvPr/>
        </p:nvPicPr>
        <p:blipFill rotWithShape="1">
          <a:blip r:embed="rId3">
            <a:alphaModFix/>
          </a:blip>
          <a:srcRect b="0" l="0" r="0" t="8130"/>
          <a:stretch/>
        </p:blipFill>
        <p:spPr>
          <a:xfrm>
            <a:off x="346575" y="490050"/>
            <a:ext cx="2973050" cy="4163389"/>
          </a:xfrm>
          <a:prstGeom prst="rect">
            <a:avLst/>
          </a:prstGeom>
          <a:noFill/>
          <a:ln>
            <a:noFill/>
          </a:ln>
        </p:spPr>
      </p:pic>
      <p:sp>
        <p:nvSpPr>
          <p:cNvPr id="464" name="Google Shape;464;p55"/>
          <p:cNvSpPr txBox="1"/>
          <p:nvPr/>
        </p:nvSpPr>
        <p:spPr>
          <a:xfrm>
            <a:off x="3469325" y="350475"/>
            <a:ext cx="5227200" cy="183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200">
                <a:latin typeface="Georgia"/>
                <a:ea typeface="Georgia"/>
                <a:cs typeface="Georgia"/>
                <a:sym typeface="Georgia"/>
              </a:rPr>
              <a:t>The standing broom that would only stand on a certain day of the year because of the equinox or something?</a:t>
            </a:r>
            <a:endParaRPr sz="2200">
              <a:latin typeface="Georgia"/>
              <a:ea typeface="Georgia"/>
              <a:cs typeface="Georgia"/>
              <a:sym typeface="Georgia"/>
            </a:endParaRPr>
          </a:p>
        </p:txBody>
      </p:sp>
      <p:pic>
        <p:nvPicPr>
          <p:cNvPr id="465" name="Google Shape;465;p55"/>
          <p:cNvPicPr preferRelativeResize="0"/>
          <p:nvPr/>
        </p:nvPicPr>
        <p:blipFill rotWithShape="1">
          <a:blip r:embed="rId4">
            <a:alphaModFix/>
          </a:blip>
          <a:srcRect b="0" l="0" r="0" t="0"/>
          <a:stretch/>
        </p:blipFill>
        <p:spPr>
          <a:xfrm>
            <a:off x="3737773" y="2911763"/>
            <a:ext cx="1234900" cy="115401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56"/>
          <p:cNvPicPr preferRelativeResize="0"/>
          <p:nvPr/>
        </p:nvPicPr>
        <p:blipFill>
          <a:blip r:embed="rId3">
            <a:alphaModFix/>
          </a:blip>
          <a:stretch>
            <a:fillRect/>
          </a:stretch>
        </p:blipFill>
        <p:spPr>
          <a:xfrm>
            <a:off x="4077750" y="2187375"/>
            <a:ext cx="4630474" cy="2603400"/>
          </a:xfrm>
          <a:prstGeom prst="rect">
            <a:avLst/>
          </a:prstGeom>
          <a:noFill/>
          <a:ln>
            <a:noFill/>
          </a:ln>
        </p:spPr>
      </p:pic>
      <p:sp>
        <p:nvSpPr>
          <p:cNvPr id="471" name="Google Shape;471;p56"/>
          <p:cNvSpPr/>
          <p:nvPr/>
        </p:nvSpPr>
        <p:spPr>
          <a:xfrm>
            <a:off x="338300" y="350475"/>
            <a:ext cx="3588900" cy="44403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6"/>
          <p:cNvSpPr txBox="1"/>
          <p:nvPr/>
        </p:nvSpPr>
        <p:spPr>
          <a:xfrm>
            <a:off x="798050" y="2186700"/>
            <a:ext cx="2669400" cy="183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200">
                <a:latin typeface="Georgia"/>
                <a:ea typeface="Georgia"/>
                <a:cs typeface="Georgia"/>
                <a:sym typeface="Georgia"/>
              </a:rPr>
              <a:t>How many of you tried to challenge a boy to see if you could pick up a chair to your chest, but they couldn’t?</a:t>
            </a:r>
            <a:endParaRPr sz="2200">
              <a:latin typeface="Georgia"/>
              <a:ea typeface="Georgia"/>
              <a:cs typeface="Georgia"/>
              <a:sym typeface="Georgia"/>
            </a:endParaRPr>
          </a:p>
        </p:txBody>
      </p:sp>
      <p:sp>
        <p:nvSpPr>
          <p:cNvPr id="473" name="Google Shape;473;p56"/>
          <p:cNvSpPr txBox="1"/>
          <p:nvPr/>
        </p:nvSpPr>
        <p:spPr>
          <a:xfrm>
            <a:off x="4332375" y="605100"/>
            <a:ext cx="4375800" cy="128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t>This is another science challenge! </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en" sz="1600"/>
              <a:t>This one is based on men’s versus women’s center of gravity.</a:t>
            </a:r>
            <a:endParaRPr sz="1600"/>
          </a:p>
        </p:txBody>
      </p:sp>
      <p:pic>
        <p:nvPicPr>
          <p:cNvPr id="474" name="Google Shape;474;p56"/>
          <p:cNvPicPr preferRelativeResize="0"/>
          <p:nvPr/>
        </p:nvPicPr>
        <p:blipFill rotWithShape="1">
          <a:blip r:embed="rId4">
            <a:alphaModFix/>
          </a:blip>
          <a:srcRect b="0" l="0" r="0" t="0"/>
          <a:stretch/>
        </p:blipFill>
        <p:spPr>
          <a:xfrm>
            <a:off x="1705642" y="951386"/>
            <a:ext cx="854220" cy="79826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7"/>
          <p:cNvSpPr/>
          <p:nvPr/>
        </p:nvSpPr>
        <p:spPr>
          <a:xfrm>
            <a:off x="5390825" y="2187075"/>
            <a:ext cx="3317400" cy="2603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7"/>
          <p:cNvSpPr/>
          <p:nvPr/>
        </p:nvSpPr>
        <p:spPr>
          <a:xfrm>
            <a:off x="3469325" y="2187375"/>
            <a:ext cx="1771800" cy="2603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7"/>
          <p:cNvSpPr/>
          <p:nvPr/>
        </p:nvSpPr>
        <p:spPr>
          <a:xfrm>
            <a:off x="5564775" y="2187375"/>
            <a:ext cx="3055500" cy="2603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This challenge just takes pure strength! Go for it, give it a try</a:t>
            </a:r>
            <a:r>
              <a:rPr lang="en">
                <a:latin typeface="Georgia"/>
                <a:ea typeface="Georgia"/>
                <a:cs typeface="Georgia"/>
                <a:sym typeface="Georgia"/>
              </a:rPr>
              <a:t>.</a:t>
            </a:r>
            <a:endParaRPr>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It took Simon Biles, Olympic gymnast to take off her sweatpants while doing a handstand to show these boys what talent really looks like!</a:t>
            </a:r>
            <a:endParaRPr sz="1600">
              <a:latin typeface="Georgia"/>
              <a:ea typeface="Georgia"/>
              <a:cs typeface="Georgia"/>
              <a:sym typeface="Georgia"/>
            </a:endParaRPr>
          </a:p>
        </p:txBody>
      </p:sp>
      <p:sp>
        <p:nvSpPr>
          <p:cNvPr id="482" name="Google Shape;482;p57"/>
          <p:cNvSpPr txBox="1"/>
          <p:nvPr/>
        </p:nvSpPr>
        <p:spPr>
          <a:xfrm>
            <a:off x="3469325" y="350475"/>
            <a:ext cx="5227200" cy="1836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How about this one?</a:t>
            </a:r>
            <a:endParaRPr sz="3300">
              <a:latin typeface="Georgia"/>
              <a:ea typeface="Georgia"/>
              <a:cs typeface="Georgia"/>
              <a:sym typeface="Georgia"/>
            </a:endParaRPr>
          </a:p>
        </p:txBody>
      </p:sp>
      <p:pic>
        <p:nvPicPr>
          <p:cNvPr id="483" name="Google Shape;483;p57"/>
          <p:cNvPicPr preferRelativeResize="0"/>
          <p:nvPr/>
        </p:nvPicPr>
        <p:blipFill>
          <a:blip r:embed="rId3">
            <a:alphaModFix/>
          </a:blip>
          <a:stretch>
            <a:fillRect/>
          </a:stretch>
        </p:blipFill>
        <p:spPr>
          <a:xfrm>
            <a:off x="346575" y="762500"/>
            <a:ext cx="2973050" cy="4027984"/>
          </a:xfrm>
          <a:prstGeom prst="rect">
            <a:avLst/>
          </a:prstGeom>
          <a:noFill/>
          <a:ln>
            <a:noFill/>
          </a:ln>
        </p:spPr>
      </p:pic>
      <p:pic>
        <p:nvPicPr>
          <p:cNvPr id="484" name="Google Shape;484;p57"/>
          <p:cNvPicPr preferRelativeResize="0"/>
          <p:nvPr/>
        </p:nvPicPr>
        <p:blipFill rotWithShape="1">
          <a:blip r:embed="rId4">
            <a:alphaModFix/>
          </a:blip>
          <a:srcRect b="0" l="0" r="0" t="0"/>
          <a:stretch/>
        </p:blipFill>
        <p:spPr>
          <a:xfrm>
            <a:off x="3737773" y="2911760"/>
            <a:ext cx="1234910" cy="115402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8"/>
          <p:cNvSpPr/>
          <p:nvPr/>
        </p:nvSpPr>
        <p:spPr>
          <a:xfrm>
            <a:off x="338300" y="350475"/>
            <a:ext cx="3588900" cy="44403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8"/>
          <p:cNvSpPr txBox="1"/>
          <p:nvPr/>
        </p:nvSpPr>
        <p:spPr>
          <a:xfrm>
            <a:off x="798050" y="2034300"/>
            <a:ext cx="2669400" cy="2274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2200">
                <a:latin typeface="Georgia"/>
                <a:ea typeface="Georgia"/>
                <a:cs typeface="Georgia"/>
                <a:sym typeface="Georgia"/>
              </a:rPr>
              <a:t>The leg sweet challenge.</a:t>
            </a:r>
            <a:endParaRPr sz="2200">
              <a:latin typeface="Georgia"/>
              <a:ea typeface="Georgia"/>
              <a:cs typeface="Georgia"/>
              <a:sym typeface="Georgia"/>
            </a:endParaRPr>
          </a:p>
          <a:p>
            <a:pPr indent="0" lvl="0" marL="0" rtl="0" algn="ctr">
              <a:lnSpc>
                <a:spcPct val="115000"/>
              </a:lnSpc>
              <a:spcBef>
                <a:spcPts val="0"/>
              </a:spcBef>
              <a:spcAft>
                <a:spcPts val="0"/>
              </a:spcAft>
              <a:buNone/>
            </a:pPr>
            <a:r>
              <a:t/>
            </a:r>
            <a:endParaRPr sz="1600">
              <a:latin typeface="Georgia"/>
              <a:ea typeface="Georgia"/>
              <a:cs typeface="Georgia"/>
              <a:sym typeface="Georgia"/>
            </a:endParaRPr>
          </a:p>
          <a:p>
            <a:pPr indent="0" lvl="0" marL="0" rtl="0" algn="ctr">
              <a:lnSpc>
                <a:spcPct val="115000"/>
              </a:lnSpc>
              <a:spcBef>
                <a:spcPts val="0"/>
              </a:spcBef>
              <a:spcAft>
                <a:spcPts val="0"/>
              </a:spcAft>
              <a:buNone/>
            </a:pPr>
            <a:r>
              <a:rPr lang="en" sz="1600">
                <a:latin typeface="Georgia"/>
                <a:ea typeface="Georgia"/>
                <a:cs typeface="Georgia"/>
                <a:sym typeface="Georgia"/>
              </a:rPr>
              <a:t>Don’t try this at home or anywhere else! This was less of a challenge and more of a bullying tactic.</a:t>
            </a:r>
            <a:endParaRPr sz="2400">
              <a:latin typeface="Georgia"/>
              <a:ea typeface="Georgia"/>
              <a:cs typeface="Georgia"/>
              <a:sym typeface="Georgia"/>
            </a:endParaRPr>
          </a:p>
        </p:txBody>
      </p:sp>
      <p:sp>
        <p:nvSpPr>
          <p:cNvPr id="491" name="Google Shape;491;p58"/>
          <p:cNvSpPr txBox="1"/>
          <p:nvPr/>
        </p:nvSpPr>
        <p:spPr>
          <a:xfrm>
            <a:off x="4077700" y="605100"/>
            <a:ext cx="46305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latin typeface="Georgia"/>
                <a:ea typeface="Georgia"/>
                <a:cs typeface="Georgia"/>
                <a:sym typeface="Georgia"/>
              </a:rPr>
              <a:t>You would ask to film a cool viral video with a “friend” jumping, but then sweep their legs right from out below them causing them or fall to the ground!</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So many kids where injured it became known as the skull breaker challenge and removed from TikTok.</a:t>
            </a:r>
            <a:endParaRPr>
              <a:latin typeface="Georgia"/>
              <a:ea typeface="Georgia"/>
              <a:cs typeface="Georgia"/>
              <a:sym typeface="Georgia"/>
            </a:endParaRPr>
          </a:p>
        </p:txBody>
      </p:sp>
      <p:pic>
        <p:nvPicPr>
          <p:cNvPr id="492" name="Google Shape;492;p58"/>
          <p:cNvPicPr preferRelativeResize="0"/>
          <p:nvPr/>
        </p:nvPicPr>
        <p:blipFill rotWithShape="1">
          <a:blip r:embed="rId3">
            <a:alphaModFix/>
          </a:blip>
          <a:srcRect b="0" l="0" r="0" t="0"/>
          <a:stretch/>
        </p:blipFill>
        <p:spPr>
          <a:xfrm>
            <a:off x="1705642" y="951386"/>
            <a:ext cx="854220" cy="798269"/>
          </a:xfrm>
          <a:prstGeom prst="rect">
            <a:avLst/>
          </a:prstGeom>
          <a:noFill/>
          <a:ln>
            <a:noFill/>
          </a:ln>
        </p:spPr>
      </p:pic>
      <p:pic>
        <p:nvPicPr>
          <p:cNvPr id="493" name="Google Shape;493;p58"/>
          <p:cNvPicPr preferRelativeResize="0"/>
          <p:nvPr/>
        </p:nvPicPr>
        <p:blipFill>
          <a:blip r:embed="rId4">
            <a:alphaModFix/>
          </a:blip>
          <a:stretch>
            <a:fillRect/>
          </a:stretch>
        </p:blipFill>
        <p:spPr>
          <a:xfrm>
            <a:off x="4077750" y="2516175"/>
            <a:ext cx="3037162" cy="2274600"/>
          </a:xfrm>
          <a:prstGeom prst="rect">
            <a:avLst/>
          </a:prstGeom>
          <a:noFill/>
          <a:ln>
            <a:noFill/>
          </a:ln>
        </p:spPr>
      </p:pic>
      <p:sp>
        <p:nvSpPr>
          <p:cNvPr id="494" name="Google Shape;494;p58"/>
          <p:cNvSpPr/>
          <p:nvPr/>
        </p:nvSpPr>
        <p:spPr>
          <a:xfrm>
            <a:off x="7265450" y="2516175"/>
            <a:ext cx="1540500" cy="22746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5" name="Google Shape;495;p58"/>
          <p:cNvPicPr preferRelativeResize="0"/>
          <p:nvPr/>
        </p:nvPicPr>
        <p:blipFill>
          <a:blip r:embed="rId5">
            <a:alphaModFix/>
          </a:blip>
          <a:stretch>
            <a:fillRect/>
          </a:stretch>
        </p:blipFill>
        <p:spPr>
          <a:xfrm rot="10800000">
            <a:off x="7367000" y="2984775"/>
            <a:ext cx="1337399" cy="13373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9"/>
          <p:cNvSpPr/>
          <p:nvPr/>
        </p:nvSpPr>
        <p:spPr>
          <a:xfrm>
            <a:off x="362125" y="3587000"/>
            <a:ext cx="8420100" cy="120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9"/>
          <p:cNvSpPr txBox="1"/>
          <p:nvPr/>
        </p:nvSpPr>
        <p:spPr>
          <a:xfrm>
            <a:off x="435900" y="350576"/>
            <a:ext cx="8245200" cy="8691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rgia"/>
              <a:buNone/>
            </a:pPr>
            <a:r>
              <a:rPr lang="en" sz="3300">
                <a:solidFill>
                  <a:schemeClr val="dk1"/>
                </a:solidFill>
                <a:latin typeface="Georgia"/>
                <a:ea typeface="Georgia"/>
                <a:cs typeface="Georgia"/>
                <a:sym typeface="Georgia"/>
              </a:rPr>
              <a:t>Consider the source - we need to fact check!</a:t>
            </a:r>
            <a:endParaRPr/>
          </a:p>
        </p:txBody>
      </p:sp>
      <p:sp>
        <p:nvSpPr>
          <p:cNvPr id="502" name="Google Shape;502;p59"/>
          <p:cNvSpPr txBox="1"/>
          <p:nvPr/>
        </p:nvSpPr>
        <p:spPr>
          <a:xfrm>
            <a:off x="435900" y="1196800"/>
            <a:ext cx="8346300" cy="217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latin typeface="Georgia"/>
                <a:ea typeface="Georgia"/>
                <a:cs typeface="Georgia"/>
                <a:sym typeface="Georgia"/>
              </a:rPr>
              <a:t>So how do we fact-check the internet?</a:t>
            </a:r>
            <a:endParaRPr b="1"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We use the internet!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There are many sites you can trust or whose sole purpose is to fact check or tell the real story behind something!</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There are websites like MediaMatters.org, Fact Check, and PolitiFact that will help you to research media misinformation</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There are also websites that will tell you how often websites spew fact, fiction, or both!</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Chances are, if something is too good to be true, it probably is!</a:t>
            </a:r>
            <a:endParaRPr>
              <a:latin typeface="Georgia"/>
              <a:ea typeface="Georgia"/>
              <a:cs typeface="Georgia"/>
              <a:sym typeface="Georgia"/>
            </a:endParaRPr>
          </a:p>
        </p:txBody>
      </p:sp>
      <p:pic>
        <p:nvPicPr>
          <p:cNvPr id="503" name="Google Shape;503;p59"/>
          <p:cNvPicPr preferRelativeResize="0"/>
          <p:nvPr/>
        </p:nvPicPr>
        <p:blipFill>
          <a:blip r:embed="rId3">
            <a:alphaModFix/>
          </a:blip>
          <a:stretch>
            <a:fillRect/>
          </a:stretch>
        </p:blipFill>
        <p:spPr>
          <a:xfrm>
            <a:off x="730013" y="3799475"/>
            <a:ext cx="1524000" cy="781050"/>
          </a:xfrm>
          <a:prstGeom prst="rect">
            <a:avLst/>
          </a:prstGeom>
          <a:noFill/>
          <a:ln>
            <a:noFill/>
          </a:ln>
        </p:spPr>
      </p:pic>
      <p:pic>
        <p:nvPicPr>
          <p:cNvPr id="504" name="Google Shape;504;p59"/>
          <p:cNvPicPr preferRelativeResize="0"/>
          <p:nvPr/>
        </p:nvPicPr>
        <p:blipFill>
          <a:blip r:embed="rId4">
            <a:alphaModFix/>
          </a:blip>
          <a:stretch>
            <a:fillRect/>
          </a:stretch>
        </p:blipFill>
        <p:spPr>
          <a:xfrm>
            <a:off x="2637813" y="3999500"/>
            <a:ext cx="1238250" cy="381000"/>
          </a:xfrm>
          <a:prstGeom prst="rect">
            <a:avLst/>
          </a:prstGeom>
          <a:noFill/>
          <a:ln>
            <a:noFill/>
          </a:ln>
        </p:spPr>
      </p:pic>
      <p:pic>
        <p:nvPicPr>
          <p:cNvPr id="505" name="Google Shape;505;p59"/>
          <p:cNvPicPr preferRelativeResize="0"/>
          <p:nvPr/>
        </p:nvPicPr>
        <p:blipFill>
          <a:blip r:embed="rId5">
            <a:alphaModFix/>
          </a:blip>
          <a:stretch>
            <a:fillRect/>
          </a:stretch>
        </p:blipFill>
        <p:spPr>
          <a:xfrm>
            <a:off x="4259863" y="4004250"/>
            <a:ext cx="1524000" cy="371475"/>
          </a:xfrm>
          <a:prstGeom prst="rect">
            <a:avLst/>
          </a:prstGeom>
          <a:noFill/>
          <a:ln>
            <a:noFill/>
          </a:ln>
        </p:spPr>
      </p:pic>
      <p:pic>
        <p:nvPicPr>
          <p:cNvPr id="506" name="Google Shape;506;p59"/>
          <p:cNvPicPr preferRelativeResize="0"/>
          <p:nvPr/>
        </p:nvPicPr>
        <p:blipFill>
          <a:blip r:embed="rId6">
            <a:alphaModFix/>
          </a:blip>
          <a:stretch>
            <a:fillRect/>
          </a:stretch>
        </p:blipFill>
        <p:spPr>
          <a:xfrm>
            <a:off x="6167650" y="4013763"/>
            <a:ext cx="2219325" cy="3524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0"/>
          <p:cNvSpPr/>
          <p:nvPr/>
        </p:nvSpPr>
        <p:spPr>
          <a:xfrm>
            <a:off x="338300" y="350475"/>
            <a:ext cx="3588900" cy="44403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0"/>
          <p:cNvSpPr txBox="1"/>
          <p:nvPr/>
        </p:nvSpPr>
        <p:spPr>
          <a:xfrm>
            <a:off x="4077700" y="1138500"/>
            <a:ext cx="4630500" cy="208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200">
                <a:latin typeface="Georgia"/>
                <a:ea typeface="Georgia"/>
                <a:cs typeface="Georgia"/>
                <a:sym typeface="Georgia"/>
              </a:rPr>
              <a:t>Let’s read off the 8 easy ways                      to spot fake news!</a:t>
            </a:r>
            <a:endParaRPr sz="2200">
              <a:latin typeface="Georgia"/>
              <a:ea typeface="Georgia"/>
              <a:cs typeface="Georgia"/>
              <a:sym typeface="Georgia"/>
            </a:endParaRPr>
          </a:p>
          <a:p>
            <a:pPr indent="0" lvl="0" marL="0" rtl="0" algn="ctr">
              <a:lnSpc>
                <a:spcPct val="115000"/>
              </a:lnSpc>
              <a:spcBef>
                <a:spcPts val="0"/>
              </a:spcBef>
              <a:spcAft>
                <a:spcPts val="0"/>
              </a:spcAft>
              <a:buNone/>
            </a:pPr>
            <a:r>
              <a:t/>
            </a:r>
            <a:endParaRPr sz="2200">
              <a:latin typeface="Georgia"/>
              <a:ea typeface="Georgia"/>
              <a:cs typeface="Georgia"/>
              <a:sym typeface="Georgia"/>
            </a:endParaRPr>
          </a:p>
          <a:p>
            <a:pPr indent="0" lvl="0" marL="0" rtl="0" algn="ctr">
              <a:lnSpc>
                <a:spcPct val="115000"/>
              </a:lnSpc>
              <a:spcBef>
                <a:spcPts val="0"/>
              </a:spcBef>
              <a:spcAft>
                <a:spcPts val="0"/>
              </a:spcAft>
              <a:buNone/>
            </a:pPr>
            <a:r>
              <a:rPr lang="en" sz="2200">
                <a:latin typeface="Georgia"/>
                <a:ea typeface="Georgia"/>
                <a:cs typeface="Georgia"/>
                <a:sym typeface="Georgia"/>
              </a:rPr>
              <a:t>For the Take Action Project, let’s             be sure to use a fact checker!</a:t>
            </a:r>
            <a:endParaRPr sz="2200">
              <a:latin typeface="Georgia"/>
              <a:ea typeface="Georgia"/>
              <a:cs typeface="Georgia"/>
              <a:sym typeface="Georgia"/>
            </a:endParaRPr>
          </a:p>
        </p:txBody>
      </p:sp>
      <p:pic>
        <p:nvPicPr>
          <p:cNvPr id="513" name="Google Shape;513;p60"/>
          <p:cNvPicPr preferRelativeResize="0"/>
          <p:nvPr/>
        </p:nvPicPr>
        <p:blipFill>
          <a:blip r:embed="rId3">
            <a:alphaModFix/>
          </a:blip>
          <a:stretch>
            <a:fillRect/>
          </a:stretch>
        </p:blipFill>
        <p:spPr>
          <a:xfrm>
            <a:off x="465312" y="350475"/>
            <a:ext cx="3334869" cy="4440300"/>
          </a:xfrm>
          <a:prstGeom prst="rect">
            <a:avLst/>
          </a:prstGeom>
          <a:noFill/>
          <a:ln>
            <a:noFill/>
          </a:ln>
        </p:spPr>
      </p:pic>
      <p:sp>
        <p:nvSpPr>
          <p:cNvPr id="514" name="Google Shape;514;p60"/>
          <p:cNvSpPr/>
          <p:nvPr/>
        </p:nvSpPr>
        <p:spPr>
          <a:xfrm>
            <a:off x="4077700" y="4668200"/>
            <a:ext cx="47046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5" name="Google Shape;515;p60"/>
          <p:cNvPicPr preferRelativeResize="0"/>
          <p:nvPr/>
        </p:nvPicPr>
        <p:blipFill rotWithShape="1">
          <a:blip r:embed="rId4">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1"/>
          <p:cNvSpPr/>
          <p:nvPr/>
        </p:nvSpPr>
        <p:spPr>
          <a:xfrm>
            <a:off x="361950" y="350450"/>
            <a:ext cx="4053000" cy="444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1"/>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0"/>
              </a:spcAft>
              <a:buNone/>
            </a:pPr>
            <a:r>
              <a:rPr lang="en" sz="3300">
                <a:latin typeface="Georgia"/>
                <a:ea typeface="Georgia"/>
                <a:cs typeface="Georgia"/>
                <a:sym typeface="Georgia"/>
              </a:rPr>
              <a:t>Watch what you  WATCH</a:t>
            </a:r>
            <a:endParaRPr sz="3300">
              <a:latin typeface="Georgia"/>
              <a:ea typeface="Georgia"/>
              <a:cs typeface="Georgia"/>
              <a:sym typeface="Georgia"/>
            </a:endParaRPr>
          </a:p>
          <a:p>
            <a:pPr indent="0" lvl="0" marL="0" rtl="0" algn="l">
              <a:lnSpc>
                <a:spcPct val="115000"/>
              </a:lnSpc>
              <a:spcBef>
                <a:spcPts val="1600"/>
              </a:spcBef>
              <a:spcAft>
                <a:spcPts val="0"/>
              </a:spcAft>
              <a:buNone/>
            </a:pPr>
            <a:r>
              <a:rPr lang="en" sz="1600">
                <a:latin typeface="Georgia"/>
                <a:ea typeface="Georgia"/>
                <a:cs typeface="Georgia"/>
                <a:sym typeface="Georgia"/>
              </a:rPr>
              <a:t>Let’s watch this short video that reminds us to watch what we watch and really understand what we are seeing and believing.</a:t>
            </a:r>
            <a:endParaRPr sz="1800">
              <a:latin typeface="Georgia"/>
              <a:ea typeface="Georgia"/>
              <a:cs typeface="Georgia"/>
              <a:sym typeface="Georgia"/>
            </a:endParaRPr>
          </a:p>
        </p:txBody>
      </p:sp>
      <p:pic>
        <p:nvPicPr>
          <p:cNvPr id="522" name="Google Shape;522;p61"/>
          <p:cNvPicPr preferRelativeResize="0"/>
          <p:nvPr/>
        </p:nvPicPr>
        <p:blipFill rotWithShape="1">
          <a:blip r:embed="rId3">
            <a:alphaModFix/>
          </a:blip>
          <a:srcRect b="0" l="0" r="0" t="0"/>
          <a:stretch/>
        </p:blipFill>
        <p:spPr>
          <a:xfrm>
            <a:off x="6248488" y="765949"/>
            <a:ext cx="981750" cy="917445"/>
          </a:xfrm>
          <a:prstGeom prst="rect">
            <a:avLst/>
          </a:prstGeom>
          <a:noFill/>
          <a:ln>
            <a:noFill/>
          </a:ln>
        </p:spPr>
      </p:pic>
      <p:pic>
        <p:nvPicPr>
          <p:cNvPr descr="&quot;Watch What You Watch&quot; hopes to build awareness about the need to pay attention not to just what kids watch, but how they watch it. Now more than ever, tools such as media literacy, public education and career exploration can be invaluable to young people. &quot;Watch What You Watch&quot; offers a clearinghouse of resources and tools that girls, parents, communities, and the media industry can use to help young people encounter and use media content that inspires, empowers, and engages." id="523" name="Google Shape;523;p61" title="Watch what you watch 60s PSA">
            <a:hlinkClick r:id="rId4"/>
          </p:cNvPr>
          <p:cNvPicPr preferRelativeResize="0"/>
          <p:nvPr/>
        </p:nvPicPr>
        <p:blipFill>
          <a:blip r:embed="rId5">
            <a:alphaModFix/>
          </a:blip>
          <a:stretch>
            <a:fillRect/>
          </a:stretch>
        </p:blipFill>
        <p:spPr>
          <a:xfrm>
            <a:off x="361950" y="1051875"/>
            <a:ext cx="4053000" cy="3039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2"/>
          <p:cNvSpPr/>
          <p:nvPr/>
        </p:nvSpPr>
        <p:spPr>
          <a:xfrm>
            <a:off x="338300" y="350475"/>
            <a:ext cx="3588900" cy="44403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2"/>
          <p:cNvSpPr txBox="1"/>
          <p:nvPr/>
        </p:nvSpPr>
        <p:spPr>
          <a:xfrm>
            <a:off x="4077700" y="605100"/>
            <a:ext cx="4630500" cy="3108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The Social </a:t>
            </a:r>
            <a:r>
              <a:rPr lang="en" sz="3300">
                <a:latin typeface="Georgia"/>
                <a:ea typeface="Georgia"/>
                <a:cs typeface="Georgia"/>
                <a:sym typeface="Georgia"/>
              </a:rPr>
              <a:t>Dilemma</a:t>
            </a:r>
            <a:r>
              <a:rPr lang="en" sz="3300">
                <a:latin typeface="Georgia"/>
                <a:ea typeface="Georgia"/>
                <a:cs typeface="Georgia"/>
                <a:sym typeface="Georgia"/>
              </a:rPr>
              <a:t>.</a:t>
            </a:r>
            <a:endParaRPr sz="33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For further understanding of how social media draws you in, you can watch The Social Dilemma on Netflix.</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It’s rated PG-13 so you will want your parents’ permission, or you could watch it together!</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It’s eye-opening and a great way for your family to start a discussion about social media, manipulation, advertising, and programming.</a:t>
            </a:r>
            <a:endParaRPr sz="3300">
              <a:latin typeface="Georgia"/>
              <a:ea typeface="Georgia"/>
              <a:cs typeface="Georgia"/>
              <a:sym typeface="Georgia"/>
            </a:endParaRPr>
          </a:p>
        </p:txBody>
      </p:sp>
      <p:sp>
        <p:nvSpPr>
          <p:cNvPr id="530" name="Google Shape;530;p62"/>
          <p:cNvSpPr/>
          <p:nvPr/>
        </p:nvSpPr>
        <p:spPr>
          <a:xfrm>
            <a:off x="4077700" y="4668200"/>
            <a:ext cx="47046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1" name="Google Shape;531;p62"/>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532" name="Google Shape;532;p62"/>
          <p:cNvPicPr preferRelativeResize="0"/>
          <p:nvPr/>
        </p:nvPicPr>
        <p:blipFill>
          <a:blip r:embed="rId4">
            <a:alphaModFix/>
          </a:blip>
          <a:stretch>
            <a:fillRect/>
          </a:stretch>
        </p:blipFill>
        <p:spPr>
          <a:xfrm>
            <a:off x="546825" y="652450"/>
            <a:ext cx="3171825" cy="38385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3"/>
          <p:cNvSpPr/>
          <p:nvPr/>
        </p:nvSpPr>
        <p:spPr>
          <a:xfrm>
            <a:off x="361950" y="350450"/>
            <a:ext cx="4053000" cy="44424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63"/>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My</a:t>
            </a:r>
            <a:r>
              <a:rPr lang="en" sz="3300">
                <a:latin typeface="Georgia"/>
                <a:ea typeface="Georgia"/>
                <a:cs typeface="Georgia"/>
                <a:sym typeface="Georgia"/>
              </a:rPr>
              <a:t> day of              message overload.</a:t>
            </a:r>
            <a:endParaRPr sz="3300">
              <a:latin typeface="Georgia"/>
              <a:ea typeface="Georgia"/>
              <a:cs typeface="Georgia"/>
              <a:sym typeface="Georgia"/>
            </a:endParaRPr>
          </a:p>
          <a:p>
            <a:pPr indent="0" lvl="0" marL="0" rtl="0" algn="l">
              <a:lnSpc>
                <a:spcPct val="115000"/>
              </a:lnSpc>
              <a:spcBef>
                <a:spcPts val="1600"/>
              </a:spcBef>
              <a:spcAft>
                <a:spcPts val="0"/>
              </a:spcAft>
              <a:buClr>
                <a:schemeClr val="dk1"/>
              </a:buClr>
              <a:buSzPts val="1100"/>
              <a:buFont typeface="Arial"/>
              <a:buNone/>
            </a:pPr>
            <a:r>
              <a:rPr lang="en">
                <a:latin typeface="Georgia"/>
                <a:ea typeface="Georgia"/>
                <a:cs typeface="Georgia"/>
                <a:sym typeface="Georgia"/>
              </a:rPr>
              <a:t>For one day, track all the ad messages you see, from when you wake up to when you go to sleep. What are all these messages trying to sell you or say to you?</a:t>
            </a:r>
            <a:endParaRPr>
              <a:latin typeface="Georgia"/>
              <a:ea typeface="Georgia"/>
              <a:cs typeface="Georgia"/>
              <a:sym typeface="Georgia"/>
            </a:endParaRPr>
          </a:p>
          <a:p>
            <a:pPr indent="0" lvl="0" marL="0" rtl="0" algn="l">
              <a:lnSpc>
                <a:spcPct val="115000"/>
              </a:lnSpc>
              <a:spcBef>
                <a:spcPts val="1600"/>
              </a:spcBef>
              <a:spcAft>
                <a:spcPts val="1600"/>
              </a:spcAft>
              <a:buNone/>
            </a:pPr>
            <a:r>
              <a:rPr lang="en">
                <a:latin typeface="Georgia"/>
                <a:ea typeface="Georgia"/>
                <a:cs typeface="Georgia"/>
                <a:sym typeface="Georgia"/>
              </a:rPr>
              <a:t>How do you feel about what the ads show?  Would your feelings change if the models looked more like you (an average teen with acne, messy hair, not perfect) or were not white, had a different sexual identity, or had differing body types?</a:t>
            </a:r>
            <a:endParaRPr sz="1800">
              <a:latin typeface="Georgia"/>
              <a:ea typeface="Georgia"/>
              <a:cs typeface="Georgia"/>
              <a:sym typeface="Georgia"/>
            </a:endParaRPr>
          </a:p>
        </p:txBody>
      </p:sp>
      <p:pic>
        <p:nvPicPr>
          <p:cNvPr descr="Television, print media, the Internet… all are filled with advertising, opinions, and other hidden persuasions. In this BrainPOP movie, Tim and Moby teach you how to be a more astute consumer of mass media. You'll learn how to recognize when someone is trying to convince you to buy something or believe something. You’ll find out why advertisers use celebrities and models so frequently, and even manipulate images to make them look even more attractive than in real life. You’ll explore why no news source is truly free from bias and how to separate fact from opinion. And you’ll discover strategies for decoding everything from TV shows to newspapers to your favorite websites." id="539" name="Google Shape;539;p63" title="MEDIA LITERACY">
            <a:hlinkClick r:id="rId3"/>
          </p:cNvPr>
          <p:cNvPicPr preferRelativeResize="0"/>
          <p:nvPr/>
        </p:nvPicPr>
        <p:blipFill>
          <a:blip r:embed="rId4">
            <a:alphaModFix/>
          </a:blip>
          <a:stretch>
            <a:fillRect/>
          </a:stretch>
        </p:blipFill>
        <p:spPr>
          <a:xfrm>
            <a:off x="361950" y="1051775"/>
            <a:ext cx="4053000" cy="3039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1000"/>
                                        <p:tgtEl>
                                          <p:spTgt spid="5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4"/>
          <p:cNvSpPr/>
          <p:nvPr/>
        </p:nvSpPr>
        <p:spPr>
          <a:xfrm>
            <a:off x="362125" y="3369850"/>
            <a:ext cx="6657900" cy="1423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64"/>
          <p:cNvSpPr txBox="1"/>
          <p:nvPr/>
        </p:nvSpPr>
        <p:spPr>
          <a:xfrm>
            <a:off x="435900" y="1341176"/>
            <a:ext cx="8245200" cy="869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300"/>
              <a:buFont typeface="Georgia"/>
              <a:buNone/>
            </a:pPr>
            <a:r>
              <a:rPr lang="en" sz="7200">
                <a:solidFill>
                  <a:schemeClr val="dk1"/>
                </a:solidFill>
                <a:latin typeface="Georgia"/>
                <a:ea typeface="Georgia"/>
                <a:cs typeface="Georgia"/>
                <a:sym typeface="Georgia"/>
              </a:rPr>
              <a:t>Hey! I can’t                     hear or see me!</a:t>
            </a:r>
            <a:endParaRPr sz="7200"/>
          </a:p>
        </p:txBody>
      </p:sp>
      <p:sp>
        <p:nvSpPr>
          <p:cNvPr id="546" name="Google Shape;546;p64"/>
          <p:cNvSpPr txBox="1"/>
          <p:nvPr/>
        </p:nvSpPr>
        <p:spPr>
          <a:xfrm>
            <a:off x="362125" y="3480100"/>
            <a:ext cx="6657900" cy="120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rgbClr val="FFFFFF"/>
                </a:solidFill>
                <a:latin typeface="Georgia"/>
                <a:ea typeface="Georgia"/>
                <a:cs typeface="Georgia"/>
                <a:sym typeface="Georgia"/>
              </a:rPr>
              <a:t>Have you ever felt that looking through a magazine or                                                                      watching a movie there is NO one like YOU? </a:t>
            </a:r>
            <a:endParaRPr sz="1600">
              <a:solidFill>
                <a:srgbClr val="FFFFFF"/>
              </a:solidFill>
              <a:latin typeface="Georgia"/>
              <a:ea typeface="Georgia"/>
              <a:cs typeface="Georgia"/>
              <a:sym typeface="Georgia"/>
            </a:endParaRPr>
          </a:p>
          <a:p>
            <a:pPr indent="0" lvl="0" marL="0" rtl="0" algn="ctr">
              <a:lnSpc>
                <a:spcPct val="115000"/>
              </a:lnSpc>
              <a:spcBef>
                <a:spcPts val="1600"/>
              </a:spcBef>
              <a:spcAft>
                <a:spcPts val="1600"/>
              </a:spcAft>
              <a:buNone/>
            </a:pPr>
            <a:r>
              <a:rPr lang="en" sz="1600">
                <a:solidFill>
                  <a:srgbClr val="FFFFFF"/>
                </a:solidFill>
                <a:latin typeface="Georgia"/>
                <a:ea typeface="Georgia"/>
                <a:cs typeface="Georgia"/>
                <a:sym typeface="Georgia"/>
              </a:rPr>
              <a:t>It’s time to dial into stereotypes and unconscious biases!</a:t>
            </a:r>
            <a:endParaRPr b="1" sz="1600">
              <a:solidFill>
                <a:srgbClr val="FFFFFF"/>
              </a:solidFill>
              <a:latin typeface="Georgia"/>
              <a:ea typeface="Georgia"/>
              <a:cs typeface="Georgia"/>
              <a:sym typeface="Georgia"/>
            </a:endParaRPr>
          </a:p>
        </p:txBody>
      </p:sp>
      <p:sp>
        <p:nvSpPr>
          <p:cNvPr id="547" name="Google Shape;547;p64"/>
          <p:cNvSpPr/>
          <p:nvPr/>
        </p:nvSpPr>
        <p:spPr>
          <a:xfrm>
            <a:off x="7152200" y="3369850"/>
            <a:ext cx="1641000" cy="1423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8" name="Google Shape;548;p64"/>
          <p:cNvPicPr preferRelativeResize="0"/>
          <p:nvPr/>
        </p:nvPicPr>
        <p:blipFill rotWithShape="1">
          <a:blip r:embed="rId3">
            <a:alphaModFix/>
          </a:blip>
          <a:srcRect b="0" l="0" r="0" t="0"/>
          <a:stretch/>
        </p:blipFill>
        <p:spPr>
          <a:xfrm>
            <a:off x="7545592" y="3682323"/>
            <a:ext cx="854220" cy="79826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552" name="Shape 552"/>
        <p:cNvGrpSpPr/>
        <p:nvPr/>
      </p:nvGrpSpPr>
      <p:grpSpPr>
        <a:xfrm>
          <a:off x="0" y="0"/>
          <a:ext cx="0" cy="0"/>
          <a:chOff x="0" y="0"/>
          <a:chExt cx="0" cy="0"/>
        </a:xfrm>
      </p:grpSpPr>
      <p:sp>
        <p:nvSpPr>
          <p:cNvPr id="553" name="Google Shape;553;p65"/>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65"/>
          <p:cNvSpPr txBox="1"/>
          <p:nvPr/>
        </p:nvSpPr>
        <p:spPr>
          <a:xfrm>
            <a:off x="449425" y="31233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First - All of us!</a:t>
            </a:r>
            <a:endParaRPr sz="3300">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Can you identify which characteristics are being stereotyped in the following statements?</a:t>
            </a:r>
            <a:endParaRPr sz="1600">
              <a:solidFill>
                <a:srgbClr val="FFFFFF"/>
              </a:solidFill>
              <a:latin typeface="Georgia"/>
              <a:ea typeface="Georgia"/>
              <a:cs typeface="Georgia"/>
              <a:sym typeface="Georgia"/>
            </a:endParaRPr>
          </a:p>
        </p:txBody>
      </p:sp>
      <p:pic>
        <p:nvPicPr>
          <p:cNvPr id="555" name="Google Shape;555;p65"/>
          <p:cNvPicPr preferRelativeResize="0"/>
          <p:nvPr/>
        </p:nvPicPr>
        <p:blipFill rotWithShape="1">
          <a:blip r:embed="rId3">
            <a:alphaModFix/>
          </a:blip>
          <a:srcRect b="0" l="0" r="67789" t="0"/>
          <a:stretch/>
        </p:blipFill>
        <p:spPr>
          <a:xfrm>
            <a:off x="3947375" y="809900"/>
            <a:ext cx="1249250" cy="223722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66"/>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6"/>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2" name="Google Shape;562;p66"/>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563" name="Google Shape;563;p66"/>
          <p:cNvSpPr/>
          <p:nvPr/>
        </p:nvSpPr>
        <p:spPr>
          <a:xfrm>
            <a:off x="2413850" y="351650"/>
            <a:ext cx="6044100" cy="1711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He’s too old to do that job.</a:t>
            </a:r>
            <a:endParaRPr sz="3300">
              <a:latin typeface="Georgia"/>
              <a:ea typeface="Georgia"/>
              <a:cs typeface="Georgia"/>
              <a:sym typeface="Georgia"/>
            </a:endParaRPr>
          </a:p>
        </p:txBody>
      </p:sp>
      <p:pic>
        <p:nvPicPr>
          <p:cNvPr id="564" name="Google Shape;564;p66"/>
          <p:cNvPicPr preferRelativeResize="0"/>
          <p:nvPr/>
        </p:nvPicPr>
        <p:blipFill>
          <a:blip r:embed="rId4">
            <a:alphaModFix/>
          </a:blip>
          <a:stretch>
            <a:fillRect/>
          </a:stretch>
        </p:blipFill>
        <p:spPr>
          <a:xfrm>
            <a:off x="2703287" y="1609002"/>
            <a:ext cx="5465225" cy="3182875"/>
          </a:xfrm>
          <a:prstGeom prst="rect">
            <a:avLst/>
          </a:prstGeom>
          <a:noFill/>
          <a:ln>
            <a:noFill/>
          </a:ln>
        </p:spPr>
      </p:pic>
      <p:sp>
        <p:nvSpPr>
          <p:cNvPr id="565" name="Google Shape;565;p66"/>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7"/>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67"/>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2" name="Google Shape;572;p67"/>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pic>
        <p:nvPicPr>
          <p:cNvPr id="573" name="Google Shape;573;p67"/>
          <p:cNvPicPr preferRelativeResize="0"/>
          <p:nvPr/>
        </p:nvPicPr>
        <p:blipFill>
          <a:blip r:embed="rId4">
            <a:alphaModFix/>
          </a:blip>
          <a:stretch>
            <a:fillRect/>
          </a:stretch>
        </p:blipFill>
        <p:spPr>
          <a:xfrm>
            <a:off x="2703287" y="1609002"/>
            <a:ext cx="5465225" cy="3182875"/>
          </a:xfrm>
          <a:prstGeom prst="rect">
            <a:avLst/>
          </a:prstGeom>
          <a:noFill/>
          <a:ln>
            <a:noFill/>
          </a:ln>
        </p:spPr>
      </p:pic>
      <p:sp>
        <p:nvSpPr>
          <p:cNvPr id="574" name="Google Shape;574;p67"/>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7"/>
          <p:cNvSpPr/>
          <p:nvPr/>
        </p:nvSpPr>
        <p:spPr>
          <a:xfrm>
            <a:off x="2413850" y="351650"/>
            <a:ext cx="6044100" cy="1711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2200">
                <a:latin typeface="Georgia"/>
                <a:ea typeface="Georgia"/>
                <a:cs typeface="Georgia"/>
                <a:sym typeface="Georgia"/>
              </a:rPr>
              <a:t>He’s too old to do that job.</a:t>
            </a:r>
            <a:endParaRPr sz="2200">
              <a:latin typeface="Georgia"/>
              <a:ea typeface="Georgia"/>
              <a:cs typeface="Georgia"/>
              <a:sym typeface="Georgia"/>
            </a:endParaRPr>
          </a:p>
          <a:p>
            <a:pPr indent="0" lvl="0" marL="0" rtl="0" algn="ctr">
              <a:lnSpc>
                <a:spcPct val="115000"/>
              </a:lnSpc>
              <a:spcBef>
                <a:spcPts val="0"/>
              </a:spcBef>
              <a:spcAft>
                <a:spcPts val="0"/>
              </a:spcAft>
              <a:buSzPts val="1100"/>
              <a:buNone/>
            </a:pPr>
            <a:r>
              <a:rPr lang="en" sz="3300">
                <a:latin typeface="Georgia"/>
                <a:ea typeface="Georgia"/>
                <a:cs typeface="Georgia"/>
                <a:sym typeface="Georgia"/>
              </a:rPr>
              <a:t>The answer is: Age</a:t>
            </a:r>
            <a:endParaRPr sz="3300">
              <a:latin typeface="Georgia"/>
              <a:ea typeface="Georgia"/>
              <a:cs typeface="Georgia"/>
              <a:sym typeface="Georgi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8"/>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68"/>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2" name="Google Shape;582;p68"/>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583" name="Google Shape;583;p68"/>
          <p:cNvSpPr/>
          <p:nvPr/>
        </p:nvSpPr>
        <p:spPr>
          <a:xfrm>
            <a:off x="2413850" y="351650"/>
            <a:ext cx="6044100" cy="1711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Poor people don’t                                try hard enough.</a:t>
            </a:r>
            <a:endParaRPr sz="3300">
              <a:latin typeface="Georgia"/>
              <a:ea typeface="Georgia"/>
              <a:cs typeface="Georgia"/>
              <a:sym typeface="Georgia"/>
            </a:endParaRPr>
          </a:p>
        </p:txBody>
      </p:sp>
      <p:sp>
        <p:nvSpPr>
          <p:cNvPr id="584" name="Google Shape;584;p68"/>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5" name="Google Shape;585;p68"/>
          <p:cNvPicPr preferRelativeResize="0"/>
          <p:nvPr/>
        </p:nvPicPr>
        <p:blipFill>
          <a:blip r:embed="rId4">
            <a:alphaModFix/>
          </a:blip>
          <a:stretch>
            <a:fillRect/>
          </a:stretch>
        </p:blipFill>
        <p:spPr>
          <a:xfrm>
            <a:off x="3181013" y="2016625"/>
            <a:ext cx="4509781" cy="27752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69"/>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9"/>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2" name="Google Shape;592;p69"/>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593" name="Google Shape;593;p69"/>
          <p:cNvSpPr/>
          <p:nvPr/>
        </p:nvSpPr>
        <p:spPr>
          <a:xfrm>
            <a:off x="2413850" y="351650"/>
            <a:ext cx="6044100" cy="1711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2200">
                <a:latin typeface="Georgia"/>
                <a:ea typeface="Georgia"/>
                <a:cs typeface="Georgia"/>
                <a:sym typeface="Georgia"/>
              </a:rPr>
              <a:t>Poor people don’t try hard enough.</a:t>
            </a:r>
            <a:endParaRPr sz="2200">
              <a:latin typeface="Georgia"/>
              <a:ea typeface="Georgia"/>
              <a:cs typeface="Georgia"/>
              <a:sym typeface="Georgia"/>
            </a:endParaRPr>
          </a:p>
          <a:p>
            <a:pPr indent="0" lvl="0" marL="0" rtl="0" algn="ctr">
              <a:lnSpc>
                <a:spcPct val="115000"/>
              </a:lnSpc>
              <a:spcBef>
                <a:spcPts val="0"/>
              </a:spcBef>
              <a:spcAft>
                <a:spcPts val="0"/>
              </a:spcAft>
              <a:buSzPts val="1100"/>
              <a:buNone/>
            </a:pPr>
            <a:r>
              <a:rPr lang="en" sz="3300">
                <a:latin typeface="Georgia"/>
                <a:ea typeface="Georgia"/>
                <a:cs typeface="Georgia"/>
                <a:sym typeface="Georgia"/>
              </a:rPr>
              <a:t>The answer is:                 Socioeconomic Status</a:t>
            </a:r>
            <a:endParaRPr sz="3300">
              <a:latin typeface="Georgia"/>
              <a:ea typeface="Georgia"/>
              <a:cs typeface="Georgia"/>
              <a:sym typeface="Georgia"/>
            </a:endParaRPr>
          </a:p>
        </p:txBody>
      </p:sp>
      <p:sp>
        <p:nvSpPr>
          <p:cNvPr id="594" name="Google Shape;594;p69"/>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5" name="Google Shape;595;p69"/>
          <p:cNvPicPr preferRelativeResize="0"/>
          <p:nvPr/>
        </p:nvPicPr>
        <p:blipFill>
          <a:blip r:embed="rId4">
            <a:alphaModFix/>
          </a:blip>
          <a:stretch>
            <a:fillRect/>
          </a:stretch>
        </p:blipFill>
        <p:spPr>
          <a:xfrm>
            <a:off x="3330412" y="2200500"/>
            <a:ext cx="4210975" cy="25913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0"/>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70"/>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2" name="Google Shape;602;p70"/>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603" name="Google Shape;603;p70"/>
          <p:cNvSpPr/>
          <p:nvPr/>
        </p:nvSpPr>
        <p:spPr>
          <a:xfrm>
            <a:off x="5522100" y="351650"/>
            <a:ext cx="32655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We should feel sorry for her because she is in a </a:t>
            </a:r>
            <a:r>
              <a:rPr lang="en" sz="3300">
                <a:latin typeface="Georgia"/>
                <a:ea typeface="Georgia"/>
                <a:cs typeface="Georgia"/>
                <a:sym typeface="Georgia"/>
              </a:rPr>
              <a:t>wheelchair</a:t>
            </a:r>
            <a:r>
              <a:rPr lang="en" sz="3300">
                <a:latin typeface="Georgia"/>
                <a:ea typeface="Georgia"/>
                <a:cs typeface="Georgia"/>
                <a:sym typeface="Georgia"/>
              </a:rPr>
              <a:t>.</a:t>
            </a:r>
            <a:endParaRPr sz="3300">
              <a:latin typeface="Georgia"/>
              <a:ea typeface="Georgia"/>
              <a:cs typeface="Georgia"/>
              <a:sym typeface="Georgia"/>
            </a:endParaRPr>
          </a:p>
        </p:txBody>
      </p:sp>
      <p:sp>
        <p:nvSpPr>
          <p:cNvPr id="604" name="Google Shape;604;p70"/>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5" name="Google Shape;605;p70"/>
          <p:cNvPicPr preferRelativeResize="0"/>
          <p:nvPr/>
        </p:nvPicPr>
        <p:blipFill rotWithShape="1">
          <a:blip r:embed="rId4">
            <a:alphaModFix/>
          </a:blip>
          <a:srcRect b="24055" l="16591" r="58421" t="24892"/>
          <a:stretch/>
        </p:blipFill>
        <p:spPr>
          <a:xfrm>
            <a:off x="2256750" y="351575"/>
            <a:ext cx="3265339" cy="44403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1"/>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71"/>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2" name="Google Shape;612;p71"/>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613" name="Google Shape;613;p71"/>
          <p:cNvSpPr/>
          <p:nvPr/>
        </p:nvSpPr>
        <p:spPr>
          <a:xfrm>
            <a:off x="5522100" y="351650"/>
            <a:ext cx="32655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2200">
                <a:latin typeface="Georgia"/>
                <a:ea typeface="Georgia"/>
                <a:cs typeface="Georgia"/>
                <a:sym typeface="Georgia"/>
              </a:rPr>
              <a:t>We should feel sorry for her because she is in a wheelchair.</a:t>
            </a:r>
            <a:endParaRPr sz="2200">
              <a:latin typeface="Georgia"/>
              <a:ea typeface="Georgia"/>
              <a:cs typeface="Georgia"/>
              <a:sym typeface="Georgia"/>
            </a:endParaRPr>
          </a:p>
          <a:p>
            <a:pPr indent="0" lvl="0" marL="0" rtl="0" algn="ctr">
              <a:lnSpc>
                <a:spcPct val="115000"/>
              </a:lnSpc>
              <a:spcBef>
                <a:spcPts val="0"/>
              </a:spcBef>
              <a:spcAft>
                <a:spcPts val="0"/>
              </a:spcAft>
              <a:buSzPts val="1100"/>
              <a:buNone/>
            </a:pPr>
            <a:r>
              <a:rPr lang="en" sz="3300">
                <a:latin typeface="Georgia"/>
                <a:ea typeface="Georgia"/>
                <a:cs typeface="Georgia"/>
                <a:sym typeface="Georgia"/>
              </a:rPr>
              <a:t>The answer is:           Physical Ability</a:t>
            </a:r>
            <a:endParaRPr sz="3300">
              <a:latin typeface="Georgia"/>
              <a:ea typeface="Georgia"/>
              <a:cs typeface="Georgia"/>
              <a:sym typeface="Georgia"/>
            </a:endParaRPr>
          </a:p>
        </p:txBody>
      </p:sp>
      <p:sp>
        <p:nvSpPr>
          <p:cNvPr id="614" name="Google Shape;614;p71"/>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5" name="Google Shape;615;p71"/>
          <p:cNvPicPr preferRelativeResize="0"/>
          <p:nvPr/>
        </p:nvPicPr>
        <p:blipFill rotWithShape="1">
          <a:blip r:embed="rId4">
            <a:alphaModFix/>
          </a:blip>
          <a:srcRect b="24055" l="16591" r="58421" t="24892"/>
          <a:stretch/>
        </p:blipFill>
        <p:spPr>
          <a:xfrm>
            <a:off x="2256750" y="351575"/>
            <a:ext cx="3265339" cy="44403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72"/>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72"/>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2" name="Google Shape;622;p72"/>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623" name="Google Shape;623;p72"/>
          <p:cNvSpPr/>
          <p:nvPr/>
        </p:nvSpPr>
        <p:spPr>
          <a:xfrm>
            <a:off x="4775875" y="351650"/>
            <a:ext cx="40116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If she’d just stop eating so much, she could be thin.</a:t>
            </a:r>
            <a:endParaRPr sz="3300">
              <a:latin typeface="Georgia"/>
              <a:ea typeface="Georgia"/>
              <a:cs typeface="Georgia"/>
              <a:sym typeface="Georgia"/>
            </a:endParaRPr>
          </a:p>
        </p:txBody>
      </p:sp>
      <p:sp>
        <p:nvSpPr>
          <p:cNvPr id="624" name="Google Shape;624;p72"/>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5" name="Google Shape;625;p72"/>
          <p:cNvPicPr preferRelativeResize="0"/>
          <p:nvPr/>
        </p:nvPicPr>
        <p:blipFill rotWithShape="1">
          <a:blip r:embed="rId4">
            <a:alphaModFix/>
          </a:blip>
          <a:srcRect b="3292" l="3219" r="74593" t="50000"/>
          <a:stretch/>
        </p:blipFill>
        <p:spPr>
          <a:xfrm>
            <a:off x="2256750" y="351650"/>
            <a:ext cx="2109251" cy="44403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3"/>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3"/>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2" name="Google Shape;632;p73"/>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633" name="Google Shape;633;p73"/>
          <p:cNvSpPr/>
          <p:nvPr/>
        </p:nvSpPr>
        <p:spPr>
          <a:xfrm>
            <a:off x="4775875" y="351650"/>
            <a:ext cx="40116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2200">
                <a:latin typeface="Georgia"/>
                <a:ea typeface="Georgia"/>
                <a:cs typeface="Georgia"/>
                <a:sym typeface="Georgia"/>
              </a:rPr>
              <a:t>If she’d just stop eating so much, she could be thin.</a:t>
            </a:r>
            <a:endParaRPr sz="2200">
              <a:latin typeface="Georgia"/>
              <a:ea typeface="Georgia"/>
              <a:cs typeface="Georgia"/>
              <a:sym typeface="Georgia"/>
            </a:endParaRPr>
          </a:p>
          <a:p>
            <a:pPr indent="0" lvl="0" marL="0" rtl="0" algn="ctr">
              <a:lnSpc>
                <a:spcPct val="115000"/>
              </a:lnSpc>
              <a:spcBef>
                <a:spcPts val="0"/>
              </a:spcBef>
              <a:spcAft>
                <a:spcPts val="0"/>
              </a:spcAft>
              <a:buSzPts val="1100"/>
              <a:buNone/>
            </a:pPr>
            <a:r>
              <a:rPr lang="en" sz="3300">
                <a:latin typeface="Georgia"/>
                <a:ea typeface="Georgia"/>
                <a:cs typeface="Georgia"/>
                <a:sym typeface="Georgia"/>
              </a:rPr>
              <a:t>The answer is:                          Weight</a:t>
            </a:r>
            <a:endParaRPr sz="3300">
              <a:latin typeface="Georgia"/>
              <a:ea typeface="Georgia"/>
              <a:cs typeface="Georgia"/>
              <a:sym typeface="Georgia"/>
            </a:endParaRPr>
          </a:p>
        </p:txBody>
      </p:sp>
      <p:sp>
        <p:nvSpPr>
          <p:cNvPr id="634" name="Google Shape;634;p73"/>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5" name="Google Shape;635;p73"/>
          <p:cNvPicPr preferRelativeResize="0"/>
          <p:nvPr/>
        </p:nvPicPr>
        <p:blipFill rotWithShape="1">
          <a:blip r:embed="rId4">
            <a:alphaModFix/>
          </a:blip>
          <a:srcRect b="3292" l="3219" r="74593" t="50000"/>
          <a:stretch/>
        </p:blipFill>
        <p:spPr>
          <a:xfrm>
            <a:off x="2256750" y="351650"/>
            <a:ext cx="2109251" cy="44403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39" name="Shape 639"/>
        <p:cNvGrpSpPr/>
        <p:nvPr/>
      </p:nvGrpSpPr>
      <p:grpSpPr>
        <a:xfrm>
          <a:off x="0" y="0"/>
          <a:ext cx="0" cy="0"/>
          <a:chOff x="0" y="0"/>
          <a:chExt cx="0" cy="0"/>
        </a:xfrm>
      </p:grpSpPr>
      <p:sp>
        <p:nvSpPr>
          <p:cNvPr id="640" name="Google Shape;640;p74"/>
          <p:cNvSpPr/>
          <p:nvPr/>
        </p:nvSpPr>
        <p:spPr>
          <a:xfrm>
            <a:off x="361950" y="350550"/>
            <a:ext cx="8420100" cy="4432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4"/>
          <p:cNvSpPr txBox="1"/>
          <p:nvPr/>
        </p:nvSpPr>
        <p:spPr>
          <a:xfrm>
            <a:off x="449425" y="3047123"/>
            <a:ext cx="8245200" cy="1359300"/>
          </a:xfrm>
          <a:prstGeom prst="rect">
            <a:avLst/>
          </a:prstGeom>
          <a:noFill/>
          <a:ln>
            <a:noFill/>
          </a:ln>
        </p:spPr>
        <p:txBody>
          <a:bodyPr anchorCtr="0" anchor="ctr" bIns="34275" lIns="68575" spcFirstLastPara="1" rIns="68575" wrap="square" tIns="34275">
            <a:normAutofit lnSpcReduction="10000"/>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Great job girls!</a:t>
            </a:r>
            <a:endParaRPr sz="3300">
              <a:solidFill>
                <a:srgbClr val="FFFFFF"/>
              </a:solidFill>
              <a:latin typeface="Georgia"/>
              <a:ea typeface="Georgia"/>
              <a:cs typeface="Georgia"/>
              <a:sym typeface="Georgia"/>
            </a:endParaRPr>
          </a:p>
          <a:p>
            <a:pPr indent="0" lvl="0" marL="13970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Unfortunately, there’s a lot of stereotyping in the world, especially in media.</a:t>
            </a:r>
            <a:endParaRPr sz="1600">
              <a:solidFill>
                <a:srgbClr val="FFFFFF"/>
              </a:solidFill>
              <a:latin typeface="Georgia"/>
              <a:ea typeface="Georgia"/>
              <a:cs typeface="Georgia"/>
              <a:sym typeface="Georgia"/>
            </a:endParaRPr>
          </a:p>
          <a:p>
            <a:pPr indent="0" lvl="0" marL="139700" rtl="0" algn="ctr">
              <a:lnSpc>
                <a:spcPct val="115000"/>
              </a:lnSpc>
              <a:spcBef>
                <a:spcPts val="0"/>
              </a:spcBef>
              <a:spcAft>
                <a:spcPts val="0"/>
              </a:spcAft>
              <a:buClr>
                <a:schemeClr val="dk1"/>
              </a:buClr>
              <a:buSzPts val="1100"/>
              <a:buFont typeface="Arial"/>
              <a:buNone/>
            </a:pPr>
            <a:r>
              <a:rPr b="1" lang="en" sz="1600">
                <a:solidFill>
                  <a:srgbClr val="FFFFFF"/>
                </a:solidFill>
                <a:latin typeface="Georgia"/>
                <a:ea typeface="Georgia"/>
                <a:cs typeface="Georgia"/>
                <a:sym typeface="Georgia"/>
              </a:rPr>
              <a:t>Stereotyping is another thing we have to work hard to combat.</a:t>
            </a:r>
            <a:endParaRPr b="1" sz="3500">
              <a:solidFill>
                <a:srgbClr val="FFFFFF"/>
              </a:solidFill>
              <a:latin typeface="Georgia"/>
              <a:ea typeface="Georgia"/>
              <a:cs typeface="Georgia"/>
              <a:sym typeface="Georgia"/>
            </a:endParaRPr>
          </a:p>
        </p:txBody>
      </p:sp>
      <p:pic>
        <p:nvPicPr>
          <p:cNvPr id="642" name="Google Shape;642;p74"/>
          <p:cNvPicPr preferRelativeResize="0"/>
          <p:nvPr/>
        </p:nvPicPr>
        <p:blipFill rotWithShape="1">
          <a:blip r:embed="rId3">
            <a:alphaModFix/>
          </a:blip>
          <a:srcRect b="0" l="0" r="67789" t="0"/>
          <a:stretch/>
        </p:blipFill>
        <p:spPr>
          <a:xfrm>
            <a:off x="3947375" y="809900"/>
            <a:ext cx="1249250" cy="223722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646" name="Shape 646"/>
        <p:cNvGrpSpPr/>
        <p:nvPr/>
      </p:nvGrpSpPr>
      <p:grpSpPr>
        <a:xfrm>
          <a:off x="0" y="0"/>
          <a:ext cx="0" cy="0"/>
          <a:chOff x="0" y="0"/>
          <a:chExt cx="0" cy="0"/>
        </a:xfrm>
      </p:grpSpPr>
      <p:sp>
        <p:nvSpPr>
          <p:cNvPr id="647" name="Google Shape;647;p75"/>
          <p:cNvSpPr/>
          <p:nvPr/>
        </p:nvSpPr>
        <p:spPr>
          <a:xfrm>
            <a:off x="361950" y="350550"/>
            <a:ext cx="8420100" cy="44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5"/>
          <p:cNvSpPr txBox="1"/>
          <p:nvPr/>
        </p:nvSpPr>
        <p:spPr>
          <a:xfrm>
            <a:off x="449425" y="31995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Second</a:t>
            </a:r>
            <a:r>
              <a:rPr lang="en" sz="3300">
                <a:solidFill>
                  <a:srgbClr val="FFFFFF"/>
                </a:solidFill>
                <a:latin typeface="Georgia"/>
                <a:ea typeface="Georgia"/>
                <a:cs typeface="Georgia"/>
                <a:sym typeface="Georgia"/>
              </a:rPr>
              <a:t> - Just girls!</a:t>
            </a:r>
            <a:endParaRPr sz="3300">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Which of these statements are stereotypes about girls?</a:t>
            </a:r>
            <a:endParaRPr sz="1600">
              <a:solidFill>
                <a:srgbClr val="FFFFFF"/>
              </a:solidFill>
              <a:latin typeface="Georgia"/>
              <a:ea typeface="Georgia"/>
              <a:cs typeface="Georgia"/>
              <a:sym typeface="Georgia"/>
            </a:endParaRPr>
          </a:p>
        </p:txBody>
      </p:sp>
      <p:pic>
        <p:nvPicPr>
          <p:cNvPr id="649" name="Google Shape;649;p75"/>
          <p:cNvPicPr preferRelativeResize="0"/>
          <p:nvPr/>
        </p:nvPicPr>
        <p:blipFill>
          <a:blip r:embed="rId3">
            <a:alphaModFix/>
          </a:blip>
          <a:stretch>
            <a:fillRect/>
          </a:stretch>
        </p:blipFill>
        <p:spPr>
          <a:xfrm>
            <a:off x="2240120" y="866025"/>
            <a:ext cx="4663825" cy="24294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53" name="Shape 653"/>
        <p:cNvGrpSpPr/>
        <p:nvPr/>
      </p:nvGrpSpPr>
      <p:grpSpPr>
        <a:xfrm>
          <a:off x="0" y="0"/>
          <a:ext cx="0" cy="0"/>
          <a:chOff x="0" y="0"/>
          <a:chExt cx="0" cy="0"/>
        </a:xfrm>
      </p:grpSpPr>
      <p:sp>
        <p:nvSpPr>
          <p:cNvPr id="654" name="Google Shape;654;p76"/>
          <p:cNvSpPr/>
          <p:nvPr/>
        </p:nvSpPr>
        <p:spPr>
          <a:xfrm>
            <a:off x="361950" y="350550"/>
            <a:ext cx="4210200" cy="1380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6"/>
          <p:cNvSpPr/>
          <p:nvPr/>
        </p:nvSpPr>
        <p:spPr>
          <a:xfrm>
            <a:off x="361950" y="1885176"/>
            <a:ext cx="4210200" cy="1380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6"/>
          <p:cNvSpPr/>
          <p:nvPr/>
        </p:nvSpPr>
        <p:spPr>
          <a:xfrm>
            <a:off x="361950" y="3419802"/>
            <a:ext cx="4210200" cy="13806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6"/>
          <p:cNvSpPr/>
          <p:nvPr/>
        </p:nvSpPr>
        <p:spPr>
          <a:xfrm>
            <a:off x="4687950" y="350550"/>
            <a:ext cx="4094400" cy="13806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6"/>
          <p:cNvSpPr/>
          <p:nvPr/>
        </p:nvSpPr>
        <p:spPr>
          <a:xfrm>
            <a:off x="4687950" y="1885175"/>
            <a:ext cx="4094400" cy="1380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76"/>
          <p:cNvSpPr/>
          <p:nvPr/>
        </p:nvSpPr>
        <p:spPr>
          <a:xfrm>
            <a:off x="4687950" y="3419801"/>
            <a:ext cx="4094400" cy="1380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6"/>
          <p:cNvSpPr txBox="1"/>
          <p:nvPr/>
        </p:nvSpPr>
        <p:spPr>
          <a:xfrm>
            <a:off x="575250" y="777000"/>
            <a:ext cx="3783600" cy="527700"/>
          </a:xfrm>
          <a:prstGeom prst="rect">
            <a:avLst/>
          </a:prstGeom>
          <a:noFill/>
          <a:ln>
            <a:noFill/>
          </a:ln>
        </p:spPr>
        <p:txBody>
          <a:bodyPr anchorCtr="0" anchor="ctr" bIns="34275" lIns="68575" spcFirstLastPara="1" rIns="68575" wrap="square" tIns="34275">
            <a:noAutofit/>
          </a:bodyPr>
          <a:lstStyle/>
          <a:p>
            <a:pPr indent="-330200" lvl="0" marL="457200" rtl="0" algn="ctr">
              <a:lnSpc>
                <a:spcPct val="115000"/>
              </a:lnSpc>
              <a:spcBef>
                <a:spcPts val="0"/>
              </a:spcBef>
              <a:spcAft>
                <a:spcPts val="0"/>
              </a:spcAft>
              <a:buSzPts val="1600"/>
              <a:buFont typeface="Georgia"/>
              <a:buAutoNum type="alphaUcPeriod"/>
            </a:pPr>
            <a:r>
              <a:rPr lang="en" sz="1600">
                <a:latin typeface="Georgia"/>
                <a:ea typeface="Georgia"/>
                <a:cs typeface="Georgia"/>
                <a:sym typeface="Georgia"/>
              </a:rPr>
              <a:t>Girls love pink.</a:t>
            </a:r>
            <a:endParaRPr sz="1600">
              <a:latin typeface="Georgia"/>
              <a:ea typeface="Georgia"/>
              <a:cs typeface="Georgia"/>
              <a:sym typeface="Georgia"/>
            </a:endParaRPr>
          </a:p>
        </p:txBody>
      </p:sp>
      <p:sp>
        <p:nvSpPr>
          <p:cNvPr id="661" name="Google Shape;661;p76"/>
          <p:cNvSpPr txBox="1"/>
          <p:nvPr/>
        </p:nvSpPr>
        <p:spPr>
          <a:xfrm>
            <a:off x="575250" y="2311625"/>
            <a:ext cx="3783600" cy="5277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B.     Girls love to shop.</a:t>
            </a:r>
            <a:endParaRPr sz="1600">
              <a:latin typeface="Georgia"/>
              <a:ea typeface="Georgia"/>
              <a:cs typeface="Georgia"/>
              <a:sym typeface="Georgia"/>
            </a:endParaRPr>
          </a:p>
        </p:txBody>
      </p:sp>
      <p:sp>
        <p:nvSpPr>
          <p:cNvPr id="662" name="Google Shape;662;p76"/>
          <p:cNvSpPr txBox="1"/>
          <p:nvPr/>
        </p:nvSpPr>
        <p:spPr>
          <a:xfrm>
            <a:off x="575250" y="3846250"/>
            <a:ext cx="3783600" cy="5277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C</a:t>
            </a:r>
            <a:r>
              <a:rPr lang="en" sz="1600">
                <a:solidFill>
                  <a:srgbClr val="FFFFFF"/>
                </a:solidFill>
                <a:latin typeface="Georgia"/>
                <a:ea typeface="Georgia"/>
                <a:cs typeface="Georgia"/>
                <a:sym typeface="Georgia"/>
              </a:rPr>
              <a:t>.     </a:t>
            </a:r>
            <a:r>
              <a:rPr lang="en" sz="1600">
                <a:solidFill>
                  <a:srgbClr val="FFFFFF"/>
                </a:solidFill>
                <a:latin typeface="Georgia"/>
                <a:ea typeface="Georgia"/>
                <a:cs typeface="Georgia"/>
                <a:sym typeface="Georgia"/>
              </a:rPr>
              <a:t>Girls think makeovers can              fix all their problems.</a:t>
            </a:r>
            <a:endParaRPr sz="1600">
              <a:solidFill>
                <a:srgbClr val="FFFFFF"/>
              </a:solidFill>
              <a:latin typeface="Georgia"/>
              <a:ea typeface="Georgia"/>
              <a:cs typeface="Georgia"/>
              <a:sym typeface="Georgia"/>
            </a:endParaRPr>
          </a:p>
        </p:txBody>
      </p:sp>
      <p:sp>
        <p:nvSpPr>
          <p:cNvPr id="663" name="Google Shape;663;p76"/>
          <p:cNvSpPr txBox="1"/>
          <p:nvPr/>
        </p:nvSpPr>
        <p:spPr>
          <a:xfrm>
            <a:off x="4843350" y="777000"/>
            <a:ext cx="3783600" cy="5277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D</a:t>
            </a:r>
            <a:r>
              <a:rPr lang="en" sz="1600">
                <a:solidFill>
                  <a:srgbClr val="FFFFFF"/>
                </a:solidFill>
                <a:latin typeface="Georgia"/>
                <a:ea typeface="Georgia"/>
                <a:cs typeface="Georgia"/>
                <a:sym typeface="Georgia"/>
              </a:rPr>
              <a:t>.     </a:t>
            </a:r>
            <a:r>
              <a:rPr lang="en" sz="1600">
                <a:solidFill>
                  <a:srgbClr val="FFFFFF"/>
                </a:solidFill>
                <a:latin typeface="Georgia"/>
                <a:ea typeface="Georgia"/>
                <a:cs typeface="Georgia"/>
                <a:sym typeface="Georgia"/>
              </a:rPr>
              <a:t>Girls believe that having                               a significant other is more                   important than having friends.</a:t>
            </a:r>
            <a:endParaRPr sz="1600">
              <a:solidFill>
                <a:srgbClr val="FFFFFF"/>
              </a:solidFill>
              <a:latin typeface="Georgia"/>
              <a:ea typeface="Georgia"/>
              <a:cs typeface="Georgia"/>
              <a:sym typeface="Georgia"/>
            </a:endParaRPr>
          </a:p>
        </p:txBody>
      </p:sp>
      <p:sp>
        <p:nvSpPr>
          <p:cNvPr id="664" name="Google Shape;664;p76"/>
          <p:cNvSpPr txBox="1"/>
          <p:nvPr/>
        </p:nvSpPr>
        <p:spPr>
          <a:xfrm>
            <a:off x="4843350" y="2311625"/>
            <a:ext cx="3783600" cy="5277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E</a:t>
            </a:r>
            <a:r>
              <a:rPr lang="en" sz="1600">
                <a:latin typeface="Georgia"/>
                <a:ea typeface="Georgia"/>
                <a:cs typeface="Georgia"/>
                <a:sym typeface="Georgia"/>
              </a:rPr>
              <a:t>.     </a:t>
            </a:r>
            <a:r>
              <a:rPr lang="en" sz="1600">
                <a:latin typeface="Georgia"/>
                <a:ea typeface="Georgia"/>
                <a:cs typeface="Georgia"/>
                <a:sym typeface="Georgia"/>
              </a:rPr>
              <a:t>Math and science are too                       hard for girls, or they just don’t                     like those subjects.</a:t>
            </a:r>
            <a:endParaRPr sz="1600">
              <a:latin typeface="Georgia"/>
              <a:ea typeface="Georgia"/>
              <a:cs typeface="Georgia"/>
              <a:sym typeface="Georgia"/>
            </a:endParaRPr>
          </a:p>
        </p:txBody>
      </p:sp>
      <p:sp>
        <p:nvSpPr>
          <p:cNvPr id="665" name="Google Shape;665;p76"/>
          <p:cNvSpPr txBox="1"/>
          <p:nvPr/>
        </p:nvSpPr>
        <p:spPr>
          <a:xfrm>
            <a:off x="4843350" y="3846250"/>
            <a:ext cx="3783600" cy="5277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F</a:t>
            </a:r>
            <a:r>
              <a:rPr lang="en" sz="1600">
                <a:latin typeface="Georgia"/>
                <a:ea typeface="Georgia"/>
                <a:cs typeface="Georgia"/>
                <a:sym typeface="Georgia"/>
              </a:rPr>
              <a:t>.     </a:t>
            </a:r>
            <a:r>
              <a:rPr lang="en" sz="1600">
                <a:latin typeface="Georgia"/>
                <a:ea typeface="Georgia"/>
                <a:cs typeface="Georgia"/>
                <a:sym typeface="Georgia"/>
              </a:rPr>
              <a:t>Girls only use the computer                   to chat with friends.</a:t>
            </a:r>
            <a:endParaRPr sz="1600">
              <a:latin typeface="Georgia"/>
              <a:ea typeface="Georgia"/>
              <a:cs typeface="Georgia"/>
              <a:sym typeface="Georgia"/>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77"/>
          <p:cNvSpPr/>
          <p:nvPr/>
        </p:nvSpPr>
        <p:spPr>
          <a:xfrm>
            <a:off x="362125" y="3369850"/>
            <a:ext cx="6657900" cy="1423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7"/>
          <p:cNvSpPr txBox="1"/>
          <p:nvPr/>
        </p:nvSpPr>
        <p:spPr>
          <a:xfrm>
            <a:off x="435900" y="1417376"/>
            <a:ext cx="8245200" cy="869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300"/>
              <a:buFont typeface="Georgia"/>
              <a:buNone/>
            </a:pPr>
            <a:r>
              <a:rPr lang="en" sz="7200">
                <a:solidFill>
                  <a:schemeClr val="dk1"/>
                </a:solidFill>
                <a:latin typeface="Georgia"/>
                <a:ea typeface="Georgia"/>
                <a:cs typeface="Georgia"/>
                <a:sym typeface="Georgia"/>
              </a:rPr>
              <a:t>All of them</a:t>
            </a:r>
            <a:r>
              <a:rPr lang="en" sz="7200">
                <a:solidFill>
                  <a:schemeClr val="dk1"/>
                </a:solidFill>
                <a:latin typeface="Georgia"/>
                <a:ea typeface="Georgia"/>
                <a:cs typeface="Georgia"/>
                <a:sym typeface="Georgia"/>
              </a:rPr>
              <a:t>!</a:t>
            </a:r>
            <a:endParaRPr sz="7200"/>
          </a:p>
        </p:txBody>
      </p:sp>
      <p:sp>
        <p:nvSpPr>
          <p:cNvPr id="672" name="Google Shape;672;p77"/>
          <p:cNvSpPr txBox="1"/>
          <p:nvPr/>
        </p:nvSpPr>
        <p:spPr>
          <a:xfrm>
            <a:off x="362125" y="3691313"/>
            <a:ext cx="6657900" cy="78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I bet you can name even more.</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latin typeface="Georgia"/>
                <a:ea typeface="Georgia"/>
                <a:cs typeface="Georgia"/>
                <a:sym typeface="Georgia"/>
              </a:rPr>
              <a:t>How do you fight stereotypes?</a:t>
            </a:r>
            <a:endParaRPr sz="1800">
              <a:solidFill>
                <a:srgbClr val="FFFFFF"/>
              </a:solidFill>
              <a:latin typeface="Georgia"/>
              <a:ea typeface="Georgia"/>
              <a:cs typeface="Georgia"/>
              <a:sym typeface="Georgia"/>
            </a:endParaRPr>
          </a:p>
        </p:txBody>
      </p:sp>
      <p:sp>
        <p:nvSpPr>
          <p:cNvPr id="673" name="Google Shape;673;p77"/>
          <p:cNvSpPr/>
          <p:nvPr/>
        </p:nvSpPr>
        <p:spPr>
          <a:xfrm>
            <a:off x="7152200" y="3369850"/>
            <a:ext cx="1641000" cy="1423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4" name="Google Shape;674;p77"/>
          <p:cNvPicPr preferRelativeResize="0"/>
          <p:nvPr/>
        </p:nvPicPr>
        <p:blipFill rotWithShape="1">
          <a:blip r:embed="rId3">
            <a:alphaModFix/>
          </a:blip>
          <a:srcRect b="0" l="0" r="0" t="0"/>
          <a:stretch/>
        </p:blipFill>
        <p:spPr>
          <a:xfrm>
            <a:off x="7545592" y="3682323"/>
            <a:ext cx="854220" cy="79826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78"/>
          <p:cNvSpPr/>
          <p:nvPr/>
        </p:nvSpPr>
        <p:spPr>
          <a:xfrm>
            <a:off x="343550" y="2684063"/>
            <a:ext cx="1771800" cy="2107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8"/>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1" name="Google Shape;681;p78"/>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682" name="Google Shape;682;p78"/>
          <p:cNvSpPr/>
          <p:nvPr/>
        </p:nvSpPr>
        <p:spPr>
          <a:xfrm>
            <a:off x="2331200" y="351650"/>
            <a:ext cx="64563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Second - Just girls!</a:t>
            </a:r>
            <a:endParaRPr sz="3300">
              <a:latin typeface="Georgia"/>
              <a:ea typeface="Georgia"/>
              <a:cs typeface="Georgia"/>
              <a:sym typeface="Georgia"/>
            </a:endParaRPr>
          </a:p>
          <a:p>
            <a:pPr indent="0" lvl="0" marL="0" rtl="0" algn="l">
              <a:lnSpc>
                <a:spcPct val="115000"/>
              </a:lnSpc>
              <a:spcBef>
                <a:spcPts val="0"/>
              </a:spcBef>
              <a:spcAft>
                <a:spcPts val="0"/>
              </a:spcAft>
              <a:buSzPts val="1100"/>
              <a:buNone/>
            </a:pPr>
            <a:r>
              <a:t/>
            </a:r>
            <a:endParaRPr sz="1600">
              <a:latin typeface="Georgia"/>
              <a:ea typeface="Georgia"/>
              <a:cs typeface="Georgia"/>
              <a:sym typeface="Georgia"/>
            </a:endParaRPr>
          </a:p>
          <a:p>
            <a:pPr indent="0" lvl="0" marL="0" rtl="0" algn="l">
              <a:lnSpc>
                <a:spcPct val="115000"/>
              </a:lnSpc>
              <a:spcBef>
                <a:spcPts val="0"/>
              </a:spcBef>
              <a:spcAft>
                <a:spcPts val="0"/>
              </a:spcAft>
              <a:buSzPts val="1100"/>
              <a:buNone/>
            </a:pPr>
            <a:r>
              <a:rPr b="1" lang="en" sz="1600">
                <a:latin typeface="Georgia"/>
                <a:ea typeface="Georgia"/>
                <a:cs typeface="Georgia"/>
                <a:sym typeface="Georgia"/>
              </a:rPr>
              <a:t>Let’s delve a little deeper by finding out how much alike or different we all are.</a:t>
            </a:r>
            <a:endParaRPr b="1" sz="1600">
              <a:latin typeface="Georgia"/>
              <a:ea typeface="Georgia"/>
              <a:cs typeface="Georgia"/>
              <a:sym typeface="Georgia"/>
            </a:endParaRPr>
          </a:p>
          <a:p>
            <a:pPr indent="0" lvl="0" marL="0" rtl="0" algn="l">
              <a:lnSpc>
                <a:spcPct val="115000"/>
              </a:lnSpc>
              <a:spcBef>
                <a:spcPts val="0"/>
              </a:spcBef>
              <a:spcAft>
                <a:spcPts val="0"/>
              </a:spcAft>
              <a:buSzPts val="1100"/>
              <a:buNone/>
            </a:pPr>
            <a:r>
              <a:t/>
            </a:r>
            <a:endParaRPr sz="1600">
              <a:latin typeface="Georgia"/>
              <a:ea typeface="Georgia"/>
              <a:cs typeface="Georgia"/>
              <a:sym typeface="Georgia"/>
            </a:endParaRPr>
          </a:p>
          <a:p>
            <a:pPr indent="0" lvl="0" marL="0" rtl="0" algn="l">
              <a:lnSpc>
                <a:spcPct val="115000"/>
              </a:lnSpc>
              <a:spcBef>
                <a:spcPts val="0"/>
              </a:spcBef>
              <a:spcAft>
                <a:spcPts val="0"/>
              </a:spcAft>
              <a:buSzPts val="1100"/>
              <a:buNone/>
            </a:pPr>
            <a:r>
              <a:rPr lang="en" sz="1600">
                <a:latin typeface="Georgia"/>
                <a:ea typeface="Georgia"/>
                <a:cs typeface="Georgia"/>
                <a:sym typeface="Georgia"/>
              </a:rPr>
              <a:t>I’m going to stop sharing my screen now, and everyone should switch to gallery view and turn on your camera if you can and feel comfortable, so you can see everyone on your screen for a quick activity. </a:t>
            </a:r>
            <a:endParaRPr sz="1600">
              <a:latin typeface="Georgia"/>
              <a:ea typeface="Georgia"/>
              <a:cs typeface="Georgia"/>
              <a:sym typeface="Georgia"/>
            </a:endParaRPr>
          </a:p>
          <a:p>
            <a:pPr indent="0" lvl="0" marL="0" rtl="0" algn="l">
              <a:lnSpc>
                <a:spcPct val="115000"/>
              </a:lnSpc>
              <a:spcBef>
                <a:spcPts val="1000"/>
              </a:spcBef>
              <a:spcAft>
                <a:spcPts val="0"/>
              </a:spcAft>
              <a:buSzPts val="1100"/>
              <a:buNone/>
            </a:pPr>
            <a:r>
              <a:rPr lang="en" sz="1600">
                <a:latin typeface="Georgia"/>
                <a:ea typeface="Georgia"/>
                <a:cs typeface="Georgia"/>
                <a:sym typeface="Georgia"/>
              </a:rPr>
              <a:t>You will be read and presented a series of questions and if the statement applies to you, you will either raise your hand, raise a sheet of paper with the word “Me” written on it, or with the Zoom reactions.</a:t>
            </a:r>
            <a:endParaRPr sz="1600">
              <a:latin typeface="Georgia"/>
              <a:ea typeface="Georgia"/>
              <a:cs typeface="Georgia"/>
              <a:sym typeface="Georgia"/>
            </a:endParaRPr>
          </a:p>
        </p:txBody>
      </p:sp>
      <p:grpSp>
        <p:nvGrpSpPr>
          <p:cNvPr id="683" name="Google Shape;683;p78"/>
          <p:cNvGrpSpPr/>
          <p:nvPr/>
        </p:nvGrpSpPr>
        <p:grpSpPr>
          <a:xfrm>
            <a:off x="800300" y="690600"/>
            <a:ext cx="860100" cy="1587600"/>
            <a:chOff x="800300" y="690600"/>
            <a:chExt cx="860100" cy="1587600"/>
          </a:xfrm>
        </p:grpSpPr>
        <p:sp>
          <p:nvSpPr>
            <p:cNvPr id="684" name="Google Shape;684;p78"/>
            <p:cNvSpPr/>
            <p:nvPr/>
          </p:nvSpPr>
          <p:spPr>
            <a:xfrm>
              <a:off x="816050" y="690600"/>
              <a:ext cx="826800" cy="8268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5" name="Google Shape;685;p78"/>
            <p:cNvCxnSpPr>
              <a:stCxn id="684" idx="4"/>
            </p:cNvCxnSpPr>
            <p:nvPr/>
          </p:nvCxnSpPr>
          <p:spPr>
            <a:xfrm>
              <a:off x="1229450" y="1517400"/>
              <a:ext cx="1800" cy="760800"/>
            </a:xfrm>
            <a:prstGeom prst="straightConnector1">
              <a:avLst/>
            </a:prstGeom>
            <a:noFill/>
            <a:ln cap="flat" cmpd="sng" w="19050">
              <a:solidFill>
                <a:schemeClr val="dk2"/>
              </a:solidFill>
              <a:prstDash val="solid"/>
              <a:round/>
              <a:headEnd len="med" w="med" type="none"/>
              <a:tailEnd len="med" w="med" type="none"/>
            </a:ln>
          </p:spPr>
        </p:cxnSp>
        <p:cxnSp>
          <p:nvCxnSpPr>
            <p:cNvPr id="686" name="Google Shape;686;p78"/>
            <p:cNvCxnSpPr/>
            <p:nvPr/>
          </p:nvCxnSpPr>
          <p:spPr>
            <a:xfrm>
              <a:off x="800300" y="1815225"/>
              <a:ext cx="860100" cy="8400"/>
            </a:xfrm>
            <a:prstGeom prst="straightConnector1">
              <a:avLst/>
            </a:prstGeom>
            <a:noFill/>
            <a:ln cap="flat" cmpd="sng" w="19050">
              <a:solidFill>
                <a:schemeClr val="dk2"/>
              </a:solidFill>
              <a:prstDash val="solid"/>
              <a:round/>
              <a:headEnd len="med" w="med" type="none"/>
              <a:tailEnd len="med" w="med" type="none"/>
            </a:ln>
          </p:spPr>
        </p:cxn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9"/>
          <p:cNvSpPr/>
          <p:nvPr/>
        </p:nvSpPr>
        <p:spPr>
          <a:xfrm>
            <a:off x="354825" y="1915625"/>
            <a:ext cx="8432700" cy="6450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Raise your hand if:</a:t>
            </a:r>
            <a:endParaRPr b="1" sz="1600">
              <a:latin typeface="Georgia"/>
              <a:ea typeface="Georgia"/>
              <a:cs typeface="Georgia"/>
              <a:sym typeface="Georgia"/>
            </a:endParaRPr>
          </a:p>
        </p:txBody>
      </p:sp>
      <p:sp>
        <p:nvSpPr>
          <p:cNvPr id="692" name="Google Shape;692;p79"/>
          <p:cNvSpPr txBox="1"/>
          <p:nvPr/>
        </p:nvSpPr>
        <p:spPr>
          <a:xfrm>
            <a:off x="354825" y="2514600"/>
            <a:ext cx="4217100" cy="2134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have enjoyed our session so far.</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play a sport.</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like hanging out with your friends.</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love your parents...but don’t always like them.</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want to be successful in your future.</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don’t like school most days.</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have felt left out before.</a:t>
            </a:r>
            <a:endParaRPr/>
          </a:p>
        </p:txBody>
      </p:sp>
      <p:sp>
        <p:nvSpPr>
          <p:cNvPr id="693" name="Google Shape;693;p79"/>
          <p:cNvSpPr txBox="1"/>
          <p:nvPr/>
        </p:nvSpPr>
        <p:spPr>
          <a:xfrm>
            <a:off x="4570475" y="2514600"/>
            <a:ext cx="4217100" cy="23826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are worried about how you look more than you’d like.</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have a friend who has said something mean to you and hurt your feelings.</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feel lonely sometimes.</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have been called a geek or nerd or something else hurtful that you felt didn’t really describe you.</a:t>
            </a:r>
            <a:endParaRPr>
              <a:solidFill>
                <a:srgbClr val="030303"/>
              </a:solidFill>
              <a:latin typeface="Roboto"/>
              <a:ea typeface="Roboto"/>
              <a:cs typeface="Roboto"/>
              <a:sym typeface="Roboto"/>
            </a:endParaRPr>
          </a:p>
          <a:p>
            <a:pPr indent="-317500" lvl="0" marL="457200" rtl="0" algn="l">
              <a:lnSpc>
                <a:spcPct val="115000"/>
              </a:lnSpc>
              <a:spcBef>
                <a:spcPts val="0"/>
              </a:spcBef>
              <a:spcAft>
                <a:spcPts val="0"/>
              </a:spcAft>
              <a:buClr>
                <a:srgbClr val="030303"/>
              </a:buClr>
              <a:buSzPts val="1400"/>
              <a:buFont typeface="Roboto"/>
              <a:buChar char="●"/>
            </a:pPr>
            <a:r>
              <a:rPr lang="en">
                <a:solidFill>
                  <a:srgbClr val="030303"/>
                </a:solidFill>
                <a:latin typeface="Roboto"/>
                <a:ea typeface="Roboto"/>
                <a:cs typeface="Roboto"/>
                <a:sym typeface="Roboto"/>
              </a:rPr>
              <a:t>You have someone you can trust.</a:t>
            </a:r>
            <a:endParaRPr/>
          </a:p>
        </p:txBody>
      </p:sp>
      <p:pic>
        <p:nvPicPr>
          <p:cNvPr id="694" name="Google Shape;694;p79"/>
          <p:cNvPicPr preferRelativeResize="0"/>
          <p:nvPr/>
        </p:nvPicPr>
        <p:blipFill rotWithShape="1">
          <a:blip r:embed="rId3">
            <a:alphaModFix/>
          </a:blip>
          <a:srcRect b="12739" l="0" r="-37438" t="0"/>
          <a:stretch/>
        </p:blipFill>
        <p:spPr>
          <a:xfrm>
            <a:off x="354825" y="324600"/>
            <a:ext cx="6138561" cy="1514825"/>
          </a:xfrm>
          <a:prstGeom prst="rect">
            <a:avLst/>
          </a:prstGeom>
          <a:noFill/>
          <a:ln>
            <a:noFill/>
          </a:ln>
        </p:spPr>
      </p:pic>
      <p:pic>
        <p:nvPicPr>
          <p:cNvPr id="695" name="Google Shape;695;p79"/>
          <p:cNvPicPr preferRelativeResize="0"/>
          <p:nvPr/>
        </p:nvPicPr>
        <p:blipFill rotWithShape="1">
          <a:blip r:embed="rId3">
            <a:alphaModFix/>
          </a:blip>
          <a:srcRect b="12739" l="4671" r="0" t="0"/>
          <a:stretch/>
        </p:blipFill>
        <p:spPr>
          <a:xfrm>
            <a:off x="4547442" y="324600"/>
            <a:ext cx="4258185" cy="15148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99" name="Shape 699"/>
        <p:cNvGrpSpPr/>
        <p:nvPr/>
      </p:nvGrpSpPr>
      <p:grpSpPr>
        <a:xfrm>
          <a:off x="0" y="0"/>
          <a:ext cx="0" cy="0"/>
          <a:chOff x="0" y="0"/>
          <a:chExt cx="0" cy="0"/>
        </a:xfrm>
      </p:grpSpPr>
      <p:sp>
        <p:nvSpPr>
          <p:cNvPr id="700" name="Google Shape;700;p80"/>
          <p:cNvSpPr/>
          <p:nvPr/>
        </p:nvSpPr>
        <p:spPr>
          <a:xfrm>
            <a:off x="361950" y="350550"/>
            <a:ext cx="8420100" cy="4432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0"/>
          <p:cNvSpPr txBox="1"/>
          <p:nvPr/>
        </p:nvSpPr>
        <p:spPr>
          <a:xfrm>
            <a:off x="678025" y="350550"/>
            <a:ext cx="3753600" cy="44328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Just girls!</a:t>
            </a:r>
            <a:endParaRPr sz="33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a:latin typeface="Georgia"/>
                <a:ea typeface="Georgia"/>
                <a:cs typeface="Georgia"/>
                <a:sym typeface="Georgia"/>
              </a:rPr>
              <a:t>We all face stereotypes. I hope through this exercise you saw that you are more alike than different. Especially during teenage years, you have insecurities, and some days are going to be worse than others. </a:t>
            </a:r>
            <a:endParaRPr>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a:latin typeface="Georgia"/>
                <a:ea typeface="Georgia"/>
                <a:cs typeface="Georgia"/>
                <a:sym typeface="Georgia"/>
              </a:rPr>
              <a:t>Remember that your friends and family love you and your Girl Scout sisters care about you and will always be here to support you.</a:t>
            </a:r>
            <a:endParaRPr>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b="1" lang="en">
                <a:latin typeface="Georgia"/>
                <a:ea typeface="Georgia"/>
                <a:cs typeface="Georgia"/>
                <a:sym typeface="Georgia"/>
              </a:rPr>
              <a:t>Did anyone learn something they would like to share?</a:t>
            </a:r>
            <a:endParaRPr b="1">
              <a:latin typeface="Georgia"/>
              <a:ea typeface="Georgia"/>
              <a:cs typeface="Georgia"/>
              <a:sym typeface="Georgia"/>
            </a:endParaRPr>
          </a:p>
        </p:txBody>
      </p:sp>
      <p:pic>
        <p:nvPicPr>
          <p:cNvPr id="702" name="Google Shape;702;p80"/>
          <p:cNvPicPr preferRelativeResize="0"/>
          <p:nvPr/>
        </p:nvPicPr>
        <p:blipFill rotWithShape="1">
          <a:blip r:embed="rId3">
            <a:alphaModFix/>
          </a:blip>
          <a:srcRect b="20172" l="0" r="0" t="0"/>
          <a:stretch/>
        </p:blipFill>
        <p:spPr>
          <a:xfrm>
            <a:off x="4746075" y="707825"/>
            <a:ext cx="3753600" cy="372783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706" name="Shape 706"/>
        <p:cNvGrpSpPr/>
        <p:nvPr/>
      </p:nvGrpSpPr>
      <p:grpSpPr>
        <a:xfrm>
          <a:off x="0" y="0"/>
          <a:ext cx="0" cy="0"/>
          <a:chOff x="0" y="0"/>
          <a:chExt cx="0" cy="0"/>
        </a:xfrm>
      </p:grpSpPr>
      <p:sp>
        <p:nvSpPr>
          <p:cNvPr id="707" name="Google Shape;707;p81"/>
          <p:cNvSpPr/>
          <p:nvPr/>
        </p:nvSpPr>
        <p:spPr>
          <a:xfrm>
            <a:off x="361950" y="350550"/>
            <a:ext cx="8420100" cy="4432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81"/>
          <p:cNvSpPr txBox="1"/>
          <p:nvPr/>
        </p:nvSpPr>
        <p:spPr>
          <a:xfrm>
            <a:off x="606550" y="1851650"/>
            <a:ext cx="35523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Stereotypes:         that’s so fetch!</a:t>
            </a:r>
            <a:endParaRPr sz="1600">
              <a:solidFill>
                <a:srgbClr val="FFFFFF"/>
              </a:solidFill>
              <a:latin typeface="Georgia"/>
              <a:ea typeface="Georgia"/>
              <a:cs typeface="Georgia"/>
              <a:sym typeface="Georgia"/>
            </a:endParaRPr>
          </a:p>
        </p:txBody>
      </p:sp>
      <p:pic>
        <p:nvPicPr>
          <p:cNvPr id="709" name="Google Shape;709;p81"/>
          <p:cNvPicPr preferRelativeResize="0"/>
          <p:nvPr/>
        </p:nvPicPr>
        <p:blipFill>
          <a:blip r:embed="rId3">
            <a:alphaModFix/>
          </a:blip>
          <a:stretch>
            <a:fillRect/>
          </a:stretch>
        </p:blipFill>
        <p:spPr>
          <a:xfrm>
            <a:off x="4349250" y="355350"/>
            <a:ext cx="4432802" cy="443280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82"/>
          <p:cNvSpPr/>
          <p:nvPr/>
        </p:nvSpPr>
        <p:spPr>
          <a:xfrm>
            <a:off x="361950" y="350450"/>
            <a:ext cx="4053000" cy="4442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People stereotype because it’s an easy way to assume they have a “handle” on how certain groups of people believe or behave. Advertisers do the same and target their messages!</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Has an ad ever convinced you that you “belong” to a certain group of people and therefore you should want to do or buy something because of it?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We have to be careful to view ourselves as individuals and put stereotypes aside to take control of our own story!</a:t>
            </a:r>
            <a:endParaRPr>
              <a:latin typeface="Georgia"/>
              <a:ea typeface="Georgia"/>
              <a:cs typeface="Georgia"/>
              <a:sym typeface="Georgia"/>
            </a:endParaRPr>
          </a:p>
        </p:txBody>
      </p:sp>
      <p:pic>
        <p:nvPicPr>
          <p:cNvPr id="716" name="Google Shape;716;p82"/>
          <p:cNvPicPr preferRelativeResize="0"/>
          <p:nvPr/>
        </p:nvPicPr>
        <p:blipFill>
          <a:blip r:embed="rId3">
            <a:alphaModFix/>
          </a:blip>
          <a:stretch>
            <a:fillRect/>
          </a:stretch>
        </p:blipFill>
        <p:spPr>
          <a:xfrm>
            <a:off x="361950" y="774100"/>
            <a:ext cx="4053000" cy="359508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83"/>
          <p:cNvSpPr/>
          <p:nvPr/>
        </p:nvSpPr>
        <p:spPr>
          <a:xfrm>
            <a:off x="361950" y="350450"/>
            <a:ext cx="4053000" cy="1281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3"/>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Stereotypes: How do they impact you?</a:t>
            </a:r>
            <a:endParaRPr sz="3300">
              <a:latin typeface="Georgia"/>
              <a:ea typeface="Georgia"/>
              <a:cs typeface="Georgia"/>
              <a:sym typeface="Georgia"/>
            </a:endParaRPr>
          </a:p>
          <a:p>
            <a:pPr indent="-317500" lvl="0" marL="457200" rtl="0" algn="l">
              <a:lnSpc>
                <a:spcPct val="115000"/>
              </a:lnSpc>
              <a:spcBef>
                <a:spcPts val="1600"/>
              </a:spcBef>
              <a:spcAft>
                <a:spcPts val="0"/>
              </a:spcAft>
              <a:buSzPts val="1400"/>
              <a:buFont typeface="Georgia"/>
              <a:buChar char="●"/>
            </a:pPr>
            <a:r>
              <a:rPr lang="en">
                <a:latin typeface="Georgia"/>
                <a:ea typeface="Georgia"/>
                <a:cs typeface="Georgia"/>
                <a:sym typeface="Georgia"/>
              </a:rPr>
              <a:t>Even as a child, we are being fed stereotypes in advertisements, movies, and cartoons! For example, cleaning ads focusing on women.</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Or in cartoons women doing most of the housework while men work to support the family or enjoys sports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you think it can have an impact on how we see our world? What do you want to see in advertisements?</a:t>
            </a:r>
            <a:endParaRPr sz="1600">
              <a:latin typeface="Georgia"/>
              <a:ea typeface="Georgia"/>
              <a:cs typeface="Georgia"/>
              <a:sym typeface="Georgia"/>
            </a:endParaRPr>
          </a:p>
        </p:txBody>
      </p:sp>
      <p:pic>
        <p:nvPicPr>
          <p:cNvPr id="723" name="Google Shape;723;p83"/>
          <p:cNvPicPr preferRelativeResize="0"/>
          <p:nvPr/>
        </p:nvPicPr>
        <p:blipFill rotWithShape="1">
          <a:blip r:embed="rId3">
            <a:alphaModFix/>
          </a:blip>
          <a:srcRect b="0" l="0" r="0" t="0"/>
          <a:stretch/>
        </p:blipFill>
        <p:spPr>
          <a:xfrm>
            <a:off x="1897563" y="532524"/>
            <a:ext cx="981750" cy="917445"/>
          </a:xfrm>
          <a:prstGeom prst="rect">
            <a:avLst/>
          </a:prstGeom>
          <a:noFill/>
          <a:ln>
            <a:noFill/>
          </a:ln>
        </p:spPr>
      </p:pic>
      <p:pic>
        <p:nvPicPr>
          <p:cNvPr descr="ABC News' Mara Schiavocampo brings the latest on a new eye-opening survey and discusses what parents should know." id="724" name="Google Shape;724;p83" title="How stereotypes in TV shows and movies may impact your child's development">
            <a:hlinkClick r:id="rId4"/>
          </p:cNvPr>
          <p:cNvPicPr preferRelativeResize="0"/>
          <p:nvPr/>
        </p:nvPicPr>
        <p:blipFill>
          <a:blip r:embed="rId5">
            <a:alphaModFix/>
          </a:blip>
          <a:stretch>
            <a:fillRect/>
          </a:stretch>
        </p:blipFill>
        <p:spPr>
          <a:xfrm>
            <a:off x="361950" y="1753100"/>
            <a:ext cx="4053000" cy="3039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4"/>
                                        </p:tgtEl>
                                        <p:attrNameLst>
                                          <p:attrName>style.visibility</p:attrName>
                                        </p:attrNameLst>
                                      </p:cBhvr>
                                      <p:to>
                                        <p:strVal val="visible"/>
                                      </p:to>
                                    </p:set>
                                    <p:animEffect filter="fade" transition="in">
                                      <p:cBhvr>
                                        <p:cTn dur="1000"/>
                                        <p:tgtEl>
                                          <p:spTgt spid="7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84"/>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4"/>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1" name="Google Shape;731;p84"/>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732" name="Google Shape;732;p84"/>
          <p:cNvSpPr/>
          <p:nvPr/>
        </p:nvSpPr>
        <p:spPr>
          <a:xfrm>
            <a:off x="2231950" y="351650"/>
            <a:ext cx="6555600" cy="19161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Stereotypes: Gender Inequality</a:t>
            </a:r>
            <a:endParaRPr sz="3300">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So how do stereotypes influence advertisements?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We are going to look at two ads for very similar products.</a:t>
            </a:r>
            <a:endParaRPr sz="2900">
              <a:latin typeface="Georgia"/>
              <a:ea typeface="Georgia"/>
              <a:cs typeface="Georgia"/>
              <a:sym typeface="Georgia"/>
            </a:endParaRPr>
          </a:p>
        </p:txBody>
      </p:sp>
      <p:sp>
        <p:nvSpPr>
          <p:cNvPr id="733" name="Google Shape;733;p84"/>
          <p:cNvSpPr/>
          <p:nvPr/>
        </p:nvSpPr>
        <p:spPr>
          <a:xfrm>
            <a:off x="724263" y="983613"/>
            <a:ext cx="917400" cy="917400"/>
          </a:xfrm>
          <a:prstGeom prst="hear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4" name="Google Shape;734;p84"/>
          <p:cNvPicPr preferRelativeResize="0"/>
          <p:nvPr/>
        </p:nvPicPr>
        <p:blipFill>
          <a:blip r:embed="rId4">
            <a:alphaModFix/>
          </a:blip>
          <a:stretch>
            <a:fillRect/>
          </a:stretch>
        </p:blipFill>
        <p:spPr>
          <a:xfrm>
            <a:off x="3265988" y="2267750"/>
            <a:ext cx="4487526" cy="252422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85"/>
          <p:cNvSpPr/>
          <p:nvPr/>
        </p:nvSpPr>
        <p:spPr>
          <a:xfrm>
            <a:off x="338300" y="350475"/>
            <a:ext cx="3588900" cy="44403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5"/>
          <p:cNvSpPr txBox="1"/>
          <p:nvPr/>
        </p:nvSpPr>
        <p:spPr>
          <a:xfrm>
            <a:off x="4077700" y="605100"/>
            <a:ext cx="4630500" cy="3015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300">
                <a:solidFill>
                  <a:schemeClr val="dk1"/>
                </a:solidFill>
                <a:latin typeface="Georgia"/>
                <a:ea typeface="Georgia"/>
                <a:cs typeface="Georgia"/>
                <a:sym typeface="Georgia"/>
              </a:rPr>
              <a:t>Stereotypes: Gender Inequality</a:t>
            </a:r>
            <a:endParaRPr sz="33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do you think of this ad?</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does this slide suggest about women?</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stereotypes does this ad use?</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Why was this product chosen for this presentation?</a:t>
            </a:r>
            <a:endParaRPr sz="1800">
              <a:latin typeface="Georgia"/>
              <a:ea typeface="Georgia"/>
              <a:cs typeface="Georgia"/>
              <a:sym typeface="Georgia"/>
            </a:endParaRPr>
          </a:p>
        </p:txBody>
      </p:sp>
      <p:sp>
        <p:nvSpPr>
          <p:cNvPr id="741" name="Google Shape;741;p85"/>
          <p:cNvSpPr/>
          <p:nvPr/>
        </p:nvSpPr>
        <p:spPr>
          <a:xfrm>
            <a:off x="4077700" y="4668200"/>
            <a:ext cx="47046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2" name="Google Shape;742;p85"/>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743" name="Google Shape;743;p85"/>
          <p:cNvPicPr preferRelativeResize="0"/>
          <p:nvPr/>
        </p:nvPicPr>
        <p:blipFill>
          <a:blip r:embed="rId4">
            <a:alphaModFix/>
          </a:blip>
          <a:stretch>
            <a:fillRect/>
          </a:stretch>
        </p:blipFill>
        <p:spPr>
          <a:xfrm>
            <a:off x="552488" y="511562"/>
            <a:ext cx="3160525" cy="41181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86"/>
          <p:cNvSpPr/>
          <p:nvPr/>
        </p:nvSpPr>
        <p:spPr>
          <a:xfrm>
            <a:off x="338300" y="350475"/>
            <a:ext cx="3588900" cy="44403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86"/>
          <p:cNvSpPr txBox="1"/>
          <p:nvPr/>
        </p:nvSpPr>
        <p:spPr>
          <a:xfrm>
            <a:off x="4077700" y="605100"/>
            <a:ext cx="4630500" cy="3829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do you think makes someone successful?</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does this ad mean by successful?</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judgement in this ad is being made about “successful women”</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About their cooking ability?</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Their ability to be a mom?</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Why do you think a brand called “Lean Cuisine” is marketing directly to one gender?</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ctr">
              <a:lnSpc>
                <a:spcPct val="115000"/>
              </a:lnSpc>
              <a:spcBef>
                <a:spcPts val="0"/>
              </a:spcBef>
              <a:spcAft>
                <a:spcPts val="0"/>
              </a:spcAft>
              <a:buNone/>
            </a:pPr>
            <a:r>
              <a:rPr b="1" lang="en" sz="1600">
                <a:latin typeface="Georgia"/>
                <a:ea typeface="Georgia"/>
                <a:cs typeface="Georgia"/>
                <a:sym typeface="Georgia"/>
              </a:rPr>
              <a:t>Let’s look at one that                                    stereotypes men.</a:t>
            </a:r>
            <a:endParaRPr b="1" sz="1600">
              <a:latin typeface="Georgia"/>
              <a:ea typeface="Georgia"/>
              <a:cs typeface="Georgia"/>
              <a:sym typeface="Georgia"/>
            </a:endParaRPr>
          </a:p>
        </p:txBody>
      </p:sp>
      <p:sp>
        <p:nvSpPr>
          <p:cNvPr id="750" name="Google Shape;750;p86"/>
          <p:cNvSpPr/>
          <p:nvPr/>
        </p:nvSpPr>
        <p:spPr>
          <a:xfrm>
            <a:off x="4077700" y="4668200"/>
            <a:ext cx="47046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1" name="Google Shape;751;p86"/>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752" name="Google Shape;752;p86"/>
          <p:cNvPicPr preferRelativeResize="0"/>
          <p:nvPr/>
        </p:nvPicPr>
        <p:blipFill>
          <a:blip r:embed="rId4">
            <a:alphaModFix/>
          </a:blip>
          <a:stretch>
            <a:fillRect/>
          </a:stretch>
        </p:blipFill>
        <p:spPr>
          <a:xfrm>
            <a:off x="552488" y="511562"/>
            <a:ext cx="3160525" cy="41181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87"/>
          <p:cNvSpPr/>
          <p:nvPr/>
        </p:nvSpPr>
        <p:spPr>
          <a:xfrm>
            <a:off x="343550" y="2684063"/>
            <a:ext cx="1771800" cy="2107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87"/>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9" name="Google Shape;759;p87"/>
          <p:cNvPicPr preferRelativeResize="0"/>
          <p:nvPr/>
        </p:nvPicPr>
        <p:blipFill rotWithShape="1">
          <a:blip r:embed="rId3">
            <a:alphaModFix/>
          </a:blip>
          <a:srcRect b="0" l="0" r="0" t="0"/>
          <a:stretch/>
        </p:blipFill>
        <p:spPr>
          <a:xfrm>
            <a:off x="611960" y="3160885"/>
            <a:ext cx="1234910" cy="1154023"/>
          </a:xfrm>
          <a:prstGeom prst="rect">
            <a:avLst/>
          </a:prstGeom>
          <a:noFill/>
          <a:ln>
            <a:noFill/>
          </a:ln>
        </p:spPr>
      </p:pic>
      <p:sp>
        <p:nvSpPr>
          <p:cNvPr id="760" name="Google Shape;760;p87"/>
          <p:cNvSpPr/>
          <p:nvPr/>
        </p:nvSpPr>
        <p:spPr>
          <a:xfrm>
            <a:off x="2231950" y="351650"/>
            <a:ext cx="6555600" cy="1670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Stereotypes: Gender Inequality</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Take some time again to discuss what you think of this ad</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What does it suggest?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What doesn’t it suggest?</a:t>
            </a:r>
            <a:endParaRPr>
              <a:latin typeface="Georgia"/>
              <a:ea typeface="Georgia"/>
              <a:cs typeface="Georgia"/>
              <a:sym typeface="Georgia"/>
            </a:endParaRPr>
          </a:p>
        </p:txBody>
      </p:sp>
      <p:grpSp>
        <p:nvGrpSpPr>
          <p:cNvPr id="761" name="Google Shape;761;p87"/>
          <p:cNvGrpSpPr/>
          <p:nvPr/>
        </p:nvGrpSpPr>
        <p:grpSpPr>
          <a:xfrm>
            <a:off x="714138" y="956095"/>
            <a:ext cx="1018918" cy="983818"/>
            <a:chOff x="774700" y="1054532"/>
            <a:chExt cx="1018918" cy="983818"/>
          </a:xfrm>
        </p:grpSpPr>
        <p:sp>
          <p:nvSpPr>
            <p:cNvPr id="762" name="Google Shape;762;p87"/>
            <p:cNvSpPr/>
            <p:nvPr/>
          </p:nvSpPr>
          <p:spPr>
            <a:xfrm>
              <a:off x="774700" y="1211550"/>
              <a:ext cx="826800" cy="8268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3" name="Google Shape;763;p87"/>
            <p:cNvCxnSpPr>
              <a:stCxn id="762" idx="7"/>
            </p:cNvCxnSpPr>
            <p:nvPr/>
          </p:nvCxnSpPr>
          <p:spPr>
            <a:xfrm flipH="1" rot="10800000">
              <a:off x="1480418" y="1054532"/>
              <a:ext cx="313200" cy="278100"/>
            </a:xfrm>
            <a:prstGeom prst="straightConnector1">
              <a:avLst/>
            </a:prstGeom>
            <a:noFill/>
            <a:ln cap="flat" cmpd="sng" w="19050">
              <a:solidFill>
                <a:schemeClr val="dk2"/>
              </a:solidFill>
              <a:prstDash val="solid"/>
              <a:round/>
              <a:headEnd len="med" w="med" type="none"/>
              <a:tailEnd len="med" w="med" type="triangle"/>
            </a:ln>
          </p:spPr>
        </p:cxnSp>
      </p:grpSp>
      <p:pic>
        <p:nvPicPr>
          <p:cNvPr id="764" name="Google Shape;764;p87"/>
          <p:cNvPicPr preferRelativeResize="0"/>
          <p:nvPr/>
        </p:nvPicPr>
        <p:blipFill>
          <a:blip r:embed="rId4">
            <a:alphaModFix/>
          </a:blip>
          <a:stretch>
            <a:fillRect/>
          </a:stretch>
        </p:blipFill>
        <p:spPr>
          <a:xfrm>
            <a:off x="3137475" y="2182375"/>
            <a:ext cx="4744550" cy="26095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88"/>
          <p:cNvSpPr/>
          <p:nvPr/>
        </p:nvSpPr>
        <p:spPr>
          <a:xfrm>
            <a:off x="343550" y="2684063"/>
            <a:ext cx="1771800" cy="2107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8"/>
          <p:cNvSpPr/>
          <p:nvPr/>
        </p:nvSpPr>
        <p:spPr>
          <a:xfrm>
            <a:off x="343550" y="351638"/>
            <a:ext cx="1760100" cy="2192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8"/>
          <p:cNvSpPr/>
          <p:nvPr/>
        </p:nvSpPr>
        <p:spPr>
          <a:xfrm>
            <a:off x="2231950" y="351650"/>
            <a:ext cx="6555600" cy="1670400"/>
          </a:xfrm>
          <a:prstGeom prst="rect">
            <a:avLst/>
          </a:prstGeom>
          <a:noFill/>
          <a:ln>
            <a:noFill/>
          </a:ln>
        </p:spPr>
        <p:txBody>
          <a:bodyPr anchorCtr="0" anchor="ctr" bIns="34275" lIns="68575" spcFirstLastPara="1" rIns="68575" wrap="square" tIns="34275">
            <a:noAutofit/>
          </a:bodyPr>
          <a:lstStyle/>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What does this ad suggest about men? Women?</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How does this ad differ from the last ad?</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Do men really only cook one day out of the year?</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Do you think a brand would be called Hungry Woman?</a:t>
            </a:r>
            <a:endParaRPr sz="1600">
              <a:latin typeface="Georgia"/>
              <a:ea typeface="Georgia"/>
              <a:cs typeface="Georgia"/>
              <a:sym typeface="Georgia"/>
            </a:endParaRPr>
          </a:p>
        </p:txBody>
      </p:sp>
      <p:grpSp>
        <p:nvGrpSpPr>
          <p:cNvPr id="772" name="Google Shape;772;p88"/>
          <p:cNvGrpSpPr/>
          <p:nvPr/>
        </p:nvGrpSpPr>
        <p:grpSpPr>
          <a:xfrm>
            <a:off x="714138" y="956095"/>
            <a:ext cx="1018918" cy="983818"/>
            <a:chOff x="774700" y="1054532"/>
            <a:chExt cx="1018918" cy="983818"/>
          </a:xfrm>
        </p:grpSpPr>
        <p:sp>
          <p:nvSpPr>
            <p:cNvPr id="773" name="Google Shape;773;p88"/>
            <p:cNvSpPr/>
            <p:nvPr/>
          </p:nvSpPr>
          <p:spPr>
            <a:xfrm>
              <a:off x="774700" y="1211550"/>
              <a:ext cx="826800" cy="8268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4" name="Google Shape;774;p88"/>
            <p:cNvCxnSpPr>
              <a:stCxn id="773" idx="7"/>
            </p:cNvCxnSpPr>
            <p:nvPr/>
          </p:nvCxnSpPr>
          <p:spPr>
            <a:xfrm flipH="1" rot="10800000">
              <a:off x="1480418" y="1054532"/>
              <a:ext cx="313200" cy="278100"/>
            </a:xfrm>
            <a:prstGeom prst="straightConnector1">
              <a:avLst/>
            </a:prstGeom>
            <a:noFill/>
            <a:ln cap="flat" cmpd="sng" w="19050">
              <a:solidFill>
                <a:schemeClr val="dk2"/>
              </a:solidFill>
              <a:prstDash val="solid"/>
              <a:round/>
              <a:headEnd len="med" w="med" type="none"/>
              <a:tailEnd len="med" w="med" type="triangle"/>
            </a:ln>
          </p:spPr>
        </p:cxnSp>
      </p:grpSp>
      <p:pic>
        <p:nvPicPr>
          <p:cNvPr id="775" name="Google Shape;775;p88"/>
          <p:cNvPicPr preferRelativeResize="0"/>
          <p:nvPr/>
        </p:nvPicPr>
        <p:blipFill>
          <a:blip r:embed="rId3">
            <a:alphaModFix/>
          </a:blip>
          <a:stretch>
            <a:fillRect/>
          </a:stretch>
        </p:blipFill>
        <p:spPr>
          <a:xfrm>
            <a:off x="3137475" y="2182375"/>
            <a:ext cx="4744550" cy="2609500"/>
          </a:xfrm>
          <a:prstGeom prst="rect">
            <a:avLst/>
          </a:prstGeom>
          <a:noFill/>
          <a:ln>
            <a:noFill/>
          </a:ln>
        </p:spPr>
      </p:pic>
      <p:pic>
        <p:nvPicPr>
          <p:cNvPr id="776" name="Google Shape;776;p88"/>
          <p:cNvPicPr preferRelativeResize="0"/>
          <p:nvPr/>
        </p:nvPicPr>
        <p:blipFill rotWithShape="1">
          <a:blip r:embed="rId4">
            <a:alphaModFix/>
          </a:blip>
          <a:srcRect b="0" l="0" r="0" t="0"/>
          <a:stretch/>
        </p:blipFill>
        <p:spPr>
          <a:xfrm>
            <a:off x="611998" y="3160951"/>
            <a:ext cx="1234925" cy="115404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89"/>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89"/>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115000"/>
              </a:lnSpc>
              <a:spcBef>
                <a:spcPts val="0"/>
              </a:spcBef>
              <a:spcAft>
                <a:spcPts val="0"/>
              </a:spcAft>
              <a:buClr>
                <a:schemeClr val="dk1"/>
              </a:buClr>
              <a:buSzPct val="33333"/>
              <a:buFont typeface="Arial"/>
              <a:buNone/>
            </a:pPr>
            <a:r>
              <a:rPr lang="en"/>
              <a:t>Stereotypes: Gender Inequality</a:t>
            </a:r>
            <a:endParaRPr/>
          </a:p>
        </p:txBody>
      </p:sp>
      <p:pic>
        <p:nvPicPr>
          <p:cNvPr id="783" name="Google Shape;783;p89"/>
          <p:cNvPicPr preferRelativeResize="0"/>
          <p:nvPr/>
        </p:nvPicPr>
        <p:blipFill rotWithShape="1">
          <a:blip r:embed="rId3">
            <a:alphaModFix/>
          </a:blip>
          <a:srcRect b="0" l="0" r="0" t="0"/>
          <a:stretch/>
        </p:blipFill>
        <p:spPr>
          <a:xfrm>
            <a:off x="362130" y="1134748"/>
            <a:ext cx="854220" cy="798269"/>
          </a:xfrm>
          <a:prstGeom prst="rect">
            <a:avLst/>
          </a:prstGeom>
          <a:noFill/>
          <a:ln>
            <a:noFill/>
          </a:ln>
        </p:spPr>
      </p:pic>
      <p:sp>
        <p:nvSpPr>
          <p:cNvPr id="784" name="Google Shape;784;p89"/>
          <p:cNvSpPr txBox="1"/>
          <p:nvPr/>
        </p:nvSpPr>
        <p:spPr>
          <a:xfrm>
            <a:off x="1216350" y="1176725"/>
            <a:ext cx="6711600" cy="714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SzPts val="1600"/>
              <a:buFont typeface="Georgia"/>
              <a:buChar char="●"/>
            </a:pPr>
            <a:r>
              <a:rPr lang="en" sz="1600">
                <a:solidFill>
                  <a:schemeClr val="dk1"/>
                </a:solidFill>
                <a:latin typeface="Georgia"/>
                <a:ea typeface="Georgia"/>
                <a:cs typeface="Georgia"/>
                <a:sym typeface="Georgia"/>
              </a:rPr>
              <a:t>What do you notice about these ads?</a:t>
            </a:r>
            <a:endParaRPr sz="1600">
              <a:solidFill>
                <a:schemeClr val="dk1"/>
              </a:solidFill>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solidFill>
                  <a:schemeClr val="dk1"/>
                </a:solidFill>
                <a:latin typeface="Georgia"/>
                <a:ea typeface="Georgia"/>
                <a:cs typeface="Georgia"/>
                <a:sym typeface="Georgia"/>
              </a:rPr>
              <a:t>How do they differ or are similar to the last two ads?</a:t>
            </a:r>
            <a:endParaRPr sz="1600">
              <a:latin typeface="Georgia"/>
              <a:ea typeface="Georgia"/>
              <a:cs typeface="Georgia"/>
              <a:sym typeface="Georgia"/>
            </a:endParaRPr>
          </a:p>
        </p:txBody>
      </p:sp>
      <p:pic>
        <p:nvPicPr>
          <p:cNvPr id="785" name="Google Shape;785;p89"/>
          <p:cNvPicPr preferRelativeResize="0"/>
          <p:nvPr/>
        </p:nvPicPr>
        <p:blipFill>
          <a:blip r:embed="rId4">
            <a:alphaModFix/>
          </a:blip>
          <a:stretch>
            <a:fillRect/>
          </a:stretch>
        </p:blipFill>
        <p:spPr>
          <a:xfrm>
            <a:off x="1023125" y="2526475"/>
            <a:ext cx="3138058" cy="2141725"/>
          </a:xfrm>
          <a:prstGeom prst="rect">
            <a:avLst/>
          </a:prstGeom>
          <a:noFill/>
          <a:ln>
            <a:noFill/>
          </a:ln>
        </p:spPr>
      </p:pic>
      <p:pic>
        <p:nvPicPr>
          <p:cNvPr id="786" name="Google Shape;786;p89"/>
          <p:cNvPicPr preferRelativeResize="0"/>
          <p:nvPr/>
        </p:nvPicPr>
        <p:blipFill>
          <a:blip r:embed="rId5">
            <a:alphaModFix/>
          </a:blip>
          <a:stretch>
            <a:fillRect/>
          </a:stretch>
        </p:blipFill>
        <p:spPr>
          <a:xfrm>
            <a:off x="4326972" y="2544099"/>
            <a:ext cx="3958128" cy="210646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90"/>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90"/>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115000"/>
              </a:lnSpc>
              <a:spcBef>
                <a:spcPts val="0"/>
              </a:spcBef>
              <a:spcAft>
                <a:spcPts val="0"/>
              </a:spcAft>
              <a:buClr>
                <a:schemeClr val="dk1"/>
              </a:buClr>
              <a:buSzPct val="33333"/>
              <a:buFont typeface="Arial"/>
              <a:buNone/>
            </a:pPr>
            <a:r>
              <a:rPr lang="en"/>
              <a:t>Stereotypes: Gender Inequality</a:t>
            </a:r>
            <a:endParaRPr/>
          </a:p>
        </p:txBody>
      </p:sp>
      <p:pic>
        <p:nvPicPr>
          <p:cNvPr id="793" name="Google Shape;793;p90"/>
          <p:cNvPicPr preferRelativeResize="0"/>
          <p:nvPr/>
        </p:nvPicPr>
        <p:blipFill rotWithShape="1">
          <a:blip r:embed="rId3">
            <a:alphaModFix/>
          </a:blip>
          <a:srcRect b="0" l="0" r="0" t="0"/>
          <a:stretch/>
        </p:blipFill>
        <p:spPr>
          <a:xfrm>
            <a:off x="362130" y="1134748"/>
            <a:ext cx="854220" cy="798269"/>
          </a:xfrm>
          <a:prstGeom prst="rect">
            <a:avLst/>
          </a:prstGeom>
          <a:noFill/>
          <a:ln>
            <a:noFill/>
          </a:ln>
        </p:spPr>
      </p:pic>
      <p:sp>
        <p:nvSpPr>
          <p:cNvPr id="794" name="Google Shape;794;p90"/>
          <p:cNvSpPr txBox="1"/>
          <p:nvPr/>
        </p:nvSpPr>
        <p:spPr>
          <a:xfrm>
            <a:off x="1216350" y="1176725"/>
            <a:ext cx="67116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Font typeface="Georgia"/>
              <a:buChar char="●"/>
            </a:pPr>
            <a:r>
              <a:rPr lang="en" sz="1600">
                <a:latin typeface="Georgia"/>
                <a:ea typeface="Georgia"/>
                <a:cs typeface="Georgia"/>
                <a:sym typeface="Georgia"/>
              </a:rPr>
              <a:t>What does the ad assume women want? What about men?</a:t>
            </a:r>
            <a:endParaRPr sz="16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600">
                <a:latin typeface="Georgia"/>
                <a:ea typeface="Georgia"/>
                <a:cs typeface="Georgia"/>
                <a:sym typeface="Georgia"/>
              </a:rPr>
              <a:t>Which are the outcomes the ads focus on?</a:t>
            </a:r>
            <a:endParaRPr sz="16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600">
                <a:latin typeface="Georgia"/>
                <a:ea typeface="Georgia"/>
                <a:cs typeface="Georgia"/>
                <a:sym typeface="Georgia"/>
              </a:rPr>
              <a:t>Do you think this type of targeting in ads is common? </a:t>
            </a:r>
            <a:endParaRPr sz="1800">
              <a:latin typeface="Georgia"/>
              <a:ea typeface="Georgia"/>
              <a:cs typeface="Georgia"/>
              <a:sym typeface="Georgia"/>
            </a:endParaRPr>
          </a:p>
        </p:txBody>
      </p:sp>
      <p:pic>
        <p:nvPicPr>
          <p:cNvPr id="795" name="Google Shape;795;p90"/>
          <p:cNvPicPr preferRelativeResize="0"/>
          <p:nvPr/>
        </p:nvPicPr>
        <p:blipFill>
          <a:blip r:embed="rId4">
            <a:alphaModFix/>
          </a:blip>
          <a:stretch>
            <a:fillRect/>
          </a:stretch>
        </p:blipFill>
        <p:spPr>
          <a:xfrm>
            <a:off x="1023125" y="2526475"/>
            <a:ext cx="3138058" cy="2141725"/>
          </a:xfrm>
          <a:prstGeom prst="rect">
            <a:avLst/>
          </a:prstGeom>
          <a:noFill/>
          <a:ln>
            <a:noFill/>
          </a:ln>
        </p:spPr>
      </p:pic>
      <p:pic>
        <p:nvPicPr>
          <p:cNvPr id="796" name="Google Shape;796;p90"/>
          <p:cNvPicPr preferRelativeResize="0"/>
          <p:nvPr/>
        </p:nvPicPr>
        <p:blipFill>
          <a:blip r:embed="rId5">
            <a:alphaModFix/>
          </a:blip>
          <a:stretch>
            <a:fillRect/>
          </a:stretch>
        </p:blipFill>
        <p:spPr>
          <a:xfrm>
            <a:off x="4326972" y="2544099"/>
            <a:ext cx="3958128" cy="210646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91"/>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91"/>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115000"/>
              </a:lnSpc>
              <a:spcBef>
                <a:spcPts val="0"/>
              </a:spcBef>
              <a:spcAft>
                <a:spcPts val="0"/>
              </a:spcAft>
              <a:buClr>
                <a:schemeClr val="dk1"/>
              </a:buClr>
              <a:buSzPct val="33333"/>
              <a:buFont typeface="Arial"/>
              <a:buNone/>
            </a:pPr>
            <a:r>
              <a:rPr lang="en"/>
              <a:t>Stereotypes: </a:t>
            </a:r>
            <a:r>
              <a:rPr lang="en"/>
              <a:t>Social</a:t>
            </a:r>
            <a:r>
              <a:rPr lang="en"/>
              <a:t> Class Inequality</a:t>
            </a:r>
            <a:endParaRPr/>
          </a:p>
        </p:txBody>
      </p:sp>
      <p:pic>
        <p:nvPicPr>
          <p:cNvPr id="803" name="Google Shape;803;p91"/>
          <p:cNvPicPr preferRelativeResize="0"/>
          <p:nvPr/>
        </p:nvPicPr>
        <p:blipFill rotWithShape="1">
          <a:blip r:embed="rId3">
            <a:alphaModFix/>
          </a:blip>
          <a:srcRect b="0" l="0" r="0" t="0"/>
          <a:stretch/>
        </p:blipFill>
        <p:spPr>
          <a:xfrm>
            <a:off x="362130" y="1134748"/>
            <a:ext cx="854220" cy="798269"/>
          </a:xfrm>
          <a:prstGeom prst="rect">
            <a:avLst/>
          </a:prstGeom>
          <a:noFill/>
          <a:ln>
            <a:noFill/>
          </a:ln>
        </p:spPr>
      </p:pic>
      <p:sp>
        <p:nvSpPr>
          <p:cNvPr id="804" name="Google Shape;804;p91"/>
          <p:cNvSpPr txBox="1"/>
          <p:nvPr/>
        </p:nvSpPr>
        <p:spPr>
          <a:xfrm>
            <a:off x="1216350" y="1176725"/>
            <a:ext cx="6711600" cy="714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SzPts val="1600"/>
              <a:buFont typeface="Georgia"/>
              <a:buChar char="●"/>
            </a:pPr>
            <a:r>
              <a:rPr lang="en" sz="1600">
                <a:solidFill>
                  <a:schemeClr val="dk1"/>
                </a:solidFill>
                <a:latin typeface="Georgia"/>
                <a:ea typeface="Georgia"/>
                <a:cs typeface="Georgia"/>
                <a:sym typeface="Georgia"/>
              </a:rPr>
              <a:t>What do you notice about these ads?</a:t>
            </a:r>
            <a:endParaRPr sz="1600">
              <a:solidFill>
                <a:schemeClr val="dk1"/>
              </a:solidFill>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solidFill>
                  <a:schemeClr val="dk1"/>
                </a:solidFill>
                <a:latin typeface="Georgia"/>
                <a:ea typeface="Georgia"/>
                <a:cs typeface="Georgia"/>
                <a:sym typeface="Georgia"/>
              </a:rPr>
              <a:t>The types of people in the ads vs the types of products?</a:t>
            </a:r>
            <a:endParaRPr sz="1600">
              <a:solidFill>
                <a:schemeClr val="dk1"/>
              </a:solidFill>
              <a:latin typeface="Georgia"/>
              <a:ea typeface="Georgia"/>
              <a:cs typeface="Georgia"/>
              <a:sym typeface="Georgia"/>
            </a:endParaRPr>
          </a:p>
        </p:txBody>
      </p:sp>
      <p:pic>
        <p:nvPicPr>
          <p:cNvPr id="805" name="Google Shape;805;p91"/>
          <p:cNvPicPr preferRelativeResize="0"/>
          <p:nvPr/>
        </p:nvPicPr>
        <p:blipFill>
          <a:blip r:embed="rId4">
            <a:alphaModFix/>
          </a:blip>
          <a:stretch>
            <a:fillRect/>
          </a:stretch>
        </p:blipFill>
        <p:spPr>
          <a:xfrm>
            <a:off x="747100" y="2239317"/>
            <a:ext cx="3886200" cy="2428875"/>
          </a:xfrm>
          <a:prstGeom prst="rect">
            <a:avLst/>
          </a:prstGeom>
          <a:noFill/>
          <a:ln>
            <a:noFill/>
          </a:ln>
        </p:spPr>
      </p:pic>
      <p:pic>
        <p:nvPicPr>
          <p:cNvPr id="806" name="Google Shape;806;p91"/>
          <p:cNvPicPr preferRelativeResize="0"/>
          <p:nvPr/>
        </p:nvPicPr>
        <p:blipFill>
          <a:blip r:embed="rId5">
            <a:alphaModFix/>
          </a:blip>
          <a:stretch>
            <a:fillRect/>
          </a:stretch>
        </p:blipFill>
        <p:spPr>
          <a:xfrm>
            <a:off x="4768581" y="2239325"/>
            <a:ext cx="3628318" cy="24288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92"/>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92"/>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115000"/>
              </a:lnSpc>
              <a:spcBef>
                <a:spcPts val="0"/>
              </a:spcBef>
              <a:spcAft>
                <a:spcPts val="0"/>
              </a:spcAft>
              <a:buClr>
                <a:schemeClr val="dk1"/>
              </a:buClr>
              <a:buSzPct val="33333"/>
              <a:buFont typeface="Arial"/>
              <a:buNone/>
            </a:pPr>
            <a:r>
              <a:rPr lang="en"/>
              <a:t>Stereotypes: Social Class Inequality</a:t>
            </a:r>
            <a:endParaRPr/>
          </a:p>
        </p:txBody>
      </p:sp>
      <p:pic>
        <p:nvPicPr>
          <p:cNvPr id="813" name="Google Shape;813;p92"/>
          <p:cNvPicPr preferRelativeResize="0"/>
          <p:nvPr/>
        </p:nvPicPr>
        <p:blipFill rotWithShape="1">
          <a:blip r:embed="rId3">
            <a:alphaModFix/>
          </a:blip>
          <a:srcRect b="0" l="0" r="0" t="0"/>
          <a:stretch/>
        </p:blipFill>
        <p:spPr>
          <a:xfrm>
            <a:off x="362130" y="1134748"/>
            <a:ext cx="854220" cy="798269"/>
          </a:xfrm>
          <a:prstGeom prst="rect">
            <a:avLst/>
          </a:prstGeom>
          <a:noFill/>
          <a:ln>
            <a:noFill/>
          </a:ln>
        </p:spPr>
      </p:pic>
      <p:sp>
        <p:nvSpPr>
          <p:cNvPr id="814" name="Google Shape;814;p92"/>
          <p:cNvSpPr txBox="1"/>
          <p:nvPr/>
        </p:nvSpPr>
        <p:spPr>
          <a:xfrm>
            <a:off x="1216350" y="1176725"/>
            <a:ext cx="7027500" cy="16392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What ads target the everyday you or adults versus the aspirational you or aspirational adult.</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Everyday items like coffee and Snickers represent the everyday person.</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Luxury items like perfume and alcohol use celebrities living their best lives to appeal to a life many people typically want.</a:t>
            </a:r>
            <a:endParaRPr>
              <a:solidFill>
                <a:schemeClr val="dk1"/>
              </a:solidFill>
              <a:latin typeface="Georgia"/>
              <a:ea typeface="Georgia"/>
              <a:cs typeface="Georgia"/>
              <a:sym typeface="Georgia"/>
            </a:endParaRPr>
          </a:p>
          <a:p>
            <a:pPr indent="0" lvl="0" marL="0" rtl="0" algn="l">
              <a:lnSpc>
                <a:spcPct val="115000"/>
              </a:lnSpc>
              <a:spcBef>
                <a:spcPts val="0"/>
              </a:spcBef>
              <a:spcAft>
                <a:spcPts val="0"/>
              </a:spcAft>
              <a:buNone/>
            </a:pPr>
            <a:r>
              <a:t/>
            </a:r>
            <a:endParaRPr>
              <a:solidFill>
                <a:schemeClr val="dk1"/>
              </a:solidFill>
              <a:latin typeface="Georgia"/>
              <a:ea typeface="Georgia"/>
              <a:cs typeface="Georgia"/>
              <a:sym typeface="Georgia"/>
            </a:endParaRPr>
          </a:p>
        </p:txBody>
      </p:sp>
      <p:pic>
        <p:nvPicPr>
          <p:cNvPr id="815" name="Google Shape;815;p92"/>
          <p:cNvPicPr preferRelativeResize="0"/>
          <p:nvPr/>
        </p:nvPicPr>
        <p:blipFill>
          <a:blip r:embed="rId4">
            <a:alphaModFix/>
          </a:blip>
          <a:stretch>
            <a:fillRect/>
          </a:stretch>
        </p:blipFill>
        <p:spPr>
          <a:xfrm>
            <a:off x="1435775" y="2676650"/>
            <a:ext cx="3186488" cy="1991544"/>
          </a:xfrm>
          <a:prstGeom prst="rect">
            <a:avLst/>
          </a:prstGeom>
          <a:noFill/>
          <a:ln>
            <a:noFill/>
          </a:ln>
        </p:spPr>
      </p:pic>
      <p:pic>
        <p:nvPicPr>
          <p:cNvPr id="816" name="Google Shape;816;p92"/>
          <p:cNvPicPr preferRelativeResize="0"/>
          <p:nvPr/>
        </p:nvPicPr>
        <p:blipFill>
          <a:blip r:embed="rId5">
            <a:alphaModFix/>
          </a:blip>
          <a:stretch>
            <a:fillRect/>
          </a:stretch>
        </p:blipFill>
        <p:spPr>
          <a:xfrm>
            <a:off x="4733187" y="2676657"/>
            <a:ext cx="2975038" cy="199154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20" name="Shape 820"/>
        <p:cNvGrpSpPr/>
        <p:nvPr/>
      </p:nvGrpSpPr>
      <p:grpSpPr>
        <a:xfrm>
          <a:off x="0" y="0"/>
          <a:ext cx="0" cy="0"/>
          <a:chOff x="0" y="0"/>
          <a:chExt cx="0" cy="0"/>
        </a:xfrm>
      </p:grpSpPr>
      <p:sp>
        <p:nvSpPr>
          <p:cNvPr id="821" name="Google Shape;821;p93"/>
          <p:cNvSpPr/>
          <p:nvPr/>
        </p:nvSpPr>
        <p:spPr>
          <a:xfrm>
            <a:off x="361950" y="350550"/>
            <a:ext cx="8420100" cy="11007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93"/>
          <p:cNvSpPr txBox="1"/>
          <p:nvPr/>
        </p:nvSpPr>
        <p:spPr>
          <a:xfrm>
            <a:off x="449425" y="426750"/>
            <a:ext cx="8245200" cy="44328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Racial Inequalities</a:t>
            </a:r>
            <a:endParaRPr sz="3300">
              <a:solidFill>
                <a:srgbClr val="FFFFFF"/>
              </a:solidFill>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t/>
            </a:r>
            <a:endParaRPr sz="1600">
              <a:solidFill>
                <a:srgbClr val="FFFFFF"/>
              </a:solidFill>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t/>
            </a:r>
            <a:endParaRPr sz="1600">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rPr b="1" lang="en" sz="1600">
                <a:latin typeface="Georgia"/>
                <a:ea typeface="Georgia"/>
                <a:cs typeface="Georgia"/>
                <a:sym typeface="Georgia"/>
              </a:rPr>
              <a:t>Racial stereotypes</a:t>
            </a:r>
            <a:r>
              <a:rPr lang="en" sz="1600">
                <a:latin typeface="Georgia"/>
                <a:ea typeface="Georgia"/>
                <a:cs typeface="Georgia"/>
                <a:sym typeface="Georgia"/>
              </a:rPr>
              <a:t> are everywhere in advertising! We have been working hard to pressure companies to end these stereotypes, but the work needs to continue. We need to hold companies and people accountable when they do things that are not acceptable! We can write letters, email the corporation, and educate our community!</a:t>
            </a:r>
            <a:endParaRPr sz="1600">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t/>
            </a:r>
            <a:endParaRPr sz="1600">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These depictions are not okay because most of them come from White people who used caricatures of Black or Indigenous people to form the images. For example, Aunt Jemima was not a real person, she was inspired by a minstrel show, or a form of entertainment that White people participated in Blackface to demean Black individuals. Let’s watch the video on the next slide for more information.</a:t>
            </a:r>
            <a:endParaRPr>
              <a:latin typeface="Georgia"/>
              <a:ea typeface="Georgia"/>
              <a:cs typeface="Georgia"/>
              <a:sym typeface="Georgia"/>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4"/>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8" name="Google Shape;828;p94"/>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descr="The Aunt Jemima brand is based on a racist stereotype, but amid mounting criticism its 131-year history is coming to an end. &#10;&#10;Welcome to The National, the flagship nightly newscast of CBC News.&#10;&#10;»»» Subscribe to The National to watch more videos here:   https://www.youtube.com/user/CBCTheNational?sub_confirmation=1&#10;&#10;Voice your opinion and connect with us online:&#10;&#10;Facebook | https://www.facebook.com/thenational&#10;Twitter | https://twitter.com/CBCTheNational&#10;Instagram | https://www.instagram.com/cbcthenational&#10;&#10;»»» »»» »»» »»» »»» &#10;The National is CBC Television's flagship news program, featuring the day's top stories with in-depth and original journalism." id="829" name="Google Shape;829;p94" title="Aunt Jemima to rebrand, end use of racist stereotype">
            <a:hlinkClick r:id="rId4"/>
          </p:cNvPr>
          <p:cNvPicPr preferRelativeResize="0"/>
          <p:nvPr/>
        </p:nvPicPr>
        <p:blipFill>
          <a:blip r:embed="rId5">
            <a:alphaModFix/>
          </a:blip>
          <a:stretch>
            <a:fillRect/>
          </a:stretch>
        </p:blipFill>
        <p:spPr>
          <a:xfrm>
            <a:off x="1689963" y="344875"/>
            <a:ext cx="5764424" cy="4323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1000"/>
                                        <p:tgtEl>
                                          <p:spTgt spid="8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3" name="Shape 833"/>
        <p:cNvGrpSpPr/>
        <p:nvPr/>
      </p:nvGrpSpPr>
      <p:grpSpPr>
        <a:xfrm>
          <a:off x="0" y="0"/>
          <a:ext cx="0" cy="0"/>
          <a:chOff x="0" y="0"/>
          <a:chExt cx="0" cy="0"/>
        </a:xfrm>
      </p:grpSpPr>
      <p:sp>
        <p:nvSpPr>
          <p:cNvPr id="834" name="Google Shape;834;p95"/>
          <p:cNvSpPr/>
          <p:nvPr/>
        </p:nvSpPr>
        <p:spPr>
          <a:xfrm>
            <a:off x="361950" y="350550"/>
            <a:ext cx="8420100" cy="1100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95"/>
          <p:cNvSpPr txBox="1"/>
          <p:nvPr/>
        </p:nvSpPr>
        <p:spPr>
          <a:xfrm>
            <a:off x="449425" y="579150"/>
            <a:ext cx="8245200" cy="4432800"/>
          </a:xfrm>
          <a:prstGeom prst="rect">
            <a:avLst/>
          </a:prstGeom>
          <a:noFill/>
          <a:ln>
            <a:noFill/>
          </a:ln>
        </p:spPr>
        <p:txBody>
          <a:bodyPr anchorCtr="0" anchor="t"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Stereotypes: Photoshop Beauty Fails</a:t>
            </a:r>
            <a:endParaRPr sz="3300">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t/>
            </a:r>
            <a:endParaRPr sz="1600">
              <a:solidFill>
                <a:srgbClr val="FFFFFF"/>
              </a:solidFill>
              <a:latin typeface="Georgia"/>
              <a:ea typeface="Georgia"/>
              <a:cs typeface="Georgia"/>
              <a:sym typeface="Georgia"/>
            </a:endParaRPr>
          </a:p>
          <a:p>
            <a:pPr indent="0" lvl="0" marL="114300" rtl="0" algn="l">
              <a:lnSpc>
                <a:spcPct val="115000"/>
              </a:lnSpc>
              <a:spcBef>
                <a:spcPts val="0"/>
              </a:spcBef>
              <a:spcAft>
                <a:spcPts val="0"/>
              </a:spcAft>
              <a:buClr>
                <a:schemeClr val="dk1"/>
              </a:buClr>
              <a:buSzPts val="1100"/>
              <a:buFont typeface="Arial"/>
              <a:buNone/>
            </a:pPr>
            <a:r>
              <a:t/>
            </a:r>
            <a:endParaRPr sz="1600">
              <a:latin typeface="Georgia"/>
              <a:ea typeface="Georgia"/>
              <a:cs typeface="Georgia"/>
              <a:sym typeface="Georgia"/>
            </a:endParaRPr>
          </a:p>
          <a:p>
            <a:pPr indent="-330200" lvl="0" marL="457200" rtl="0" algn="l">
              <a:lnSpc>
                <a:spcPct val="115000"/>
              </a:lnSpc>
              <a:spcBef>
                <a:spcPts val="0"/>
              </a:spcBef>
              <a:spcAft>
                <a:spcPts val="0"/>
              </a:spcAft>
              <a:buClr>
                <a:srgbClr val="030303"/>
              </a:buClr>
              <a:buSzPts val="1600"/>
              <a:buFont typeface="Georgia"/>
              <a:buChar char="●"/>
            </a:pPr>
            <a:r>
              <a:rPr lang="en" sz="1600">
                <a:solidFill>
                  <a:srgbClr val="030303"/>
                </a:solidFill>
                <a:latin typeface="Georgia"/>
                <a:ea typeface="Georgia"/>
                <a:cs typeface="Georgia"/>
                <a:sym typeface="Georgia"/>
              </a:rPr>
              <a:t>Filters and photoshop are used by celebrities and advertisers alike!</a:t>
            </a:r>
            <a:endParaRPr sz="1600">
              <a:solidFill>
                <a:srgbClr val="030303"/>
              </a:solidFill>
              <a:latin typeface="Georgia"/>
              <a:ea typeface="Georgia"/>
              <a:cs typeface="Georgia"/>
              <a:sym typeface="Georgia"/>
            </a:endParaRPr>
          </a:p>
          <a:p>
            <a:pPr indent="-330200" lvl="0" marL="457200" rtl="0" algn="l">
              <a:lnSpc>
                <a:spcPct val="115000"/>
              </a:lnSpc>
              <a:spcBef>
                <a:spcPts val="0"/>
              </a:spcBef>
              <a:spcAft>
                <a:spcPts val="0"/>
              </a:spcAft>
              <a:buClr>
                <a:srgbClr val="030303"/>
              </a:buClr>
              <a:buSzPts val="1600"/>
              <a:buFont typeface="Georgia"/>
              <a:buChar char="●"/>
            </a:pPr>
            <a:r>
              <a:rPr lang="en" sz="1600">
                <a:solidFill>
                  <a:srgbClr val="030303"/>
                </a:solidFill>
                <a:latin typeface="Georgia"/>
                <a:ea typeface="Georgia"/>
                <a:cs typeface="Georgia"/>
                <a:sym typeface="Georgia"/>
              </a:rPr>
              <a:t>From covering a zit to emphasizing background colors, to dramatic physical appearance changes.</a:t>
            </a:r>
            <a:endParaRPr sz="1600">
              <a:solidFill>
                <a:srgbClr val="030303"/>
              </a:solidFill>
              <a:latin typeface="Georgia"/>
              <a:ea typeface="Georgia"/>
              <a:cs typeface="Georgia"/>
              <a:sym typeface="Georgia"/>
            </a:endParaRPr>
          </a:p>
          <a:p>
            <a:pPr indent="-330200" lvl="0" marL="457200" rtl="0" algn="l">
              <a:lnSpc>
                <a:spcPct val="115000"/>
              </a:lnSpc>
              <a:spcBef>
                <a:spcPts val="0"/>
              </a:spcBef>
              <a:spcAft>
                <a:spcPts val="0"/>
              </a:spcAft>
              <a:buClr>
                <a:srgbClr val="030303"/>
              </a:buClr>
              <a:buSzPts val="1600"/>
              <a:buFont typeface="Georgia"/>
              <a:buChar char="●"/>
            </a:pPr>
            <a:r>
              <a:rPr lang="en" sz="1600">
                <a:solidFill>
                  <a:srgbClr val="030303"/>
                </a:solidFill>
                <a:latin typeface="Georgia"/>
                <a:ea typeface="Georgia"/>
                <a:cs typeface="Georgia"/>
                <a:sym typeface="Georgia"/>
              </a:rPr>
              <a:t>These images make it so that every day we judge our own image we see in the mirror and wonder why we aren’t that beautiful or healthy. </a:t>
            </a:r>
            <a:endParaRPr sz="1600">
              <a:solidFill>
                <a:srgbClr val="030303"/>
              </a:solidFill>
              <a:latin typeface="Georgia"/>
              <a:ea typeface="Georgia"/>
              <a:cs typeface="Georgia"/>
              <a:sym typeface="Georgia"/>
            </a:endParaRPr>
          </a:p>
          <a:p>
            <a:pPr indent="-330200" lvl="0" marL="457200" rtl="0" algn="l">
              <a:lnSpc>
                <a:spcPct val="115000"/>
              </a:lnSpc>
              <a:spcBef>
                <a:spcPts val="0"/>
              </a:spcBef>
              <a:spcAft>
                <a:spcPts val="0"/>
              </a:spcAft>
              <a:buClr>
                <a:srgbClr val="030303"/>
              </a:buClr>
              <a:buSzPts val="1600"/>
              <a:buFont typeface="Georgia"/>
              <a:buChar char="●"/>
            </a:pPr>
            <a:r>
              <a:rPr lang="en" sz="1600">
                <a:solidFill>
                  <a:srgbClr val="030303"/>
                </a:solidFill>
                <a:latin typeface="Georgia"/>
                <a:ea typeface="Georgia"/>
                <a:cs typeface="Georgia"/>
                <a:sym typeface="Georgia"/>
              </a:rPr>
              <a:t>It’s always important to be mindful of the photos you see and if you alter photos.</a:t>
            </a:r>
            <a:endParaRPr b="1">
              <a:latin typeface="Georgia"/>
              <a:ea typeface="Georgia"/>
              <a:cs typeface="Georgia"/>
              <a:sym typeface="Georgia"/>
            </a:endParaRPr>
          </a:p>
        </p:txBody>
      </p:sp>
      <p:sp>
        <p:nvSpPr>
          <p:cNvPr id="836" name="Google Shape;836;p95"/>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7" name="Google Shape;837;p95"/>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descr="http://brandsvietnam.com/1308-Su-cong-huong-cua-nhung-tieng-noi-thu-ba" id="842" name="Google Shape;842;p96" title="Dove - Evolution Commercial">
            <a:hlinkClick r:id="rId3"/>
          </p:cNvPr>
          <p:cNvPicPr preferRelativeResize="0"/>
          <p:nvPr/>
        </p:nvPicPr>
        <p:blipFill>
          <a:blip r:embed="rId4">
            <a:alphaModFix/>
          </a:blip>
          <a:stretch>
            <a:fillRect/>
          </a:stretch>
        </p:blipFill>
        <p:spPr>
          <a:xfrm>
            <a:off x="361950" y="1753100"/>
            <a:ext cx="4053000" cy="3039750"/>
          </a:xfrm>
          <a:prstGeom prst="rect">
            <a:avLst/>
          </a:prstGeom>
          <a:noFill/>
          <a:ln>
            <a:noFill/>
          </a:ln>
        </p:spPr>
      </p:pic>
      <p:sp>
        <p:nvSpPr>
          <p:cNvPr id="843" name="Google Shape;843;p96"/>
          <p:cNvSpPr/>
          <p:nvPr/>
        </p:nvSpPr>
        <p:spPr>
          <a:xfrm>
            <a:off x="361950" y="350450"/>
            <a:ext cx="1929600" cy="1281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96"/>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Stereotypes: The power of editing.</a:t>
            </a:r>
            <a:endParaRPr sz="3300">
              <a:latin typeface="Georgia"/>
              <a:ea typeface="Georgia"/>
              <a:cs typeface="Georgia"/>
              <a:sym typeface="Georgia"/>
            </a:endParaRPr>
          </a:p>
          <a:p>
            <a:pPr indent="-317500" lvl="0" marL="457200" rtl="0" algn="l">
              <a:lnSpc>
                <a:spcPct val="115000"/>
              </a:lnSpc>
              <a:spcBef>
                <a:spcPts val="1600"/>
              </a:spcBef>
              <a:spcAft>
                <a:spcPts val="0"/>
              </a:spcAft>
              <a:buSzPts val="1400"/>
              <a:buFont typeface="Georgia"/>
              <a:buChar char="●"/>
            </a:pPr>
            <a:r>
              <a:rPr lang="en">
                <a:latin typeface="Georgia"/>
                <a:ea typeface="Georgia"/>
                <a:cs typeface="Georgia"/>
                <a:sym typeface="Georgia"/>
              </a:rPr>
              <a:t>Since the inception of video and photo editing arrived, individuals and companies have greatly edited people’s features and bodies.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Let’s take a look at this video to see just how much someone can edit them.</a:t>
            </a:r>
            <a:endParaRPr>
              <a:latin typeface="Georgia"/>
              <a:ea typeface="Georgia"/>
              <a:cs typeface="Georgia"/>
              <a:sym typeface="Georgia"/>
            </a:endParaRPr>
          </a:p>
        </p:txBody>
      </p:sp>
      <p:pic>
        <p:nvPicPr>
          <p:cNvPr id="845" name="Google Shape;845;p96"/>
          <p:cNvPicPr preferRelativeResize="0"/>
          <p:nvPr/>
        </p:nvPicPr>
        <p:blipFill rotWithShape="1">
          <a:blip r:embed="rId5">
            <a:alphaModFix/>
          </a:blip>
          <a:srcRect b="0" l="0" r="0" t="0"/>
          <a:stretch/>
        </p:blipFill>
        <p:spPr>
          <a:xfrm>
            <a:off x="835863" y="532524"/>
            <a:ext cx="981750" cy="917445"/>
          </a:xfrm>
          <a:prstGeom prst="rect">
            <a:avLst/>
          </a:prstGeom>
          <a:noFill/>
          <a:ln>
            <a:noFill/>
          </a:ln>
        </p:spPr>
      </p:pic>
      <p:sp>
        <p:nvSpPr>
          <p:cNvPr id="846" name="Google Shape;846;p96"/>
          <p:cNvSpPr/>
          <p:nvPr/>
        </p:nvSpPr>
        <p:spPr>
          <a:xfrm>
            <a:off x="2424325" y="350450"/>
            <a:ext cx="1990500" cy="1281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7" name="Google Shape;847;p96"/>
          <p:cNvPicPr preferRelativeResize="0"/>
          <p:nvPr/>
        </p:nvPicPr>
        <p:blipFill>
          <a:blip r:embed="rId6">
            <a:alphaModFix/>
          </a:blip>
          <a:stretch>
            <a:fillRect/>
          </a:stretch>
        </p:blipFill>
        <p:spPr>
          <a:xfrm>
            <a:off x="2828638" y="400313"/>
            <a:ext cx="1181875" cy="1181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2"/>
                                        </p:tgtEl>
                                        <p:attrNameLst>
                                          <p:attrName>style.visibility</p:attrName>
                                        </p:attrNameLst>
                                      </p:cBhvr>
                                      <p:to>
                                        <p:strVal val="visible"/>
                                      </p:to>
                                    </p:set>
                                    <p:animEffect filter="fade" transition="in">
                                      <p:cBhvr>
                                        <p:cTn dur="1000"/>
                                        <p:tgtEl>
                                          <p:spTgt spid="8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97"/>
          <p:cNvSpPr/>
          <p:nvPr/>
        </p:nvSpPr>
        <p:spPr>
          <a:xfrm>
            <a:off x="361950" y="350450"/>
            <a:ext cx="1929600" cy="1281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97"/>
          <p:cNvSpPr txBox="1"/>
          <p:nvPr/>
        </p:nvSpPr>
        <p:spPr>
          <a:xfrm>
            <a:off x="4770625" y="350475"/>
            <a:ext cx="39375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Stereotypes: Let’s </a:t>
            </a:r>
            <a:r>
              <a:rPr lang="en" sz="3300">
                <a:latin typeface="Georgia"/>
                <a:ea typeface="Georgia"/>
                <a:cs typeface="Georgia"/>
                <a:sym typeface="Georgia"/>
              </a:rPr>
              <a:t>destroy</a:t>
            </a:r>
            <a:r>
              <a:rPr lang="en" sz="3300">
                <a:latin typeface="Georgia"/>
                <a:ea typeface="Georgia"/>
                <a:cs typeface="Georgia"/>
                <a:sym typeface="Georgia"/>
              </a:rPr>
              <a:t> them!</a:t>
            </a:r>
            <a:endParaRPr sz="3300">
              <a:latin typeface="Georgia"/>
              <a:ea typeface="Georgia"/>
              <a:cs typeface="Georgia"/>
              <a:sym typeface="Georgia"/>
            </a:endParaRPr>
          </a:p>
          <a:p>
            <a:pPr indent="0" lvl="0" marL="0" rtl="0" algn="l">
              <a:lnSpc>
                <a:spcPct val="115000"/>
              </a:lnSpc>
              <a:spcBef>
                <a:spcPts val="1600"/>
              </a:spcBef>
              <a:spcAft>
                <a:spcPts val="0"/>
              </a:spcAft>
              <a:buNone/>
            </a:pPr>
            <a:r>
              <a:rPr lang="en">
                <a:latin typeface="Georgia"/>
                <a:ea typeface="Georgia"/>
                <a:cs typeface="Georgia"/>
                <a:sym typeface="Georgia"/>
              </a:rPr>
              <a:t>To understand that stereotypes even exist in advertising and TV, we must realize and see the problem!</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We need to see how these roles are type-casted and fed to us on a daily basis! Let’s check out this video on typecasting in ads and the film industry!</a:t>
            </a:r>
            <a:endParaRPr>
              <a:latin typeface="Georgia"/>
              <a:ea typeface="Georgia"/>
              <a:cs typeface="Georgia"/>
              <a:sym typeface="Georgia"/>
            </a:endParaRPr>
          </a:p>
        </p:txBody>
      </p:sp>
      <p:pic>
        <p:nvPicPr>
          <p:cNvPr id="854" name="Google Shape;854;p97"/>
          <p:cNvPicPr preferRelativeResize="0"/>
          <p:nvPr/>
        </p:nvPicPr>
        <p:blipFill rotWithShape="1">
          <a:blip r:embed="rId3">
            <a:alphaModFix/>
          </a:blip>
          <a:srcRect b="0" l="0" r="0" t="0"/>
          <a:stretch/>
        </p:blipFill>
        <p:spPr>
          <a:xfrm>
            <a:off x="835863" y="532524"/>
            <a:ext cx="981750" cy="917445"/>
          </a:xfrm>
          <a:prstGeom prst="rect">
            <a:avLst/>
          </a:prstGeom>
          <a:noFill/>
          <a:ln>
            <a:noFill/>
          </a:ln>
        </p:spPr>
      </p:pic>
      <p:sp>
        <p:nvSpPr>
          <p:cNvPr id="855" name="Google Shape;855;p97"/>
          <p:cNvSpPr/>
          <p:nvPr/>
        </p:nvSpPr>
        <p:spPr>
          <a:xfrm>
            <a:off x="2424325" y="350450"/>
            <a:ext cx="1990500" cy="12816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e Unstereotype Alliance launches a call to action to the advertising industry sending a clear message about the perils of stereotyping. Built around the notion that “the problem is not seeing the problem” the film calls on the industry to take a deeper look to recognize the problem of stereotypes, as a first step to eliminating them. The short film is produced by IPG and MullenLowe." id="856" name="Google Shape;856;p97" title="The Problem is not seeing the Problem">
            <a:hlinkClick r:id="rId4"/>
          </p:cNvPr>
          <p:cNvPicPr preferRelativeResize="0"/>
          <p:nvPr/>
        </p:nvPicPr>
        <p:blipFill>
          <a:blip r:embed="rId5">
            <a:alphaModFix/>
          </a:blip>
          <a:stretch>
            <a:fillRect/>
          </a:stretch>
        </p:blipFill>
        <p:spPr>
          <a:xfrm>
            <a:off x="361950" y="1753225"/>
            <a:ext cx="4052875" cy="3039662"/>
          </a:xfrm>
          <a:prstGeom prst="rect">
            <a:avLst/>
          </a:prstGeom>
          <a:noFill/>
          <a:ln>
            <a:noFill/>
          </a:ln>
        </p:spPr>
      </p:pic>
      <p:pic>
        <p:nvPicPr>
          <p:cNvPr id="857" name="Google Shape;857;p97"/>
          <p:cNvPicPr preferRelativeResize="0"/>
          <p:nvPr/>
        </p:nvPicPr>
        <p:blipFill rotWithShape="1">
          <a:blip r:embed="rId6">
            <a:alphaModFix/>
          </a:blip>
          <a:srcRect b="0" l="0" r="0" t="6358"/>
          <a:stretch/>
        </p:blipFill>
        <p:spPr>
          <a:xfrm>
            <a:off x="2735263" y="350450"/>
            <a:ext cx="1368627" cy="1281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6"/>
                                        </p:tgtEl>
                                        <p:attrNameLst>
                                          <p:attrName>style.visibility</p:attrName>
                                        </p:attrNameLst>
                                      </p:cBhvr>
                                      <p:to>
                                        <p:strVal val="visible"/>
                                      </p:to>
                                    </p:set>
                                    <p:animEffect filter="fade" transition="in">
                                      <p:cBhvr>
                                        <p:cTn dur="1000"/>
                                        <p:tgtEl>
                                          <p:spTgt spid="8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98"/>
          <p:cNvSpPr txBox="1"/>
          <p:nvPr/>
        </p:nvSpPr>
        <p:spPr>
          <a:xfrm>
            <a:off x="4572000" y="350475"/>
            <a:ext cx="4136100" cy="44424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None/>
            </a:pPr>
            <a:r>
              <a:rPr lang="en" sz="3300">
                <a:latin typeface="Georgia"/>
                <a:ea typeface="Georgia"/>
                <a:cs typeface="Georgia"/>
                <a:sym typeface="Georgia"/>
              </a:rPr>
              <a:t>Stereotypes: Let’s destroy them!</a:t>
            </a:r>
            <a:endParaRPr sz="3300">
              <a:latin typeface="Georgia"/>
              <a:ea typeface="Georgia"/>
              <a:cs typeface="Georgia"/>
              <a:sym typeface="Georgia"/>
            </a:endParaRPr>
          </a:p>
          <a:p>
            <a:pPr indent="0" lvl="0" marL="0" rtl="0" algn="ctr">
              <a:lnSpc>
                <a:spcPct val="115000"/>
              </a:lnSpc>
              <a:spcBef>
                <a:spcPts val="1600"/>
              </a:spcBef>
              <a:spcAft>
                <a:spcPts val="0"/>
              </a:spcAft>
              <a:buNone/>
            </a:pPr>
            <a:r>
              <a:rPr lang="en" sz="2200">
                <a:latin typeface="Georgia"/>
                <a:ea typeface="Georgia"/>
                <a:cs typeface="Georgia"/>
                <a:sym typeface="Georgia"/>
              </a:rPr>
              <a:t>Your homework...pay attention to advertising on TV and in magazines and try to find 3-4 examples of stereotypes.</a:t>
            </a:r>
            <a:endParaRPr sz="1500">
              <a:latin typeface="Georgia"/>
              <a:ea typeface="Georgia"/>
              <a:cs typeface="Georgia"/>
              <a:sym typeface="Georgia"/>
            </a:endParaRPr>
          </a:p>
        </p:txBody>
      </p:sp>
      <p:pic>
        <p:nvPicPr>
          <p:cNvPr id="863" name="Google Shape;863;p98"/>
          <p:cNvPicPr preferRelativeResize="0"/>
          <p:nvPr/>
        </p:nvPicPr>
        <p:blipFill>
          <a:blip r:embed="rId3">
            <a:alphaModFix/>
          </a:blip>
          <a:stretch>
            <a:fillRect/>
          </a:stretch>
        </p:blipFill>
        <p:spPr>
          <a:xfrm>
            <a:off x="361950" y="2327325"/>
            <a:ext cx="1929600" cy="2397081"/>
          </a:xfrm>
          <a:prstGeom prst="rect">
            <a:avLst/>
          </a:prstGeom>
          <a:noFill/>
          <a:ln>
            <a:noFill/>
          </a:ln>
        </p:spPr>
      </p:pic>
      <p:pic>
        <p:nvPicPr>
          <p:cNvPr id="864" name="Google Shape;864;p98"/>
          <p:cNvPicPr preferRelativeResize="0"/>
          <p:nvPr/>
        </p:nvPicPr>
        <p:blipFill>
          <a:blip r:embed="rId4">
            <a:alphaModFix/>
          </a:blip>
          <a:stretch>
            <a:fillRect/>
          </a:stretch>
        </p:blipFill>
        <p:spPr>
          <a:xfrm>
            <a:off x="2427325" y="350450"/>
            <a:ext cx="1754075" cy="1862575"/>
          </a:xfrm>
          <a:prstGeom prst="rect">
            <a:avLst/>
          </a:prstGeom>
          <a:noFill/>
          <a:ln>
            <a:noFill/>
          </a:ln>
        </p:spPr>
      </p:pic>
      <p:pic>
        <p:nvPicPr>
          <p:cNvPr id="865" name="Google Shape;865;p98"/>
          <p:cNvPicPr preferRelativeResize="0"/>
          <p:nvPr/>
        </p:nvPicPr>
        <p:blipFill rotWithShape="1">
          <a:blip r:embed="rId5">
            <a:alphaModFix/>
          </a:blip>
          <a:srcRect b="3474" l="0" r="0" t="0"/>
          <a:stretch/>
        </p:blipFill>
        <p:spPr>
          <a:xfrm>
            <a:off x="361950" y="350450"/>
            <a:ext cx="1929600" cy="1862575"/>
          </a:xfrm>
          <a:prstGeom prst="rect">
            <a:avLst/>
          </a:prstGeom>
          <a:noFill/>
          <a:ln>
            <a:noFill/>
          </a:ln>
        </p:spPr>
      </p:pic>
      <p:pic>
        <p:nvPicPr>
          <p:cNvPr id="866" name="Google Shape;866;p98"/>
          <p:cNvPicPr preferRelativeResize="0"/>
          <p:nvPr/>
        </p:nvPicPr>
        <p:blipFill>
          <a:blip r:embed="rId6">
            <a:alphaModFix/>
          </a:blip>
          <a:stretch>
            <a:fillRect/>
          </a:stretch>
        </p:blipFill>
        <p:spPr>
          <a:xfrm>
            <a:off x="2427325" y="2409025"/>
            <a:ext cx="1754075" cy="2315377"/>
          </a:xfrm>
          <a:prstGeom prst="rect">
            <a:avLst/>
          </a:prstGeom>
          <a:noFill/>
          <a:ln>
            <a:noFill/>
          </a:ln>
        </p:spPr>
      </p:pic>
      <p:sp>
        <p:nvSpPr>
          <p:cNvPr id="867" name="Google Shape;867;p98"/>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871" name="Shape 871"/>
        <p:cNvGrpSpPr/>
        <p:nvPr/>
      </p:nvGrpSpPr>
      <p:grpSpPr>
        <a:xfrm>
          <a:off x="0" y="0"/>
          <a:ext cx="0" cy="0"/>
          <a:chOff x="0" y="0"/>
          <a:chExt cx="0" cy="0"/>
        </a:xfrm>
      </p:grpSpPr>
      <p:sp>
        <p:nvSpPr>
          <p:cNvPr id="872" name="Google Shape;872;p99"/>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99"/>
          <p:cNvSpPr txBox="1"/>
          <p:nvPr/>
        </p:nvSpPr>
        <p:spPr>
          <a:xfrm>
            <a:off x="3587600" y="1887300"/>
            <a:ext cx="49413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You have earned your Monitor award!</a:t>
            </a:r>
            <a:endParaRPr sz="3300">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To complete this journey...you need to use what you                                                                        learned to Influence others and Cultivate Change!</a:t>
            </a:r>
            <a:endParaRPr sz="1600">
              <a:solidFill>
                <a:srgbClr val="FFFFFF"/>
              </a:solidFill>
              <a:latin typeface="Georgia"/>
              <a:ea typeface="Georgia"/>
              <a:cs typeface="Georgia"/>
              <a:sym typeface="Georgia"/>
            </a:endParaRPr>
          </a:p>
        </p:txBody>
      </p:sp>
      <p:pic>
        <p:nvPicPr>
          <p:cNvPr id="874" name="Google Shape;874;p99"/>
          <p:cNvPicPr preferRelativeResize="0"/>
          <p:nvPr/>
        </p:nvPicPr>
        <p:blipFill rotWithShape="1">
          <a:blip r:embed="rId3">
            <a:alphaModFix/>
          </a:blip>
          <a:srcRect b="0" l="0" r="67789" t="0"/>
          <a:stretch/>
        </p:blipFill>
        <p:spPr>
          <a:xfrm>
            <a:off x="984575" y="746950"/>
            <a:ext cx="2032555" cy="3639997"/>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00"/>
          <p:cNvSpPr/>
          <p:nvPr/>
        </p:nvSpPr>
        <p:spPr>
          <a:xfrm>
            <a:off x="378550" y="3457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00"/>
          <p:cNvSpPr/>
          <p:nvPr/>
        </p:nvSpPr>
        <p:spPr>
          <a:xfrm>
            <a:off x="3218675" y="350550"/>
            <a:ext cx="5546700" cy="31302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00"/>
          <p:cNvSpPr txBox="1"/>
          <p:nvPr/>
        </p:nvSpPr>
        <p:spPr>
          <a:xfrm>
            <a:off x="378557" y="3500003"/>
            <a:ext cx="8386800" cy="7719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Cadette Media Journey - Meeting 2</a:t>
            </a:r>
            <a:endParaRPr sz="1100">
              <a:latin typeface="Georgia"/>
              <a:ea typeface="Georgia"/>
              <a:cs typeface="Georgia"/>
              <a:sym typeface="Georgia"/>
            </a:endParaRPr>
          </a:p>
        </p:txBody>
      </p:sp>
      <p:pic>
        <p:nvPicPr>
          <p:cNvPr id="882" name="Google Shape;882;p100"/>
          <p:cNvPicPr preferRelativeResize="0"/>
          <p:nvPr/>
        </p:nvPicPr>
        <p:blipFill rotWithShape="1">
          <a:blip r:embed="rId3">
            <a:alphaModFix/>
          </a:blip>
          <a:srcRect b="0" l="0" r="0" t="0"/>
          <a:stretch/>
        </p:blipFill>
        <p:spPr>
          <a:xfrm>
            <a:off x="643466" y="865227"/>
            <a:ext cx="2176770" cy="2034187"/>
          </a:xfrm>
          <a:prstGeom prst="rect">
            <a:avLst/>
          </a:prstGeom>
          <a:noFill/>
          <a:ln>
            <a:noFill/>
          </a:ln>
        </p:spPr>
      </p:pic>
      <p:sp>
        <p:nvSpPr>
          <p:cNvPr id="883" name="Google Shape;883;p100"/>
          <p:cNvSpPr txBox="1"/>
          <p:nvPr/>
        </p:nvSpPr>
        <p:spPr>
          <a:xfrm>
            <a:off x="628650" y="4291281"/>
            <a:ext cx="7886700" cy="4728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sz="1600">
                <a:solidFill>
                  <a:schemeClr val="dk1"/>
                </a:solidFill>
                <a:latin typeface="Georgia"/>
                <a:ea typeface="Georgia"/>
                <a:cs typeface="Georgia"/>
                <a:sym typeface="Georgia"/>
              </a:rPr>
              <a:t>Brought to you by Girl Scouts of the Northwestern Great Lakes</a:t>
            </a:r>
            <a:endParaRPr sz="1600">
              <a:latin typeface="Georgia"/>
              <a:ea typeface="Georgia"/>
              <a:cs typeface="Georgia"/>
              <a:sym typeface="Georgia"/>
            </a:endParaRPr>
          </a:p>
        </p:txBody>
      </p:sp>
      <p:pic>
        <p:nvPicPr>
          <p:cNvPr id="884" name="Google Shape;884;p100"/>
          <p:cNvPicPr preferRelativeResize="0"/>
          <p:nvPr/>
        </p:nvPicPr>
        <p:blipFill>
          <a:blip r:embed="rId4">
            <a:alphaModFix/>
          </a:blip>
          <a:stretch>
            <a:fillRect/>
          </a:stretch>
        </p:blipFill>
        <p:spPr>
          <a:xfrm>
            <a:off x="3643121" y="555900"/>
            <a:ext cx="4697802" cy="2709878"/>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pic>
        <p:nvPicPr>
          <p:cNvPr id="889" name="Google Shape;889;p101"/>
          <p:cNvPicPr preferRelativeResize="0"/>
          <p:nvPr/>
        </p:nvPicPr>
        <p:blipFill rotWithShape="1">
          <a:blip r:embed="rId3">
            <a:alphaModFix/>
          </a:blip>
          <a:srcRect b="0" l="32050" r="6772" t="0"/>
          <a:stretch/>
        </p:blipFill>
        <p:spPr>
          <a:xfrm>
            <a:off x="361950" y="1409500"/>
            <a:ext cx="3204300" cy="3366000"/>
          </a:xfrm>
          <a:prstGeom prst="rect">
            <a:avLst/>
          </a:prstGeom>
          <a:noFill/>
          <a:ln>
            <a:noFill/>
          </a:ln>
        </p:spPr>
      </p:pic>
      <p:sp>
        <p:nvSpPr>
          <p:cNvPr id="890" name="Google Shape;890;p101"/>
          <p:cNvSpPr/>
          <p:nvPr/>
        </p:nvSpPr>
        <p:spPr>
          <a:xfrm>
            <a:off x="3713125" y="3090825"/>
            <a:ext cx="5068800" cy="1684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01"/>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92" name="Google Shape;892;p101"/>
          <p:cNvSpPr txBox="1"/>
          <p:nvPr/>
        </p:nvSpPr>
        <p:spPr>
          <a:xfrm>
            <a:off x="4212775" y="3090825"/>
            <a:ext cx="4302600" cy="16848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sp>
        <p:nvSpPr>
          <p:cNvPr id="893" name="Google Shape;893;p101"/>
          <p:cNvSpPr/>
          <p:nvPr/>
        </p:nvSpPr>
        <p:spPr>
          <a:xfrm>
            <a:off x="3713125" y="1409500"/>
            <a:ext cx="1224000" cy="153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4" name="Google Shape;894;p101"/>
          <p:cNvPicPr preferRelativeResize="0"/>
          <p:nvPr/>
        </p:nvPicPr>
        <p:blipFill>
          <a:blip r:embed="rId4">
            <a:alphaModFix/>
          </a:blip>
          <a:stretch>
            <a:fillRect/>
          </a:stretch>
        </p:blipFill>
        <p:spPr>
          <a:xfrm>
            <a:off x="5089625" y="1413227"/>
            <a:ext cx="3692288" cy="1532400"/>
          </a:xfrm>
          <a:prstGeom prst="rect">
            <a:avLst/>
          </a:prstGeom>
          <a:noFill/>
          <a:ln>
            <a:noFill/>
          </a:ln>
        </p:spPr>
      </p:pic>
      <p:pic>
        <p:nvPicPr>
          <p:cNvPr id="895" name="Google Shape;895;p101"/>
          <p:cNvPicPr preferRelativeResize="0"/>
          <p:nvPr/>
        </p:nvPicPr>
        <p:blipFill rotWithShape="1">
          <a:blip r:embed="rId5">
            <a:alphaModFix/>
          </a:blip>
          <a:srcRect b="0" l="0" r="0" t="0"/>
          <a:stretch/>
        </p:blipFill>
        <p:spPr>
          <a:xfrm>
            <a:off x="3837062" y="1720700"/>
            <a:ext cx="981745" cy="9174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02"/>
          <p:cNvSpPr/>
          <p:nvPr/>
        </p:nvSpPr>
        <p:spPr>
          <a:xfrm>
            <a:off x="361950" y="1409500"/>
            <a:ext cx="3204300" cy="336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02"/>
          <p:cNvSpPr/>
          <p:nvPr/>
        </p:nvSpPr>
        <p:spPr>
          <a:xfrm>
            <a:off x="3713125" y="1409500"/>
            <a:ext cx="5068800" cy="3374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02"/>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903" name="Google Shape;903;p102"/>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904" name="Google Shape;904;p102"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908" name="Shape 908"/>
        <p:cNvGrpSpPr/>
        <p:nvPr/>
      </p:nvGrpSpPr>
      <p:grpSpPr>
        <a:xfrm>
          <a:off x="0" y="0"/>
          <a:ext cx="0" cy="0"/>
          <a:chOff x="0" y="0"/>
          <a:chExt cx="0" cy="0"/>
        </a:xfrm>
      </p:grpSpPr>
      <p:sp>
        <p:nvSpPr>
          <p:cNvPr id="909" name="Google Shape;909;p103"/>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03"/>
          <p:cNvSpPr txBox="1"/>
          <p:nvPr/>
        </p:nvSpPr>
        <p:spPr>
          <a:xfrm>
            <a:off x="449425" y="31233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Time for the Influence award!</a:t>
            </a:r>
            <a:endParaRPr sz="3300">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To complete this journey...you need to use what you learned to Influence others and Cultivate Change!  The good news is that the Influence Award is a built in Take Action project for this journey!</a:t>
            </a:r>
            <a:endParaRPr sz="1100">
              <a:latin typeface="Georgia"/>
              <a:ea typeface="Georgia"/>
              <a:cs typeface="Georgia"/>
              <a:sym typeface="Georgia"/>
            </a:endParaRPr>
          </a:p>
        </p:txBody>
      </p:sp>
      <p:pic>
        <p:nvPicPr>
          <p:cNvPr id="911" name="Google Shape;911;p103"/>
          <p:cNvPicPr preferRelativeResize="0"/>
          <p:nvPr/>
        </p:nvPicPr>
        <p:blipFill rotWithShape="1">
          <a:blip r:embed="rId3">
            <a:alphaModFix/>
          </a:blip>
          <a:srcRect b="0" l="33448" r="32758" t="0"/>
          <a:stretch/>
        </p:blipFill>
        <p:spPr>
          <a:xfrm>
            <a:off x="3955650" y="809900"/>
            <a:ext cx="1310595" cy="2237227"/>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15" name="Shape 915"/>
        <p:cNvGrpSpPr/>
        <p:nvPr/>
      </p:nvGrpSpPr>
      <p:grpSpPr>
        <a:xfrm>
          <a:off x="0" y="0"/>
          <a:ext cx="0" cy="0"/>
          <a:chOff x="0" y="0"/>
          <a:chExt cx="0" cy="0"/>
        </a:xfrm>
      </p:grpSpPr>
      <p:sp>
        <p:nvSpPr>
          <p:cNvPr id="916" name="Google Shape;916;p104"/>
          <p:cNvSpPr/>
          <p:nvPr/>
        </p:nvSpPr>
        <p:spPr>
          <a:xfrm>
            <a:off x="3436725" y="1196850"/>
            <a:ext cx="5345400" cy="35865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04"/>
          <p:cNvSpPr txBox="1"/>
          <p:nvPr/>
        </p:nvSpPr>
        <p:spPr>
          <a:xfrm>
            <a:off x="3873050" y="2344500"/>
            <a:ext cx="4656000" cy="13593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800"/>
              </a:spcBef>
              <a:spcAft>
                <a:spcPts val="0"/>
              </a:spcAft>
              <a:buClr>
                <a:schemeClr val="dk1"/>
              </a:buClr>
              <a:buSzPts val="1100"/>
              <a:buFont typeface="Arial"/>
              <a:buNone/>
            </a:pPr>
            <a:r>
              <a:rPr lang="en" sz="1600"/>
              <a:t>A Take Action project is</a:t>
            </a:r>
            <a:r>
              <a:rPr lang="en" sz="1600">
                <a:uFill>
                  <a:noFill/>
                </a:uFill>
                <a:hlinkClick r:id="rId3"/>
              </a:rPr>
              <a:t> </a:t>
            </a:r>
            <a:r>
              <a:rPr lang="en" sz="1600" u="sng">
                <a:hlinkClick r:id="rId4"/>
              </a:rPr>
              <a:t>different than a community service project</a:t>
            </a:r>
            <a:r>
              <a:rPr lang="en" sz="1600"/>
              <a:t>, because Take Action projects address the root cause of an issue and provide a sustainable solution. Girl Scouts of the USA suggests three ways to make a project sustainable:</a:t>
            </a:r>
            <a:endParaRPr sz="1600"/>
          </a:p>
          <a:p>
            <a:pPr indent="-330200" lvl="0" marL="457200" rtl="0" algn="l">
              <a:lnSpc>
                <a:spcPct val="115000"/>
              </a:lnSpc>
              <a:spcBef>
                <a:spcPts val="0"/>
              </a:spcBef>
              <a:spcAft>
                <a:spcPts val="0"/>
              </a:spcAft>
              <a:buSzPts val="1600"/>
              <a:buAutoNum type="arabicPeriod"/>
            </a:pPr>
            <a:r>
              <a:rPr lang="en" sz="1600"/>
              <a:t>Make your solution permanent.</a:t>
            </a:r>
            <a:endParaRPr sz="1600"/>
          </a:p>
          <a:p>
            <a:pPr indent="-330200" lvl="0" marL="457200" rtl="0" algn="l">
              <a:lnSpc>
                <a:spcPct val="115000"/>
              </a:lnSpc>
              <a:spcBef>
                <a:spcPts val="0"/>
              </a:spcBef>
              <a:spcAft>
                <a:spcPts val="0"/>
              </a:spcAft>
              <a:buSzPts val="1600"/>
              <a:buAutoNum type="arabicPeriod"/>
            </a:pPr>
            <a:r>
              <a:rPr lang="en" sz="1600"/>
              <a:t>Educate and inspire others to be part of the change.</a:t>
            </a:r>
            <a:endParaRPr sz="1600"/>
          </a:p>
          <a:p>
            <a:pPr indent="-330200" lvl="0" marL="457200" rtl="0" algn="l">
              <a:lnSpc>
                <a:spcPct val="115000"/>
              </a:lnSpc>
              <a:spcBef>
                <a:spcPts val="0"/>
              </a:spcBef>
              <a:spcAft>
                <a:spcPts val="0"/>
              </a:spcAft>
              <a:buSzPts val="1600"/>
              <a:buAutoNum type="arabicPeriod"/>
            </a:pPr>
            <a:r>
              <a:rPr lang="en" sz="1600"/>
              <a:t>Change a rule, regulation, or law.</a:t>
            </a:r>
            <a:endParaRPr sz="1700">
              <a:latin typeface="Georgia"/>
              <a:ea typeface="Georgia"/>
              <a:cs typeface="Georgia"/>
              <a:sym typeface="Georgia"/>
            </a:endParaRPr>
          </a:p>
        </p:txBody>
      </p:sp>
      <p:pic>
        <p:nvPicPr>
          <p:cNvPr id="918" name="Google Shape;918;p104"/>
          <p:cNvPicPr preferRelativeResize="0"/>
          <p:nvPr/>
        </p:nvPicPr>
        <p:blipFill>
          <a:blip r:embed="rId5">
            <a:alphaModFix/>
          </a:blip>
          <a:stretch>
            <a:fillRect/>
          </a:stretch>
        </p:blipFill>
        <p:spPr>
          <a:xfrm>
            <a:off x="361950" y="1137712"/>
            <a:ext cx="2830000" cy="3586376"/>
          </a:xfrm>
          <a:prstGeom prst="rect">
            <a:avLst/>
          </a:prstGeom>
          <a:noFill/>
          <a:ln>
            <a:noFill/>
          </a:ln>
        </p:spPr>
      </p:pic>
      <p:sp>
        <p:nvSpPr>
          <p:cNvPr id="919" name="Google Shape;919;p104"/>
          <p:cNvSpPr txBox="1"/>
          <p:nvPr>
            <p:ph type="title"/>
          </p:nvPr>
        </p:nvSpPr>
        <p:spPr>
          <a:xfrm>
            <a:off x="334502" y="2743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What is a Take Action project?</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23" name="Shape 923"/>
        <p:cNvGrpSpPr/>
        <p:nvPr/>
      </p:nvGrpSpPr>
      <p:grpSpPr>
        <a:xfrm>
          <a:off x="0" y="0"/>
          <a:ext cx="0" cy="0"/>
          <a:chOff x="0" y="0"/>
          <a:chExt cx="0" cy="0"/>
        </a:xfrm>
      </p:grpSpPr>
      <p:sp>
        <p:nvSpPr>
          <p:cNvPr id="924" name="Google Shape;924;p105"/>
          <p:cNvSpPr/>
          <p:nvPr/>
        </p:nvSpPr>
        <p:spPr>
          <a:xfrm>
            <a:off x="401625" y="363800"/>
            <a:ext cx="8380500" cy="766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05"/>
          <p:cNvSpPr txBox="1"/>
          <p:nvPr/>
        </p:nvSpPr>
        <p:spPr>
          <a:xfrm>
            <a:off x="3754050" y="1054400"/>
            <a:ext cx="4775100" cy="4012800"/>
          </a:xfrm>
          <a:prstGeom prst="rect">
            <a:avLst/>
          </a:prstGeom>
          <a:noFill/>
          <a:ln>
            <a:noFill/>
          </a:ln>
        </p:spPr>
        <p:txBody>
          <a:bodyPr anchorCtr="0" anchor="ctr" bIns="34275" lIns="68575" spcFirstLastPara="1" rIns="68575" wrap="square" tIns="34275">
            <a:noAutofit/>
          </a:bodyPr>
          <a:lstStyle/>
          <a:p>
            <a:pPr indent="0" lvl="0" marL="0" rtl="0" algn="l">
              <a:lnSpc>
                <a:spcPct val="120000"/>
              </a:lnSpc>
              <a:spcBef>
                <a:spcPts val="0"/>
              </a:spcBef>
              <a:spcAft>
                <a:spcPts val="0"/>
              </a:spcAft>
              <a:buNone/>
            </a:pPr>
            <a:r>
              <a:rPr lang="en">
                <a:latin typeface="Georgia"/>
                <a:ea typeface="Georgia"/>
                <a:cs typeface="Georgia"/>
                <a:sym typeface="Georgia"/>
              </a:rPr>
              <a:t>What are some ways that we can address what we have learned and educate others during this time?</a:t>
            </a:r>
            <a:endParaRPr>
              <a:latin typeface="Georgia"/>
              <a:ea typeface="Georgia"/>
              <a:cs typeface="Georgia"/>
              <a:sym typeface="Georgia"/>
            </a:endParaRPr>
          </a:p>
          <a:p>
            <a:pPr indent="0" lvl="0" marL="0" rtl="0" algn="l">
              <a:lnSpc>
                <a:spcPct val="120000"/>
              </a:lnSpc>
              <a:spcBef>
                <a:spcPts val="0"/>
              </a:spcBef>
              <a:spcAft>
                <a:spcPts val="0"/>
              </a:spcAft>
              <a:buNone/>
            </a:pPr>
            <a:r>
              <a:t/>
            </a:r>
            <a:endParaRPr>
              <a:latin typeface="Georgia"/>
              <a:ea typeface="Georgia"/>
              <a:cs typeface="Georgia"/>
              <a:sym typeface="Georgia"/>
            </a:endParaRPr>
          </a:p>
          <a:p>
            <a:pPr indent="0" lvl="0" marL="0" rtl="0" algn="l">
              <a:lnSpc>
                <a:spcPct val="120000"/>
              </a:lnSpc>
              <a:spcBef>
                <a:spcPts val="0"/>
              </a:spcBef>
              <a:spcAft>
                <a:spcPts val="0"/>
              </a:spcAft>
              <a:buNone/>
            </a:pPr>
            <a:r>
              <a:rPr b="1" lang="en">
                <a:latin typeface="Georgia"/>
                <a:ea typeface="Georgia"/>
                <a:cs typeface="Georgia"/>
                <a:sym typeface="Georgia"/>
              </a:rPr>
              <a:t>Could we . . . .</a:t>
            </a:r>
            <a:endParaRPr b="1">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Do videos to share with our friends, school, and on social media?</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Write letters to our legislatures to make a change?</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Make posters in our school?</a:t>
            </a:r>
            <a:endParaRPr>
              <a:latin typeface="Georgia"/>
              <a:ea typeface="Georgia"/>
              <a:cs typeface="Georgia"/>
              <a:sym typeface="Georgia"/>
            </a:endParaRPr>
          </a:p>
          <a:p>
            <a:pPr indent="-317500" lvl="0" marL="457200" rtl="0" algn="l">
              <a:lnSpc>
                <a:spcPct val="120000"/>
              </a:lnSpc>
              <a:spcBef>
                <a:spcPts val="0"/>
              </a:spcBef>
              <a:spcAft>
                <a:spcPts val="0"/>
              </a:spcAft>
              <a:buSzPts val="1400"/>
              <a:buFont typeface="Georgia"/>
              <a:buChar char="●"/>
            </a:pPr>
            <a:r>
              <a:rPr lang="en">
                <a:latin typeface="Georgia"/>
                <a:ea typeface="Georgia"/>
                <a:cs typeface="Georgia"/>
                <a:sym typeface="Georgia"/>
              </a:rPr>
              <a:t>Put on a virtual event for younger Girl Scouts?</a:t>
            </a:r>
            <a:endParaRPr>
              <a:latin typeface="Georgia"/>
              <a:ea typeface="Georgia"/>
              <a:cs typeface="Georgia"/>
              <a:sym typeface="Georgia"/>
            </a:endParaRPr>
          </a:p>
          <a:p>
            <a:pPr indent="0" lvl="0" marL="0" rtl="0" algn="l">
              <a:lnSpc>
                <a:spcPct val="120000"/>
              </a:lnSpc>
              <a:spcBef>
                <a:spcPts val="0"/>
              </a:spcBef>
              <a:spcAft>
                <a:spcPts val="0"/>
              </a:spcAft>
              <a:buNone/>
            </a:pPr>
            <a:r>
              <a:t/>
            </a:r>
            <a:endParaRPr>
              <a:latin typeface="Georgia"/>
              <a:ea typeface="Georgia"/>
              <a:cs typeface="Georgia"/>
              <a:sym typeface="Georgia"/>
            </a:endParaRPr>
          </a:p>
          <a:p>
            <a:pPr indent="0" lvl="0" marL="0" rtl="0" algn="l">
              <a:lnSpc>
                <a:spcPct val="120000"/>
              </a:lnSpc>
              <a:spcBef>
                <a:spcPts val="0"/>
              </a:spcBef>
              <a:spcAft>
                <a:spcPts val="0"/>
              </a:spcAft>
              <a:buNone/>
            </a:pPr>
            <a:r>
              <a:rPr lang="en">
                <a:latin typeface="Georgia"/>
                <a:ea typeface="Georgia"/>
                <a:cs typeface="Georgia"/>
                <a:sym typeface="Georgia"/>
              </a:rPr>
              <a:t>Remember to keep it Girl Led, but don’t over think it. The harder you make it to be accessible, the harder it will be to get your point across to many people.</a:t>
            </a:r>
            <a:endParaRPr>
              <a:latin typeface="Georgia"/>
              <a:ea typeface="Georgia"/>
              <a:cs typeface="Georgia"/>
              <a:sym typeface="Georgia"/>
            </a:endParaRPr>
          </a:p>
        </p:txBody>
      </p:sp>
      <p:pic>
        <p:nvPicPr>
          <p:cNvPr id="926" name="Google Shape;926;p105"/>
          <p:cNvPicPr preferRelativeResize="0"/>
          <p:nvPr/>
        </p:nvPicPr>
        <p:blipFill>
          <a:blip r:embed="rId3">
            <a:alphaModFix/>
          </a:blip>
          <a:stretch>
            <a:fillRect/>
          </a:stretch>
        </p:blipFill>
        <p:spPr>
          <a:xfrm>
            <a:off x="554025" y="1235762"/>
            <a:ext cx="2830000" cy="3586376"/>
          </a:xfrm>
          <a:prstGeom prst="rect">
            <a:avLst/>
          </a:prstGeom>
          <a:noFill/>
          <a:ln>
            <a:noFill/>
          </a:ln>
        </p:spPr>
      </p:pic>
      <p:sp>
        <p:nvSpPr>
          <p:cNvPr id="927" name="Google Shape;927;p105"/>
          <p:cNvSpPr txBox="1"/>
          <p:nvPr/>
        </p:nvSpPr>
        <p:spPr>
          <a:xfrm>
            <a:off x="1202250" y="426350"/>
            <a:ext cx="6739500" cy="6417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300">
                <a:solidFill>
                  <a:srgbClr val="FFFFFF"/>
                </a:solidFill>
                <a:latin typeface="Georgia"/>
                <a:ea typeface="Georgia"/>
                <a:cs typeface="Georgia"/>
                <a:sym typeface="Georgia"/>
              </a:rPr>
              <a:t>Let's brainstorm.</a:t>
            </a:r>
            <a:endParaRPr sz="3300">
              <a:solidFill>
                <a:srgbClr val="FFFFFF"/>
              </a:solidFill>
              <a:latin typeface="Georgia"/>
              <a:ea typeface="Georgia"/>
              <a:cs typeface="Georgia"/>
              <a:sym typeface="Georgia"/>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06"/>
          <p:cNvSpPr/>
          <p:nvPr/>
        </p:nvSpPr>
        <p:spPr>
          <a:xfrm>
            <a:off x="4494500" y="350550"/>
            <a:ext cx="4329000" cy="444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06"/>
          <p:cNvSpPr txBox="1"/>
          <p:nvPr/>
        </p:nvSpPr>
        <p:spPr>
          <a:xfrm>
            <a:off x="427225" y="350475"/>
            <a:ext cx="3937500" cy="4442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t/>
            </a:r>
            <a:endParaRPr sz="2200">
              <a:latin typeface="Georgia"/>
              <a:ea typeface="Georgia"/>
              <a:cs typeface="Georgia"/>
              <a:sym typeface="Georgia"/>
            </a:endParaRPr>
          </a:p>
          <a:p>
            <a:pPr indent="0" lvl="0" marL="0" rtl="0" algn="ctr">
              <a:lnSpc>
                <a:spcPct val="115000"/>
              </a:lnSpc>
              <a:spcBef>
                <a:spcPts val="1600"/>
              </a:spcBef>
              <a:spcAft>
                <a:spcPts val="1600"/>
              </a:spcAft>
              <a:buNone/>
            </a:pPr>
            <a:r>
              <a:rPr lang="en" sz="3300">
                <a:latin typeface="Georgia"/>
                <a:ea typeface="Georgia"/>
                <a:cs typeface="Georgia"/>
                <a:sym typeface="Georgia"/>
              </a:rPr>
              <a:t>So, how can we influence others?</a:t>
            </a:r>
            <a:endParaRPr sz="1800">
              <a:latin typeface="Georgia"/>
              <a:ea typeface="Georgia"/>
              <a:cs typeface="Georgia"/>
              <a:sym typeface="Georgia"/>
            </a:endParaRPr>
          </a:p>
        </p:txBody>
      </p:sp>
      <p:pic>
        <p:nvPicPr>
          <p:cNvPr id="934" name="Google Shape;934;p106"/>
          <p:cNvPicPr preferRelativeResize="0"/>
          <p:nvPr/>
        </p:nvPicPr>
        <p:blipFill rotWithShape="1">
          <a:blip r:embed="rId3">
            <a:alphaModFix/>
          </a:blip>
          <a:srcRect b="0" l="0" r="0" t="0"/>
          <a:stretch/>
        </p:blipFill>
        <p:spPr>
          <a:xfrm>
            <a:off x="1905088" y="1223149"/>
            <a:ext cx="981750" cy="917445"/>
          </a:xfrm>
          <a:prstGeom prst="rect">
            <a:avLst/>
          </a:prstGeom>
          <a:noFill/>
          <a:ln>
            <a:noFill/>
          </a:ln>
        </p:spPr>
      </p:pic>
      <p:sp>
        <p:nvSpPr>
          <p:cNvPr id="935" name="Google Shape;935;p106"/>
          <p:cNvSpPr txBox="1"/>
          <p:nvPr/>
        </p:nvSpPr>
        <p:spPr>
          <a:xfrm>
            <a:off x="4946750" y="1081800"/>
            <a:ext cx="3424500" cy="297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Let’s really take a deep dive into what bothers you on TV, in magazines, or online. What gets you fired up, angry, or depressed?</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Let’s take a couple of minutes on the next slide to talk about this and to brainstorm ideas. Then, we’ll turn that frustration into a desire to make a change!!</a:t>
            </a:r>
            <a:endParaRPr sz="1600">
              <a:latin typeface="Georgia"/>
              <a:ea typeface="Georgia"/>
              <a:cs typeface="Georgia"/>
              <a:sym typeface="Georgia"/>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107"/>
          <p:cNvSpPr/>
          <p:nvPr/>
        </p:nvSpPr>
        <p:spPr>
          <a:xfrm>
            <a:off x="334500" y="3090825"/>
            <a:ext cx="4687800" cy="1684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07"/>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How can we influence others?</a:t>
            </a:r>
            <a:endParaRPr/>
          </a:p>
        </p:txBody>
      </p:sp>
      <p:sp>
        <p:nvSpPr>
          <p:cNvPr id="942" name="Google Shape;942;p107"/>
          <p:cNvSpPr txBox="1"/>
          <p:nvPr/>
        </p:nvSpPr>
        <p:spPr>
          <a:xfrm>
            <a:off x="842100" y="3090875"/>
            <a:ext cx="3672600" cy="16848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lang="en" sz="3300">
                <a:latin typeface="Georgia"/>
                <a:ea typeface="Georgia"/>
                <a:cs typeface="Georgia"/>
                <a:sym typeface="Georgia"/>
              </a:rPr>
              <a:t>What bothers you?</a:t>
            </a:r>
            <a:endParaRPr sz="3300">
              <a:latin typeface="Georgia"/>
              <a:ea typeface="Georgia"/>
              <a:cs typeface="Georgia"/>
              <a:sym typeface="Georgia"/>
            </a:endParaRPr>
          </a:p>
        </p:txBody>
      </p:sp>
      <p:sp>
        <p:nvSpPr>
          <p:cNvPr id="943" name="Google Shape;943;p107"/>
          <p:cNvSpPr/>
          <p:nvPr/>
        </p:nvSpPr>
        <p:spPr>
          <a:xfrm>
            <a:off x="334500" y="1409500"/>
            <a:ext cx="1462500" cy="1532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4" name="Google Shape;944;p107"/>
          <p:cNvPicPr preferRelativeResize="0"/>
          <p:nvPr/>
        </p:nvPicPr>
        <p:blipFill rotWithShape="1">
          <a:blip r:embed="rId3">
            <a:alphaModFix/>
          </a:blip>
          <a:srcRect b="0" l="0" r="0" t="0"/>
          <a:stretch/>
        </p:blipFill>
        <p:spPr>
          <a:xfrm>
            <a:off x="574887" y="1720675"/>
            <a:ext cx="981745" cy="917450"/>
          </a:xfrm>
          <a:prstGeom prst="rect">
            <a:avLst/>
          </a:prstGeom>
          <a:noFill/>
          <a:ln>
            <a:noFill/>
          </a:ln>
        </p:spPr>
      </p:pic>
      <p:pic>
        <p:nvPicPr>
          <p:cNvPr id="945" name="Google Shape;945;p107"/>
          <p:cNvPicPr preferRelativeResize="0"/>
          <p:nvPr/>
        </p:nvPicPr>
        <p:blipFill>
          <a:blip r:embed="rId4">
            <a:alphaModFix/>
          </a:blip>
          <a:stretch>
            <a:fillRect/>
          </a:stretch>
        </p:blipFill>
        <p:spPr>
          <a:xfrm>
            <a:off x="1997042" y="1413225"/>
            <a:ext cx="3025258" cy="1532400"/>
          </a:xfrm>
          <a:prstGeom prst="rect">
            <a:avLst/>
          </a:prstGeom>
          <a:noFill/>
          <a:ln>
            <a:noFill/>
          </a:ln>
        </p:spPr>
      </p:pic>
      <p:sp>
        <p:nvSpPr>
          <p:cNvPr id="946" name="Google Shape;946;p107"/>
          <p:cNvSpPr txBox="1"/>
          <p:nvPr/>
        </p:nvSpPr>
        <p:spPr>
          <a:xfrm>
            <a:off x="5022300" y="1413225"/>
            <a:ext cx="3787200" cy="3362400"/>
          </a:xfrm>
          <a:prstGeom prst="rect">
            <a:avLst/>
          </a:prstGeom>
          <a:noFill/>
          <a:ln>
            <a:noFill/>
          </a:ln>
        </p:spPr>
        <p:txBody>
          <a:bodyPr anchorCtr="0" anchor="ctr" bIns="91425" lIns="91425" spcFirstLastPara="1" rIns="91425" wrap="square" tIns="91425">
            <a:noAutofit/>
          </a:bodyPr>
          <a:lstStyle/>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images in advertising affect your feelings and your behavior...or your friends?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they make you want to be impossibly thin, impossibly rich, or impossibly self-confident?</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girls in your favorite shows always wear revealing clothes or extra-skinny jeans?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games or advertising suck you into the abyss of endless hours online?</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Are we sick of stereotypes and bullying when we don’t fit the mold?</a:t>
            </a:r>
            <a:endParaRPr>
              <a:latin typeface="Georgia"/>
              <a:ea typeface="Georgia"/>
              <a:cs typeface="Georgia"/>
              <a:sym typeface="Georgia"/>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08"/>
          <p:cNvSpPr/>
          <p:nvPr/>
        </p:nvSpPr>
        <p:spPr>
          <a:xfrm>
            <a:off x="2280975" y="351625"/>
            <a:ext cx="6524100" cy="13476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08"/>
          <p:cNvSpPr/>
          <p:nvPr/>
        </p:nvSpPr>
        <p:spPr>
          <a:xfrm>
            <a:off x="343550" y="2684063"/>
            <a:ext cx="1771800" cy="2107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8"/>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08"/>
          <p:cNvSpPr/>
          <p:nvPr/>
        </p:nvSpPr>
        <p:spPr>
          <a:xfrm>
            <a:off x="2352475" y="351650"/>
            <a:ext cx="63336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solidFill>
                  <a:srgbClr val="FFFFFF"/>
                </a:solidFill>
                <a:latin typeface="Georgia"/>
                <a:ea typeface="Georgia"/>
                <a:cs typeface="Georgia"/>
                <a:sym typeface="Georgia"/>
              </a:rPr>
              <a:t>Can games change the world?</a:t>
            </a:r>
            <a:endParaRPr sz="3300">
              <a:solidFill>
                <a:srgbClr val="FFFFFF"/>
              </a:solidFill>
              <a:latin typeface="Georgia"/>
              <a:ea typeface="Georgia"/>
              <a:cs typeface="Georgia"/>
              <a:sym typeface="Georgia"/>
            </a:endParaRPr>
          </a:p>
          <a:p>
            <a:pPr indent="0" lvl="0" marL="0" rtl="0" algn="ctr">
              <a:lnSpc>
                <a:spcPct val="115000"/>
              </a:lnSpc>
              <a:spcBef>
                <a:spcPts val="0"/>
              </a:spcBef>
              <a:spcAft>
                <a:spcPts val="0"/>
              </a:spcAft>
              <a:buSzPts val="1100"/>
              <a:buNone/>
            </a:pPr>
            <a:r>
              <a:t/>
            </a:r>
            <a:endParaRPr sz="3300">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25000"/>
              </a:lnSpc>
              <a:spcBef>
                <a:spcPts val="0"/>
              </a:spcBef>
              <a:spcAft>
                <a:spcPts val="0"/>
              </a:spcAft>
              <a:buNone/>
            </a:pPr>
            <a:r>
              <a:rPr lang="en" sz="1600">
                <a:latin typeface="Georgia"/>
                <a:ea typeface="Georgia"/>
                <a:cs typeface="Georgia"/>
                <a:sym typeface="Georgia"/>
              </a:rPr>
              <a:t>Let’s look at this example of how a group saw a need in society to create a safe place to game.</a:t>
            </a:r>
            <a:endParaRPr sz="1600">
              <a:latin typeface="Georgia"/>
              <a:ea typeface="Georgia"/>
              <a:cs typeface="Georgia"/>
              <a:sym typeface="Georgia"/>
            </a:endParaRPr>
          </a:p>
          <a:p>
            <a:pPr indent="-342900" lvl="0" marL="457200" rtl="0" algn="l">
              <a:lnSpc>
                <a:spcPct val="125000"/>
              </a:lnSpc>
              <a:spcBef>
                <a:spcPts val="0"/>
              </a:spcBef>
              <a:spcAft>
                <a:spcPts val="0"/>
              </a:spcAft>
              <a:buSzPts val="1800"/>
              <a:buFont typeface="Georgia"/>
              <a:buChar char="●"/>
            </a:pPr>
            <a:r>
              <a:rPr lang="en" sz="1600">
                <a:latin typeface="Georgia"/>
                <a:ea typeface="Georgia"/>
                <a:cs typeface="Georgia"/>
                <a:sym typeface="Georgia"/>
              </a:rPr>
              <a:t>Maybe even to use games for good to tackle big issues like poverty, human rights, and climate change</a:t>
            </a:r>
            <a:endParaRPr sz="1600">
              <a:latin typeface="Georgia"/>
              <a:ea typeface="Georgia"/>
              <a:cs typeface="Georgia"/>
              <a:sym typeface="Georgia"/>
            </a:endParaRPr>
          </a:p>
          <a:p>
            <a:pPr indent="0" lvl="0" marL="0" rtl="0" algn="l">
              <a:lnSpc>
                <a:spcPct val="125000"/>
              </a:lnSpc>
              <a:spcBef>
                <a:spcPts val="0"/>
              </a:spcBef>
              <a:spcAft>
                <a:spcPts val="0"/>
              </a:spcAft>
              <a:buNone/>
            </a:pPr>
            <a:r>
              <a:t/>
            </a:r>
            <a:endParaRPr sz="1600">
              <a:latin typeface="Georgia"/>
              <a:ea typeface="Georgia"/>
              <a:cs typeface="Georgia"/>
              <a:sym typeface="Georgia"/>
            </a:endParaRPr>
          </a:p>
          <a:p>
            <a:pPr indent="0" lvl="0" marL="0" rtl="0" algn="l">
              <a:lnSpc>
                <a:spcPct val="125000"/>
              </a:lnSpc>
              <a:spcBef>
                <a:spcPts val="0"/>
              </a:spcBef>
              <a:spcAft>
                <a:spcPts val="0"/>
              </a:spcAft>
              <a:buNone/>
            </a:pPr>
            <a:r>
              <a:rPr lang="en" sz="1600">
                <a:latin typeface="Georgia"/>
                <a:ea typeface="Georgia"/>
                <a:cs typeface="Georgia"/>
                <a:sym typeface="Georgia"/>
              </a:rPr>
              <a:t>Video games are often violent or simply endless hours of time suck right? Do they all need to be? NO!</a:t>
            </a:r>
            <a:endParaRPr sz="1800">
              <a:latin typeface="Georgia"/>
              <a:ea typeface="Georgia"/>
              <a:cs typeface="Georgia"/>
              <a:sym typeface="Georgia"/>
            </a:endParaRPr>
          </a:p>
        </p:txBody>
      </p:sp>
      <p:pic>
        <p:nvPicPr>
          <p:cNvPr id="955" name="Google Shape;955;p108"/>
          <p:cNvPicPr preferRelativeResize="0"/>
          <p:nvPr/>
        </p:nvPicPr>
        <p:blipFill rotWithShape="1">
          <a:blip r:embed="rId3">
            <a:alphaModFix/>
          </a:blip>
          <a:srcRect b="51307" l="0" r="0" t="0"/>
          <a:stretch/>
        </p:blipFill>
        <p:spPr>
          <a:xfrm>
            <a:off x="489365" y="1090478"/>
            <a:ext cx="1468483" cy="715034"/>
          </a:xfrm>
          <a:prstGeom prst="rect">
            <a:avLst/>
          </a:prstGeom>
          <a:noFill/>
          <a:ln>
            <a:noFill/>
          </a:ln>
        </p:spPr>
      </p:pic>
      <p:pic>
        <p:nvPicPr>
          <p:cNvPr id="956" name="Google Shape;956;p108"/>
          <p:cNvPicPr preferRelativeResize="0"/>
          <p:nvPr/>
        </p:nvPicPr>
        <p:blipFill rotWithShape="1">
          <a:blip r:embed="rId4">
            <a:alphaModFix/>
          </a:blip>
          <a:srcRect b="0" l="0" r="0" t="0"/>
          <a:stretch/>
        </p:blipFill>
        <p:spPr>
          <a:xfrm>
            <a:off x="611990" y="3160950"/>
            <a:ext cx="1234925" cy="1154042"/>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pic>
        <p:nvPicPr>
          <p:cNvPr id="961" name="Google Shape;961;p109"/>
          <p:cNvPicPr preferRelativeResize="0"/>
          <p:nvPr/>
        </p:nvPicPr>
        <p:blipFill>
          <a:blip r:embed="rId3">
            <a:alphaModFix/>
          </a:blip>
          <a:stretch>
            <a:fillRect/>
          </a:stretch>
        </p:blipFill>
        <p:spPr>
          <a:xfrm>
            <a:off x="401624" y="1424024"/>
            <a:ext cx="4678976" cy="2994550"/>
          </a:xfrm>
          <a:prstGeom prst="rect">
            <a:avLst/>
          </a:prstGeom>
          <a:noFill/>
          <a:ln>
            <a:noFill/>
          </a:ln>
        </p:spPr>
      </p:pic>
      <p:sp>
        <p:nvSpPr>
          <p:cNvPr id="962" name="Google Shape;962;p109"/>
          <p:cNvSpPr/>
          <p:nvPr/>
        </p:nvSpPr>
        <p:spPr>
          <a:xfrm>
            <a:off x="5420025" y="1424025"/>
            <a:ext cx="3107400" cy="29214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SzPts val="1100"/>
              <a:buNone/>
            </a:pPr>
            <a:r>
              <a:rPr lang="en" sz="1600">
                <a:latin typeface="Georgia"/>
                <a:ea typeface="Georgia"/>
                <a:cs typeface="Georgia"/>
                <a:sym typeface="Georgia"/>
              </a:rPr>
              <a:t>Founded in 2004, this female driven online platform, Games for Change is home to 100s of games created by students and game developers aimed at tackling big issues. </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Check them out on </a:t>
            </a:r>
            <a:r>
              <a:rPr lang="en" sz="1600" u="sng">
                <a:solidFill>
                  <a:schemeClr val="hlink"/>
                </a:solidFill>
                <a:latin typeface="Georgia"/>
                <a:ea typeface="Georgia"/>
                <a:cs typeface="Georgia"/>
                <a:sym typeface="Georgia"/>
                <a:hlinkClick r:id="rId4"/>
              </a:rPr>
              <a:t>gamesforchange.org</a:t>
            </a:r>
            <a:r>
              <a:rPr lang="en" sz="1600">
                <a:latin typeface="Georgia"/>
                <a:ea typeface="Georgia"/>
                <a:cs typeface="Georgia"/>
                <a:sym typeface="Georgia"/>
              </a:rPr>
              <a:t>.                           Many are free online!</a:t>
            </a:r>
            <a:endParaRPr sz="1600">
              <a:latin typeface="Georgia"/>
              <a:ea typeface="Georgia"/>
              <a:cs typeface="Georgia"/>
              <a:sym typeface="Georgia"/>
            </a:endParaRPr>
          </a:p>
        </p:txBody>
      </p:sp>
      <p:sp>
        <p:nvSpPr>
          <p:cNvPr id="963" name="Google Shape;963;p109"/>
          <p:cNvSpPr/>
          <p:nvPr/>
        </p:nvSpPr>
        <p:spPr>
          <a:xfrm>
            <a:off x="401625" y="363800"/>
            <a:ext cx="8380500" cy="766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09"/>
          <p:cNvSpPr txBox="1"/>
          <p:nvPr/>
        </p:nvSpPr>
        <p:spPr>
          <a:xfrm>
            <a:off x="1202250" y="426350"/>
            <a:ext cx="6739500" cy="6417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300">
                <a:solidFill>
                  <a:srgbClr val="FFFFFF"/>
                </a:solidFill>
                <a:latin typeface="Georgia"/>
                <a:ea typeface="Georgia"/>
                <a:cs typeface="Georgia"/>
                <a:sym typeface="Georgia"/>
              </a:rPr>
              <a:t>Can games change the world.</a:t>
            </a:r>
            <a:endParaRPr sz="3300">
              <a:solidFill>
                <a:srgbClr val="FFFFFF"/>
              </a:solidFill>
              <a:latin typeface="Georgia"/>
              <a:ea typeface="Georgia"/>
              <a:cs typeface="Georgia"/>
              <a:sym typeface="Georgia"/>
            </a:endParaRPr>
          </a:p>
        </p:txBody>
      </p:sp>
      <p:sp>
        <p:nvSpPr>
          <p:cNvPr id="965" name="Google Shape;965;p109"/>
          <p:cNvSpPr/>
          <p:nvPr/>
        </p:nvSpPr>
        <p:spPr>
          <a:xfrm>
            <a:off x="362125" y="4668200"/>
            <a:ext cx="8420100" cy="124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6" name="Google Shape;966;p109"/>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70" name="Shape 970"/>
        <p:cNvGrpSpPr/>
        <p:nvPr/>
      </p:nvGrpSpPr>
      <p:grpSpPr>
        <a:xfrm>
          <a:off x="0" y="0"/>
          <a:ext cx="0" cy="0"/>
          <a:chOff x="0" y="0"/>
          <a:chExt cx="0" cy="0"/>
        </a:xfrm>
      </p:grpSpPr>
      <p:sp>
        <p:nvSpPr>
          <p:cNvPr id="971" name="Google Shape;971;p110"/>
          <p:cNvSpPr/>
          <p:nvPr/>
        </p:nvSpPr>
        <p:spPr>
          <a:xfrm>
            <a:off x="361950" y="1831475"/>
            <a:ext cx="8420100" cy="29520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10"/>
          <p:cNvSpPr txBox="1"/>
          <p:nvPr/>
        </p:nvSpPr>
        <p:spPr>
          <a:xfrm>
            <a:off x="361825" y="350550"/>
            <a:ext cx="8420100" cy="13092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Let’s do a media remake!                                         </a:t>
            </a:r>
            <a:r>
              <a:rPr b="1" lang="en" sz="1600">
                <a:solidFill>
                  <a:schemeClr val="dk1"/>
                </a:solidFill>
                <a:latin typeface="Georgia"/>
                <a:ea typeface="Georgia"/>
                <a:cs typeface="Georgia"/>
                <a:sym typeface="Georgia"/>
              </a:rPr>
              <a:t>Maybe you want to ban stereotypes in a popular prime-time TV Show!</a:t>
            </a:r>
            <a:endParaRPr b="1" sz="3300">
              <a:latin typeface="Georgia"/>
              <a:ea typeface="Georgia"/>
              <a:cs typeface="Georgia"/>
              <a:sym typeface="Georgia"/>
            </a:endParaRPr>
          </a:p>
        </p:txBody>
      </p:sp>
      <p:sp>
        <p:nvSpPr>
          <p:cNvPr id="973" name="Google Shape;973;p110"/>
          <p:cNvSpPr txBox="1"/>
          <p:nvPr/>
        </p:nvSpPr>
        <p:spPr>
          <a:xfrm>
            <a:off x="707425" y="2099025"/>
            <a:ext cx="7728900" cy="7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dk1"/>
                </a:solidFill>
                <a:latin typeface="Georgia"/>
                <a:ea typeface="Georgia"/>
                <a:cs typeface="Georgia"/>
                <a:sym typeface="Georgia"/>
              </a:rPr>
              <a:t>You could make a storyboard or script your own episode and share it with your language arts classes. You could even try sending it to the original producers!</a:t>
            </a:r>
            <a:endParaRPr sz="1800">
              <a:latin typeface="Georgia"/>
              <a:ea typeface="Georgia"/>
              <a:cs typeface="Georgia"/>
              <a:sym typeface="Georgia"/>
            </a:endParaRPr>
          </a:p>
        </p:txBody>
      </p:sp>
      <p:pic>
        <p:nvPicPr>
          <p:cNvPr id="974" name="Google Shape;974;p110"/>
          <p:cNvPicPr preferRelativeResize="0"/>
          <p:nvPr/>
        </p:nvPicPr>
        <p:blipFill>
          <a:blip r:embed="rId3">
            <a:alphaModFix/>
          </a:blip>
          <a:stretch>
            <a:fillRect/>
          </a:stretch>
        </p:blipFill>
        <p:spPr>
          <a:xfrm>
            <a:off x="748074" y="3053049"/>
            <a:ext cx="2481738" cy="1242996"/>
          </a:xfrm>
          <a:prstGeom prst="rect">
            <a:avLst/>
          </a:prstGeom>
          <a:noFill/>
          <a:ln>
            <a:noFill/>
          </a:ln>
        </p:spPr>
      </p:pic>
      <p:pic>
        <p:nvPicPr>
          <p:cNvPr id="975" name="Google Shape;975;p110"/>
          <p:cNvPicPr preferRelativeResize="0"/>
          <p:nvPr/>
        </p:nvPicPr>
        <p:blipFill rotWithShape="1">
          <a:blip r:embed="rId4">
            <a:alphaModFix/>
          </a:blip>
          <a:srcRect b="0" l="8858" r="9039" t="0"/>
          <a:stretch/>
        </p:blipFill>
        <p:spPr>
          <a:xfrm>
            <a:off x="3384344" y="3053053"/>
            <a:ext cx="2644880" cy="1242996"/>
          </a:xfrm>
          <a:prstGeom prst="rect">
            <a:avLst/>
          </a:prstGeom>
          <a:noFill/>
          <a:ln>
            <a:noFill/>
          </a:ln>
        </p:spPr>
      </p:pic>
      <p:pic>
        <p:nvPicPr>
          <p:cNvPr id="976" name="Google Shape;976;p110"/>
          <p:cNvPicPr preferRelativeResize="0"/>
          <p:nvPr/>
        </p:nvPicPr>
        <p:blipFill>
          <a:blip r:embed="rId5">
            <a:alphaModFix/>
          </a:blip>
          <a:stretch>
            <a:fillRect/>
          </a:stretch>
        </p:blipFill>
        <p:spPr>
          <a:xfrm>
            <a:off x="6183768" y="3053046"/>
            <a:ext cx="2211903" cy="12430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111"/>
          <p:cNvSpPr/>
          <p:nvPr/>
        </p:nvSpPr>
        <p:spPr>
          <a:xfrm>
            <a:off x="466200" y="1195425"/>
            <a:ext cx="6582000" cy="34728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lang="en">
                <a:latin typeface="Georgia"/>
                <a:ea typeface="Georgia"/>
                <a:cs typeface="Georgia"/>
                <a:sym typeface="Georgia"/>
              </a:rPr>
              <a:t>Maybe you want to stop fashion spreads of unrealistic models or TV ads that show men as the stronger gender.</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You could recreate your own real-life                                                                                 magazine spread or marketing campaign                                                                                using real-life models, and share it with                                                                            younger Girl Scouts.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You could send them to the magazine editors                                                                        or name brand manufacturers to let them                                                                            know you see a need for change in their marketing!</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Let’s check out this ad for women changing the future!</a:t>
            </a:r>
            <a:endParaRPr sz="1800">
              <a:latin typeface="Georgia"/>
              <a:ea typeface="Georgia"/>
              <a:cs typeface="Georgia"/>
              <a:sym typeface="Georgia"/>
            </a:endParaRPr>
          </a:p>
        </p:txBody>
      </p:sp>
      <p:sp>
        <p:nvSpPr>
          <p:cNvPr id="982" name="Google Shape;982;p111"/>
          <p:cNvSpPr/>
          <p:nvPr/>
        </p:nvSpPr>
        <p:spPr>
          <a:xfrm>
            <a:off x="401625" y="363800"/>
            <a:ext cx="6646500" cy="766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11"/>
          <p:cNvSpPr txBox="1"/>
          <p:nvPr/>
        </p:nvSpPr>
        <p:spPr>
          <a:xfrm>
            <a:off x="401550" y="426350"/>
            <a:ext cx="66465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3300">
                <a:solidFill>
                  <a:schemeClr val="dk1"/>
                </a:solidFill>
                <a:latin typeface="Georgia"/>
                <a:ea typeface="Georgia"/>
                <a:cs typeface="Georgia"/>
                <a:sym typeface="Georgia"/>
              </a:rPr>
              <a:t>Let’s do a media remake!</a:t>
            </a:r>
            <a:endParaRPr sz="3300">
              <a:solidFill>
                <a:srgbClr val="FFFFFF"/>
              </a:solidFill>
              <a:latin typeface="Georgia"/>
              <a:ea typeface="Georgia"/>
              <a:cs typeface="Georgia"/>
              <a:sym typeface="Georgia"/>
            </a:endParaRPr>
          </a:p>
        </p:txBody>
      </p:sp>
      <p:sp>
        <p:nvSpPr>
          <p:cNvPr id="984" name="Google Shape;984;p111"/>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5" name="Google Shape;985;p111"/>
          <p:cNvPicPr preferRelativeResize="0"/>
          <p:nvPr/>
        </p:nvPicPr>
        <p:blipFill>
          <a:blip r:embed="rId3">
            <a:alphaModFix/>
          </a:blip>
          <a:stretch>
            <a:fillRect/>
          </a:stretch>
        </p:blipFill>
        <p:spPr>
          <a:xfrm>
            <a:off x="7160575" y="363798"/>
            <a:ext cx="1621650" cy="1629450"/>
          </a:xfrm>
          <a:prstGeom prst="rect">
            <a:avLst/>
          </a:prstGeom>
          <a:noFill/>
          <a:ln>
            <a:noFill/>
          </a:ln>
        </p:spPr>
      </p:pic>
      <p:pic>
        <p:nvPicPr>
          <p:cNvPr id="986" name="Google Shape;986;p111" title="Women Run the Future">
            <a:hlinkClick r:id="rId4"/>
          </p:cNvPr>
          <p:cNvPicPr preferRelativeResize="0"/>
          <p:nvPr/>
        </p:nvPicPr>
        <p:blipFill>
          <a:blip r:embed="rId5">
            <a:alphaModFix/>
          </a:blip>
          <a:stretch>
            <a:fillRect/>
          </a:stretch>
        </p:blipFill>
        <p:spPr>
          <a:xfrm>
            <a:off x="5352025" y="2095575"/>
            <a:ext cx="3430200" cy="2572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6"/>
                                        </p:tgtEl>
                                        <p:attrNameLst>
                                          <p:attrName>style.visibility</p:attrName>
                                        </p:attrNameLst>
                                      </p:cBhvr>
                                      <p:to>
                                        <p:strVal val="visible"/>
                                      </p:to>
                                    </p:set>
                                    <p:animEffect filter="fade" transition="in">
                                      <p:cBhvr>
                                        <p:cTn dur="1000"/>
                                        <p:tgtEl>
                                          <p:spTgt spid="9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90" name="Shape 990"/>
        <p:cNvGrpSpPr/>
        <p:nvPr/>
      </p:nvGrpSpPr>
      <p:grpSpPr>
        <a:xfrm>
          <a:off x="0" y="0"/>
          <a:ext cx="0" cy="0"/>
          <a:chOff x="0" y="0"/>
          <a:chExt cx="0" cy="0"/>
        </a:xfrm>
      </p:grpSpPr>
      <p:sp>
        <p:nvSpPr>
          <p:cNvPr id="991" name="Google Shape;991;p112"/>
          <p:cNvSpPr txBox="1"/>
          <p:nvPr/>
        </p:nvSpPr>
        <p:spPr>
          <a:xfrm>
            <a:off x="361825" y="350550"/>
            <a:ext cx="8420100" cy="5721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Let’s do a media remake!                                         </a:t>
            </a:r>
            <a:endParaRPr b="1" sz="3300">
              <a:solidFill>
                <a:schemeClr val="dk1"/>
              </a:solidFill>
              <a:latin typeface="Georgia"/>
              <a:ea typeface="Georgia"/>
              <a:cs typeface="Georgia"/>
              <a:sym typeface="Georgia"/>
            </a:endParaRPr>
          </a:p>
        </p:txBody>
      </p:sp>
      <p:pic>
        <p:nvPicPr>
          <p:cNvPr id="992" name="Google Shape;992;p112"/>
          <p:cNvPicPr preferRelativeResize="0"/>
          <p:nvPr/>
        </p:nvPicPr>
        <p:blipFill>
          <a:blip r:embed="rId3">
            <a:alphaModFix/>
          </a:blip>
          <a:stretch>
            <a:fillRect/>
          </a:stretch>
        </p:blipFill>
        <p:spPr>
          <a:xfrm>
            <a:off x="362128" y="1584400"/>
            <a:ext cx="2354281" cy="2952000"/>
          </a:xfrm>
          <a:prstGeom prst="rect">
            <a:avLst/>
          </a:prstGeom>
          <a:noFill/>
          <a:ln>
            <a:noFill/>
          </a:ln>
        </p:spPr>
      </p:pic>
      <p:pic>
        <p:nvPicPr>
          <p:cNvPr id="993" name="Google Shape;993;p112"/>
          <p:cNvPicPr preferRelativeResize="0"/>
          <p:nvPr/>
        </p:nvPicPr>
        <p:blipFill>
          <a:blip r:embed="rId4">
            <a:alphaModFix/>
          </a:blip>
          <a:stretch>
            <a:fillRect/>
          </a:stretch>
        </p:blipFill>
        <p:spPr>
          <a:xfrm>
            <a:off x="2846475" y="1584400"/>
            <a:ext cx="1910118" cy="2952000"/>
          </a:xfrm>
          <a:prstGeom prst="rect">
            <a:avLst/>
          </a:prstGeom>
          <a:noFill/>
          <a:ln>
            <a:noFill/>
          </a:ln>
        </p:spPr>
      </p:pic>
      <p:pic>
        <p:nvPicPr>
          <p:cNvPr id="994" name="Google Shape;994;p112"/>
          <p:cNvPicPr preferRelativeResize="0"/>
          <p:nvPr/>
        </p:nvPicPr>
        <p:blipFill>
          <a:blip r:embed="rId5">
            <a:alphaModFix/>
          </a:blip>
          <a:stretch>
            <a:fillRect/>
          </a:stretch>
        </p:blipFill>
        <p:spPr>
          <a:xfrm>
            <a:off x="4886675" y="3073430"/>
            <a:ext cx="2206743" cy="1462970"/>
          </a:xfrm>
          <a:prstGeom prst="rect">
            <a:avLst/>
          </a:prstGeom>
          <a:noFill/>
          <a:ln>
            <a:noFill/>
          </a:ln>
        </p:spPr>
      </p:pic>
      <p:pic>
        <p:nvPicPr>
          <p:cNvPr id="995" name="Google Shape;995;p112"/>
          <p:cNvPicPr preferRelativeResize="0"/>
          <p:nvPr/>
        </p:nvPicPr>
        <p:blipFill>
          <a:blip r:embed="rId6">
            <a:alphaModFix/>
          </a:blip>
          <a:stretch>
            <a:fillRect/>
          </a:stretch>
        </p:blipFill>
        <p:spPr>
          <a:xfrm>
            <a:off x="4886680" y="1584400"/>
            <a:ext cx="2206745" cy="1406800"/>
          </a:xfrm>
          <a:prstGeom prst="rect">
            <a:avLst/>
          </a:prstGeom>
          <a:noFill/>
          <a:ln>
            <a:noFill/>
          </a:ln>
        </p:spPr>
      </p:pic>
      <p:sp>
        <p:nvSpPr>
          <p:cNvPr id="996" name="Google Shape;996;p112"/>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7" name="Google Shape;997;p112"/>
          <p:cNvPicPr preferRelativeResize="0"/>
          <p:nvPr/>
        </p:nvPicPr>
        <p:blipFill rotWithShape="1">
          <a:blip r:embed="rId7">
            <a:alphaModFix/>
          </a:blip>
          <a:srcRect b="0" l="0" r="0" t="0"/>
          <a:stretch/>
        </p:blipFill>
        <p:spPr>
          <a:xfrm>
            <a:off x="7927830" y="3738136"/>
            <a:ext cx="854220" cy="798269"/>
          </a:xfrm>
          <a:prstGeom prst="rect">
            <a:avLst/>
          </a:prstGeom>
          <a:noFill/>
          <a:ln>
            <a:noFill/>
          </a:ln>
        </p:spPr>
      </p:pic>
      <p:sp>
        <p:nvSpPr>
          <p:cNvPr id="998" name="Google Shape;998;p112"/>
          <p:cNvSpPr txBox="1"/>
          <p:nvPr/>
        </p:nvSpPr>
        <p:spPr>
          <a:xfrm>
            <a:off x="362100" y="838200"/>
            <a:ext cx="8420100" cy="66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443">
                <a:solidFill>
                  <a:schemeClr val="dk1"/>
                </a:solidFill>
                <a:latin typeface="Georgia"/>
                <a:ea typeface="Georgia"/>
                <a:cs typeface="Georgia"/>
                <a:sym typeface="Georgia"/>
              </a:rPr>
              <a:t>Maybe a blockbuster movie is way too violent or sexist, or just doesn’t show women in real-life ways. </a:t>
            </a:r>
            <a:endParaRPr sz="1443">
              <a:solidFill>
                <a:schemeClr val="dk1"/>
              </a:solidFill>
              <a:latin typeface="Georgia"/>
              <a:ea typeface="Georgia"/>
              <a:cs typeface="Georgia"/>
              <a:sym typeface="Georgia"/>
            </a:endParaRPr>
          </a:p>
          <a:p>
            <a:pPr indent="0" lvl="0" marL="0" rtl="0" algn="ctr">
              <a:lnSpc>
                <a:spcPct val="115000"/>
              </a:lnSpc>
              <a:spcBef>
                <a:spcPts val="0"/>
              </a:spcBef>
              <a:spcAft>
                <a:spcPts val="0"/>
              </a:spcAft>
              <a:buNone/>
            </a:pPr>
            <a:r>
              <a:rPr lang="en" sz="1443">
                <a:solidFill>
                  <a:schemeClr val="dk1"/>
                </a:solidFill>
                <a:latin typeface="Georgia"/>
                <a:ea typeface="Georgia"/>
                <a:cs typeface="Georgia"/>
                <a:sym typeface="Georgia"/>
              </a:rPr>
              <a:t>You could use iMovie and remake the storyline and post it online for others to see.</a:t>
            </a:r>
            <a:endParaRPr sz="1443">
              <a:solidFill>
                <a:schemeClr val="dk1"/>
              </a:solidFill>
              <a:latin typeface="Georgia"/>
              <a:ea typeface="Georgia"/>
              <a:cs typeface="Georgia"/>
              <a:sym typeface="Georgia"/>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02" name="Shape 1002"/>
        <p:cNvGrpSpPr/>
        <p:nvPr/>
      </p:nvGrpSpPr>
      <p:grpSpPr>
        <a:xfrm>
          <a:off x="0" y="0"/>
          <a:ext cx="0" cy="0"/>
          <a:chOff x="0" y="0"/>
          <a:chExt cx="0" cy="0"/>
        </a:xfrm>
      </p:grpSpPr>
      <p:sp>
        <p:nvSpPr>
          <p:cNvPr id="1003" name="Google Shape;1003;p113"/>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13"/>
          <p:cNvSpPr txBox="1"/>
          <p:nvPr/>
        </p:nvSpPr>
        <p:spPr>
          <a:xfrm>
            <a:off x="361825" y="350550"/>
            <a:ext cx="8420100" cy="5721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Let’s do a media remake!                                         </a:t>
            </a:r>
            <a:endParaRPr b="1" sz="3300">
              <a:solidFill>
                <a:schemeClr val="dk1"/>
              </a:solidFill>
              <a:latin typeface="Georgia"/>
              <a:ea typeface="Georgia"/>
              <a:cs typeface="Georgia"/>
              <a:sym typeface="Georgia"/>
            </a:endParaRPr>
          </a:p>
        </p:txBody>
      </p:sp>
      <p:sp>
        <p:nvSpPr>
          <p:cNvPr id="1005" name="Google Shape;1005;p113"/>
          <p:cNvSpPr txBox="1"/>
          <p:nvPr/>
        </p:nvSpPr>
        <p:spPr>
          <a:xfrm>
            <a:off x="362100" y="838200"/>
            <a:ext cx="8420100" cy="1212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500">
                <a:solidFill>
                  <a:schemeClr val="dk1"/>
                </a:solidFill>
                <a:latin typeface="Georgia"/>
                <a:ea typeface="Georgia"/>
                <a:cs typeface="Georgia"/>
                <a:sym typeface="Georgia"/>
              </a:rPr>
              <a:t>Maybe you want to change an ad campaign to debunk unhealthy body image myths, </a:t>
            </a:r>
            <a:endParaRPr sz="1500">
              <a:solidFill>
                <a:schemeClr val="dk1"/>
              </a:solidFill>
              <a:latin typeface="Georgia"/>
              <a:ea typeface="Georgia"/>
              <a:cs typeface="Georgia"/>
              <a:sym typeface="Georgia"/>
            </a:endParaRPr>
          </a:p>
          <a:p>
            <a:pPr indent="0" lvl="0" marL="0" rtl="0" algn="ctr">
              <a:lnSpc>
                <a:spcPct val="115000"/>
              </a:lnSpc>
              <a:spcBef>
                <a:spcPts val="0"/>
              </a:spcBef>
              <a:spcAft>
                <a:spcPts val="0"/>
              </a:spcAft>
              <a:buNone/>
            </a:pPr>
            <a:r>
              <a:rPr lang="en" sz="1500">
                <a:solidFill>
                  <a:schemeClr val="dk1"/>
                </a:solidFill>
                <a:latin typeface="Georgia"/>
                <a:ea typeface="Georgia"/>
                <a:cs typeface="Georgia"/>
                <a:sym typeface="Georgia"/>
              </a:rPr>
              <a:t>expose false claims and useless products, or address harmful advertising aimed at teens. </a:t>
            </a:r>
            <a:endParaRPr sz="1500">
              <a:solidFill>
                <a:schemeClr val="dk1"/>
              </a:solidFill>
              <a:latin typeface="Georgia"/>
              <a:ea typeface="Georgia"/>
              <a:cs typeface="Georgia"/>
              <a:sym typeface="Georgia"/>
            </a:endParaRPr>
          </a:p>
          <a:p>
            <a:pPr indent="0" lvl="0" marL="0" rtl="0" algn="ctr">
              <a:lnSpc>
                <a:spcPct val="115000"/>
              </a:lnSpc>
              <a:spcBef>
                <a:spcPts val="0"/>
              </a:spcBef>
              <a:spcAft>
                <a:spcPts val="0"/>
              </a:spcAft>
              <a:buNone/>
            </a:pPr>
            <a:r>
              <a:rPr lang="en" sz="1500">
                <a:solidFill>
                  <a:schemeClr val="dk1"/>
                </a:solidFill>
                <a:latin typeface="Georgia"/>
                <a:ea typeface="Georgia"/>
                <a:cs typeface="Georgia"/>
                <a:sym typeface="Georgia"/>
              </a:rPr>
              <a:t>You could use apps to download images of existing advertisements and recreate them </a:t>
            </a:r>
            <a:endParaRPr sz="1500">
              <a:solidFill>
                <a:schemeClr val="dk1"/>
              </a:solidFill>
              <a:latin typeface="Georgia"/>
              <a:ea typeface="Georgia"/>
              <a:cs typeface="Georgia"/>
              <a:sym typeface="Georgia"/>
            </a:endParaRPr>
          </a:p>
          <a:p>
            <a:pPr indent="0" lvl="0" marL="0" rtl="0" algn="ctr">
              <a:lnSpc>
                <a:spcPct val="115000"/>
              </a:lnSpc>
              <a:spcBef>
                <a:spcPts val="0"/>
              </a:spcBef>
              <a:spcAft>
                <a:spcPts val="0"/>
              </a:spcAft>
              <a:buNone/>
            </a:pPr>
            <a:r>
              <a:rPr lang="en" sz="1500">
                <a:solidFill>
                  <a:schemeClr val="dk1"/>
                </a:solidFill>
                <a:latin typeface="Georgia"/>
                <a:ea typeface="Georgia"/>
                <a:cs typeface="Georgia"/>
                <a:sym typeface="Georgia"/>
              </a:rPr>
              <a:t>using yourself and fellow Girl Scouts.</a:t>
            </a:r>
            <a:endParaRPr sz="1443">
              <a:solidFill>
                <a:schemeClr val="dk1"/>
              </a:solidFill>
              <a:latin typeface="Georgia"/>
              <a:ea typeface="Georgia"/>
              <a:cs typeface="Georgia"/>
              <a:sym typeface="Georgia"/>
            </a:endParaRPr>
          </a:p>
        </p:txBody>
      </p:sp>
      <p:pic>
        <p:nvPicPr>
          <p:cNvPr id="1006" name="Google Shape;1006;p113"/>
          <p:cNvPicPr preferRelativeResize="0"/>
          <p:nvPr/>
        </p:nvPicPr>
        <p:blipFill>
          <a:blip r:embed="rId3">
            <a:alphaModFix/>
          </a:blip>
          <a:stretch>
            <a:fillRect/>
          </a:stretch>
        </p:blipFill>
        <p:spPr>
          <a:xfrm>
            <a:off x="362125" y="2202600"/>
            <a:ext cx="3578379" cy="2313200"/>
          </a:xfrm>
          <a:prstGeom prst="rect">
            <a:avLst/>
          </a:prstGeom>
          <a:noFill/>
          <a:ln>
            <a:noFill/>
          </a:ln>
        </p:spPr>
      </p:pic>
      <p:pic>
        <p:nvPicPr>
          <p:cNvPr id="1007" name="Google Shape;1007;p113"/>
          <p:cNvPicPr preferRelativeResize="0"/>
          <p:nvPr/>
        </p:nvPicPr>
        <p:blipFill>
          <a:blip r:embed="rId4">
            <a:alphaModFix/>
          </a:blip>
          <a:stretch>
            <a:fillRect/>
          </a:stretch>
        </p:blipFill>
        <p:spPr>
          <a:xfrm>
            <a:off x="4143138" y="2215025"/>
            <a:ext cx="1378025" cy="1033513"/>
          </a:xfrm>
          <a:prstGeom prst="rect">
            <a:avLst/>
          </a:prstGeom>
          <a:noFill/>
          <a:ln>
            <a:noFill/>
          </a:ln>
        </p:spPr>
      </p:pic>
      <p:pic>
        <p:nvPicPr>
          <p:cNvPr id="1008" name="Google Shape;1008;p113"/>
          <p:cNvPicPr preferRelativeResize="0"/>
          <p:nvPr/>
        </p:nvPicPr>
        <p:blipFill>
          <a:blip r:embed="rId5">
            <a:alphaModFix/>
          </a:blip>
          <a:stretch>
            <a:fillRect/>
          </a:stretch>
        </p:blipFill>
        <p:spPr>
          <a:xfrm>
            <a:off x="4143138" y="3400934"/>
            <a:ext cx="1378031" cy="1102425"/>
          </a:xfrm>
          <a:prstGeom prst="rect">
            <a:avLst/>
          </a:prstGeom>
          <a:noFill/>
          <a:ln>
            <a:noFill/>
          </a:ln>
        </p:spPr>
      </p:pic>
      <p:pic>
        <p:nvPicPr>
          <p:cNvPr id="1009" name="Google Shape;1009;p113"/>
          <p:cNvPicPr preferRelativeResize="0"/>
          <p:nvPr/>
        </p:nvPicPr>
        <p:blipFill rotWithShape="1">
          <a:blip r:embed="rId6">
            <a:alphaModFix/>
          </a:blip>
          <a:srcRect b="0" l="29915" r="16929" t="0"/>
          <a:stretch/>
        </p:blipFill>
        <p:spPr>
          <a:xfrm>
            <a:off x="5723800" y="2215025"/>
            <a:ext cx="1625500" cy="2288325"/>
          </a:xfrm>
          <a:prstGeom prst="rect">
            <a:avLst/>
          </a:prstGeom>
          <a:noFill/>
          <a:ln>
            <a:noFill/>
          </a:ln>
        </p:spPr>
      </p:pic>
      <p:pic>
        <p:nvPicPr>
          <p:cNvPr id="1010" name="Google Shape;1010;p113"/>
          <p:cNvPicPr preferRelativeResize="0"/>
          <p:nvPr/>
        </p:nvPicPr>
        <p:blipFill rotWithShape="1">
          <a:blip r:embed="rId7">
            <a:alphaModFix/>
          </a:blip>
          <a:srcRect b="2429" l="15955" r="15859" t="3043"/>
          <a:stretch/>
        </p:blipFill>
        <p:spPr>
          <a:xfrm>
            <a:off x="7551925" y="2227475"/>
            <a:ext cx="1227500" cy="165147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pic>
        <p:nvPicPr>
          <p:cNvPr id="1015" name="Google Shape;1015;p114"/>
          <p:cNvPicPr preferRelativeResize="0"/>
          <p:nvPr/>
        </p:nvPicPr>
        <p:blipFill rotWithShape="1">
          <a:blip r:embed="rId3">
            <a:alphaModFix/>
          </a:blip>
          <a:srcRect b="5092" l="0" r="0" t="5092"/>
          <a:stretch/>
        </p:blipFill>
        <p:spPr>
          <a:xfrm>
            <a:off x="343550" y="2684075"/>
            <a:ext cx="1760100" cy="2107800"/>
          </a:xfrm>
          <a:prstGeom prst="rect">
            <a:avLst/>
          </a:prstGeom>
          <a:noFill/>
          <a:ln>
            <a:noFill/>
          </a:ln>
        </p:spPr>
      </p:pic>
      <p:sp>
        <p:nvSpPr>
          <p:cNvPr id="1016" name="Google Shape;1016;p114"/>
          <p:cNvSpPr/>
          <p:nvPr/>
        </p:nvSpPr>
        <p:spPr>
          <a:xfrm>
            <a:off x="2280975" y="351625"/>
            <a:ext cx="6524100" cy="96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14"/>
          <p:cNvSpPr/>
          <p:nvPr/>
        </p:nvSpPr>
        <p:spPr>
          <a:xfrm>
            <a:off x="343550" y="351638"/>
            <a:ext cx="1760100" cy="21927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14"/>
          <p:cNvSpPr/>
          <p:nvPr/>
        </p:nvSpPr>
        <p:spPr>
          <a:xfrm>
            <a:off x="2376225" y="550125"/>
            <a:ext cx="6333600" cy="3950400"/>
          </a:xfrm>
          <a:prstGeom prst="rect">
            <a:avLst/>
          </a:prstGeom>
          <a:noFill/>
          <a:ln>
            <a:noFill/>
          </a:ln>
        </p:spPr>
        <p:txBody>
          <a:bodyPr anchorCtr="0" anchor="t"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latin typeface="Georgia"/>
                <a:ea typeface="Georgia"/>
                <a:cs typeface="Georgia"/>
                <a:sym typeface="Georgia"/>
              </a:rPr>
              <a:t>Let’s do a media remake!                                         </a:t>
            </a:r>
            <a:endParaRPr>
              <a:latin typeface="Georgia"/>
              <a:ea typeface="Georgia"/>
              <a:cs typeface="Georgia"/>
              <a:sym typeface="Georgia"/>
            </a:endParaRPr>
          </a:p>
          <a:p>
            <a:pPr indent="0" lvl="0" marL="0" rtl="0" algn="l">
              <a:lnSpc>
                <a:spcPct val="125000"/>
              </a:lnSpc>
              <a:spcBef>
                <a:spcPts val="0"/>
              </a:spcBef>
              <a:spcAft>
                <a:spcPts val="0"/>
              </a:spcAft>
              <a:buNone/>
            </a:pPr>
            <a:r>
              <a:t/>
            </a:r>
            <a:endParaRPr sz="1600">
              <a:latin typeface="Georgia"/>
              <a:ea typeface="Georgia"/>
              <a:cs typeface="Georgia"/>
              <a:sym typeface="Georgia"/>
            </a:endParaRPr>
          </a:p>
          <a:p>
            <a:pPr indent="0" lvl="0" marL="0" rtl="0" algn="l">
              <a:lnSpc>
                <a:spcPct val="125000"/>
              </a:lnSpc>
              <a:spcBef>
                <a:spcPts val="0"/>
              </a:spcBef>
              <a:spcAft>
                <a:spcPts val="0"/>
              </a:spcAft>
              <a:buNone/>
            </a:pPr>
            <a:r>
              <a:t/>
            </a:r>
            <a:endParaRPr sz="3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Women are certainly sick of being objectified</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It’s our time to take over the air with something positive!</a:t>
            </a:r>
            <a:endParaRPr sz="1600">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Maybe you want to rewrite a popular song that’s loaded with negative or anti-women lyrics.</a:t>
            </a:r>
            <a:endParaRPr sz="16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2743200" rtl="0" algn="l">
              <a:lnSpc>
                <a:spcPct val="115000"/>
              </a:lnSpc>
              <a:spcBef>
                <a:spcPts val="1600"/>
              </a:spcBef>
              <a:spcAft>
                <a:spcPts val="1600"/>
              </a:spcAft>
              <a:buNone/>
            </a:pPr>
            <a:r>
              <a:rPr lang="en">
                <a:latin typeface="Georgia"/>
                <a:ea typeface="Georgia"/>
                <a:cs typeface="Georgia"/>
                <a:sym typeface="Georgia"/>
              </a:rPr>
              <a:t>Or maybe you want to create a new soundtrack for an existing movie, TV show, or commercial because you think the original sends the wrong message.</a:t>
            </a:r>
            <a:endParaRPr sz="1800">
              <a:latin typeface="Georgia"/>
              <a:ea typeface="Georgia"/>
              <a:cs typeface="Georgia"/>
              <a:sym typeface="Georgia"/>
            </a:endParaRPr>
          </a:p>
        </p:txBody>
      </p:sp>
      <p:pic>
        <p:nvPicPr>
          <p:cNvPr id="1019" name="Google Shape;1019;p114"/>
          <p:cNvPicPr preferRelativeResize="0"/>
          <p:nvPr/>
        </p:nvPicPr>
        <p:blipFill rotWithShape="1">
          <a:blip r:embed="rId4">
            <a:alphaModFix/>
          </a:blip>
          <a:srcRect b="0" l="0" r="0" t="0"/>
          <a:stretch/>
        </p:blipFill>
        <p:spPr>
          <a:xfrm>
            <a:off x="606122" y="870975"/>
            <a:ext cx="1234925" cy="1154042"/>
          </a:xfrm>
          <a:prstGeom prst="rect">
            <a:avLst/>
          </a:prstGeom>
          <a:noFill/>
          <a:ln>
            <a:noFill/>
          </a:ln>
        </p:spPr>
      </p:pic>
      <p:pic>
        <p:nvPicPr>
          <p:cNvPr id="1020" name="Google Shape;1020;p114"/>
          <p:cNvPicPr preferRelativeResize="0"/>
          <p:nvPr/>
        </p:nvPicPr>
        <p:blipFill>
          <a:blip r:embed="rId5">
            <a:alphaModFix/>
          </a:blip>
          <a:stretch>
            <a:fillRect/>
          </a:stretch>
        </p:blipFill>
        <p:spPr>
          <a:xfrm>
            <a:off x="2280976" y="3432250"/>
            <a:ext cx="2442300" cy="135962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15"/>
          <p:cNvSpPr/>
          <p:nvPr/>
        </p:nvSpPr>
        <p:spPr>
          <a:xfrm>
            <a:off x="361950" y="1409500"/>
            <a:ext cx="3204300" cy="33660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15"/>
          <p:cNvSpPr/>
          <p:nvPr/>
        </p:nvSpPr>
        <p:spPr>
          <a:xfrm>
            <a:off x="3713125" y="1409500"/>
            <a:ext cx="5068800" cy="3374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15"/>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do a media remake!</a:t>
            </a:r>
            <a:endParaRPr/>
          </a:p>
        </p:txBody>
      </p:sp>
      <p:pic>
        <p:nvPicPr>
          <p:cNvPr descr="Girl Scout troop 60147 remade print and tv commercials as their media remake project for the Media Journey Award ." id="1028" name="Google Shape;1028;p115" title="Girl Scout Troop 60147 Media Journey Remake">
            <a:hlinkClick r:id="rId3"/>
          </p:cNvPr>
          <p:cNvPicPr preferRelativeResize="0"/>
          <p:nvPr/>
        </p:nvPicPr>
        <p:blipFill>
          <a:blip r:embed="rId4">
            <a:alphaModFix/>
          </a:blip>
          <a:stretch>
            <a:fillRect/>
          </a:stretch>
        </p:blipFill>
        <p:spPr>
          <a:xfrm>
            <a:off x="4190300" y="1553938"/>
            <a:ext cx="4114450" cy="3085825"/>
          </a:xfrm>
          <a:prstGeom prst="rect">
            <a:avLst/>
          </a:prstGeom>
          <a:noFill/>
          <a:ln>
            <a:noFill/>
          </a:ln>
        </p:spPr>
      </p:pic>
      <p:sp>
        <p:nvSpPr>
          <p:cNvPr id="1029" name="Google Shape;1029;p115"/>
          <p:cNvSpPr txBox="1"/>
          <p:nvPr/>
        </p:nvSpPr>
        <p:spPr>
          <a:xfrm>
            <a:off x="640600" y="2441350"/>
            <a:ext cx="2574300" cy="1302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1600"/>
              </a:spcAft>
              <a:buNone/>
            </a:pPr>
            <a:r>
              <a:rPr lang="en" sz="2200">
                <a:solidFill>
                  <a:srgbClr val="FFFFFF"/>
                </a:solidFill>
                <a:latin typeface="Georgia"/>
                <a:ea typeface="Georgia"/>
                <a:cs typeface="Georgia"/>
                <a:sym typeface="Georgia"/>
              </a:rPr>
              <a:t>Let’s look at what one troop did for their remake.</a:t>
            </a:r>
            <a:endParaRPr sz="2200">
              <a:solidFill>
                <a:srgbClr val="FFFFFF"/>
              </a:solidFill>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8"/>
                                        </p:tgtEl>
                                        <p:attrNameLst>
                                          <p:attrName>style.visibility</p:attrName>
                                        </p:attrNameLst>
                                      </p:cBhvr>
                                      <p:to>
                                        <p:strVal val="visible"/>
                                      </p:to>
                                    </p:set>
                                    <p:animEffect filter="fade" transition="in">
                                      <p:cBhvr>
                                        <p:cTn dur="1000"/>
                                        <p:tgtEl>
                                          <p:spTgt spid="10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33" name="Shape 1033"/>
        <p:cNvGrpSpPr/>
        <p:nvPr/>
      </p:nvGrpSpPr>
      <p:grpSpPr>
        <a:xfrm>
          <a:off x="0" y="0"/>
          <a:ext cx="0" cy="0"/>
          <a:chOff x="0" y="0"/>
          <a:chExt cx="0" cy="0"/>
        </a:xfrm>
      </p:grpSpPr>
      <p:sp>
        <p:nvSpPr>
          <p:cNvPr id="1034" name="Google Shape;1034;p116"/>
          <p:cNvSpPr/>
          <p:nvPr/>
        </p:nvSpPr>
        <p:spPr>
          <a:xfrm>
            <a:off x="401625" y="363800"/>
            <a:ext cx="8380500" cy="766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5" name="Google Shape;1035;p116"/>
          <p:cNvPicPr preferRelativeResize="0"/>
          <p:nvPr/>
        </p:nvPicPr>
        <p:blipFill>
          <a:blip r:embed="rId3">
            <a:alphaModFix/>
          </a:blip>
          <a:stretch>
            <a:fillRect/>
          </a:stretch>
        </p:blipFill>
        <p:spPr>
          <a:xfrm>
            <a:off x="706425" y="1235762"/>
            <a:ext cx="2830000" cy="3586376"/>
          </a:xfrm>
          <a:prstGeom prst="rect">
            <a:avLst/>
          </a:prstGeom>
          <a:noFill/>
          <a:ln>
            <a:noFill/>
          </a:ln>
        </p:spPr>
      </p:pic>
      <p:sp>
        <p:nvSpPr>
          <p:cNvPr id="1036" name="Google Shape;1036;p116"/>
          <p:cNvSpPr txBox="1"/>
          <p:nvPr/>
        </p:nvSpPr>
        <p:spPr>
          <a:xfrm>
            <a:off x="401625" y="502550"/>
            <a:ext cx="8380500" cy="4893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200">
                <a:latin typeface="Georgia"/>
                <a:ea typeface="Georgia"/>
                <a:cs typeface="Georgia"/>
                <a:sym typeface="Georgia"/>
              </a:rPr>
              <a:t>Here are some examples of what other troops have done.</a:t>
            </a:r>
            <a:endParaRPr sz="2200">
              <a:latin typeface="Georgia"/>
              <a:ea typeface="Georgia"/>
              <a:cs typeface="Georgia"/>
              <a:sym typeface="Georgia"/>
            </a:endParaRPr>
          </a:p>
        </p:txBody>
      </p:sp>
      <p:pic>
        <p:nvPicPr>
          <p:cNvPr descr="Girl Scout Troop 483 takes on Girl Scout Stereotypes for their - Media Remake Journey" id="1037" name="Google Shape;1037;p116" title="Girl Scout Troop 483 - Media Remake Journey - Stereotypes">
            <a:hlinkClick r:id="rId4"/>
          </p:cNvPr>
          <p:cNvPicPr preferRelativeResize="0"/>
          <p:nvPr/>
        </p:nvPicPr>
        <p:blipFill>
          <a:blip r:embed="rId5">
            <a:alphaModFix/>
          </a:blip>
          <a:stretch>
            <a:fillRect/>
          </a:stretch>
        </p:blipFill>
        <p:spPr>
          <a:xfrm>
            <a:off x="4210125" y="13144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7"/>
                                        </p:tgtEl>
                                        <p:attrNameLst>
                                          <p:attrName>style.visibility</p:attrName>
                                        </p:attrNameLst>
                                      </p:cBhvr>
                                      <p:to>
                                        <p:strVal val="visible"/>
                                      </p:to>
                                    </p:set>
                                    <p:animEffect filter="fade" transition="in">
                                      <p:cBhvr>
                                        <p:cTn dur="1000"/>
                                        <p:tgtEl>
                                          <p:spTgt spid="10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41" name="Shape 1041"/>
        <p:cNvGrpSpPr/>
        <p:nvPr/>
      </p:nvGrpSpPr>
      <p:grpSpPr>
        <a:xfrm>
          <a:off x="0" y="0"/>
          <a:ext cx="0" cy="0"/>
          <a:chOff x="0" y="0"/>
          <a:chExt cx="0" cy="0"/>
        </a:xfrm>
      </p:grpSpPr>
      <p:pic>
        <p:nvPicPr>
          <p:cNvPr id="1042" name="Google Shape;1042;p117" title="Beauty is...">
            <a:hlinkClick r:id="rId3"/>
          </p:cNvPr>
          <p:cNvPicPr preferRelativeResize="0"/>
          <p:nvPr/>
        </p:nvPicPr>
        <p:blipFill>
          <a:blip r:embed="rId4">
            <a:alphaModFix/>
          </a:blip>
          <a:stretch>
            <a:fillRect/>
          </a:stretch>
        </p:blipFill>
        <p:spPr>
          <a:xfrm>
            <a:off x="4210125" y="1314450"/>
            <a:ext cx="4572000" cy="3429000"/>
          </a:xfrm>
          <a:prstGeom prst="rect">
            <a:avLst/>
          </a:prstGeom>
          <a:noFill/>
          <a:ln>
            <a:noFill/>
          </a:ln>
        </p:spPr>
      </p:pic>
      <p:sp>
        <p:nvSpPr>
          <p:cNvPr id="1043" name="Google Shape;1043;p117"/>
          <p:cNvSpPr/>
          <p:nvPr/>
        </p:nvSpPr>
        <p:spPr>
          <a:xfrm>
            <a:off x="401625" y="363800"/>
            <a:ext cx="8380500" cy="766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4" name="Google Shape;1044;p117"/>
          <p:cNvPicPr preferRelativeResize="0"/>
          <p:nvPr/>
        </p:nvPicPr>
        <p:blipFill>
          <a:blip r:embed="rId5">
            <a:alphaModFix/>
          </a:blip>
          <a:stretch>
            <a:fillRect/>
          </a:stretch>
        </p:blipFill>
        <p:spPr>
          <a:xfrm>
            <a:off x="706425" y="1235762"/>
            <a:ext cx="2830000" cy="3586376"/>
          </a:xfrm>
          <a:prstGeom prst="rect">
            <a:avLst/>
          </a:prstGeom>
          <a:noFill/>
          <a:ln>
            <a:noFill/>
          </a:ln>
        </p:spPr>
      </p:pic>
      <p:sp>
        <p:nvSpPr>
          <p:cNvPr id="1045" name="Google Shape;1045;p117"/>
          <p:cNvSpPr txBox="1"/>
          <p:nvPr/>
        </p:nvSpPr>
        <p:spPr>
          <a:xfrm>
            <a:off x="401625" y="502550"/>
            <a:ext cx="8380500" cy="4893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200">
                <a:solidFill>
                  <a:srgbClr val="FFFFFF"/>
                </a:solidFill>
                <a:latin typeface="Georgia"/>
                <a:ea typeface="Georgia"/>
                <a:cs typeface="Georgia"/>
                <a:sym typeface="Georgia"/>
              </a:rPr>
              <a:t>Here are some examples of what other troops have done.</a:t>
            </a:r>
            <a:endParaRPr sz="2200">
              <a:solidFill>
                <a:srgbClr val="FFFFFF"/>
              </a:solidFill>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2"/>
                                        </p:tgtEl>
                                        <p:attrNameLst>
                                          <p:attrName>style.visibility</p:attrName>
                                        </p:attrNameLst>
                                      </p:cBhvr>
                                      <p:to>
                                        <p:strVal val="visible"/>
                                      </p:to>
                                    </p:set>
                                    <p:animEffect filter="fade" transition="in">
                                      <p:cBhvr>
                                        <p:cTn dur="1000"/>
                                        <p:tgtEl>
                                          <p:spTgt spid="10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1049" name="Shape 1049"/>
        <p:cNvGrpSpPr/>
        <p:nvPr/>
      </p:nvGrpSpPr>
      <p:grpSpPr>
        <a:xfrm>
          <a:off x="0" y="0"/>
          <a:ext cx="0" cy="0"/>
          <a:chOff x="0" y="0"/>
          <a:chExt cx="0" cy="0"/>
        </a:xfrm>
      </p:grpSpPr>
      <p:sp>
        <p:nvSpPr>
          <p:cNvPr id="1050" name="Google Shape;1050;p118"/>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18"/>
          <p:cNvSpPr txBox="1"/>
          <p:nvPr/>
        </p:nvSpPr>
        <p:spPr>
          <a:xfrm>
            <a:off x="650400" y="3034400"/>
            <a:ext cx="7843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Now, let’s do something!</a:t>
            </a:r>
            <a:endParaRPr sz="3300">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Through this journey, we have done lots of discussing and exploring the role media plays in our life and how we can reclaim media! Now, let’s put what we have learned into action! On the next slide, we are going to vote to do one of two actions for our Take Action Project!</a:t>
            </a:r>
            <a:endParaRPr sz="1600">
              <a:latin typeface="Georgia"/>
              <a:ea typeface="Georgia"/>
              <a:cs typeface="Georgia"/>
              <a:sym typeface="Georgia"/>
            </a:endParaRPr>
          </a:p>
        </p:txBody>
      </p:sp>
      <p:pic>
        <p:nvPicPr>
          <p:cNvPr id="1052" name="Google Shape;1052;p118"/>
          <p:cNvPicPr preferRelativeResize="0"/>
          <p:nvPr/>
        </p:nvPicPr>
        <p:blipFill rotWithShape="1">
          <a:blip r:embed="rId3">
            <a:alphaModFix/>
          </a:blip>
          <a:srcRect b="0" l="33448" r="32758" t="0"/>
          <a:stretch/>
        </p:blipFill>
        <p:spPr>
          <a:xfrm>
            <a:off x="3955650" y="581300"/>
            <a:ext cx="1310595" cy="2237227"/>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56" name="Shape 1056"/>
        <p:cNvGrpSpPr/>
        <p:nvPr/>
      </p:nvGrpSpPr>
      <p:grpSpPr>
        <a:xfrm>
          <a:off x="0" y="0"/>
          <a:ext cx="0" cy="0"/>
          <a:chOff x="0" y="0"/>
          <a:chExt cx="0" cy="0"/>
        </a:xfrm>
      </p:grpSpPr>
      <p:sp>
        <p:nvSpPr>
          <p:cNvPr id="1057" name="Google Shape;1057;p119"/>
          <p:cNvSpPr/>
          <p:nvPr/>
        </p:nvSpPr>
        <p:spPr>
          <a:xfrm>
            <a:off x="401625" y="363800"/>
            <a:ext cx="8380500" cy="766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19"/>
          <p:cNvSpPr txBox="1"/>
          <p:nvPr/>
        </p:nvSpPr>
        <p:spPr>
          <a:xfrm>
            <a:off x="401625" y="502550"/>
            <a:ext cx="8380500" cy="4893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200">
                <a:solidFill>
                  <a:srgbClr val="FFFFFF"/>
                </a:solidFill>
                <a:latin typeface="Georgia"/>
                <a:ea typeface="Georgia"/>
                <a:cs typeface="Georgia"/>
                <a:sym typeface="Georgia"/>
              </a:rPr>
              <a:t>So, how can we influence others?</a:t>
            </a:r>
            <a:endParaRPr sz="2200">
              <a:solidFill>
                <a:srgbClr val="FFFFFF"/>
              </a:solidFill>
              <a:latin typeface="Georgia"/>
              <a:ea typeface="Georgia"/>
              <a:cs typeface="Georgia"/>
              <a:sym typeface="Georgia"/>
            </a:endParaRPr>
          </a:p>
        </p:txBody>
      </p:sp>
      <p:pic>
        <p:nvPicPr>
          <p:cNvPr id="1059" name="Google Shape;1059;p119"/>
          <p:cNvPicPr preferRelativeResize="0"/>
          <p:nvPr/>
        </p:nvPicPr>
        <p:blipFill rotWithShape="1">
          <a:blip r:embed="rId3">
            <a:alphaModFix/>
          </a:blip>
          <a:srcRect b="0" l="9512" r="12386" t="0"/>
          <a:stretch/>
        </p:blipFill>
        <p:spPr>
          <a:xfrm>
            <a:off x="5027875" y="3088675"/>
            <a:ext cx="3754250" cy="1714500"/>
          </a:xfrm>
          <a:prstGeom prst="rect">
            <a:avLst/>
          </a:prstGeom>
          <a:noFill/>
          <a:ln>
            <a:noFill/>
          </a:ln>
        </p:spPr>
      </p:pic>
      <p:pic>
        <p:nvPicPr>
          <p:cNvPr id="1060" name="Google Shape;1060;p119"/>
          <p:cNvPicPr preferRelativeResize="0"/>
          <p:nvPr/>
        </p:nvPicPr>
        <p:blipFill>
          <a:blip r:embed="rId4">
            <a:alphaModFix/>
          </a:blip>
          <a:stretch>
            <a:fillRect/>
          </a:stretch>
        </p:blipFill>
        <p:spPr>
          <a:xfrm>
            <a:off x="3191000" y="3088675"/>
            <a:ext cx="1714500" cy="1714500"/>
          </a:xfrm>
          <a:prstGeom prst="rect">
            <a:avLst/>
          </a:prstGeom>
          <a:noFill/>
          <a:ln>
            <a:noFill/>
          </a:ln>
        </p:spPr>
      </p:pic>
      <p:pic>
        <p:nvPicPr>
          <p:cNvPr id="1061" name="Google Shape;1061;p119"/>
          <p:cNvPicPr preferRelativeResize="0"/>
          <p:nvPr/>
        </p:nvPicPr>
        <p:blipFill>
          <a:blip r:embed="rId5">
            <a:alphaModFix/>
          </a:blip>
          <a:stretch>
            <a:fillRect/>
          </a:stretch>
        </p:blipFill>
        <p:spPr>
          <a:xfrm>
            <a:off x="401625" y="3088675"/>
            <a:ext cx="2667000" cy="1714500"/>
          </a:xfrm>
          <a:prstGeom prst="rect">
            <a:avLst/>
          </a:prstGeom>
          <a:noFill/>
          <a:ln>
            <a:noFill/>
          </a:ln>
        </p:spPr>
      </p:pic>
      <p:sp>
        <p:nvSpPr>
          <p:cNvPr id="1062" name="Google Shape;1062;p119"/>
          <p:cNvSpPr txBox="1"/>
          <p:nvPr/>
        </p:nvSpPr>
        <p:spPr>
          <a:xfrm>
            <a:off x="398950" y="1173200"/>
            <a:ext cx="8380500" cy="188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latin typeface="Georgia"/>
                <a:ea typeface="Georgia"/>
                <a:cs typeface="Georgia"/>
                <a:sym typeface="Georgia"/>
              </a:rPr>
              <a:t>Let’s make this Girl Led! </a:t>
            </a:r>
            <a:endParaRPr b="1">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a:latin typeface="Georgia"/>
                <a:ea typeface="Georgia"/>
                <a:cs typeface="Georgia"/>
                <a:sym typeface="Georgia"/>
              </a:rPr>
              <a:t>You decide which activity you want to do as a troop to move forward and earn the Influence award. </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Let’s create a survey in Survey Monkey or Google Forms that we can share with all our friends asking them questions about media. We will then compile the results and find a creative way to share them in a video or flyer that can be shared with our peers.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AutoNum type="arabicPeriod"/>
            </a:pPr>
            <a:r>
              <a:rPr lang="en">
                <a:latin typeface="Georgia"/>
                <a:ea typeface="Georgia"/>
                <a:cs typeface="Georgia"/>
                <a:sym typeface="Georgia"/>
              </a:rPr>
              <a:t>Or together let’s pick a type of media and do a makeover of it! Remaking ads using real girls or a movie trailer with an all female cast, etc.</a:t>
            </a:r>
            <a:endParaRPr>
              <a:latin typeface="Georgia"/>
              <a:ea typeface="Georgia"/>
              <a:cs typeface="Georgia"/>
              <a:sym typeface="Georgia"/>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66" name="Shape 1066"/>
        <p:cNvGrpSpPr/>
        <p:nvPr/>
      </p:nvGrpSpPr>
      <p:grpSpPr>
        <a:xfrm>
          <a:off x="0" y="0"/>
          <a:ext cx="0" cy="0"/>
          <a:chOff x="0" y="0"/>
          <a:chExt cx="0" cy="0"/>
        </a:xfrm>
      </p:grpSpPr>
      <p:sp>
        <p:nvSpPr>
          <p:cNvPr id="1067" name="Google Shape;1067;p120"/>
          <p:cNvSpPr/>
          <p:nvPr/>
        </p:nvSpPr>
        <p:spPr>
          <a:xfrm>
            <a:off x="361950" y="350550"/>
            <a:ext cx="8420100" cy="14325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20"/>
          <p:cNvSpPr txBox="1"/>
          <p:nvPr/>
        </p:nvSpPr>
        <p:spPr>
          <a:xfrm>
            <a:off x="361825" y="426750"/>
            <a:ext cx="8420100" cy="13092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You picked the Media Survey!</a:t>
            </a:r>
            <a:r>
              <a:rPr lang="en" sz="3300">
                <a:latin typeface="Georgia"/>
                <a:ea typeface="Georgia"/>
                <a:cs typeface="Georgia"/>
                <a:sym typeface="Georgia"/>
              </a:rPr>
              <a:t>                                        </a:t>
            </a:r>
            <a:r>
              <a:rPr b="1" lang="en" sz="1600">
                <a:solidFill>
                  <a:schemeClr val="dk1"/>
                </a:solidFill>
                <a:latin typeface="Georgia"/>
                <a:ea typeface="Georgia"/>
                <a:cs typeface="Georgia"/>
                <a:sym typeface="Georgia"/>
              </a:rPr>
              <a:t>Awesome, let’s do the get a media survey of your peers.</a:t>
            </a:r>
            <a:endParaRPr b="1" sz="3300">
              <a:latin typeface="Georgia"/>
              <a:ea typeface="Georgia"/>
              <a:cs typeface="Georgia"/>
              <a:sym typeface="Georgia"/>
            </a:endParaRPr>
          </a:p>
        </p:txBody>
      </p:sp>
      <p:sp>
        <p:nvSpPr>
          <p:cNvPr id="1069" name="Google Shape;1069;p120"/>
          <p:cNvSpPr txBox="1"/>
          <p:nvPr/>
        </p:nvSpPr>
        <p:spPr>
          <a:xfrm>
            <a:off x="4195550" y="1831475"/>
            <a:ext cx="4412400" cy="2952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Is there anyone who is really good or interested at creating surveys?</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One or two girls can create the survey using Google Forms or Survey Monkey, just have an adult check over it before publishing it.</a:t>
            </a:r>
            <a:endParaRPr>
              <a:latin typeface="Georgia"/>
              <a:ea typeface="Georgia"/>
              <a:cs typeface="Georgia"/>
              <a:sym typeface="Georgia"/>
            </a:endParaRPr>
          </a:p>
          <a:p>
            <a:pPr indent="0" lvl="0" marL="0" rtl="0" algn="l">
              <a:lnSpc>
                <a:spcPct val="115000"/>
              </a:lnSpc>
              <a:spcBef>
                <a:spcPts val="0"/>
              </a:spcBef>
              <a:spcAft>
                <a:spcPts val="0"/>
              </a:spcAft>
              <a:buNone/>
            </a:pPr>
            <a:r>
              <a:t/>
            </a:r>
            <a:endParaRPr sz="1600">
              <a:latin typeface="Georgia"/>
              <a:ea typeface="Georgia"/>
              <a:cs typeface="Georgia"/>
              <a:sym typeface="Georgia"/>
            </a:endParaRPr>
          </a:p>
          <a:p>
            <a:pPr indent="0" lvl="0" marL="0" rtl="0" algn="l">
              <a:lnSpc>
                <a:spcPct val="115000"/>
              </a:lnSpc>
              <a:spcBef>
                <a:spcPts val="0"/>
              </a:spcBef>
              <a:spcAft>
                <a:spcPts val="0"/>
              </a:spcAft>
              <a:buNone/>
            </a:pPr>
            <a:r>
              <a:rPr lang="en" sz="1600">
                <a:latin typeface="Georgia"/>
                <a:ea typeface="Georgia"/>
                <a:cs typeface="Georgia"/>
                <a:sym typeface="Georgia"/>
              </a:rPr>
              <a:t>The next 3 slides are for the Media survey, please skip ahead if you picked the Media Remake.</a:t>
            </a:r>
            <a:endParaRPr sz="1600">
              <a:latin typeface="Georgia"/>
              <a:ea typeface="Georgia"/>
              <a:cs typeface="Georgia"/>
              <a:sym typeface="Georgia"/>
            </a:endParaRPr>
          </a:p>
        </p:txBody>
      </p:sp>
      <p:pic>
        <p:nvPicPr>
          <p:cNvPr id="1070" name="Google Shape;1070;p120"/>
          <p:cNvPicPr preferRelativeResize="0"/>
          <p:nvPr/>
        </p:nvPicPr>
        <p:blipFill>
          <a:blip r:embed="rId3">
            <a:alphaModFix/>
          </a:blip>
          <a:stretch>
            <a:fillRect/>
          </a:stretch>
        </p:blipFill>
        <p:spPr>
          <a:xfrm>
            <a:off x="361950" y="2119700"/>
            <a:ext cx="1811825" cy="1164725"/>
          </a:xfrm>
          <a:prstGeom prst="rect">
            <a:avLst/>
          </a:prstGeom>
          <a:noFill/>
          <a:ln>
            <a:noFill/>
          </a:ln>
        </p:spPr>
      </p:pic>
      <p:pic>
        <p:nvPicPr>
          <p:cNvPr id="1071" name="Google Shape;1071;p120"/>
          <p:cNvPicPr preferRelativeResize="0"/>
          <p:nvPr/>
        </p:nvPicPr>
        <p:blipFill>
          <a:blip r:embed="rId4">
            <a:alphaModFix/>
          </a:blip>
          <a:stretch>
            <a:fillRect/>
          </a:stretch>
        </p:blipFill>
        <p:spPr>
          <a:xfrm>
            <a:off x="361952" y="3378525"/>
            <a:ext cx="1811825" cy="1116722"/>
          </a:xfrm>
          <a:prstGeom prst="rect">
            <a:avLst/>
          </a:prstGeom>
          <a:noFill/>
          <a:ln>
            <a:noFill/>
          </a:ln>
        </p:spPr>
      </p:pic>
      <p:pic>
        <p:nvPicPr>
          <p:cNvPr id="1072" name="Google Shape;1072;p120"/>
          <p:cNvPicPr preferRelativeResize="0"/>
          <p:nvPr/>
        </p:nvPicPr>
        <p:blipFill>
          <a:blip r:embed="rId5">
            <a:alphaModFix/>
          </a:blip>
          <a:stretch>
            <a:fillRect/>
          </a:stretch>
        </p:blipFill>
        <p:spPr>
          <a:xfrm>
            <a:off x="2280500" y="3378525"/>
            <a:ext cx="1709273" cy="1116725"/>
          </a:xfrm>
          <a:prstGeom prst="rect">
            <a:avLst/>
          </a:prstGeom>
          <a:noFill/>
          <a:ln>
            <a:noFill/>
          </a:ln>
        </p:spPr>
      </p:pic>
      <p:sp>
        <p:nvSpPr>
          <p:cNvPr id="1073" name="Google Shape;1073;p120"/>
          <p:cNvSpPr/>
          <p:nvPr/>
        </p:nvSpPr>
        <p:spPr>
          <a:xfrm>
            <a:off x="2280500" y="2119700"/>
            <a:ext cx="1709400" cy="1164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4" name="Google Shape;1074;p120"/>
          <p:cNvPicPr preferRelativeResize="0"/>
          <p:nvPr/>
        </p:nvPicPr>
        <p:blipFill rotWithShape="1">
          <a:blip r:embed="rId6">
            <a:alphaModFix/>
          </a:blip>
          <a:srcRect b="0" l="0" r="0" t="0"/>
          <a:stretch/>
        </p:blipFill>
        <p:spPr>
          <a:xfrm>
            <a:off x="2683347" y="2279800"/>
            <a:ext cx="903575" cy="8444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78" name="Shape 1078"/>
        <p:cNvGrpSpPr/>
        <p:nvPr/>
      </p:nvGrpSpPr>
      <p:grpSpPr>
        <a:xfrm>
          <a:off x="0" y="0"/>
          <a:ext cx="0" cy="0"/>
          <a:chOff x="0" y="0"/>
          <a:chExt cx="0" cy="0"/>
        </a:xfrm>
      </p:grpSpPr>
      <p:sp>
        <p:nvSpPr>
          <p:cNvPr id="1079" name="Google Shape;1079;p121"/>
          <p:cNvSpPr/>
          <p:nvPr/>
        </p:nvSpPr>
        <p:spPr>
          <a:xfrm>
            <a:off x="361825" y="351625"/>
            <a:ext cx="8420100" cy="96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21"/>
          <p:cNvSpPr txBox="1"/>
          <p:nvPr/>
        </p:nvSpPr>
        <p:spPr>
          <a:xfrm>
            <a:off x="361825" y="445825"/>
            <a:ext cx="8420100" cy="7209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Let’s create our Media Survey!                                       </a:t>
            </a:r>
            <a:endParaRPr b="1" sz="3300">
              <a:latin typeface="Georgia"/>
              <a:ea typeface="Georgia"/>
              <a:cs typeface="Georgia"/>
              <a:sym typeface="Georgia"/>
            </a:endParaRPr>
          </a:p>
        </p:txBody>
      </p:sp>
      <p:sp>
        <p:nvSpPr>
          <p:cNvPr id="1081" name="Google Shape;1081;p121"/>
          <p:cNvSpPr txBox="1"/>
          <p:nvPr/>
        </p:nvSpPr>
        <p:spPr>
          <a:xfrm>
            <a:off x="4195550" y="2348300"/>
            <a:ext cx="4412400" cy="2375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600"/>
              </a:spcBef>
              <a:spcAft>
                <a:spcPts val="0"/>
              </a:spcAft>
              <a:buClr>
                <a:schemeClr val="dk1"/>
              </a:buClr>
              <a:buSzPts val="1100"/>
              <a:buFont typeface="Arial"/>
              <a:buNone/>
            </a:pPr>
            <a:r>
              <a:rPr b="1" lang="en">
                <a:latin typeface="Georgia"/>
                <a:ea typeface="Georgia"/>
                <a:cs typeface="Georgia"/>
                <a:sym typeface="Georgia"/>
              </a:rPr>
              <a:t>Here are some example questions:</a:t>
            </a:r>
            <a:endParaRPr b="1">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 you own a phone or other device?</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Does being on social media make you feel better or worse about yourself?</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How much time do you spend on social media? Gaming? Watching TV/Netflix, etc.?</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What social media platform do you spend the most time on?</a:t>
            </a:r>
            <a:endParaRPr>
              <a:latin typeface="Georgia"/>
              <a:ea typeface="Georgia"/>
              <a:cs typeface="Georgia"/>
              <a:sym typeface="Georgia"/>
            </a:endParaRPr>
          </a:p>
        </p:txBody>
      </p:sp>
      <p:pic>
        <p:nvPicPr>
          <p:cNvPr id="1082" name="Google Shape;1082;p121"/>
          <p:cNvPicPr preferRelativeResize="0"/>
          <p:nvPr/>
        </p:nvPicPr>
        <p:blipFill>
          <a:blip r:embed="rId3">
            <a:alphaModFix/>
          </a:blip>
          <a:stretch>
            <a:fillRect/>
          </a:stretch>
        </p:blipFill>
        <p:spPr>
          <a:xfrm>
            <a:off x="361950" y="2348300"/>
            <a:ext cx="1811825" cy="1164725"/>
          </a:xfrm>
          <a:prstGeom prst="rect">
            <a:avLst/>
          </a:prstGeom>
          <a:noFill/>
          <a:ln>
            <a:noFill/>
          </a:ln>
        </p:spPr>
      </p:pic>
      <p:pic>
        <p:nvPicPr>
          <p:cNvPr id="1083" name="Google Shape;1083;p121"/>
          <p:cNvPicPr preferRelativeResize="0"/>
          <p:nvPr/>
        </p:nvPicPr>
        <p:blipFill>
          <a:blip r:embed="rId4">
            <a:alphaModFix/>
          </a:blip>
          <a:stretch>
            <a:fillRect/>
          </a:stretch>
        </p:blipFill>
        <p:spPr>
          <a:xfrm>
            <a:off x="361952" y="3607125"/>
            <a:ext cx="1811825" cy="1116722"/>
          </a:xfrm>
          <a:prstGeom prst="rect">
            <a:avLst/>
          </a:prstGeom>
          <a:noFill/>
          <a:ln>
            <a:noFill/>
          </a:ln>
        </p:spPr>
      </p:pic>
      <p:pic>
        <p:nvPicPr>
          <p:cNvPr id="1084" name="Google Shape;1084;p121"/>
          <p:cNvPicPr preferRelativeResize="0"/>
          <p:nvPr/>
        </p:nvPicPr>
        <p:blipFill>
          <a:blip r:embed="rId5">
            <a:alphaModFix/>
          </a:blip>
          <a:stretch>
            <a:fillRect/>
          </a:stretch>
        </p:blipFill>
        <p:spPr>
          <a:xfrm>
            <a:off x="2280500" y="3607125"/>
            <a:ext cx="1709273" cy="1116725"/>
          </a:xfrm>
          <a:prstGeom prst="rect">
            <a:avLst/>
          </a:prstGeom>
          <a:noFill/>
          <a:ln>
            <a:noFill/>
          </a:ln>
        </p:spPr>
      </p:pic>
      <p:sp>
        <p:nvSpPr>
          <p:cNvPr id="1085" name="Google Shape;1085;p121"/>
          <p:cNvSpPr/>
          <p:nvPr/>
        </p:nvSpPr>
        <p:spPr>
          <a:xfrm>
            <a:off x="2280500" y="2348300"/>
            <a:ext cx="1709400" cy="1164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6" name="Google Shape;1086;p121"/>
          <p:cNvPicPr preferRelativeResize="0"/>
          <p:nvPr/>
        </p:nvPicPr>
        <p:blipFill rotWithShape="1">
          <a:blip r:embed="rId6">
            <a:alphaModFix/>
          </a:blip>
          <a:srcRect b="0" l="0" r="0" t="0"/>
          <a:stretch/>
        </p:blipFill>
        <p:spPr>
          <a:xfrm>
            <a:off x="2683347" y="2508400"/>
            <a:ext cx="903575" cy="844400"/>
          </a:xfrm>
          <a:prstGeom prst="rect">
            <a:avLst/>
          </a:prstGeom>
          <a:noFill/>
          <a:ln>
            <a:noFill/>
          </a:ln>
        </p:spPr>
      </p:pic>
      <p:sp>
        <p:nvSpPr>
          <p:cNvPr id="1087" name="Google Shape;1087;p121"/>
          <p:cNvSpPr txBox="1"/>
          <p:nvPr/>
        </p:nvSpPr>
        <p:spPr>
          <a:xfrm>
            <a:off x="361825" y="1326725"/>
            <a:ext cx="8420100" cy="93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latin typeface="Georgia"/>
                <a:ea typeface="Georgia"/>
                <a:cs typeface="Georgia"/>
                <a:sym typeface="Georgia"/>
              </a:rPr>
              <a:t>Let’s create a Media Survey!</a:t>
            </a:r>
            <a:endParaRPr b="1"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Let’s use annotations or the chat to suggest some questions for the survey!</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Questions shouldn’t be open ended but simple answers (multiple choice or T/F)</a:t>
            </a:r>
            <a:endParaRPr>
              <a:latin typeface="Georgia"/>
              <a:ea typeface="Georgia"/>
              <a:cs typeface="Georgia"/>
              <a:sym typeface="Georgia"/>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91" name="Shape 1091"/>
        <p:cNvGrpSpPr/>
        <p:nvPr/>
      </p:nvGrpSpPr>
      <p:grpSpPr>
        <a:xfrm>
          <a:off x="0" y="0"/>
          <a:ext cx="0" cy="0"/>
          <a:chOff x="0" y="0"/>
          <a:chExt cx="0" cy="0"/>
        </a:xfrm>
      </p:grpSpPr>
      <p:sp>
        <p:nvSpPr>
          <p:cNvPr id="1092" name="Google Shape;1092;p122"/>
          <p:cNvSpPr/>
          <p:nvPr/>
        </p:nvSpPr>
        <p:spPr>
          <a:xfrm>
            <a:off x="361825" y="351625"/>
            <a:ext cx="8420100" cy="96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22"/>
          <p:cNvSpPr txBox="1"/>
          <p:nvPr/>
        </p:nvSpPr>
        <p:spPr>
          <a:xfrm>
            <a:off x="361825" y="445825"/>
            <a:ext cx="8420100" cy="7209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Who do we want to send this survey to?</a:t>
            </a:r>
            <a:endParaRPr b="1" sz="3300">
              <a:latin typeface="Georgia"/>
              <a:ea typeface="Georgia"/>
              <a:cs typeface="Georgia"/>
              <a:sym typeface="Georgia"/>
            </a:endParaRPr>
          </a:p>
        </p:txBody>
      </p:sp>
      <p:sp>
        <p:nvSpPr>
          <p:cNvPr id="1094" name="Google Shape;1094;p122"/>
          <p:cNvSpPr txBox="1"/>
          <p:nvPr/>
        </p:nvSpPr>
        <p:spPr>
          <a:xfrm>
            <a:off x="2453500" y="1407025"/>
            <a:ext cx="5410500" cy="3378300"/>
          </a:xfrm>
          <a:prstGeom prst="rect">
            <a:avLst/>
          </a:prstGeom>
          <a:noFill/>
          <a:ln>
            <a:noFill/>
          </a:ln>
        </p:spPr>
        <p:txBody>
          <a:bodyPr anchorCtr="0" anchor="ctr" bIns="91425" lIns="91425" spcFirstLastPara="1" rIns="91425" wrap="square" tIns="91425">
            <a:noAutofit/>
          </a:bodyPr>
          <a:lstStyle/>
          <a:p>
            <a:pPr indent="-317500" lvl="0" marL="457200" rtl="0" algn="l">
              <a:lnSpc>
                <a:spcPct val="115000"/>
              </a:lnSpc>
              <a:spcBef>
                <a:spcPts val="0"/>
              </a:spcBef>
              <a:spcAft>
                <a:spcPts val="0"/>
              </a:spcAft>
              <a:buSzPts val="1400"/>
              <a:buFont typeface="Georgia"/>
              <a:buChar char="●"/>
            </a:pPr>
            <a:r>
              <a:rPr lang="en" sz="1800">
                <a:latin typeface="Georgia"/>
                <a:ea typeface="Georgia"/>
                <a:cs typeface="Georgia"/>
                <a:sym typeface="Georgia"/>
              </a:rPr>
              <a:t>Only peers or also include parents?</a:t>
            </a:r>
            <a:endParaRPr sz="18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sz="1800">
                <a:latin typeface="Georgia"/>
                <a:ea typeface="Georgia"/>
                <a:cs typeface="Georgia"/>
                <a:sym typeface="Georgia"/>
              </a:rPr>
              <a:t>After this meeting, we will create the survey, then share it with at least 10 friends asking them to complete it in the next few days.</a:t>
            </a:r>
            <a:endParaRPr sz="18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sz="1800">
                <a:latin typeface="Georgia"/>
                <a:ea typeface="Georgia"/>
                <a:cs typeface="Georgia"/>
                <a:sym typeface="Georgia"/>
              </a:rPr>
              <a:t>Then, I (the leader) will compile the results and share them at the start of our next Journey meeting.</a:t>
            </a:r>
            <a:endParaRPr sz="18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sz="1800">
                <a:latin typeface="Georgia"/>
                <a:ea typeface="Georgia"/>
                <a:cs typeface="Georgia"/>
                <a:sym typeface="Georgia"/>
              </a:rPr>
              <a:t>Then we will decide how we will share the results with others.</a:t>
            </a:r>
            <a:endParaRPr>
              <a:latin typeface="Georgia"/>
              <a:ea typeface="Georgia"/>
              <a:cs typeface="Georgia"/>
              <a:sym typeface="Georgia"/>
            </a:endParaRPr>
          </a:p>
        </p:txBody>
      </p:sp>
      <p:pic>
        <p:nvPicPr>
          <p:cNvPr id="1095" name="Google Shape;1095;p122"/>
          <p:cNvPicPr preferRelativeResize="0"/>
          <p:nvPr/>
        </p:nvPicPr>
        <p:blipFill>
          <a:blip r:embed="rId3">
            <a:alphaModFix/>
          </a:blip>
          <a:stretch>
            <a:fillRect/>
          </a:stretch>
        </p:blipFill>
        <p:spPr>
          <a:xfrm>
            <a:off x="361950" y="1407025"/>
            <a:ext cx="1811825" cy="1164725"/>
          </a:xfrm>
          <a:prstGeom prst="rect">
            <a:avLst/>
          </a:prstGeom>
          <a:noFill/>
          <a:ln>
            <a:noFill/>
          </a:ln>
        </p:spPr>
      </p:pic>
      <p:pic>
        <p:nvPicPr>
          <p:cNvPr id="1096" name="Google Shape;1096;p122"/>
          <p:cNvPicPr preferRelativeResize="0"/>
          <p:nvPr/>
        </p:nvPicPr>
        <p:blipFill rotWithShape="1">
          <a:blip r:embed="rId4">
            <a:alphaModFix/>
          </a:blip>
          <a:srcRect b="13792" l="0" r="0" t="10593"/>
          <a:stretch/>
        </p:blipFill>
        <p:spPr>
          <a:xfrm>
            <a:off x="361950" y="2664450"/>
            <a:ext cx="1811825" cy="844400"/>
          </a:xfrm>
          <a:prstGeom prst="rect">
            <a:avLst/>
          </a:prstGeom>
          <a:noFill/>
          <a:ln>
            <a:noFill/>
          </a:ln>
        </p:spPr>
      </p:pic>
      <p:pic>
        <p:nvPicPr>
          <p:cNvPr id="1097" name="Google Shape;1097;p122"/>
          <p:cNvPicPr preferRelativeResize="0"/>
          <p:nvPr/>
        </p:nvPicPr>
        <p:blipFill>
          <a:blip r:embed="rId5">
            <a:alphaModFix/>
          </a:blip>
          <a:stretch>
            <a:fillRect/>
          </a:stretch>
        </p:blipFill>
        <p:spPr>
          <a:xfrm>
            <a:off x="361950" y="3601550"/>
            <a:ext cx="1811825" cy="1183724"/>
          </a:xfrm>
          <a:prstGeom prst="rect">
            <a:avLst/>
          </a:prstGeom>
          <a:noFill/>
          <a:ln>
            <a:noFill/>
          </a:ln>
        </p:spPr>
      </p:pic>
      <p:sp>
        <p:nvSpPr>
          <p:cNvPr id="1098" name="Google Shape;1098;p122"/>
          <p:cNvSpPr/>
          <p:nvPr/>
        </p:nvSpPr>
        <p:spPr>
          <a:xfrm>
            <a:off x="2288200" y="4668200"/>
            <a:ext cx="6494100" cy="1248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9" name="Google Shape;1099;p122"/>
          <p:cNvPicPr preferRelativeResize="0"/>
          <p:nvPr/>
        </p:nvPicPr>
        <p:blipFill rotWithShape="1">
          <a:blip r:embed="rId6">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03" name="Shape 1103"/>
        <p:cNvGrpSpPr/>
        <p:nvPr/>
      </p:nvGrpSpPr>
      <p:grpSpPr>
        <a:xfrm>
          <a:off x="0" y="0"/>
          <a:ext cx="0" cy="0"/>
          <a:chOff x="0" y="0"/>
          <a:chExt cx="0" cy="0"/>
        </a:xfrm>
      </p:grpSpPr>
      <p:sp>
        <p:nvSpPr>
          <p:cNvPr id="1104" name="Google Shape;1104;p123"/>
          <p:cNvSpPr/>
          <p:nvPr/>
        </p:nvSpPr>
        <p:spPr>
          <a:xfrm>
            <a:off x="361950" y="350550"/>
            <a:ext cx="8420100" cy="1432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23"/>
          <p:cNvSpPr txBox="1"/>
          <p:nvPr/>
        </p:nvSpPr>
        <p:spPr>
          <a:xfrm>
            <a:off x="361825" y="426750"/>
            <a:ext cx="8420100" cy="13092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You picked the Media Remake!                                        </a:t>
            </a:r>
            <a:r>
              <a:rPr b="1" lang="en" sz="1600">
                <a:solidFill>
                  <a:srgbClr val="FFFFFF"/>
                </a:solidFill>
                <a:latin typeface="Georgia"/>
                <a:ea typeface="Georgia"/>
                <a:cs typeface="Georgia"/>
                <a:sym typeface="Georgia"/>
              </a:rPr>
              <a:t>Let’s do it!</a:t>
            </a:r>
            <a:endParaRPr b="1" sz="3300">
              <a:solidFill>
                <a:srgbClr val="FFFFFF"/>
              </a:solidFill>
              <a:latin typeface="Georgia"/>
              <a:ea typeface="Georgia"/>
              <a:cs typeface="Georgia"/>
              <a:sym typeface="Georgia"/>
            </a:endParaRPr>
          </a:p>
        </p:txBody>
      </p:sp>
      <p:sp>
        <p:nvSpPr>
          <p:cNvPr id="1106" name="Google Shape;1106;p123"/>
          <p:cNvSpPr txBox="1"/>
          <p:nvPr/>
        </p:nvSpPr>
        <p:spPr>
          <a:xfrm>
            <a:off x="4920350" y="1755275"/>
            <a:ext cx="3687600" cy="2952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Let’s take some time to either split into Zoom Breakout Rooms or in the large group to discuss something you have seen in the media and how would you remake it?</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If possible, please share your screens as needed!</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Let’s try to get everyone to say something before moving on.</a:t>
            </a:r>
            <a:endParaRPr sz="1800">
              <a:latin typeface="Georgia"/>
              <a:ea typeface="Georgia"/>
              <a:cs typeface="Georgia"/>
              <a:sym typeface="Georgia"/>
            </a:endParaRPr>
          </a:p>
        </p:txBody>
      </p:sp>
      <p:pic>
        <p:nvPicPr>
          <p:cNvPr id="1107" name="Google Shape;1107;p123"/>
          <p:cNvPicPr preferRelativeResize="0"/>
          <p:nvPr/>
        </p:nvPicPr>
        <p:blipFill>
          <a:blip r:embed="rId3">
            <a:alphaModFix/>
          </a:blip>
          <a:stretch>
            <a:fillRect/>
          </a:stretch>
        </p:blipFill>
        <p:spPr>
          <a:xfrm>
            <a:off x="361950" y="2040650"/>
            <a:ext cx="2381250" cy="2381250"/>
          </a:xfrm>
          <a:prstGeom prst="rect">
            <a:avLst/>
          </a:prstGeom>
          <a:noFill/>
          <a:ln>
            <a:noFill/>
          </a:ln>
        </p:spPr>
      </p:pic>
      <p:pic>
        <p:nvPicPr>
          <p:cNvPr id="1108" name="Google Shape;1108;p123"/>
          <p:cNvPicPr preferRelativeResize="0"/>
          <p:nvPr/>
        </p:nvPicPr>
        <p:blipFill>
          <a:blip r:embed="rId4">
            <a:alphaModFix/>
          </a:blip>
          <a:stretch>
            <a:fillRect/>
          </a:stretch>
        </p:blipFill>
        <p:spPr>
          <a:xfrm>
            <a:off x="2848047" y="2040650"/>
            <a:ext cx="1150341" cy="1432500"/>
          </a:xfrm>
          <a:prstGeom prst="rect">
            <a:avLst/>
          </a:prstGeom>
          <a:noFill/>
          <a:ln>
            <a:noFill/>
          </a:ln>
        </p:spPr>
      </p:pic>
      <p:pic>
        <p:nvPicPr>
          <p:cNvPr id="1109" name="Google Shape;1109;p123"/>
          <p:cNvPicPr preferRelativeResize="0"/>
          <p:nvPr/>
        </p:nvPicPr>
        <p:blipFill>
          <a:blip r:embed="rId5">
            <a:alphaModFix/>
          </a:blip>
          <a:stretch>
            <a:fillRect/>
          </a:stretch>
        </p:blipFill>
        <p:spPr>
          <a:xfrm>
            <a:off x="2848050" y="3562514"/>
            <a:ext cx="1723950" cy="859387"/>
          </a:xfrm>
          <a:prstGeom prst="rect">
            <a:avLst/>
          </a:prstGeom>
          <a:noFill/>
          <a:ln>
            <a:noFill/>
          </a:ln>
        </p:spPr>
      </p:pic>
      <p:sp>
        <p:nvSpPr>
          <p:cNvPr id="1110" name="Google Shape;1110;p123"/>
          <p:cNvSpPr/>
          <p:nvPr/>
        </p:nvSpPr>
        <p:spPr>
          <a:xfrm>
            <a:off x="362125" y="4668200"/>
            <a:ext cx="8420100" cy="124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14" name="Shape 1114"/>
        <p:cNvGrpSpPr/>
        <p:nvPr/>
      </p:nvGrpSpPr>
      <p:grpSpPr>
        <a:xfrm>
          <a:off x="0" y="0"/>
          <a:ext cx="0" cy="0"/>
          <a:chOff x="0" y="0"/>
          <a:chExt cx="0" cy="0"/>
        </a:xfrm>
      </p:grpSpPr>
      <p:pic>
        <p:nvPicPr>
          <p:cNvPr id="1115" name="Google Shape;1115;p124"/>
          <p:cNvPicPr preferRelativeResize="0"/>
          <p:nvPr/>
        </p:nvPicPr>
        <p:blipFill rotWithShape="1">
          <a:blip r:embed="rId3">
            <a:alphaModFix/>
          </a:blip>
          <a:srcRect b="2846" l="16222" r="15615" t="3212"/>
          <a:stretch/>
        </p:blipFill>
        <p:spPr>
          <a:xfrm>
            <a:off x="361950" y="1414700"/>
            <a:ext cx="2451156" cy="3378300"/>
          </a:xfrm>
          <a:prstGeom prst="rect">
            <a:avLst/>
          </a:prstGeom>
          <a:noFill/>
          <a:ln>
            <a:noFill/>
          </a:ln>
        </p:spPr>
      </p:pic>
      <p:sp>
        <p:nvSpPr>
          <p:cNvPr id="1116" name="Google Shape;1116;p124"/>
          <p:cNvSpPr/>
          <p:nvPr/>
        </p:nvSpPr>
        <p:spPr>
          <a:xfrm>
            <a:off x="361825" y="351625"/>
            <a:ext cx="8420100" cy="9627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24"/>
          <p:cNvSpPr txBox="1"/>
          <p:nvPr/>
        </p:nvSpPr>
        <p:spPr>
          <a:xfrm>
            <a:off x="361825" y="445825"/>
            <a:ext cx="8420100" cy="720900"/>
          </a:xfrm>
          <a:prstGeom prst="rect">
            <a:avLst/>
          </a:prstGeom>
          <a:noFill/>
          <a:ln>
            <a:noFill/>
          </a:ln>
        </p:spPr>
        <p:txBody>
          <a:bodyPr anchorCtr="0" anchor="ctr" bIns="34275" lIns="68575" spcFirstLastPara="1" rIns="68575" wrap="square" tIns="34275">
            <a:norm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Let’s do our Media Remake: Homework</a:t>
            </a:r>
            <a:endParaRPr b="1" sz="3300">
              <a:solidFill>
                <a:srgbClr val="FFFFFF"/>
              </a:solidFill>
              <a:latin typeface="Georgia"/>
              <a:ea typeface="Georgia"/>
              <a:cs typeface="Georgia"/>
              <a:sym typeface="Georgia"/>
            </a:endParaRPr>
          </a:p>
        </p:txBody>
      </p:sp>
      <p:sp>
        <p:nvSpPr>
          <p:cNvPr id="1118" name="Google Shape;1118;p124"/>
          <p:cNvSpPr txBox="1"/>
          <p:nvPr/>
        </p:nvSpPr>
        <p:spPr>
          <a:xfrm>
            <a:off x="3025725" y="1407025"/>
            <a:ext cx="5756100" cy="3378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latin typeface="Georgia"/>
                <a:ea typeface="Georgia"/>
                <a:cs typeface="Georgia"/>
                <a:sym typeface="Georgia"/>
              </a:rPr>
              <a:t>You can choose to work together in teams, with a parent helper, and/or as individuals.</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What are you going to remake? How are you going to remake it?</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b="1" lang="en" sz="1600">
                <a:latin typeface="Georgia"/>
                <a:ea typeface="Georgia"/>
                <a:cs typeface="Georgia"/>
                <a:sym typeface="Georgia"/>
              </a:rPr>
              <a:t>Here are some ideas:</a:t>
            </a:r>
            <a:endParaRPr b="1"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Create an iMovie trailer.</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Take an existing ad and edit it to be more positive or inclusive.</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Write a skit that you will perform a role in a new movie rewrite.</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lang="en">
                <a:latin typeface="Georgia"/>
                <a:ea typeface="Georgia"/>
                <a:cs typeface="Georgia"/>
                <a:sym typeface="Georgia"/>
              </a:rPr>
              <a:t>This homework must be done before our next meeting. In the next meet we will decide where we can share it (with parents’ permission)</a:t>
            </a:r>
            <a:endParaRPr>
              <a:latin typeface="Georgia"/>
              <a:ea typeface="Georgia"/>
              <a:cs typeface="Georgia"/>
              <a:sym typeface="Georgia"/>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1122" name="Shape 1122"/>
        <p:cNvGrpSpPr/>
        <p:nvPr/>
      </p:nvGrpSpPr>
      <p:grpSpPr>
        <a:xfrm>
          <a:off x="0" y="0"/>
          <a:ext cx="0" cy="0"/>
          <a:chOff x="0" y="0"/>
          <a:chExt cx="0" cy="0"/>
        </a:xfrm>
      </p:grpSpPr>
      <p:sp>
        <p:nvSpPr>
          <p:cNvPr id="1123" name="Google Shape;1123;p125"/>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25"/>
          <p:cNvSpPr txBox="1"/>
          <p:nvPr/>
        </p:nvSpPr>
        <p:spPr>
          <a:xfrm>
            <a:off x="449425" y="29709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Time to say goodnight, until next time!</a:t>
            </a:r>
            <a:endParaRPr sz="1100">
              <a:latin typeface="Georgia"/>
              <a:ea typeface="Georgia"/>
              <a:cs typeface="Georgia"/>
              <a:sym typeface="Georgia"/>
            </a:endParaRPr>
          </a:p>
        </p:txBody>
      </p:sp>
      <p:pic>
        <p:nvPicPr>
          <p:cNvPr id="1125" name="Google Shape;1125;p125"/>
          <p:cNvPicPr preferRelativeResize="0"/>
          <p:nvPr/>
        </p:nvPicPr>
        <p:blipFill rotWithShape="1">
          <a:blip r:embed="rId3">
            <a:alphaModFix/>
          </a:blip>
          <a:srcRect b="0" l="0" r="0" t="0"/>
          <a:stretch/>
        </p:blipFill>
        <p:spPr>
          <a:xfrm>
            <a:off x="3483641" y="1138602"/>
            <a:ext cx="2176770" cy="2034187"/>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26"/>
          <p:cNvSpPr/>
          <p:nvPr/>
        </p:nvSpPr>
        <p:spPr>
          <a:xfrm>
            <a:off x="378550" y="3457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6"/>
          <p:cNvSpPr/>
          <p:nvPr/>
        </p:nvSpPr>
        <p:spPr>
          <a:xfrm>
            <a:off x="3218675" y="350550"/>
            <a:ext cx="5546700" cy="31302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26"/>
          <p:cNvSpPr txBox="1"/>
          <p:nvPr/>
        </p:nvSpPr>
        <p:spPr>
          <a:xfrm>
            <a:off x="378557" y="3500003"/>
            <a:ext cx="8386800" cy="7719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Cadette Media Journey - Meeting 3</a:t>
            </a:r>
            <a:endParaRPr sz="1100">
              <a:latin typeface="Georgia"/>
              <a:ea typeface="Georgia"/>
              <a:cs typeface="Georgia"/>
              <a:sym typeface="Georgia"/>
            </a:endParaRPr>
          </a:p>
        </p:txBody>
      </p:sp>
      <p:pic>
        <p:nvPicPr>
          <p:cNvPr id="1133" name="Google Shape;1133;p126"/>
          <p:cNvPicPr preferRelativeResize="0"/>
          <p:nvPr/>
        </p:nvPicPr>
        <p:blipFill rotWithShape="1">
          <a:blip r:embed="rId3">
            <a:alphaModFix/>
          </a:blip>
          <a:srcRect b="0" l="0" r="0" t="0"/>
          <a:stretch/>
        </p:blipFill>
        <p:spPr>
          <a:xfrm>
            <a:off x="643466" y="865227"/>
            <a:ext cx="2176770" cy="2034187"/>
          </a:xfrm>
          <a:prstGeom prst="rect">
            <a:avLst/>
          </a:prstGeom>
          <a:noFill/>
          <a:ln>
            <a:noFill/>
          </a:ln>
        </p:spPr>
      </p:pic>
      <p:sp>
        <p:nvSpPr>
          <p:cNvPr id="1134" name="Google Shape;1134;p126"/>
          <p:cNvSpPr txBox="1"/>
          <p:nvPr/>
        </p:nvSpPr>
        <p:spPr>
          <a:xfrm>
            <a:off x="628650" y="4291281"/>
            <a:ext cx="7886700" cy="4728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sz="1600">
                <a:solidFill>
                  <a:schemeClr val="dk1"/>
                </a:solidFill>
                <a:latin typeface="Georgia"/>
                <a:ea typeface="Georgia"/>
                <a:cs typeface="Georgia"/>
                <a:sym typeface="Georgia"/>
              </a:rPr>
              <a:t>Brought to you by Girl Scouts of the Northwestern Great Lakes</a:t>
            </a:r>
            <a:endParaRPr sz="1600">
              <a:latin typeface="Georgia"/>
              <a:ea typeface="Georgia"/>
              <a:cs typeface="Georgia"/>
              <a:sym typeface="Georgia"/>
            </a:endParaRPr>
          </a:p>
        </p:txBody>
      </p:sp>
      <p:pic>
        <p:nvPicPr>
          <p:cNvPr id="1135" name="Google Shape;1135;p126"/>
          <p:cNvPicPr preferRelativeResize="0"/>
          <p:nvPr/>
        </p:nvPicPr>
        <p:blipFill>
          <a:blip r:embed="rId4">
            <a:alphaModFix/>
          </a:blip>
          <a:stretch>
            <a:fillRect/>
          </a:stretch>
        </p:blipFill>
        <p:spPr>
          <a:xfrm>
            <a:off x="3643121" y="555900"/>
            <a:ext cx="4697802" cy="2709878"/>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pic>
        <p:nvPicPr>
          <p:cNvPr id="1140" name="Google Shape;1140;p127"/>
          <p:cNvPicPr preferRelativeResize="0"/>
          <p:nvPr/>
        </p:nvPicPr>
        <p:blipFill rotWithShape="1">
          <a:blip r:embed="rId3">
            <a:alphaModFix/>
          </a:blip>
          <a:srcRect b="0" l="32050" r="6772" t="0"/>
          <a:stretch/>
        </p:blipFill>
        <p:spPr>
          <a:xfrm>
            <a:off x="361950" y="1409500"/>
            <a:ext cx="3204300" cy="3366000"/>
          </a:xfrm>
          <a:prstGeom prst="rect">
            <a:avLst/>
          </a:prstGeom>
          <a:noFill/>
          <a:ln>
            <a:noFill/>
          </a:ln>
        </p:spPr>
      </p:pic>
      <p:sp>
        <p:nvSpPr>
          <p:cNvPr id="1141" name="Google Shape;1141;p127"/>
          <p:cNvSpPr/>
          <p:nvPr/>
        </p:nvSpPr>
        <p:spPr>
          <a:xfrm>
            <a:off x="3713125" y="3090825"/>
            <a:ext cx="5068800" cy="1684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27"/>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1143" name="Google Shape;1143;p127"/>
          <p:cNvSpPr txBox="1"/>
          <p:nvPr/>
        </p:nvSpPr>
        <p:spPr>
          <a:xfrm>
            <a:off x="4212775" y="3090825"/>
            <a:ext cx="4302600" cy="16848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sp>
        <p:nvSpPr>
          <p:cNvPr id="1144" name="Google Shape;1144;p127"/>
          <p:cNvSpPr/>
          <p:nvPr/>
        </p:nvSpPr>
        <p:spPr>
          <a:xfrm>
            <a:off x="3713125" y="1409500"/>
            <a:ext cx="1224000" cy="153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5" name="Google Shape;1145;p127"/>
          <p:cNvPicPr preferRelativeResize="0"/>
          <p:nvPr/>
        </p:nvPicPr>
        <p:blipFill>
          <a:blip r:embed="rId4">
            <a:alphaModFix/>
          </a:blip>
          <a:stretch>
            <a:fillRect/>
          </a:stretch>
        </p:blipFill>
        <p:spPr>
          <a:xfrm>
            <a:off x="5089625" y="1413227"/>
            <a:ext cx="3692288" cy="1532400"/>
          </a:xfrm>
          <a:prstGeom prst="rect">
            <a:avLst/>
          </a:prstGeom>
          <a:noFill/>
          <a:ln>
            <a:noFill/>
          </a:ln>
        </p:spPr>
      </p:pic>
      <p:pic>
        <p:nvPicPr>
          <p:cNvPr id="1146" name="Google Shape;1146;p127"/>
          <p:cNvPicPr preferRelativeResize="0"/>
          <p:nvPr/>
        </p:nvPicPr>
        <p:blipFill rotWithShape="1">
          <a:blip r:embed="rId5">
            <a:alphaModFix/>
          </a:blip>
          <a:srcRect b="0" l="0" r="0" t="0"/>
          <a:stretch/>
        </p:blipFill>
        <p:spPr>
          <a:xfrm>
            <a:off x="3837062" y="1720700"/>
            <a:ext cx="981745" cy="91745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128"/>
          <p:cNvSpPr/>
          <p:nvPr/>
        </p:nvSpPr>
        <p:spPr>
          <a:xfrm>
            <a:off x="361950" y="1409500"/>
            <a:ext cx="3204300" cy="336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28"/>
          <p:cNvSpPr/>
          <p:nvPr/>
        </p:nvSpPr>
        <p:spPr>
          <a:xfrm>
            <a:off x="3713125" y="1409500"/>
            <a:ext cx="5068800" cy="3374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28"/>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1154" name="Google Shape;1154;p128"/>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1155" name="Google Shape;1155;p128"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1159" name="Shape 1159"/>
        <p:cNvGrpSpPr/>
        <p:nvPr/>
      </p:nvGrpSpPr>
      <p:grpSpPr>
        <a:xfrm>
          <a:off x="0" y="0"/>
          <a:ext cx="0" cy="0"/>
          <a:chOff x="0" y="0"/>
          <a:chExt cx="0" cy="0"/>
        </a:xfrm>
      </p:grpSpPr>
      <p:sp>
        <p:nvSpPr>
          <p:cNvPr id="1160" name="Google Shape;1160;p129"/>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29"/>
          <p:cNvSpPr txBox="1"/>
          <p:nvPr/>
        </p:nvSpPr>
        <p:spPr>
          <a:xfrm>
            <a:off x="449425" y="31233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Time for the Influence award!</a:t>
            </a:r>
            <a:endParaRPr sz="3300">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To complete this journey...you need to use what you learned to Influence others and Cultivate Change!  The good news is that the Influence Award is a built in Take Action project for this journey!</a:t>
            </a:r>
            <a:endParaRPr sz="1100">
              <a:latin typeface="Georgia"/>
              <a:ea typeface="Georgia"/>
              <a:cs typeface="Georgia"/>
              <a:sym typeface="Georgia"/>
            </a:endParaRPr>
          </a:p>
        </p:txBody>
      </p:sp>
      <p:pic>
        <p:nvPicPr>
          <p:cNvPr id="1162" name="Google Shape;1162;p129"/>
          <p:cNvPicPr preferRelativeResize="0"/>
          <p:nvPr/>
        </p:nvPicPr>
        <p:blipFill rotWithShape="1">
          <a:blip r:embed="rId3">
            <a:alphaModFix/>
          </a:blip>
          <a:srcRect b="0" l="33448" r="32758" t="0"/>
          <a:stretch/>
        </p:blipFill>
        <p:spPr>
          <a:xfrm>
            <a:off x="3955650" y="809900"/>
            <a:ext cx="1310595" cy="2237227"/>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66" name="Shape 1166"/>
        <p:cNvGrpSpPr/>
        <p:nvPr/>
      </p:nvGrpSpPr>
      <p:grpSpPr>
        <a:xfrm>
          <a:off x="0" y="0"/>
          <a:ext cx="0" cy="0"/>
          <a:chOff x="0" y="0"/>
          <a:chExt cx="0" cy="0"/>
        </a:xfrm>
      </p:grpSpPr>
      <p:sp>
        <p:nvSpPr>
          <p:cNvPr id="1167" name="Google Shape;1167;p130"/>
          <p:cNvSpPr/>
          <p:nvPr/>
        </p:nvSpPr>
        <p:spPr>
          <a:xfrm>
            <a:off x="3436725" y="1196850"/>
            <a:ext cx="5345400" cy="35865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30"/>
          <p:cNvSpPr txBox="1"/>
          <p:nvPr/>
        </p:nvSpPr>
        <p:spPr>
          <a:xfrm>
            <a:off x="3873050" y="2344500"/>
            <a:ext cx="4656000" cy="13593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800"/>
              </a:spcBef>
              <a:spcAft>
                <a:spcPts val="0"/>
              </a:spcAft>
              <a:buClr>
                <a:schemeClr val="dk1"/>
              </a:buClr>
              <a:buSzPts val="1100"/>
              <a:buFont typeface="Arial"/>
              <a:buNone/>
            </a:pPr>
            <a:r>
              <a:rPr lang="en" sz="1600"/>
              <a:t>A Take Action project is</a:t>
            </a:r>
            <a:r>
              <a:rPr lang="en" sz="1600">
                <a:uFill>
                  <a:noFill/>
                </a:uFill>
                <a:hlinkClick r:id="rId3"/>
              </a:rPr>
              <a:t> </a:t>
            </a:r>
            <a:r>
              <a:rPr lang="en" sz="1600" u="sng">
                <a:hlinkClick r:id="rId4"/>
              </a:rPr>
              <a:t>different than a community service project</a:t>
            </a:r>
            <a:r>
              <a:rPr lang="en" sz="1600"/>
              <a:t>, because Take Action projects address the root cause of an issue and provide a sustainable solution. Girl Scouts of the USA suggests three ways to make a project sustainable:</a:t>
            </a:r>
            <a:endParaRPr sz="1600"/>
          </a:p>
          <a:p>
            <a:pPr indent="-330200" lvl="0" marL="457200" rtl="0" algn="l">
              <a:lnSpc>
                <a:spcPct val="115000"/>
              </a:lnSpc>
              <a:spcBef>
                <a:spcPts val="0"/>
              </a:spcBef>
              <a:spcAft>
                <a:spcPts val="0"/>
              </a:spcAft>
              <a:buSzPts val="1600"/>
              <a:buAutoNum type="arabicPeriod"/>
            </a:pPr>
            <a:r>
              <a:rPr lang="en" sz="1600"/>
              <a:t>Make your solution permanent.</a:t>
            </a:r>
            <a:endParaRPr sz="1600"/>
          </a:p>
          <a:p>
            <a:pPr indent="-330200" lvl="0" marL="457200" rtl="0" algn="l">
              <a:lnSpc>
                <a:spcPct val="115000"/>
              </a:lnSpc>
              <a:spcBef>
                <a:spcPts val="0"/>
              </a:spcBef>
              <a:spcAft>
                <a:spcPts val="0"/>
              </a:spcAft>
              <a:buSzPts val="1600"/>
              <a:buAutoNum type="arabicPeriod"/>
            </a:pPr>
            <a:r>
              <a:rPr lang="en" sz="1600"/>
              <a:t>Educate and inspire others to be part of the change.</a:t>
            </a:r>
            <a:endParaRPr sz="1600"/>
          </a:p>
          <a:p>
            <a:pPr indent="-330200" lvl="0" marL="457200" rtl="0" algn="l">
              <a:lnSpc>
                <a:spcPct val="115000"/>
              </a:lnSpc>
              <a:spcBef>
                <a:spcPts val="0"/>
              </a:spcBef>
              <a:spcAft>
                <a:spcPts val="0"/>
              </a:spcAft>
              <a:buSzPts val="1600"/>
              <a:buAutoNum type="arabicPeriod"/>
            </a:pPr>
            <a:r>
              <a:rPr lang="en" sz="1600"/>
              <a:t>Change a rule, regulation, or law.</a:t>
            </a:r>
            <a:endParaRPr sz="1700">
              <a:latin typeface="Georgia"/>
              <a:ea typeface="Georgia"/>
              <a:cs typeface="Georgia"/>
              <a:sym typeface="Georgia"/>
            </a:endParaRPr>
          </a:p>
        </p:txBody>
      </p:sp>
      <p:pic>
        <p:nvPicPr>
          <p:cNvPr id="1169" name="Google Shape;1169;p130"/>
          <p:cNvPicPr preferRelativeResize="0"/>
          <p:nvPr/>
        </p:nvPicPr>
        <p:blipFill>
          <a:blip r:embed="rId5">
            <a:alphaModFix/>
          </a:blip>
          <a:stretch>
            <a:fillRect/>
          </a:stretch>
        </p:blipFill>
        <p:spPr>
          <a:xfrm>
            <a:off x="361950" y="1137712"/>
            <a:ext cx="2830000" cy="3586376"/>
          </a:xfrm>
          <a:prstGeom prst="rect">
            <a:avLst/>
          </a:prstGeom>
          <a:noFill/>
          <a:ln>
            <a:noFill/>
          </a:ln>
        </p:spPr>
      </p:pic>
      <p:sp>
        <p:nvSpPr>
          <p:cNvPr id="1170" name="Google Shape;1170;p130"/>
          <p:cNvSpPr txBox="1"/>
          <p:nvPr>
            <p:ph type="title"/>
          </p:nvPr>
        </p:nvSpPr>
        <p:spPr>
          <a:xfrm>
            <a:off x="334502" y="2743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What is a Take Action project?</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131"/>
          <p:cNvSpPr/>
          <p:nvPr/>
        </p:nvSpPr>
        <p:spPr>
          <a:xfrm>
            <a:off x="378550" y="3457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31"/>
          <p:cNvSpPr/>
          <p:nvPr/>
        </p:nvSpPr>
        <p:spPr>
          <a:xfrm>
            <a:off x="3218675" y="350550"/>
            <a:ext cx="5546700" cy="31302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31"/>
          <p:cNvSpPr txBox="1"/>
          <p:nvPr/>
        </p:nvSpPr>
        <p:spPr>
          <a:xfrm>
            <a:off x="378557" y="3500003"/>
            <a:ext cx="8386800" cy="7719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Cadette Media Journey - Meeting 4</a:t>
            </a:r>
            <a:endParaRPr sz="1100">
              <a:latin typeface="Georgia"/>
              <a:ea typeface="Georgia"/>
              <a:cs typeface="Georgia"/>
              <a:sym typeface="Georgia"/>
            </a:endParaRPr>
          </a:p>
        </p:txBody>
      </p:sp>
      <p:pic>
        <p:nvPicPr>
          <p:cNvPr id="1178" name="Google Shape;1178;p131"/>
          <p:cNvPicPr preferRelativeResize="0"/>
          <p:nvPr/>
        </p:nvPicPr>
        <p:blipFill rotWithShape="1">
          <a:blip r:embed="rId3">
            <a:alphaModFix/>
          </a:blip>
          <a:srcRect b="0" l="0" r="0" t="0"/>
          <a:stretch/>
        </p:blipFill>
        <p:spPr>
          <a:xfrm>
            <a:off x="643466" y="865227"/>
            <a:ext cx="2176770" cy="2034187"/>
          </a:xfrm>
          <a:prstGeom prst="rect">
            <a:avLst/>
          </a:prstGeom>
          <a:noFill/>
          <a:ln>
            <a:noFill/>
          </a:ln>
        </p:spPr>
      </p:pic>
      <p:sp>
        <p:nvSpPr>
          <p:cNvPr id="1179" name="Google Shape;1179;p131"/>
          <p:cNvSpPr txBox="1"/>
          <p:nvPr/>
        </p:nvSpPr>
        <p:spPr>
          <a:xfrm>
            <a:off x="628650" y="4291281"/>
            <a:ext cx="7886700" cy="4728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sz="1600">
                <a:solidFill>
                  <a:schemeClr val="dk1"/>
                </a:solidFill>
                <a:latin typeface="Georgia"/>
                <a:ea typeface="Georgia"/>
                <a:cs typeface="Georgia"/>
                <a:sym typeface="Georgia"/>
              </a:rPr>
              <a:t>Brought to you by Girl Scouts of the Northwestern Great Lakes</a:t>
            </a:r>
            <a:endParaRPr sz="1600">
              <a:latin typeface="Georgia"/>
              <a:ea typeface="Georgia"/>
              <a:cs typeface="Georgia"/>
              <a:sym typeface="Georgia"/>
            </a:endParaRPr>
          </a:p>
        </p:txBody>
      </p:sp>
      <p:pic>
        <p:nvPicPr>
          <p:cNvPr id="1180" name="Google Shape;1180;p131"/>
          <p:cNvPicPr preferRelativeResize="0"/>
          <p:nvPr/>
        </p:nvPicPr>
        <p:blipFill>
          <a:blip r:embed="rId4">
            <a:alphaModFix/>
          </a:blip>
          <a:stretch>
            <a:fillRect/>
          </a:stretch>
        </p:blipFill>
        <p:spPr>
          <a:xfrm>
            <a:off x="3643121" y="555900"/>
            <a:ext cx="4697802" cy="2709878"/>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pic>
        <p:nvPicPr>
          <p:cNvPr id="1185" name="Google Shape;1185;p132"/>
          <p:cNvPicPr preferRelativeResize="0"/>
          <p:nvPr/>
        </p:nvPicPr>
        <p:blipFill rotWithShape="1">
          <a:blip r:embed="rId3">
            <a:alphaModFix/>
          </a:blip>
          <a:srcRect b="0" l="32050" r="6772" t="0"/>
          <a:stretch/>
        </p:blipFill>
        <p:spPr>
          <a:xfrm>
            <a:off x="361950" y="1409500"/>
            <a:ext cx="3204300" cy="3366000"/>
          </a:xfrm>
          <a:prstGeom prst="rect">
            <a:avLst/>
          </a:prstGeom>
          <a:noFill/>
          <a:ln>
            <a:noFill/>
          </a:ln>
        </p:spPr>
      </p:pic>
      <p:sp>
        <p:nvSpPr>
          <p:cNvPr id="1186" name="Google Shape;1186;p132"/>
          <p:cNvSpPr/>
          <p:nvPr/>
        </p:nvSpPr>
        <p:spPr>
          <a:xfrm>
            <a:off x="3713125" y="3090825"/>
            <a:ext cx="5068800" cy="1684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32"/>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1188" name="Google Shape;1188;p132"/>
          <p:cNvSpPr txBox="1"/>
          <p:nvPr/>
        </p:nvSpPr>
        <p:spPr>
          <a:xfrm>
            <a:off x="4212775" y="3090825"/>
            <a:ext cx="4302600" cy="16848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sp>
        <p:nvSpPr>
          <p:cNvPr id="1189" name="Google Shape;1189;p132"/>
          <p:cNvSpPr/>
          <p:nvPr/>
        </p:nvSpPr>
        <p:spPr>
          <a:xfrm>
            <a:off x="3713125" y="1409500"/>
            <a:ext cx="1224000" cy="153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0" name="Google Shape;1190;p132"/>
          <p:cNvPicPr preferRelativeResize="0"/>
          <p:nvPr/>
        </p:nvPicPr>
        <p:blipFill>
          <a:blip r:embed="rId4">
            <a:alphaModFix/>
          </a:blip>
          <a:stretch>
            <a:fillRect/>
          </a:stretch>
        </p:blipFill>
        <p:spPr>
          <a:xfrm>
            <a:off x="5089625" y="1413227"/>
            <a:ext cx="3692288" cy="1532400"/>
          </a:xfrm>
          <a:prstGeom prst="rect">
            <a:avLst/>
          </a:prstGeom>
          <a:noFill/>
          <a:ln>
            <a:noFill/>
          </a:ln>
        </p:spPr>
      </p:pic>
      <p:pic>
        <p:nvPicPr>
          <p:cNvPr id="1191" name="Google Shape;1191;p132"/>
          <p:cNvPicPr preferRelativeResize="0"/>
          <p:nvPr/>
        </p:nvPicPr>
        <p:blipFill rotWithShape="1">
          <a:blip r:embed="rId5">
            <a:alphaModFix/>
          </a:blip>
          <a:srcRect b="0" l="0" r="0" t="0"/>
          <a:stretch/>
        </p:blipFill>
        <p:spPr>
          <a:xfrm>
            <a:off x="3837062" y="1720700"/>
            <a:ext cx="981745" cy="91745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133"/>
          <p:cNvSpPr/>
          <p:nvPr/>
        </p:nvSpPr>
        <p:spPr>
          <a:xfrm>
            <a:off x="361950" y="1409500"/>
            <a:ext cx="3204300" cy="33660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33"/>
          <p:cNvSpPr/>
          <p:nvPr/>
        </p:nvSpPr>
        <p:spPr>
          <a:xfrm>
            <a:off x="3713125" y="1409500"/>
            <a:ext cx="5068800" cy="33747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33"/>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1199" name="Google Shape;1199;p133"/>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1200" name="Google Shape;1200;p133"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04" name="Shape 1204"/>
        <p:cNvGrpSpPr/>
        <p:nvPr/>
      </p:nvGrpSpPr>
      <p:grpSpPr>
        <a:xfrm>
          <a:off x="0" y="0"/>
          <a:ext cx="0" cy="0"/>
          <a:chOff x="0" y="0"/>
          <a:chExt cx="0" cy="0"/>
        </a:xfrm>
      </p:grpSpPr>
      <p:sp>
        <p:nvSpPr>
          <p:cNvPr id="1205" name="Google Shape;1205;p134"/>
          <p:cNvSpPr txBox="1"/>
          <p:nvPr>
            <p:ph type="title"/>
          </p:nvPr>
        </p:nvSpPr>
        <p:spPr>
          <a:xfrm>
            <a:off x="334502" y="2743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sz="2400">
                <a:solidFill>
                  <a:srgbClr val="000000"/>
                </a:solidFill>
              </a:rPr>
              <a:t>Use annotation text or the chat to key in your favorites below:</a:t>
            </a:r>
            <a:endParaRPr sz="2400">
              <a:solidFill>
                <a:srgbClr val="000000"/>
              </a:solidFill>
            </a:endParaRPr>
          </a:p>
        </p:txBody>
      </p:sp>
      <p:sp>
        <p:nvSpPr>
          <p:cNvPr id="1206" name="Google Shape;1206;p134"/>
          <p:cNvSpPr/>
          <p:nvPr/>
        </p:nvSpPr>
        <p:spPr>
          <a:xfrm>
            <a:off x="378450" y="3006234"/>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34"/>
          <p:cNvSpPr/>
          <p:nvPr/>
        </p:nvSpPr>
        <p:spPr>
          <a:xfrm>
            <a:off x="3218700" y="3008828"/>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34"/>
          <p:cNvSpPr/>
          <p:nvPr/>
        </p:nvSpPr>
        <p:spPr>
          <a:xfrm>
            <a:off x="6058950" y="3006234"/>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4"/>
          <p:cNvSpPr/>
          <p:nvPr/>
        </p:nvSpPr>
        <p:spPr>
          <a:xfrm>
            <a:off x="378450" y="1191776"/>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34"/>
          <p:cNvSpPr/>
          <p:nvPr/>
        </p:nvSpPr>
        <p:spPr>
          <a:xfrm>
            <a:off x="3218700" y="1194370"/>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34"/>
          <p:cNvSpPr/>
          <p:nvPr/>
        </p:nvSpPr>
        <p:spPr>
          <a:xfrm>
            <a:off x="6058950" y="1191776"/>
            <a:ext cx="2706600" cy="1691400"/>
          </a:xfrm>
          <a:prstGeom prst="rect">
            <a:avLst/>
          </a:prstGeom>
          <a:noFill/>
          <a:ln cap="flat" cmpd="sng" w="19050">
            <a:solidFill>
              <a:srgbClr val="D5F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34"/>
          <p:cNvSpPr txBox="1"/>
          <p:nvPr/>
        </p:nvSpPr>
        <p:spPr>
          <a:xfrm>
            <a:off x="378450" y="119437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subject in school:</a:t>
            </a:r>
            <a:endParaRPr>
              <a:latin typeface="Georgia"/>
              <a:ea typeface="Georgia"/>
              <a:cs typeface="Georgia"/>
              <a:sym typeface="Georgia"/>
            </a:endParaRPr>
          </a:p>
        </p:txBody>
      </p:sp>
      <p:sp>
        <p:nvSpPr>
          <p:cNvPr id="1213" name="Google Shape;1213;p134"/>
          <p:cNvSpPr txBox="1"/>
          <p:nvPr/>
        </p:nvSpPr>
        <p:spPr>
          <a:xfrm>
            <a:off x="3218700" y="119437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a:t>
            </a:r>
            <a:r>
              <a:rPr lang="en">
                <a:solidFill>
                  <a:schemeClr val="dk1"/>
                </a:solidFill>
                <a:latin typeface="Georgia"/>
                <a:ea typeface="Georgia"/>
                <a:cs typeface="Georgia"/>
                <a:sym typeface="Georgia"/>
              </a:rPr>
              <a:t>food</a:t>
            </a:r>
            <a:r>
              <a:rPr lang="en">
                <a:solidFill>
                  <a:schemeClr val="dk1"/>
                </a:solidFill>
                <a:latin typeface="Georgia"/>
                <a:ea typeface="Georgia"/>
                <a:cs typeface="Georgia"/>
                <a:sym typeface="Georgia"/>
              </a:rPr>
              <a:t>:</a:t>
            </a:r>
            <a:endParaRPr>
              <a:latin typeface="Georgia"/>
              <a:ea typeface="Georgia"/>
              <a:cs typeface="Georgia"/>
              <a:sym typeface="Georgia"/>
            </a:endParaRPr>
          </a:p>
        </p:txBody>
      </p:sp>
      <p:sp>
        <p:nvSpPr>
          <p:cNvPr id="1214" name="Google Shape;1214;p134"/>
          <p:cNvSpPr txBox="1"/>
          <p:nvPr/>
        </p:nvSpPr>
        <p:spPr>
          <a:xfrm>
            <a:off x="6058950" y="119437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movie or TV show:</a:t>
            </a:r>
            <a:endParaRPr>
              <a:latin typeface="Georgia"/>
              <a:ea typeface="Georgia"/>
              <a:cs typeface="Georgia"/>
              <a:sym typeface="Georgia"/>
            </a:endParaRPr>
          </a:p>
        </p:txBody>
      </p:sp>
      <p:sp>
        <p:nvSpPr>
          <p:cNvPr id="1215" name="Google Shape;1215;p134"/>
          <p:cNvSpPr txBox="1"/>
          <p:nvPr/>
        </p:nvSpPr>
        <p:spPr>
          <a:xfrm>
            <a:off x="378450" y="300882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place:</a:t>
            </a:r>
            <a:endParaRPr>
              <a:latin typeface="Georgia"/>
              <a:ea typeface="Georgia"/>
              <a:cs typeface="Georgia"/>
              <a:sym typeface="Georgia"/>
            </a:endParaRPr>
          </a:p>
        </p:txBody>
      </p:sp>
      <p:sp>
        <p:nvSpPr>
          <p:cNvPr id="1216" name="Google Shape;1216;p134"/>
          <p:cNvSpPr txBox="1"/>
          <p:nvPr/>
        </p:nvSpPr>
        <p:spPr>
          <a:xfrm>
            <a:off x="3218700" y="300882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activity:</a:t>
            </a:r>
            <a:endParaRPr>
              <a:latin typeface="Georgia"/>
              <a:ea typeface="Georgia"/>
              <a:cs typeface="Georgia"/>
              <a:sym typeface="Georgia"/>
            </a:endParaRPr>
          </a:p>
        </p:txBody>
      </p:sp>
      <p:sp>
        <p:nvSpPr>
          <p:cNvPr id="1217" name="Google Shape;1217;p134"/>
          <p:cNvSpPr txBox="1"/>
          <p:nvPr/>
        </p:nvSpPr>
        <p:spPr>
          <a:xfrm>
            <a:off x="6058950" y="3008825"/>
            <a:ext cx="2530500" cy="3285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Favorite time of day:</a:t>
            </a:r>
            <a:endParaRPr>
              <a:latin typeface="Georgia"/>
              <a:ea typeface="Georgia"/>
              <a:cs typeface="Georgia"/>
              <a:sym typeface="Georgia"/>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21" name="Shape 1221"/>
        <p:cNvGrpSpPr/>
        <p:nvPr/>
      </p:nvGrpSpPr>
      <p:grpSpPr>
        <a:xfrm>
          <a:off x="0" y="0"/>
          <a:ext cx="0" cy="0"/>
          <a:chOff x="0" y="0"/>
          <a:chExt cx="0" cy="0"/>
        </a:xfrm>
      </p:grpSpPr>
      <p:sp>
        <p:nvSpPr>
          <p:cNvPr id="1222" name="Google Shape;1222;p135"/>
          <p:cNvSpPr/>
          <p:nvPr/>
        </p:nvSpPr>
        <p:spPr>
          <a:xfrm>
            <a:off x="334500" y="1196850"/>
            <a:ext cx="8447700" cy="35865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35"/>
          <p:cNvSpPr txBox="1"/>
          <p:nvPr/>
        </p:nvSpPr>
        <p:spPr>
          <a:xfrm>
            <a:off x="679675" y="1196850"/>
            <a:ext cx="7849500" cy="35865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0"/>
              </a:spcBef>
              <a:spcAft>
                <a:spcPts val="0"/>
              </a:spcAft>
              <a:buNone/>
            </a:pPr>
            <a:r>
              <a:rPr b="1" lang="en" sz="1600">
                <a:latin typeface="Georgia"/>
                <a:ea typeface="Georgia"/>
                <a:cs typeface="Georgia"/>
                <a:sym typeface="Georgia"/>
              </a:rPr>
              <a:t>Let’s take a moment to look at our progress so far on our project! </a:t>
            </a:r>
            <a:r>
              <a:rPr lang="en" sz="1600">
                <a:latin typeface="Georgia"/>
                <a:ea typeface="Georgia"/>
                <a:cs typeface="Georgia"/>
                <a:sym typeface="Georgia"/>
              </a:rPr>
              <a:t>Once it is completely done, where can we post it with parents’ permission if necessary?</a:t>
            </a:r>
            <a:endParaRPr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How can we use what we created to influence others? To share what we learned in this journey thus far?</a:t>
            </a:r>
            <a:endParaRPr>
              <a:latin typeface="Georgia"/>
              <a:ea typeface="Georgia"/>
              <a:cs typeface="Georgia"/>
              <a:sym typeface="Georgia"/>
            </a:endParaRPr>
          </a:p>
          <a:p>
            <a:pPr indent="0" lvl="0" marL="0" rtl="0" algn="l">
              <a:lnSpc>
                <a:spcPct val="115000"/>
              </a:lnSpc>
              <a:spcBef>
                <a:spcPts val="0"/>
              </a:spcBef>
              <a:spcAft>
                <a:spcPts val="0"/>
              </a:spcAft>
              <a:buNone/>
            </a:pPr>
            <a:r>
              <a:t/>
            </a:r>
            <a:endParaRPr>
              <a:latin typeface="Georgia"/>
              <a:ea typeface="Georgia"/>
              <a:cs typeface="Georgia"/>
              <a:sym typeface="Georgia"/>
            </a:endParaRPr>
          </a:p>
          <a:p>
            <a:pPr indent="0" lvl="0" marL="0" rtl="0" algn="l">
              <a:lnSpc>
                <a:spcPct val="115000"/>
              </a:lnSpc>
              <a:spcBef>
                <a:spcPts val="0"/>
              </a:spcBef>
              <a:spcAft>
                <a:spcPts val="0"/>
              </a:spcAft>
              <a:buNone/>
            </a:pPr>
            <a:r>
              <a:rPr b="1" lang="en" sz="1600">
                <a:latin typeface="Georgia"/>
                <a:ea typeface="Georgia"/>
                <a:cs typeface="Georgia"/>
                <a:sym typeface="Georgia"/>
              </a:rPr>
              <a:t>Can we... </a:t>
            </a:r>
            <a:endParaRPr b="1" sz="1600">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Post it online? Share it with friends and family?</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Share the results with others?</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Use it as inspiration to write letters to media gurus to change the way things are presented?</a:t>
            </a:r>
            <a:endParaRPr>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latin typeface="Georgia"/>
                <a:ea typeface="Georgia"/>
                <a:cs typeface="Georgia"/>
                <a:sym typeface="Georgia"/>
              </a:rPr>
              <a:t>Use it to inspire individuals to follow body positivity influencers rather than weight loss influencers?</a:t>
            </a:r>
            <a:endParaRPr>
              <a:latin typeface="Georgia"/>
              <a:ea typeface="Georgia"/>
              <a:cs typeface="Georgia"/>
              <a:sym typeface="Georgia"/>
            </a:endParaRPr>
          </a:p>
        </p:txBody>
      </p:sp>
      <p:sp>
        <p:nvSpPr>
          <p:cNvPr id="1224" name="Google Shape;1224;p135"/>
          <p:cNvSpPr txBox="1"/>
          <p:nvPr>
            <p:ph type="title"/>
          </p:nvPr>
        </p:nvSpPr>
        <p:spPr>
          <a:xfrm>
            <a:off x="334502" y="2743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solidFill>
                  <a:srgbClr val="000000"/>
                </a:solidFill>
              </a:rPr>
              <a:t>So, how can we influence others?</a:t>
            </a:r>
            <a:endParaRPr>
              <a:solidFill>
                <a:srgbClr val="00000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50"/>
        </a:solidFill>
      </p:bgPr>
    </p:bg>
    <p:spTree>
      <p:nvGrpSpPr>
        <p:cNvPr id="1228" name="Shape 1228"/>
        <p:cNvGrpSpPr/>
        <p:nvPr/>
      </p:nvGrpSpPr>
      <p:grpSpPr>
        <a:xfrm>
          <a:off x="0" y="0"/>
          <a:ext cx="0" cy="0"/>
          <a:chOff x="0" y="0"/>
          <a:chExt cx="0" cy="0"/>
        </a:xfrm>
      </p:grpSpPr>
      <p:sp>
        <p:nvSpPr>
          <p:cNvPr id="1229" name="Google Shape;1229;p136"/>
          <p:cNvSpPr/>
          <p:nvPr/>
        </p:nvSpPr>
        <p:spPr>
          <a:xfrm>
            <a:off x="361950" y="350550"/>
            <a:ext cx="84201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36"/>
          <p:cNvSpPr txBox="1"/>
          <p:nvPr/>
        </p:nvSpPr>
        <p:spPr>
          <a:xfrm>
            <a:off x="449425" y="31233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latin typeface="Georgia"/>
                <a:ea typeface="Georgia"/>
                <a:cs typeface="Georgia"/>
                <a:sym typeface="Georgia"/>
              </a:rPr>
              <a:t>Work time.</a:t>
            </a:r>
            <a:endParaRPr sz="3300">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Let’s also take time to continue working on our project and to </a:t>
            </a:r>
            <a:endParaRPr sz="1600">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latin typeface="Georgia"/>
                <a:ea typeface="Georgia"/>
                <a:cs typeface="Georgia"/>
                <a:sym typeface="Georgia"/>
              </a:rPr>
              <a:t>really brainstorm and come up with a plan to share our product.</a:t>
            </a:r>
            <a:endParaRPr>
              <a:latin typeface="Georgia"/>
              <a:ea typeface="Georgia"/>
              <a:cs typeface="Georgia"/>
              <a:sym typeface="Georgia"/>
            </a:endParaRPr>
          </a:p>
        </p:txBody>
      </p:sp>
      <p:pic>
        <p:nvPicPr>
          <p:cNvPr id="1231" name="Google Shape;1231;p136"/>
          <p:cNvPicPr preferRelativeResize="0"/>
          <p:nvPr/>
        </p:nvPicPr>
        <p:blipFill rotWithShape="1">
          <a:blip r:embed="rId3">
            <a:alphaModFix/>
          </a:blip>
          <a:srcRect b="0" l="33448" r="32758" t="0"/>
          <a:stretch/>
        </p:blipFill>
        <p:spPr>
          <a:xfrm>
            <a:off x="3955650" y="809900"/>
            <a:ext cx="1310595" cy="2237227"/>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1235" name="Shape 1235"/>
        <p:cNvGrpSpPr/>
        <p:nvPr/>
      </p:nvGrpSpPr>
      <p:grpSpPr>
        <a:xfrm>
          <a:off x="0" y="0"/>
          <a:ext cx="0" cy="0"/>
          <a:chOff x="0" y="0"/>
          <a:chExt cx="0" cy="0"/>
        </a:xfrm>
      </p:grpSpPr>
      <p:sp>
        <p:nvSpPr>
          <p:cNvPr id="1236" name="Google Shape;1236;p137"/>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37"/>
          <p:cNvSpPr txBox="1"/>
          <p:nvPr/>
        </p:nvSpPr>
        <p:spPr>
          <a:xfrm>
            <a:off x="3587600" y="1887300"/>
            <a:ext cx="49413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You have earned your Influence award!</a:t>
            </a:r>
            <a:endParaRPr sz="3300">
              <a:solidFill>
                <a:srgbClr val="FFFFFF"/>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600">
                <a:solidFill>
                  <a:srgbClr val="FFFFFF"/>
                </a:solidFill>
                <a:latin typeface="Georgia"/>
                <a:ea typeface="Georgia"/>
                <a:cs typeface="Georgia"/>
                <a:sym typeface="Georgia"/>
              </a:rPr>
              <a:t>To complete this journey...you need to                               make a promise to Cultivate Change!</a:t>
            </a:r>
            <a:endParaRPr sz="1600">
              <a:solidFill>
                <a:srgbClr val="FFFFFF"/>
              </a:solidFill>
              <a:latin typeface="Georgia"/>
              <a:ea typeface="Georgia"/>
              <a:cs typeface="Georgia"/>
              <a:sym typeface="Georgia"/>
            </a:endParaRPr>
          </a:p>
        </p:txBody>
      </p:sp>
      <p:pic>
        <p:nvPicPr>
          <p:cNvPr id="1238" name="Google Shape;1238;p137"/>
          <p:cNvPicPr preferRelativeResize="0"/>
          <p:nvPr/>
        </p:nvPicPr>
        <p:blipFill rotWithShape="1">
          <a:blip r:embed="rId3">
            <a:alphaModFix/>
          </a:blip>
          <a:srcRect b="0" l="33820" r="33968" t="0"/>
          <a:stretch/>
        </p:blipFill>
        <p:spPr>
          <a:xfrm>
            <a:off x="984575" y="746950"/>
            <a:ext cx="2032555" cy="3639997"/>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1242" name="Shape 1242"/>
        <p:cNvGrpSpPr/>
        <p:nvPr/>
      </p:nvGrpSpPr>
      <p:grpSpPr>
        <a:xfrm>
          <a:off x="0" y="0"/>
          <a:ext cx="0" cy="0"/>
          <a:chOff x="0" y="0"/>
          <a:chExt cx="0" cy="0"/>
        </a:xfrm>
      </p:grpSpPr>
      <p:sp>
        <p:nvSpPr>
          <p:cNvPr id="1243" name="Google Shape;1243;p138"/>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38"/>
          <p:cNvSpPr txBox="1"/>
          <p:nvPr/>
        </p:nvSpPr>
        <p:spPr>
          <a:xfrm>
            <a:off x="449425" y="3047123"/>
            <a:ext cx="82452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1600"/>
              </a:spcAft>
              <a:buClr>
                <a:schemeClr val="dk1"/>
              </a:buClr>
              <a:buSzPts val="1100"/>
              <a:buFont typeface="Arial"/>
              <a:buNone/>
            </a:pPr>
            <a:r>
              <a:rPr lang="en" sz="3300">
                <a:solidFill>
                  <a:srgbClr val="FFFFFF"/>
                </a:solidFill>
                <a:latin typeface="Georgia"/>
                <a:ea typeface="Georgia"/>
                <a:cs typeface="Georgia"/>
                <a:sym typeface="Georgia"/>
              </a:rPr>
              <a:t>A commitment to Cultivate.                                       </a:t>
            </a:r>
            <a:r>
              <a:rPr lang="en" sz="1600">
                <a:solidFill>
                  <a:srgbClr val="FFFFFF"/>
                </a:solidFill>
                <a:latin typeface="Georgia"/>
                <a:ea typeface="Georgia"/>
                <a:cs typeface="Georgia"/>
                <a:sym typeface="Georgia"/>
              </a:rPr>
              <a:t>Now, it’s time to challenge </a:t>
            </a:r>
            <a:r>
              <a:rPr b="1" lang="en" sz="1600">
                <a:solidFill>
                  <a:srgbClr val="FFFFFF"/>
                </a:solidFill>
                <a:latin typeface="Georgia"/>
                <a:ea typeface="Georgia"/>
                <a:cs typeface="Georgia"/>
                <a:sym typeface="Georgia"/>
              </a:rPr>
              <a:t>yourself</a:t>
            </a:r>
            <a:r>
              <a:rPr lang="en" sz="1600">
                <a:solidFill>
                  <a:srgbClr val="FFFFFF"/>
                </a:solidFill>
                <a:latin typeface="Georgia"/>
                <a:ea typeface="Georgia"/>
                <a:cs typeface="Georgia"/>
                <a:sym typeface="Georgia"/>
              </a:rPr>
              <a:t> to cultivate better use of media in YOUR OWN life.</a:t>
            </a:r>
            <a:endParaRPr sz="1600">
              <a:solidFill>
                <a:srgbClr val="FFFFFF"/>
              </a:solidFill>
              <a:latin typeface="Georgia"/>
              <a:ea typeface="Georgia"/>
              <a:cs typeface="Georgia"/>
              <a:sym typeface="Georgia"/>
            </a:endParaRPr>
          </a:p>
        </p:txBody>
      </p:sp>
      <p:pic>
        <p:nvPicPr>
          <p:cNvPr id="1245" name="Google Shape;1245;p138"/>
          <p:cNvPicPr preferRelativeResize="0"/>
          <p:nvPr/>
        </p:nvPicPr>
        <p:blipFill rotWithShape="1">
          <a:blip r:embed="rId3">
            <a:alphaModFix/>
          </a:blip>
          <a:srcRect b="0" l="67789" r="0" t="0"/>
          <a:stretch/>
        </p:blipFill>
        <p:spPr>
          <a:xfrm>
            <a:off x="3947405" y="904977"/>
            <a:ext cx="1249180" cy="2237227"/>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139"/>
          <p:cNvSpPr/>
          <p:nvPr/>
        </p:nvSpPr>
        <p:spPr>
          <a:xfrm>
            <a:off x="3413600" y="287700"/>
            <a:ext cx="1929600" cy="12816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1" name="Google Shape;1251;p139"/>
          <p:cNvPicPr preferRelativeResize="0"/>
          <p:nvPr/>
        </p:nvPicPr>
        <p:blipFill rotWithShape="1">
          <a:blip r:embed="rId3">
            <a:alphaModFix/>
          </a:blip>
          <a:srcRect b="0" l="15838" r="15920" t="0"/>
          <a:stretch/>
        </p:blipFill>
        <p:spPr>
          <a:xfrm>
            <a:off x="584300" y="504450"/>
            <a:ext cx="2327825" cy="848100"/>
          </a:xfrm>
          <a:prstGeom prst="rect">
            <a:avLst/>
          </a:prstGeom>
          <a:noFill/>
          <a:ln>
            <a:noFill/>
          </a:ln>
        </p:spPr>
      </p:pic>
      <p:pic>
        <p:nvPicPr>
          <p:cNvPr id="1252" name="Google Shape;1252;p139"/>
          <p:cNvPicPr preferRelativeResize="0"/>
          <p:nvPr/>
        </p:nvPicPr>
        <p:blipFill rotWithShape="1">
          <a:blip r:embed="rId4">
            <a:alphaModFix/>
          </a:blip>
          <a:srcRect b="0" l="0" r="0" t="0"/>
          <a:stretch/>
        </p:blipFill>
        <p:spPr>
          <a:xfrm>
            <a:off x="3887513" y="469774"/>
            <a:ext cx="981750" cy="917445"/>
          </a:xfrm>
          <a:prstGeom prst="rect">
            <a:avLst/>
          </a:prstGeom>
          <a:noFill/>
          <a:ln>
            <a:noFill/>
          </a:ln>
        </p:spPr>
      </p:pic>
      <p:sp>
        <p:nvSpPr>
          <p:cNvPr id="1253" name="Google Shape;1253;p139"/>
          <p:cNvSpPr/>
          <p:nvPr/>
        </p:nvSpPr>
        <p:spPr>
          <a:xfrm>
            <a:off x="3413600" y="1675735"/>
            <a:ext cx="1929600" cy="31263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4" name="Google Shape;1254;p139"/>
          <p:cNvPicPr preferRelativeResize="0"/>
          <p:nvPr/>
        </p:nvPicPr>
        <p:blipFill>
          <a:blip r:embed="rId5">
            <a:alphaModFix/>
          </a:blip>
          <a:stretch>
            <a:fillRect/>
          </a:stretch>
        </p:blipFill>
        <p:spPr>
          <a:xfrm>
            <a:off x="5448050" y="287707"/>
            <a:ext cx="3356325" cy="4514225"/>
          </a:xfrm>
          <a:prstGeom prst="rect">
            <a:avLst/>
          </a:prstGeom>
          <a:noFill/>
          <a:ln>
            <a:noFill/>
          </a:ln>
        </p:spPr>
      </p:pic>
      <p:pic>
        <p:nvPicPr>
          <p:cNvPr id="1255" name="Google Shape;1255;p139"/>
          <p:cNvPicPr preferRelativeResize="0"/>
          <p:nvPr/>
        </p:nvPicPr>
        <p:blipFill>
          <a:blip r:embed="rId6">
            <a:alphaModFix/>
          </a:blip>
          <a:stretch>
            <a:fillRect/>
          </a:stretch>
        </p:blipFill>
        <p:spPr>
          <a:xfrm>
            <a:off x="396100" y="1675725"/>
            <a:ext cx="2912650" cy="1639875"/>
          </a:xfrm>
          <a:prstGeom prst="rect">
            <a:avLst/>
          </a:prstGeom>
          <a:noFill/>
          <a:ln>
            <a:noFill/>
          </a:ln>
        </p:spPr>
      </p:pic>
      <p:pic>
        <p:nvPicPr>
          <p:cNvPr id="1256" name="Google Shape;1256;p139"/>
          <p:cNvPicPr preferRelativeResize="0"/>
          <p:nvPr/>
        </p:nvPicPr>
        <p:blipFill>
          <a:blip r:embed="rId7">
            <a:alphaModFix/>
          </a:blip>
          <a:stretch>
            <a:fillRect/>
          </a:stretch>
        </p:blipFill>
        <p:spPr>
          <a:xfrm>
            <a:off x="396100" y="3848800"/>
            <a:ext cx="1298100" cy="528650"/>
          </a:xfrm>
          <a:prstGeom prst="rect">
            <a:avLst/>
          </a:prstGeom>
          <a:noFill/>
          <a:ln>
            <a:noFill/>
          </a:ln>
        </p:spPr>
      </p:pic>
      <p:pic>
        <p:nvPicPr>
          <p:cNvPr id="1257" name="Google Shape;1257;p139"/>
          <p:cNvPicPr preferRelativeResize="0"/>
          <p:nvPr/>
        </p:nvPicPr>
        <p:blipFill rotWithShape="1">
          <a:blip r:embed="rId8">
            <a:alphaModFix/>
          </a:blip>
          <a:srcRect b="0" l="67789" r="0" t="0"/>
          <a:stretch/>
        </p:blipFill>
        <p:spPr>
          <a:xfrm>
            <a:off x="3753818" y="2268377"/>
            <a:ext cx="1249180" cy="2237227"/>
          </a:xfrm>
          <a:prstGeom prst="rect">
            <a:avLst/>
          </a:prstGeom>
          <a:noFill/>
          <a:ln>
            <a:noFill/>
          </a:ln>
        </p:spPr>
      </p:pic>
      <p:pic>
        <p:nvPicPr>
          <p:cNvPr id="1258" name="Google Shape;1258;p139"/>
          <p:cNvPicPr preferRelativeResize="0"/>
          <p:nvPr/>
        </p:nvPicPr>
        <p:blipFill>
          <a:blip r:embed="rId9">
            <a:alphaModFix/>
          </a:blip>
          <a:stretch>
            <a:fillRect/>
          </a:stretch>
        </p:blipFill>
        <p:spPr>
          <a:xfrm>
            <a:off x="1944300" y="3503525"/>
            <a:ext cx="1219200" cy="12192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40"/>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40"/>
          <p:cNvSpPr/>
          <p:nvPr/>
        </p:nvSpPr>
        <p:spPr>
          <a:xfrm>
            <a:off x="343550" y="351638"/>
            <a:ext cx="1760100" cy="2192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5" name="Google Shape;1265;p140"/>
          <p:cNvPicPr preferRelativeResize="0"/>
          <p:nvPr/>
        </p:nvPicPr>
        <p:blipFill rotWithShape="1">
          <a:blip r:embed="rId3">
            <a:alphaModFix/>
          </a:blip>
          <a:srcRect b="0" l="0" r="0" t="0"/>
          <a:stretch/>
        </p:blipFill>
        <p:spPr>
          <a:xfrm>
            <a:off x="611998" y="870997"/>
            <a:ext cx="1234910" cy="1154023"/>
          </a:xfrm>
          <a:prstGeom prst="rect">
            <a:avLst/>
          </a:prstGeom>
          <a:noFill/>
          <a:ln>
            <a:noFill/>
          </a:ln>
        </p:spPr>
      </p:pic>
      <p:sp>
        <p:nvSpPr>
          <p:cNvPr id="1266" name="Google Shape;1266;p140"/>
          <p:cNvSpPr/>
          <p:nvPr/>
        </p:nvSpPr>
        <p:spPr>
          <a:xfrm>
            <a:off x="2413850" y="351650"/>
            <a:ext cx="6044100" cy="4440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solidFill>
                  <a:schemeClr val="dk1"/>
                </a:solidFill>
                <a:latin typeface="Georgia"/>
                <a:ea typeface="Georgia"/>
                <a:cs typeface="Georgia"/>
                <a:sym typeface="Georgia"/>
              </a:rPr>
              <a:t>A commitment to Cultivate!</a:t>
            </a:r>
            <a:endParaRPr sz="3300">
              <a:solidFill>
                <a:schemeClr val="dk1"/>
              </a:solidFill>
              <a:latin typeface="Georgia"/>
              <a:ea typeface="Georgia"/>
              <a:cs typeface="Georgia"/>
              <a:sym typeface="Georgia"/>
            </a:endParaRPr>
          </a:p>
          <a:p>
            <a:pPr indent="0" lvl="0" marL="0" rtl="0" algn="l">
              <a:lnSpc>
                <a:spcPct val="115000"/>
              </a:lnSpc>
              <a:spcBef>
                <a:spcPts val="0"/>
              </a:spcBef>
              <a:spcAft>
                <a:spcPts val="0"/>
              </a:spcAft>
              <a:buSzPts val="1100"/>
              <a:buNone/>
            </a:pPr>
            <a:r>
              <a:t/>
            </a:r>
            <a:endParaRPr sz="1600">
              <a:solidFill>
                <a:schemeClr val="dk1"/>
              </a:solidFill>
              <a:latin typeface="Georgia"/>
              <a:ea typeface="Georgia"/>
              <a:cs typeface="Georgia"/>
              <a:sym typeface="Georgia"/>
            </a:endParaRPr>
          </a:p>
          <a:p>
            <a:pPr indent="0" lvl="0" marL="0" rtl="0" algn="l">
              <a:lnSpc>
                <a:spcPct val="115000"/>
              </a:lnSpc>
              <a:spcBef>
                <a:spcPts val="0"/>
              </a:spcBef>
              <a:spcAft>
                <a:spcPts val="0"/>
              </a:spcAft>
              <a:buSzPts val="1100"/>
              <a:buNone/>
            </a:pPr>
            <a:r>
              <a:rPr lang="en" sz="1600">
                <a:solidFill>
                  <a:schemeClr val="dk1"/>
                </a:solidFill>
                <a:latin typeface="Georgia"/>
                <a:ea typeface="Georgia"/>
                <a:cs typeface="Georgia"/>
                <a:sym typeface="Georgia"/>
              </a:rPr>
              <a:t>What are some ideas people have of how to cultivate this commitment to putting the me back in media in your daily life?</a:t>
            </a:r>
            <a:endParaRPr sz="1600">
              <a:solidFill>
                <a:schemeClr val="dk1"/>
              </a:solidFill>
              <a:latin typeface="Georgia"/>
              <a:ea typeface="Georgia"/>
              <a:cs typeface="Georgia"/>
              <a:sym typeface="Georgia"/>
            </a:endParaRPr>
          </a:p>
          <a:p>
            <a:pPr indent="-330200" lvl="0" marL="457200" rtl="0" algn="l">
              <a:lnSpc>
                <a:spcPct val="115000"/>
              </a:lnSpc>
              <a:spcBef>
                <a:spcPts val="0"/>
              </a:spcBef>
              <a:spcAft>
                <a:spcPts val="0"/>
              </a:spcAft>
              <a:buClr>
                <a:schemeClr val="dk1"/>
              </a:buClr>
              <a:buSzPts val="1600"/>
              <a:buFont typeface="Georgia"/>
              <a:buChar char="●"/>
            </a:pPr>
            <a:r>
              <a:rPr lang="en" sz="1600">
                <a:solidFill>
                  <a:schemeClr val="dk1"/>
                </a:solidFill>
                <a:latin typeface="Georgia"/>
                <a:ea typeface="Georgia"/>
                <a:cs typeface="Georgia"/>
                <a:sym typeface="Georgia"/>
              </a:rPr>
              <a:t>You could commit to saying no to the TV stereotypes.</a:t>
            </a:r>
            <a:endParaRPr sz="1600">
              <a:solidFill>
                <a:schemeClr val="dk1"/>
              </a:solidFill>
              <a:latin typeface="Georgia"/>
              <a:ea typeface="Georgia"/>
              <a:cs typeface="Georgia"/>
              <a:sym typeface="Georgia"/>
            </a:endParaRPr>
          </a:p>
          <a:p>
            <a:pPr indent="-330200" lvl="0" marL="457200" rtl="0" algn="l">
              <a:lnSpc>
                <a:spcPct val="115000"/>
              </a:lnSpc>
              <a:spcBef>
                <a:spcPts val="0"/>
              </a:spcBef>
              <a:spcAft>
                <a:spcPts val="0"/>
              </a:spcAft>
              <a:buClr>
                <a:schemeClr val="dk1"/>
              </a:buClr>
              <a:buSzPts val="1600"/>
              <a:buFont typeface="Georgia"/>
              <a:buChar char="●"/>
            </a:pPr>
            <a:r>
              <a:rPr lang="en" sz="1600">
                <a:solidFill>
                  <a:schemeClr val="dk1"/>
                </a:solidFill>
                <a:latin typeface="Georgia"/>
                <a:ea typeface="Georgia"/>
                <a:cs typeface="Georgia"/>
                <a:sym typeface="Georgia"/>
              </a:rPr>
              <a:t>You could reinvent yourself as a positive only role model on social media or a “real” role model who portrays her real life and not the perfect picture image.</a:t>
            </a:r>
            <a:endParaRPr sz="1600">
              <a:solidFill>
                <a:schemeClr val="dk1"/>
              </a:solidFill>
              <a:latin typeface="Georgia"/>
              <a:ea typeface="Georgia"/>
              <a:cs typeface="Georgia"/>
              <a:sym typeface="Georgia"/>
            </a:endParaRPr>
          </a:p>
          <a:p>
            <a:pPr indent="-330200" lvl="0" marL="457200" rtl="0" algn="l">
              <a:lnSpc>
                <a:spcPct val="115000"/>
              </a:lnSpc>
              <a:spcBef>
                <a:spcPts val="0"/>
              </a:spcBef>
              <a:spcAft>
                <a:spcPts val="0"/>
              </a:spcAft>
              <a:buClr>
                <a:schemeClr val="dk1"/>
              </a:buClr>
              <a:buSzPts val="1600"/>
              <a:buFont typeface="Georgia"/>
              <a:buChar char="●"/>
            </a:pPr>
            <a:r>
              <a:rPr lang="en" sz="1600">
                <a:solidFill>
                  <a:schemeClr val="dk1"/>
                </a:solidFill>
                <a:latin typeface="Georgia"/>
                <a:ea typeface="Georgia"/>
                <a:cs typeface="Georgia"/>
                <a:sym typeface="Georgia"/>
              </a:rPr>
              <a:t>You can make a commitment to reduce your time online.</a:t>
            </a:r>
            <a:endParaRPr sz="3300">
              <a:solidFill>
                <a:schemeClr val="dk1"/>
              </a:solidFill>
              <a:latin typeface="Georgia"/>
              <a:ea typeface="Georgia"/>
              <a:cs typeface="Georgia"/>
              <a:sym typeface="Georgia"/>
            </a:endParaRPr>
          </a:p>
        </p:txBody>
      </p:sp>
      <p:pic>
        <p:nvPicPr>
          <p:cNvPr id="1267" name="Google Shape;1267;p140"/>
          <p:cNvPicPr preferRelativeResize="0"/>
          <p:nvPr/>
        </p:nvPicPr>
        <p:blipFill rotWithShape="1">
          <a:blip r:embed="rId4">
            <a:alphaModFix/>
          </a:blip>
          <a:srcRect b="0" l="67789" r="0" t="0"/>
          <a:stretch/>
        </p:blipFill>
        <p:spPr>
          <a:xfrm>
            <a:off x="673675" y="2753104"/>
            <a:ext cx="1099851" cy="19697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41"/>
          <p:cNvSpPr/>
          <p:nvPr/>
        </p:nvSpPr>
        <p:spPr>
          <a:xfrm>
            <a:off x="343550" y="2684063"/>
            <a:ext cx="1771800" cy="2107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41"/>
          <p:cNvSpPr/>
          <p:nvPr/>
        </p:nvSpPr>
        <p:spPr>
          <a:xfrm>
            <a:off x="343550" y="351638"/>
            <a:ext cx="1760100" cy="21927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4" name="Google Shape;1274;p141"/>
          <p:cNvPicPr preferRelativeResize="0"/>
          <p:nvPr/>
        </p:nvPicPr>
        <p:blipFill rotWithShape="1">
          <a:blip r:embed="rId3">
            <a:alphaModFix/>
          </a:blip>
          <a:srcRect b="0" l="0" r="0" t="0"/>
          <a:stretch/>
        </p:blipFill>
        <p:spPr>
          <a:xfrm>
            <a:off x="611998" y="870997"/>
            <a:ext cx="1234910" cy="1154023"/>
          </a:xfrm>
          <a:prstGeom prst="rect">
            <a:avLst/>
          </a:prstGeom>
          <a:noFill/>
          <a:ln>
            <a:noFill/>
          </a:ln>
        </p:spPr>
      </p:pic>
      <p:sp>
        <p:nvSpPr>
          <p:cNvPr id="1275" name="Google Shape;1275;p141"/>
          <p:cNvSpPr/>
          <p:nvPr/>
        </p:nvSpPr>
        <p:spPr>
          <a:xfrm>
            <a:off x="2413850" y="351650"/>
            <a:ext cx="6397500" cy="7008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SzPts val="1100"/>
              <a:buNone/>
            </a:pPr>
            <a:r>
              <a:rPr lang="en" sz="3300">
                <a:solidFill>
                  <a:schemeClr val="dk1"/>
                </a:solidFill>
                <a:latin typeface="Georgia"/>
                <a:ea typeface="Georgia"/>
                <a:cs typeface="Georgia"/>
                <a:sym typeface="Georgia"/>
              </a:rPr>
              <a:t>A commitment to Cultivate!</a:t>
            </a:r>
            <a:endParaRPr sz="1600">
              <a:latin typeface="Georgia"/>
              <a:ea typeface="Georgia"/>
              <a:cs typeface="Georgia"/>
              <a:sym typeface="Georgia"/>
            </a:endParaRPr>
          </a:p>
        </p:txBody>
      </p:sp>
      <p:pic>
        <p:nvPicPr>
          <p:cNvPr id="1276" name="Google Shape;1276;p141"/>
          <p:cNvPicPr preferRelativeResize="0"/>
          <p:nvPr/>
        </p:nvPicPr>
        <p:blipFill rotWithShape="1">
          <a:blip r:embed="rId4">
            <a:alphaModFix/>
          </a:blip>
          <a:srcRect b="0" l="67789" r="0" t="0"/>
          <a:stretch/>
        </p:blipFill>
        <p:spPr>
          <a:xfrm>
            <a:off x="673675" y="2753104"/>
            <a:ext cx="1099851" cy="1969725"/>
          </a:xfrm>
          <a:prstGeom prst="rect">
            <a:avLst/>
          </a:prstGeom>
          <a:noFill/>
          <a:ln>
            <a:noFill/>
          </a:ln>
        </p:spPr>
      </p:pic>
      <p:pic>
        <p:nvPicPr>
          <p:cNvPr id="1277" name="Google Shape;1277;p141"/>
          <p:cNvPicPr preferRelativeResize="0"/>
          <p:nvPr/>
        </p:nvPicPr>
        <p:blipFill>
          <a:blip r:embed="rId5">
            <a:alphaModFix/>
          </a:blip>
          <a:stretch>
            <a:fillRect/>
          </a:stretch>
        </p:blipFill>
        <p:spPr>
          <a:xfrm>
            <a:off x="5479850" y="1217575"/>
            <a:ext cx="3359349" cy="3420552"/>
          </a:xfrm>
          <a:prstGeom prst="rect">
            <a:avLst/>
          </a:prstGeom>
          <a:noFill/>
          <a:ln>
            <a:noFill/>
          </a:ln>
        </p:spPr>
      </p:pic>
      <p:sp>
        <p:nvSpPr>
          <p:cNvPr id="1278" name="Google Shape;1278;p141"/>
          <p:cNvSpPr txBox="1"/>
          <p:nvPr/>
        </p:nvSpPr>
        <p:spPr>
          <a:xfrm>
            <a:off x="2383850" y="1217575"/>
            <a:ext cx="3096000" cy="290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solidFill>
                  <a:schemeClr val="dk1"/>
                </a:solidFill>
                <a:latin typeface="Georgia"/>
                <a:ea typeface="Georgia"/>
                <a:cs typeface="Georgia"/>
                <a:sym typeface="Georgia"/>
              </a:rPr>
              <a:t>Take out a piece of paper and write what appears on the screen on the right.  Now...how do you fill in that blank? </a:t>
            </a:r>
            <a:endParaRPr sz="1600">
              <a:solidFill>
                <a:schemeClr val="dk1"/>
              </a:solidFill>
              <a:latin typeface="Georgia"/>
              <a:ea typeface="Georgia"/>
              <a:cs typeface="Georgia"/>
              <a:sym typeface="Georgia"/>
            </a:endParaRPr>
          </a:p>
          <a:p>
            <a:pPr indent="0" lvl="0" marL="0" rtl="0" algn="l">
              <a:lnSpc>
                <a:spcPct val="115000"/>
              </a:lnSpc>
              <a:spcBef>
                <a:spcPts val="1600"/>
              </a:spcBef>
              <a:spcAft>
                <a:spcPts val="1600"/>
              </a:spcAft>
              <a:buNone/>
            </a:pPr>
            <a:r>
              <a:rPr lang="en" sz="1600">
                <a:solidFill>
                  <a:schemeClr val="dk1"/>
                </a:solidFill>
                <a:latin typeface="Georgia"/>
                <a:ea typeface="Georgia"/>
                <a:cs typeface="Georgia"/>
                <a:sym typeface="Georgia"/>
              </a:rPr>
              <a:t>Once you have written your commitment following these directions, it would be wonderful for some or all of you to share what you plan to do!</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F267"/>
        </a:solidFill>
      </p:bgPr>
    </p:bg>
    <p:spTree>
      <p:nvGrpSpPr>
        <p:cNvPr id="1282" name="Shape 1282"/>
        <p:cNvGrpSpPr/>
        <p:nvPr/>
      </p:nvGrpSpPr>
      <p:grpSpPr>
        <a:xfrm>
          <a:off x="0" y="0"/>
          <a:ext cx="0" cy="0"/>
          <a:chOff x="0" y="0"/>
          <a:chExt cx="0" cy="0"/>
        </a:xfrm>
      </p:grpSpPr>
      <p:sp>
        <p:nvSpPr>
          <p:cNvPr id="1283" name="Google Shape;1283;p142"/>
          <p:cNvSpPr/>
          <p:nvPr/>
        </p:nvSpPr>
        <p:spPr>
          <a:xfrm>
            <a:off x="361950" y="350550"/>
            <a:ext cx="8420100" cy="4432800"/>
          </a:xfrm>
          <a:prstGeom prst="rect">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42"/>
          <p:cNvSpPr txBox="1"/>
          <p:nvPr/>
        </p:nvSpPr>
        <p:spPr>
          <a:xfrm>
            <a:off x="3587600" y="1887300"/>
            <a:ext cx="4941300" cy="135930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0"/>
              </a:spcBef>
              <a:spcAft>
                <a:spcPts val="0"/>
              </a:spcAft>
              <a:buClr>
                <a:schemeClr val="dk1"/>
              </a:buClr>
              <a:buSzPts val="1100"/>
              <a:buFont typeface="Arial"/>
              <a:buNone/>
            </a:pPr>
            <a:r>
              <a:rPr lang="en" sz="3300">
                <a:solidFill>
                  <a:srgbClr val="FFFFFF"/>
                </a:solidFill>
                <a:latin typeface="Georgia"/>
                <a:ea typeface="Georgia"/>
                <a:cs typeface="Georgia"/>
                <a:sym typeface="Georgia"/>
              </a:rPr>
              <a:t>You have earned your Cultivate award!</a:t>
            </a:r>
            <a:endParaRPr b="1" sz="2400">
              <a:solidFill>
                <a:srgbClr val="FFFFFF"/>
              </a:solidFill>
              <a:latin typeface="Georgia"/>
              <a:ea typeface="Georgia"/>
              <a:cs typeface="Georgia"/>
              <a:sym typeface="Georgia"/>
            </a:endParaRPr>
          </a:p>
        </p:txBody>
      </p:sp>
      <p:pic>
        <p:nvPicPr>
          <p:cNvPr id="1285" name="Google Shape;1285;p142"/>
          <p:cNvPicPr preferRelativeResize="0"/>
          <p:nvPr/>
        </p:nvPicPr>
        <p:blipFill rotWithShape="1">
          <a:blip r:embed="rId3">
            <a:alphaModFix/>
          </a:blip>
          <a:srcRect b="129" l="67789" r="0" t="-130"/>
          <a:stretch/>
        </p:blipFill>
        <p:spPr>
          <a:xfrm>
            <a:off x="984575" y="746950"/>
            <a:ext cx="2032555" cy="3639997"/>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43"/>
          <p:cNvSpPr/>
          <p:nvPr/>
        </p:nvSpPr>
        <p:spPr>
          <a:xfrm>
            <a:off x="378550" y="3457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43"/>
          <p:cNvSpPr/>
          <p:nvPr/>
        </p:nvSpPr>
        <p:spPr>
          <a:xfrm>
            <a:off x="3218675" y="350550"/>
            <a:ext cx="5546700" cy="31302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43"/>
          <p:cNvSpPr txBox="1"/>
          <p:nvPr/>
        </p:nvSpPr>
        <p:spPr>
          <a:xfrm>
            <a:off x="378550" y="3500000"/>
            <a:ext cx="8386800" cy="11952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Congratulations, you have                           earned the</a:t>
            </a:r>
            <a:r>
              <a:rPr lang="en" sz="3600">
                <a:solidFill>
                  <a:schemeClr val="dk1"/>
                </a:solidFill>
                <a:latin typeface="Georgia"/>
                <a:ea typeface="Georgia"/>
                <a:cs typeface="Georgia"/>
                <a:sym typeface="Georgia"/>
              </a:rPr>
              <a:t> MEdia Journey!</a:t>
            </a:r>
            <a:endParaRPr sz="1100">
              <a:latin typeface="Georgia"/>
              <a:ea typeface="Georgia"/>
              <a:cs typeface="Georgia"/>
              <a:sym typeface="Georgia"/>
            </a:endParaRPr>
          </a:p>
        </p:txBody>
      </p:sp>
      <p:pic>
        <p:nvPicPr>
          <p:cNvPr id="1293" name="Google Shape;1293;p143"/>
          <p:cNvPicPr preferRelativeResize="0"/>
          <p:nvPr/>
        </p:nvPicPr>
        <p:blipFill rotWithShape="1">
          <a:blip r:embed="rId3">
            <a:alphaModFix/>
          </a:blip>
          <a:srcRect b="0" l="0" r="0" t="0"/>
          <a:stretch/>
        </p:blipFill>
        <p:spPr>
          <a:xfrm>
            <a:off x="643466" y="865227"/>
            <a:ext cx="2176770" cy="2034187"/>
          </a:xfrm>
          <a:prstGeom prst="rect">
            <a:avLst/>
          </a:prstGeom>
          <a:noFill/>
          <a:ln>
            <a:noFill/>
          </a:ln>
        </p:spPr>
      </p:pic>
      <p:pic>
        <p:nvPicPr>
          <p:cNvPr id="1294" name="Google Shape;1294;p143"/>
          <p:cNvPicPr preferRelativeResize="0"/>
          <p:nvPr/>
        </p:nvPicPr>
        <p:blipFill>
          <a:blip r:embed="rId4">
            <a:alphaModFix/>
          </a:blip>
          <a:stretch>
            <a:fillRect/>
          </a:stretch>
        </p:blipFill>
        <p:spPr>
          <a:xfrm>
            <a:off x="3643121" y="555900"/>
            <a:ext cx="4697802" cy="270987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