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Pacifico"/>
      <p:regular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acifico-regular.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9dd687216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9dd687216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9dd687216c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9dd687216c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9dd687216c_0_1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9dd687216c_0_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9dd687216c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9dd687216c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9d8a4cd28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9d8a4cd28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d8a4cd28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d8a4cd28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dd687216c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9dd687216c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9dd687216c_0_1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9dd687216c_0_1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9dd687216c_0_2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9dd687216c_0_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9ae02634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9ae02634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9ae02634b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9ae02634b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9d8a4cd282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9d8a4cd28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9ae02634b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9ae02634b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9d8a4cd28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9d8a4cd28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9ae02634bc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9ae02634bc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9ae02634bc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9ae02634bc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9d8a4cd282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9d8a4cd282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9d8a4cd282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9d8a4cd282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9d8a4cd282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9d8a4cd282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9ae02634bc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g9ae02634bc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9ae02634b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9ae02634b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a:solidFill>
                  <a:schemeClr val="dk1"/>
                </a:solidFill>
              </a:rPr>
              <a:t>*Is your troop running short on time? Go through the recipe, and have the girls make these for their family after the meeting!</a:t>
            </a:r>
            <a:endParaRPr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9d8a4cd282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9d8a4cd282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9ae02634bc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9ae02634bc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txBox="1"/>
          <p:nvPr>
            <p:ph type="title"/>
          </p:nvPr>
        </p:nvSpPr>
        <p:spPr>
          <a:xfrm>
            <a:off x="461350" y="533400"/>
            <a:ext cx="2769600" cy="2571600"/>
          </a:xfrm>
          <a:prstGeom prst="rect">
            <a:avLst/>
          </a:prstGeom>
          <a:noFill/>
        </p:spPr>
        <p:txBody>
          <a:bodyPr anchorCtr="0" anchor="t" bIns="91425" lIns="91425" spcFirstLastPara="1" rIns="91425" wrap="square" tIns="91425">
            <a:noAutofit/>
          </a:bodyPr>
          <a:lstStyle>
            <a:lvl1pPr lvl="0" algn="l">
              <a:lnSpc>
                <a:spcPct val="100000"/>
              </a:lnSpc>
              <a:spcBef>
                <a:spcPts val="0"/>
              </a:spcBef>
              <a:spcAft>
                <a:spcPts val="0"/>
              </a:spcAft>
              <a:buNone/>
              <a:defRPr sz="3000">
                <a:solidFill>
                  <a:srgbClr val="FFFFFF"/>
                </a:solidFill>
              </a:defRPr>
            </a:lvl1pPr>
            <a:lvl2pPr lvl="1" algn="l">
              <a:lnSpc>
                <a:spcPct val="100000"/>
              </a:lnSpc>
              <a:spcBef>
                <a:spcPts val="0"/>
              </a:spcBef>
              <a:spcAft>
                <a:spcPts val="0"/>
              </a:spcAft>
              <a:buNone/>
              <a:defRPr sz="3000">
                <a:solidFill>
                  <a:srgbClr val="FFFFFF"/>
                </a:solidFill>
              </a:defRPr>
            </a:lvl2pPr>
            <a:lvl3pPr lvl="2" algn="l">
              <a:lnSpc>
                <a:spcPct val="100000"/>
              </a:lnSpc>
              <a:spcBef>
                <a:spcPts val="0"/>
              </a:spcBef>
              <a:spcAft>
                <a:spcPts val="0"/>
              </a:spcAft>
              <a:buNone/>
              <a:defRPr sz="3000">
                <a:solidFill>
                  <a:srgbClr val="FFFFFF"/>
                </a:solidFill>
              </a:defRPr>
            </a:lvl3pPr>
            <a:lvl4pPr lvl="3" algn="l">
              <a:lnSpc>
                <a:spcPct val="100000"/>
              </a:lnSpc>
              <a:spcBef>
                <a:spcPts val="0"/>
              </a:spcBef>
              <a:spcAft>
                <a:spcPts val="0"/>
              </a:spcAft>
              <a:buNone/>
              <a:defRPr sz="3000">
                <a:solidFill>
                  <a:srgbClr val="FFFFFF"/>
                </a:solidFill>
              </a:defRPr>
            </a:lvl4pPr>
            <a:lvl5pPr lvl="4" algn="l">
              <a:lnSpc>
                <a:spcPct val="100000"/>
              </a:lnSpc>
              <a:spcBef>
                <a:spcPts val="0"/>
              </a:spcBef>
              <a:spcAft>
                <a:spcPts val="0"/>
              </a:spcAft>
              <a:buNone/>
              <a:defRPr sz="3000">
                <a:solidFill>
                  <a:srgbClr val="FFFFFF"/>
                </a:solidFill>
              </a:defRPr>
            </a:lvl5pPr>
            <a:lvl6pPr lvl="5" algn="l">
              <a:lnSpc>
                <a:spcPct val="100000"/>
              </a:lnSpc>
              <a:spcBef>
                <a:spcPts val="0"/>
              </a:spcBef>
              <a:spcAft>
                <a:spcPts val="0"/>
              </a:spcAft>
              <a:buNone/>
              <a:defRPr sz="3000">
                <a:solidFill>
                  <a:srgbClr val="FFFFFF"/>
                </a:solidFill>
              </a:defRPr>
            </a:lvl6pPr>
            <a:lvl7pPr lvl="6" algn="l">
              <a:lnSpc>
                <a:spcPct val="100000"/>
              </a:lnSpc>
              <a:spcBef>
                <a:spcPts val="0"/>
              </a:spcBef>
              <a:spcAft>
                <a:spcPts val="0"/>
              </a:spcAft>
              <a:buNone/>
              <a:defRPr sz="3000">
                <a:solidFill>
                  <a:srgbClr val="FFFFFF"/>
                </a:solidFill>
              </a:defRPr>
            </a:lvl7pPr>
            <a:lvl8pPr lvl="7" algn="l">
              <a:lnSpc>
                <a:spcPct val="100000"/>
              </a:lnSpc>
              <a:spcBef>
                <a:spcPts val="0"/>
              </a:spcBef>
              <a:spcAft>
                <a:spcPts val="0"/>
              </a:spcAft>
              <a:buNone/>
              <a:defRPr sz="3000">
                <a:solidFill>
                  <a:srgbClr val="FFFFFF"/>
                </a:solidFill>
              </a:defRPr>
            </a:lvl8pPr>
            <a:lvl9pPr lvl="8" algn="l">
              <a:lnSpc>
                <a:spcPct val="100000"/>
              </a:lnSpc>
              <a:spcBef>
                <a:spcPts val="0"/>
              </a:spcBef>
              <a:spcAft>
                <a:spcPts val="0"/>
              </a:spcAft>
              <a:buNone/>
              <a:defRPr sz="3000">
                <a:solidFill>
                  <a:srgbClr val="FFFFFF"/>
                </a:solidFill>
              </a:defRPr>
            </a:lvl9pPr>
          </a:lstStyle>
          <a:p/>
        </p:txBody>
      </p:sp>
      <p:sp>
        <p:nvSpPr>
          <p:cNvPr id="53" name="Google Shape;53;p13"/>
          <p:cNvSpPr txBox="1"/>
          <p:nvPr>
            <p:ph idx="1" type="body"/>
          </p:nvPr>
        </p:nvSpPr>
        <p:spPr>
          <a:xfrm>
            <a:off x="461200" y="3182226"/>
            <a:ext cx="2769600" cy="1251600"/>
          </a:xfrm>
          <a:prstGeom prst="rect">
            <a:avLst/>
          </a:prstGeom>
          <a:noFill/>
        </p:spPr>
        <p:txBody>
          <a:bodyPr anchorCtr="0" anchor="t" bIns="91425" lIns="91425" spcFirstLastPara="1" rIns="91425" wrap="square" tIns="91425">
            <a:noAutofit/>
          </a:bodyPr>
          <a:lstStyle>
            <a:lvl1pPr indent="-317500" lvl="0" marL="457200" algn="l">
              <a:lnSpc>
                <a:spcPct val="115000"/>
              </a:lnSpc>
              <a:spcBef>
                <a:spcPts val="0"/>
              </a:spcBef>
              <a:spcAft>
                <a:spcPts val="0"/>
              </a:spcAft>
              <a:buClr>
                <a:srgbClr val="FFFFFF"/>
              </a:buClr>
              <a:buSzPts val="1400"/>
              <a:buChar char="●"/>
              <a:defRPr sz="1400">
                <a:solidFill>
                  <a:srgbClr val="FFFFFF"/>
                </a:solidFill>
              </a:defRPr>
            </a:lvl1pPr>
            <a:lvl2pPr indent="-304800" lvl="1" marL="914400" algn="l">
              <a:lnSpc>
                <a:spcPct val="115000"/>
              </a:lnSpc>
              <a:spcBef>
                <a:spcPts val="1600"/>
              </a:spcBef>
              <a:spcAft>
                <a:spcPts val="0"/>
              </a:spcAft>
              <a:buClr>
                <a:srgbClr val="FFFFFF"/>
              </a:buClr>
              <a:buSzPts val="1200"/>
              <a:buChar char="○"/>
              <a:defRPr sz="1200">
                <a:solidFill>
                  <a:srgbClr val="FFFFFF"/>
                </a:solidFill>
              </a:defRPr>
            </a:lvl2pPr>
            <a:lvl3pPr indent="-304800" lvl="2" marL="1371600" algn="l">
              <a:lnSpc>
                <a:spcPct val="115000"/>
              </a:lnSpc>
              <a:spcBef>
                <a:spcPts val="1600"/>
              </a:spcBef>
              <a:spcAft>
                <a:spcPts val="0"/>
              </a:spcAft>
              <a:buClr>
                <a:srgbClr val="FFFFFF"/>
              </a:buClr>
              <a:buSzPts val="1200"/>
              <a:buChar char="■"/>
              <a:defRPr sz="1200">
                <a:solidFill>
                  <a:srgbClr val="FFFFFF"/>
                </a:solidFill>
              </a:defRPr>
            </a:lvl3pPr>
            <a:lvl4pPr indent="-304800" lvl="3" marL="1828800" algn="l">
              <a:lnSpc>
                <a:spcPct val="115000"/>
              </a:lnSpc>
              <a:spcBef>
                <a:spcPts val="1600"/>
              </a:spcBef>
              <a:spcAft>
                <a:spcPts val="0"/>
              </a:spcAft>
              <a:buClr>
                <a:srgbClr val="FFFFFF"/>
              </a:buClr>
              <a:buSzPts val="1200"/>
              <a:buChar char="●"/>
              <a:defRPr sz="1200">
                <a:solidFill>
                  <a:srgbClr val="FFFFFF"/>
                </a:solidFill>
              </a:defRPr>
            </a:lvl4pPr>
            <a:lvl5pPr indent="-304800" lvl="4" marL="2286000" algn="l">
              <a:lnSpc>
                <a:spcPct val="115000"/>
              </a:lnSpc>
              <a:spcBef>
                <a:spcPts val="1600"/>
              </a:spcBef>
              <a:spcAft>
                <a:spcPts val="0"/>
              </a:spcAft>
              <a:buClr>
                <a:srgbClr val="FFFFFF"/>
              </a:buClr>
              <a:buSzPts val="1200"/>
              <a:buChar char="○"/>
              <a:defRPr sz="1200">
                <a:solidFill>
                  <a:srgbClr val="FFFFFF"/>
                </a:solidFill>
              </a:defRPr>
            </a:lvl5pPr>
            <a:lvl6pPr indent="-304800" lvl="5" marL="2743200" algn="l">
              <a:lnSpc>
                <a:spcPct val="115000"/>
              </a:lnSpc>
              <a:spcBef>
                <a:spcPts val="1600"/>
              </a:spcBef>
              <a:spcAft>
                <a:spcPts val="0"/>
              </a:spcAft>
              <a:buClr>
                <a:srgbClr val="FFFFFF"/>
              </a:buClr>
              <a:buSzPts val="1200"/>
              <a:buChar char="■"/>
              <a:defRPr sz="1200">
                <a:solidFill>
                  <a:srgbClr val="FFFFFF"/>
                </a:solidFill>
              </a:defRPr>
            </a:lvl6pPr>
            <a:lvl7pPr indent="-304800" lvl="6" marL="3200400" algn="l">
              <a:lnSpc>
                <a:spcPct val="115000"/>
              </a:lnSpc>
              <a:spcBef>
                <a:spcPts val="1600"/>
              </a:spcBef>
              <a:spcAft>
                <a:spcPts val="0"/>
              </a:spcAft>
              <a:buClr>
                <a:srgbClr val="FFFFFF"/>
              </a:buClr>
              <a:buSzPts val="1200"/>
              <a:buChar char="●"/>
              <a:defRPr sz="1200">
                <a:solidFill>
                  <a:srgbClr val="FFFFFF"/>
                </a:solidFill>
              </a:defRPr>
            </a:lvl7pPr>
            <a:lvl8pPr indent="-304800" lvl="7" marL="3657600" algn="l">
              <a:lnSpc>
                <a:spcPct val="115000"/>
              </a:lnSpc>
              <a:spcBef>
                <a:spcPts val="1600"/>
              </a:spcBef>
              <a:spcAft>
                <a:spcPts val="0"/>
              </a:spcAft>
              <a:buClr>
                <a:srgbClr val="FFFFFF"/>
              </a:buClr>
              <a:buSzPts val="1200"/>
              <a:buChar char="○"/>
              <a:defRPr sz="1200">
                <a:solidFill>
                  <a:srgbClr val="FFFFFF"/>
                </a:solidFill>
              </a:defRPr>
            </a:lvl8pPr>
            <a:lvl9pPr indent="-304800" lvl="8" marL="4114800" algn="l">
              <a:lnSpc>
                <a:spcPct val="115000"/>
              </a:lnSpc>
              <a:spcBef>
                <a:spcPts val="1600"/>
              </a:spcBef>
              <a:spcAft>
                <a:spcPts val="1600"/>
              </a:spcAft>
              <a:buClr>
                <a:srgbClr val="FFFFFF"/>
              </a:buClr>
              <a:buSzPts val="1200"/>
              <a:buChar char="■"/>
              <a:defRPr sz="1200">
                <a:solidFill>
                  <a:srgbClr val="FFFFFF"/>
                </a:solidFill>
              </a:defRPr>
            </a:lvl9pPr>
          </a:lstStyle>
          <a:p/>
        </p:txBody>
      </p:sp>
      <p:sp>
        <p:nvSpPr>
          <p:cNvPr id="54" name="Google Shape;54;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7.png"/><Relationship Id="rId6"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hyperlink" Target="http://www.youtube.com/watch?v=o3U39SZ-V-o" TargetMode="External"/><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VnBuWLUeRXU" TargetMode="Externa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www.youtube.com/watch?v=Z7mNwDrr53c" TargetMode="External"/><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 name="Shape 58"/>
        <p:cNvGrpSpPr/>
        <p:nvPr/>
      </p:nvGrpSpPr>
      <p:grpSpPr>
        <a:xfrm>
          <a:off x="0" y="0"/>
          <a:ext cx="0" cy="0"/>
          <a:chOff x="0" y="0"/>
          <a:chExt cx="0" cy="0"/>
        </a:xfrm>
      </p:grpSpPr>
      <p:sp>
        <p:nvSpPr>
          <p:cNvPr id="59" name="Google Shape;59;p14"/>
          <p:cNvSpPr txBox="1"/>
          <p:nvPr/>
        </p:nvSpPr>
        <p:spPr>
          <a:xfrm>
            <a:off x="1174975" y="2077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60" name="Google Shape;60;p14"/>
          <p:cNvSpPr txBox="1"/>
          <p:nvPr/>
        </p:nvSpPr>
        <p:spPr>
          <a:xfrm>
            <a:off x="1193000" y="635500"/>
            <a:ext cx="40482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FF0000"/>
                </a:solidFill>
                <a:latin typeface="Pacifico"/>
                <a:ea typeface="Pacifico"/>
                <a:cs typeface="Pacifico"/>
                <a:sym typeface="Pacifico"/>
              </a:rPr>
              <a:t>Cadette Eating for You Badge</a:t>
            </a:r>
            <a:endParaRPr sz="1800">
              <a:solidFill>
                <a:srgbClr val="FF0000"/>
              </a:solidFill>
              <a:latin typeface="Pacifico"/>
              <a:ea typeface="Pacifico"/>
              <a:cs typeface="Pacifico"/>
              <a:sym typeface="Pacifico"/>
            </a:endParaRPr>
          </a:p>
        </p:txBody>
      </p:sp>
      <p:sp>
        <p:nvSpPr>
          <p:cNvPr id="61" name="Google Shape;61;p14"/>
          <p:cNvSpPr txBox="1"/>
          <p:nvPr/>
        </p:nvSpPr>
        <p:spPr>
          <a:xfrm>
            <a:off x="330150" y="1190175"/>
            <a:ext cx="2972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800">
                <a:solidFill>
                  <a:srgbClr val="000000"/>
                </a:solidFill>
              </a:rPr>
              <a:t>The following slides will walk your troop through a virtual meeting to earn the </a:t>
            </a:r>
            <a:r>
              <a:rPr lang="en" sz="800"/>
              <a:t>Cadette Eating for You </a:t>
            </a:r>
            <a:r>
              <a:rPr lang="en" sz="800">
                <a:solidFill>
                  <a:srgbClr val="000000"/>
                </a:solidFill>
              </a:rPr>
              <a:t>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800" u="sng">
                <a:solidFill>
                  <a:srgbClr val="57BB8A"/>
                </a:solidFill>
                <a:hlinkClick r:id="rId3">
                  <a:extLst>
                    <a:ext uri="{A12FA001-AC4F-418D-AE19-62706E023703}">
                      <ahyp:hlinkClr val="tx"/>
                    </a:ext>
                  </a:extLst>
                </a:hlinkClick>
              </a:rPr>
              <a:t>gsnw.gl/</a:t>
            </a:r>
            <a:r>
              <a:rPr lang="en" sz="8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8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8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8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8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800">
              <a:solidFill>
                <a:srgbClr val="000000"/>
              </a:solidFill>
            </a:endParaRPr>
          </a:p>
          <a:p>
            <a:pPr indent="0" lvl="0" marL="0" rtl="0" algn="l">
              <a:lnSpc>
                <a:spcPct val="115000"/>
              </a:lnSpc>
              <a:spcBef>
                <a:spcPts val="1200"/>
              </a:spcBef>
              <a:spcAft>
                <a:spcPts val="1200"/>
              </a:spcAft>
              <a:buNone/>
            </a:pPr>
            <a:r>
              <a:rPr b="1" lang="en" sz="800">
                <a:solidFill>
                  <a:srgbClr val="000000"/>
                </a:solidFill>
              </a:rPr>
              <a:t>When you send out your meeting invitation, be sure to let girls and parents know what supplies they should have on hand for the online troop meeting. They are things most girls likely have at home. </a:t>
            </a:r>
            <a:endParaRPr sz="800"/>
          </a:p>
        </p:txBody>
      </p:sp>
      <p:sp>
        <p:nvSpPr>
          <p:cNvPr id="62" name="Google Shape;62;p14"/>
          <p:cNvSpPr txBox="1"/>
          <p:nvPr/>
        </p:nvSpPr>
        <p:spPr>
          <a:xfrm>
            <a:off x="3498750" y="1077975"/>
            <a:ext cx="5288700" cy="41796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Cadette Eating for You</a:t>
            </a:r>
            <a:r>
              <a:rPr b="1" lang="en" sz="1000">
                <a:solidFill>
                  <a:srgbClr val="31BA77"/>
                </a:solidFill>
                <a:highlight>
                  <a:srgbClr val="31BA77"/>
                </a:highlight>
              </a:rPr>
              <a:t>:</a:t>
            </a:r>
            <a:r>
              <a:rPr b="1" lang="en" sz="1000">
                <a:solidFill>
                  <a:srgbClr val="FFFFFF"/>
                </a:solidFill>
                <a:highlight>
                  <a:srgbClr val="31BA77"/>
                </a:highlight>
              </a:rPr>
              <a:t>Badge 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0" lvl="0" marL="190500" rtl="0" algn="l">
              <a:lnSpc>
                <a:spcPct val="115000"/>
              </a:lnSpc>
              <a:spcBef>
                <a:spcPts val="1200"/>
              </a:spcBef>
              <a:spcAft>
                <a:spcPts val="0"/>
              </a:spcAft>
              <a:buNone/>
            </a:pPr>
            <a:r>
              <a:rPr b="1" lang="en" sz="900">
                <a:solidFill>
                  <a:schemeClr val="dk1"/>
                </a:solidFill>
              </a:rPr>
              <a:t>Leader facilitation supplies needed:</a:t>
            </a:r>
            <a:r>
              <a:rPr lang="en" sz="900">
                <a:solidFill>
                  <a:schemeClr val="dk1"/>
                </a:solidFill>
              </a:rPr>
              <a:t> (Just the leader would need to gather these, not girls). Gather about 12 pre-packaged food products, things like canned soups, macaroni and cheese, condiments, cereals, granola bars, cookies, crackers, chips.  These won’t be used, but just evaluated in the sugar busters activity.</a:t>
            </a:r>
            <a:endParaRPr sz="900">
              <a:solidFill>
                <a:schemeClr val="dk1"/>
              </a:solidFill>
            </a:endParaRPr>
          </a:p>
          <a:p>
            <a:pPr indent="0" lvl="0" marL="190500" rtl="0" algn="l">
              <a:lnSpc>
                <a:spcPct val="115000"/>
              </a:lnSpc>
              <a:spcBef>
                <a:spcPts val="1200"/>
              </a:spcBef>
              <a:spcAft>
                <a:spcPts val="1200"/>
              </a:spcAft>
              <a:buNone/>
            </a:pPr>
            <a:r>
              <a:rPr b="1" lang="en" sz="900">
                <a:solidFill>
                  <a:srgbClr val="31BA77"/>
                </a:solidFill>
              </a:rPr>
              <a:t>Supplies girls should have on hand:</a:t>
            </a:r>
            <a:r>
              <a:rPr b="1" lang="en" sz="900">
                <a:solidFill>
                  <a:schemeClr val="dk1"/>
                </a:solidFill>
              </a:rPr>
              <a:t>                                                                                                  General supplies:</a:t>
            </a:r>
            <a:r>
              <a:rPr lang="en" sz="900">
                <a:solidFill>
                  <a:schemeClr val="dk1"/>
                </a:solidFill>
              </a:rPr>
              <a:t> Pencils, paper, markers, colored pencils, etc.</a:t>
            </a:r>
            <a:endParaRPr b="1" sz="900">
              <a:solidFill>
                <a:schemeClr val="dk1"/>
              </a:solidFill>
            </a:endParaRPr>
          </a:p>
        </p:txBody>
      </p:sp>
      <p:pic>
        <p:nvPicPr>
          <p:cNvPr id="63" name="Google Shape;63;p14"/>
          <p:cNvPicPr preferRelativeResize="0"/>
          <p:nvPr/>
        </p:nvPicPr>
        <p:blipFill rotWithShape="1">
          <a:blip r:embed="rId5">
            <a:alphaModFix/>
          </a:blip>
          <a:srcRect b="3104" l="0" r="0" t="3095"/>
          <a:stretch/>
        </p:blipFill>
        <p:spPr>
          <a:xfrm flipH="1">
            <a:off x="177401" y="143800"/>
            <a:ext cx="348399" cy="326623"/>
          </a:xfrm>
          <a:prstGeom prst="rect">
            <a:avLst/>
          </a:prstGeom>
          <a:noFill/>
          <a:ln>
            <a:noFill/>
          </a:ln>
        </p:spPr>
      </p:pic>
      <p:sp>
        <p:nvSpPr>
          <p:cNvPr id="64" name="Google Shape;64;p14"/>
          <p:cNvSpPr txBox="1"/>
          <p:nvPr/>
        </p:nvSpPr>
        <p:spPr>
          <a:xfrm>
            <a:off x="3701025" y="2678550"/>
            <a:ext cx="2107200" cy="145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900"/>
              <a:t>For Spa water A</a:t>
            </a:r>
            <a:r>
              <a:rPr b="1" lang="en" sz="900"/>
              <a:t>ctivity:                      </a:t>
            </a:r>
            <a:endParaRPr b="1" sz="900"/>
          </a:p>
          <a:p>
            <a:pPr indent="-285750" lvl="0" marL="457200" rtl="0" algn="l">
              <a:lnSpc>
                <a:spcPct val="115000"/>
              </a:lnSpc>
              <a:spcBef>
                <a:spcPts val="1200"/>
              </a:spcBef>
              <a:spcAft>
                <a:spcPts val="0"/>
              </a:spcAft>
              <a:buSzPts val="900"/>
              <a:buChar char="●"/>
            </a:pPr>
            <a:r>
              <a:rPr lang="en" sz="900"/>
              <a:t>Large container with lid, such as Mason jar or large wide-mouthed water bottles    </a:t>
            </a:r>
            <a:endParaRPr sz="900"/>
          </a:p>
          <a:p>
            <a:pPr indent="-285750" lvl="0" marL="457200" rtl="0" algn="l">
              <a:lnSpc>
                <a:spcPct val="115000"/>
              </a:lnSpc>
              <a:spcBef>
                <a:spcPts val="0"/>
              </a:spcBef>
              <a:spcAft>
                <a:spcPts val="0"/>
              </a:spcAft>
              <a:buSzPts val="900"/>
              <a:buChar char="●"/>
            </a:pPr>
            <a:r>
              <a:rPr lang="en" sz="900"/>
              <a:t>Water and Ice      </a:t>
            </a:r>
            <a:endParaRPr sz="900"/>
          </a:p>
          <a:p>
            <a:pPr indent="-285750" lvl="0" marL="457200" rtl="0" algn="l">
              <a:lnSpc>
                <a:spcPct val="115000"/>
              </a:lnSpc>
              <a:spcBef>
                <a:spcPts val="0"/>
              </a:spcBef>
              <a:spcAft>
                <a:spcPts val="0"/>
              </a:spcAft>
              <a:buSzPts val="900"/>
              <a:buChar char="●"/>
            </a:pPr>
            <a:r>
              <a:rPr lang="en" sz="900"/>
              <a:t>Choice of things to add to water: fresh or frozen fruit, fresh herbs, cucumbers, cinnamon sticks, etc.   </a:t>
            </a:r>
            <a:endParaRPr sz="900"/>
          </a:p>
          <a:p>
            <a:pPr indent="-285750" lvl="0" marL="457200" rtl="0" algn="l">
              <a:lnSpc>
                <a:spcPct val="115000"/>
              </a:lnSpc>
              <a:spcBef>
                <a:spcPts val="0"/>
              </a:spcBef>
              <a:spcAft>
                <a:spcPts val="0"/>
              </a:spcAft>
              <a:buSzPts val="900"/>
              <a:buChar char="●"/>
            </a:pPr>
            <a:r>
              <a:rPr lang="en" sz="900"/>
              <a:t>Knife/cutting board to cut fruit/veg with, if not pre-cut.</a:t>
            </a:r>
            <a:endParaRPr sz="900"/>
          </a:p>
        </p:txBody>
      </p:sp>
      <p:sp>
        <p:nvSpPr>
          <p:cNvPr id="65" name="Google Shape;65;p14"/>
          <p:cNvSpPr txBox="1"/>
          <p:nvPr/>
        </p:nvSpPr>
        <p:spPr>
          <a:xfrm>
            <a:off x="5808225" y="2678550"/>
            <a:ext cx="2748600" cy="201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900">
                <a:solidFill>
                  <a:schemeClr val="dk1"/>
                </a:solidFill>
              </a:rPr>
              <a:t>For Energy Bites:</a:t>
            </a:r>
            <a:endParaRPr b="1" sz="900">
              <a:solidFill>
                <a:schemeClr val="dk1"/>
              </a:solidFill>
            </a:endParaRPr>
          </a:p>
          <a:p>
            <a:pPr indent="-285750" lvl="0" marL="457200" rtl="0" algn="l">
              <a:lnSpc>
                <a:spcPct val="115000"/>
              </a:lnSpc>
              <a:spcBef>
                <a:spcPts val="1200"/>
              </a:spcBef>
              <a:spcAft>
                <a:spcPts val="0"/>
              </a:spcAft>
              <a:buClr>
                <a:schemeClr val="dk1"/>
              </a:buClr>
              <a:buSzPts val="900"/>
              <a:buChar char="●"/>
            </a:pPr>
            <a:r>
              <a:rPr lang="en" sz="900">
                <a:solidFill>
                  <a:schemeClr val="dk1"/>
                </a:solidFill>
              </a:rPr>
              <a:t>Mixing bowl and spoon                  </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Standard Tablespoon	                                          </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Pan                                                                          </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Wax paper (optional)                                                                              </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highlight>
                  <a:srgbClr val="FAFAFA"/>
                </a:highlight>
              </a:rPr>
              <a:t>1 ripe banana (1/3 cup mashed)                                                     </a:t>
            </a:r>
            <a:endParaRPr sz="900">
              <a:solidFill>
                <a:schemeClr val="dk1"/>
              </a:solidFill>
              <a:highlight>
                <a:srgbClr val="FAFAFA"/>
              </a:highlight>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highlight>
                  <a:srgbClr val="FAFAFA"/>
                </a:highlight>
              </a:rPr>
              <a:t>1/4 cup honey                                                             </a:t>
            </a:r>
            <a:endParaRPr sz="900">
              <a:solidFill>
                <a:schemeClr val="dk1"/>
              </a:solidFill>
              <a:highlight>
                <a:srgbClr val="FAFAFA"/>
              </a:highlight>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highlight>
                  <a:srgbClr val="FAFAFA"/>
                </a:highlight>
              </a:rPr>
              <a:t>1/4 cup  peanut butter (or, any nut butter you prefer)                     </a:t>
            </a:r>
            <a:endParaRPr sz="900">
              <a:solidFill>
                <a:schemeClr val="dk1"/>
              </a:solidFill>
              <a:highlight>
                <a:srgbClr val="FAFAFA"/>
              </a:highlight>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highlight>
                  <a:srgbClr val="FAFAFA"/>
                </a:highlight>
              </a:rPr>
              <a:t>1 3/4 cups oatmeal (not instant)                                                       </a:t>
            </a:r>
            <a:endParaRPr sz="900">
              <a:solidFill>
                <a:schemeClr val="dk1"/>
              </a:solidFill>
              <a:highlight>
                <a:srgbClr val="FAFAFA"/>
              </a:highlight>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highlight>
                  <a:srgbClr val="FAFAFA"/>
                </a:highlight>
              </a:rPr>
              <a:t>1/2 cup chocolate chips (miniatures work                                                            best. Raisins could be substituted)</a:t>
            </a:r>
            <a:endParaRPr/>
          </a:p>
        </p:txBody>
      </p:sp>
      <p:pic>
        <p:nvPicPr>
          <p:cNvPr id="66" name="Google Shape;66;p14"/>
          <p:cNvPicPr preferRelativeResize="0"/>
          <p:nvPr/>
        </p:nvPicPr>
        <p:blipFill>
          <a:blip r:embed="rId6">
            <a:alphaModFix/>
          </a:blip>
          <a:stretch>
            <a:fillRect/>
          </a:stretch>
        </p:blipFill>
        <p:spPr>
          <a:xfrm>
            <a:off x="525800" y="250450"/>
            <a:ext cx="609825" cy="92156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 name="Shape 70"/>
        <p:cNvGrpSpPr/>
        <p:nvPr/>
      </p:nvGrpSpPr>
      <p:grpSpPr>
        <a:xfrm>
          <a:off x="0" y="0"/>
          <a:ext cx="0" cy="0"/>
          <a:chOff x="0" y="0"/>
          <a:chExt cx="0" cy="0"/>
        </a:xfrm>
      </p:grpSpPr>
      <p:sp>
        <p:nvSpPr>
          <p:cNvPr id="71" name="Google Shape;71;p15"/>
          <p:cNvSpPr/>
          <p:nvPr/>
        </p:nvSpPr>
        <p:spPr>
          <a:xfrm>
            <a:off x="0" y="0"/>
            <a:ext cx="68793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 name="Google Shape;72;p15"/>
          <p:cNvSpPr txBox="1"/>
          <p:nvPr/>
        </p:nvSpPr>
        <p:spPr>
          <a:xfrm>
            <a:off x="267577" y="2419350"/>
            <a:ext cx="4989000" cy="792600"/>
          </a:xfrm>
          <a:prstGeom prst="rect">
            <a:avLst/>
          </a:prstGeom>
          <a:solidFill>
            <a:srgbClr val="FF0000"/>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FFFFFF"/>
                </a:solidFill>
                <a:latin typeface="Pacifico"/>
                <a:ea typeface="Pacifico"/>
                <a:cs typeface="Pacifico"/>
                <a:sym typeface="Pacifico"/>
              </a:rPr>
              <a:t>Eating for YOU</a:t>
            </a:r>
            <a:endParaRPr>
              <a:solidFill>
                <a:srgbClr val="FFFFFF"/>
              </a:solidFill>
            </a:endParaRPr>
          </a:p>
        </p:txBody>
      </p:sp>
      <p:sp>
        <p:nvSpPr>
          <p:cNvPr id="73" name="Google Shape;73;p15"/>
          <p:cNvSpPr txBox="1"/>
          <p:nvPr/>
        </p:nvSpPr>
        <p:spPr>
          <a:xfrm>
            <a:off x="1200427" y="3264575"/>
            <a:ext cx="3123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400">
                <a:solidFill>
                  <a:srgbClr val="F1C232"/>
                </a:solidFill>
              </a:rPr>
              <a:t>Cadette</a:t>
            </a:r>
            <a:endParaRPr sz="1000">
              <a:solidFill>
                <a:srgbClr val="F1C232"/>
              </a:solidFill>
            </a:endParaRPr>
          </a:p>
        </p:txBody>
      </p:sp>
      <p:pic>
        <p:nvPicPr>
          <p:cNvPr id="74" name="Google Shape;74;p15"/>
          <p:cNvPicPr preferRelativeResize="0"/>
          <p:nvPr/>
        </p:nvPicPr>
        <p:blipFill rotWithShape="1">
          <a:blip r:embed="rId3">
            <a:alphaModFix/>
          </a:blip>
          <a:srcRect b="3104" l="0" r="0" t="3095"/>
          <a:stretch/>
        </p:blipFill>
        <p:spPr>
          <a:xfrm flipH="1">
            <a:off x="1895861" y="629978"/>
            <a:ext cx="1732431" cy="1624154"/>
          </a:xfrm>
          <a:prstGeom prst="rect">
            <a:avLst/>
          </a:prstGeom>
          <a:noFill/>
          <a:ln>
            <a:noFill/>
          </a:ln>
        </p:spPr>
      </p:pic>
      <p:grpSp>
        <p:nvGrpSpPr>
          <p:cNvPr id="75" name="Google Shape;75;p15"/>
          <p:cNvGrpSpPr/>
          <p:nvPr/>
        </p:nvGrpSpPr>
        <p:grpSpPr>
          <a:xfrm>
            <a:off x="0" y="4628700"/>
            <a:ext cx="9144000" cy="526450"/>
            <a:chOff x="0" y="4628700"/>
            <a:chExt cx="9144000" cy="526450"/>
          </a:xfrm>
        </p:grpSpPr>
        <p:sp>
          <p:nvSpPr>
            <p:cNvPr id="76" name="Google Shape;76;p15"/>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 name="Google Shape;77;p15"/>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78" name="Google Shape;78;p15"/>
            <p:cNvGrpSpPr/>
            <p:nvPr/>
          </p:nvGrpSpPr>
          <p:grpSpPr>
            <a:xfrm>
              <a:off x="1589925" y="4721650"/>
              <a:ext cx="6111100" cy="433500"/>
              <a:chOff x="751725" y="4721650"/>
              <a:chExt cx="6111100" cy="433500"/>
            </a:xfrm>
          </p:grpSpPr>
          <p:sp>
            <p:nvSpPr>
              <p:cNvPr id="79" name="Google Shape;79;p15"/>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80" name="Google Shape;80;p15"/>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pic>
        <p:nvPicPr>
          <p:cNvPr id="81" name="Google Shape;81;p15"/>
          <p:cNvPicPr preferRelativeResize="0"/>
          <p:nvPr/>
        </p:nvPicPr>
        <p:blipFill>
          <a:blip r:embed="rId5">
            <a:alphaModFix/>
          </a:blip>
          <a:stretch>
            <a:fillRect/>
          </a:stretch>
        </p:blipFill>
        <p:spPr>
          <a:xfrm>
            <a:off x="5378500" y="0"/>
            <a:ext cx="3085976" cy="46634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5" name="Shape 85"/>
        <p:cNvGrpSpPr/>
        <p:nvPr/>
      </p:nvGrpSpPr>
      <p:grpSpPr>
        <a:xfrm>
          <a:off x="0" y="0"/>
          <a:ext cx="0" cy="0"/>
          <a:chOff x="0" y="0"/>
          <a:chExt cx="0" cy="0"/>
        </a:xfrm>
      </p:grpSpPr>
      <p:sp>
        <p:nvSpPr>
          <p:cNvPr id="86" name="Google Shape;86;p16"/>
          <p:cNvSpPr/>
          <p:nvPr/>
        </p:nvSpPr>
        <p:spPr>
          <a:xfrm flipH="1">
            <a:off x="1723200" y="0"/>
            <a:ext cx="74208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7" name="Google Shape;87;p16"/>
          <p:cNvSpPr/>
          <p:nvPr/>
        </p:nvSpPr>
        <p:spPr>
          <a:xfrm>
            <a:off x="8969" y="0"/>
            <a:ext cx="3402186" cy="5143500"/>
          </a:xfrm>
          <a:prstGeom prst="flowChartDecision">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 name="Google Shape;88;p16"/>
          <p:cNvSpPr txBox="1"/>
          <p:nvPr>
            <p:ph type="title"/>
          </p:nvPr>
        </p:nvSpPr>
        <p:spPr>
          <a:xfrm>
            <a:off x="3466025" y="837325"/>
            <a:ext cx="5430900" cy="430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 sz="2400">
                <a:solidFill>
                  <a:srgbClr val="31BA77"/>
                </a:solidFill>
                <a:latin typeface="Arial"/>
                <a:ea typeface="Arial"/>
                <a:cs typeface="Arial"/>
                <a:sym typeface="Arial"/>
              </a:rPr>
              <a:t>Let’s start with the</a:t>
            </a:r>
            <a:r>
              <a:rPr b="1" lang="en" sz="3000">
                <a:latin typeface="Arial"/>
                <a:ea typeface="Arial"/>
                <a:cs typeface="Arial"/>
                <a:sym typeface="Arial"/>
              </a:rPr>
              <a:t> </a:t>
            </a:r>
            <a:br>
              <a:rPr b="1" lang="en" sz="3000">
                <a:latin typeface="Arial"/>
                <a:ea typeface="Arial"/>
                <a:cs typeface="Arial"/>
                <a:sym typeface="Arial"/>
              </a:rPr>
            </a:br>
            <a:r>
              <a:rPr b="1" lang="en" sz="4300">
                <a:solidFill>
                  <a:srgbClr val="F1C232"/>
                </a:solidFill>
                <a:latin typeface="Pacifico"/>
                <a:ea typeface="Pacifico"/>
                <a:cs typeface="Pacifico"/>
                <a:sym typeface="Pacifico"/>
              </a:rPr>
              <a:t>Girl Scout Promise</a:t>
            </a:r>
            <a:br>
              <a:rPr b="1" lang="en" sz="3000">
                <a:latin typeface="Pacifico"/>
                <a:ea typeface="Pacifico"/>
                <a:cs typeface="Pacifico"/>
                <a:sym typeface="Pacifico"/>
              </a:rPr>
            </a:br>
            <a:endParaRPr b="1" sz="1700">
              <a:latin typeface="Pacifico"/>
              <a:ea typeface="Pacifico"/>
              <a:cs typeface="Pacifico"/>
              <a:sym typeface="Pacifico"/>
            </a:endParaRPr>
          </a:p>
          <a:p>
            <a:pPr indent="0" lvl="0" marL="0" rtl="0" algn="l">
              <a:lnSpc>
                <a:spcPct val="100000"/>
              </a:lnSpc>
              <a:spcBef>
                <a:spcPts val="0"/>
              </a:spcBef>
              <a:spcAft>
                <a:spcPts val="0"/>
              </a:spcAft>
              <a:buSzPts val="2800"/>
              <a:buNone/>
            </a:pPr>
            <a:r>
              <a:rPr lang="en" sz="1800">
                <a:solidFill>
                  <a:schemeClr val="lt1"/>
                </a:solidFill>
              </a:rPr>
              <a:t>On my honor, I will try,</a:t>
            </a:r>
            <a:br>
              <a:rPr lang="en" sz="1800">
                <a:solidFill>
                  <a:schemeClr val="lt1"/>
                </a:solidFill>
              </a:rPr>
            </a:br>
            <a:r>
              <a:rPr lang="en" sz="1800">
                <a:solidFill>
                  <a:schemeClr val="lt1"/>
                </a:solidFill>
              </a:rPr>
              <a:t>To serve God and my Country.</a:t>
            </a:r>
            <a:br>
              <a:rPr lang="en" sz="1800">
                <a:solidFill>
                  <a:schemeClr val="lt1"/>
                </a:solidFill>
              </a:rPr>
            </a:br>
            <a:r>
              <a:rPr lang="en" sz="1800">
                <a:solidFill>
                  <a:schemeClr val="lt1"/>
                </a:solidFill>
              </a:rPr>
              <a:t>To help people at all times,</a:t>
            </a:r>
            <a:br>
              <a:rPr lang="en" sz="1800">
                <a:solidFill>
                  <a:schemeClr val="lt1"/>
                </a:solidFill>
              </a:rPr>
            </a:br>
            <a:r>
              <a:rPr lang="en" sz="1800">
                <a:solidFill>
                  <a:schemeClr val="lt1"/>
                </a:solidFill>
              </a:rPr>
              <a:t>And to live by the Girl Scout Law.</a:t>
            </a:r>
            <a:br>
              <a:rPr lang="en" sz="3200">
                <a:solidFill>
                  <a:schemeClr val="lt1"/>
                </a:solidFill>
              </a:rPr>
            </a:br>
            <a:br>
              <a:rPr b="1" lang="en" sz="3000">
                <a:latin typeface="Pacifico"/>
                <a:ea typeface="Pacifico"/>
                <a:cs typeface="Pacifico"/>
                <a:sym typeface="Pacifico"/>
              </a:rPr>
            </a:br>
            <a:endParaRPr b="1" sz="3000">
              <a:latin typeface="Pacifico"/>
              <a:ea typeface="Pacifico"/>
              <a:cs typeface="Pacifico"/>
              <a:sym typeface="Pacifico"/>
            </a:endParaRPr>
          </a:p>
        </p:txBody>
      </p:sp>
      <p:pic>
        <p:nvPicPr>
          <p:cNvPr id="89" name="Google Shape;89;p16"/>
          <p:cNvPicPr preferRelativeResize="0"/>
          <p:nvPr/>
        </p:nvPicPr>
        <p:blipFill>
          <a:blip r:embed="rId3">
            <a:alphaModFix/>
          </a:blip>
          <a:stretch>
            <a:fillRect/>
          </a:stretch>
        </p:blipFill>
        <p:spPr>
          <a:xfrm>
            <a:off x="939325" y="1460038"/>
            <a:ext cx="2223425" cy="2223425"/>
          </a:xfrm>
          <a:prstGeom prst="rect">
            <a:avLst/>
          </a:prstGeom>
          <a:noFill/>
          <a:ln>
            <a:noFill/>
          </a:ln>
        </p:spPr>
      </p:pic>
      <p:pic>
        <p:nvPicPr>
          <p:cNvPr id="90" name="Google Shape;90;p16"/>
          <p:cNvPicPr preferRelativeResize="0"/>
          <p:nvPr/>
        </p:nvPicPr>
        <p:blipFill rotWithShape="1">
          <a:blip r:embed="rId4">
            <a:alphaModFix/>
          </a:blip>
          <a:srcRect b="3104" l="0" r="0" t="3095"/>
          <a:stretch/>
        </p:blipFill>
        <p:spPr>
          <a:xfrm flipH="1">
            <a:off x="1460130" y="2101077"/>
            <a:ext cx="350173" cy="328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4" name="Shape 94"/>
        <p:cNvGrpSpPr/>
        <p:nvPr/>
      </p:nvGrpSpPr>
      <p:grpSpPr>
        <a:xfrm>
          <a:off x="0" y="0"/>
          <a:ext cx="0" cy="0"/>
          <a:chOff x="0" y="0"/>
          <a:chExt cx="0" cy="0"/>
        </a:xfrm>
      </p:grpSpPr>
      <p:pic>
        <p:nvPicPr>
          <p:cNvPr id="95" name="Google Shape;95;p17"/>
          <p:cNvPicPr preferRelativeResize="0"/>
          <p:nvPr/>
        </p:nvPicPr>
        <p:blipFill rotWithShape="1">
          <a:blip r:embed="rId3">
            <a:alphaModFix/>
          </a:blip>
          <a:srcRect b="0" l="0" r="0" t="0"/>
          <a:stretch/>
        </p:blipFill>
        <p:spPr>
          <a:xfrm>
            <a:off x="587450" y="2577048"/>
            <a:ext cx="2376450" cy="1580827"/>
          </a:xfrm>
          <a:prstGeom prst="rect">
            <a:avLst/>
          </a:prstGeom>
          <a:noFill/>
          <a:ln>
            <a:noFill/>
          </a:ln>
        </p:spPr>
      </p:pic>
      <p:sp>
        <p:nvSpPr>
          <p:cNvPr id="96" name="Google Shape;96;p17"/>
          <p:cNvSpPr/>
          <p:nvPr/>
        </p:nvSpPr>
        <p:spPr>
          <a:xfrm>
            <a:off x="3483100" y="0"/>
            <a:ext cx="56610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 name="Google Shape;97;p17"/>
          <p:cNvSpPr txBox="1"/>
          <p:nvPr>
            <p:ph type="title"/>
          </p:nvPr>
        </p:nvSpPr>
        <p:spPr>
          <a:xfrm>
            <a:off x="444125" y="890675"/>
            <a:ext cx="2663100" cy="25062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b="1" lang="en" sz="2400">
                <a:solidFill>
                  <a:srgbClr val="000000"/>
                </a:solidFill>
                <a:latin typeface="Arial"/>
                <a:ea typeface="Arial"/>
                <a:cs typeface="Arial"/>
                <a:sym typeface="Arial"/>
              </a:rPr>
              <a:t>Let’s s</a:t>
            </a:r>
            <a:r>
              <a:rPr b="1" lang="en" sz="2400">
                <a:solidFill>
                  <a:srgbClr val="000000"/>
                </a:solidFill>
              </a:rPr>
              <a:t>ay the</a:t>
            </a:r>
            <a:r>
              <a:rPr b="1" lang="en" sz="2400">
                <a:solidFill>
                  <a:srgbClr val="31BA77"/>
                </a:solidFill>
              </a:rPr>
              <a:t> </a:t>
            </a:r>
            <a:endParaRPr b="1" sz="2400">
              <a:solidFill>
                <a:srgbClr val="31BA77"/>
              </a:solidFill>
            </a:endParaRPr>
          </a:p>
          <a:p>
            <a:pPr indent="0" lvl="0" marL="0" rtl="0" algn="ctr">
              <a:lnSpc>
                <a:spcPct val="100000"/>
              </a:lnSpc>
              <a:spcBef>
                <a:spcPts val="0"/>
              </a:spcBef>
              <a:spcAft>
                <a:spcPts val="0"/>
              </a:spcAft>
              <a:buSzPts val="2800"/>
              <a:buNone/>
            </a:pPr>
            <a:r>
              <a:rPr b="1" lang="en" sz="4300">
                <a:solidFill>
                  <a:srgbClr val="FF0000"/>
                </a:solidFill>
                <a:latin typeface="Pacifico"/>
                <a:ea typeface="Pacifico"/>
                <a:cs typeface="Pacifico"/>
                <a:sym typeface="Pacifico"/>
              </a:rPr>
              <a:t>Pledge</a:t>
            </a:r>
            <a:br>
              <a:rPr lang="en" sz="3200">
                <a:solidFill>
                  <a:srgbClr val="FF0000"/>
                </a:solidFill>
              </a:rPr>
            </a:br>
            <a:br>
              <a:rPr b="1" lang="en" sz="3000">
                <a:solidFill>
                  <a:srgbClr val="FF0000"/>
                </a:solidFill>
                <a:latin typeface="Pacifico"/>
                <a:ea typeface="Pacifico"/>
                <a:cs typeface="Pacifico"/>
                <a:sym typeface="Pacifico"/>
              </a:rPr>
            </a:br>
            <a:endParaRPr b="1" sz="3000">
              <a:solidFill>
                <a:srgbClr val="FF0000"/>
              </a:solidFill>
              <a:latin typeface="Pacifico"/>
              <a:ea typeface="Pacifico"/>
              <a:cs typeface="Pacifico"/>
              <a:sym typeface="Pacifico"/>
            </a:endParaRPr>
          </a:p>
        </p:txBody>
      </p:sp>
      <p:pic>
        <p:nvPicPr>
          <p:cNvPr descr="via YouTube Capture" id="98" name="Google Shape;98;p17" title="Girl Scout Pledge of Allegiance">
            <a:hlinkClick r:id="rId4"/>
          </p:cNvPr>
          <p:cNvPicPr preferRelativeResize="0"/>
          <p:nvPr/>
        </p:nvPicPr>
        <p:blipFill>
          <a:blip r:embed="rId5">
            <a:alphaModFix/>
          </a:blip>
          <a:stretch>
            <a:fillRect/>
          </a:stretch>
        </p:blipFill>
        <p:spPr>
          <a:xfrm>
            <a:off x="3771275" y="665013"/>
            <a:ext cx="5084650" cy="38134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5C7D0"/>
        </a:solidFill>
      </p:bgPr>
    </p:bg>
    <p:spTree>
      <p:nvGrpSpPr>
        <p:cNvPr id="102" name="Shape 102"/>
        <p:cNvGrpSpPr/>
        <p:nvPr/>
      </p:nvGrpSpPr>
      <p:grpSpPr>
        <a:xfrm>
          <a:off x="0" y="0"/>
          <a:ext cx="0" cy="0"/>
          <a:chOff x="0" y="0"/>
          <a:chExt cx="0" cy="0"/>
        </a:xfrm>
      </p:grpSpPr>
      <p:sp>
        <p:nvSpPr>
          <p:cNvPr id="103" name="Google Shape;103;p18"/>
          <p:cNvSpPr txBox="1"/>
          <p:nvPr>
            <p:ph type="title"/>
          </p:nvPr>
        </p:nvSpPr>
        <p:spPr>
          <a:xfrm>
            <a:off x="4696875" y="1130825"/>
            <a:ext cx="3144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400">
                <a:solidFill>
                  <a:srgbClr val="FFFFFF"/>
                </a:solidFill>
                <a:latin typeface="Pacifico"/>
                <a:ea typeface="Pacifico"/>
                <a:cs typeface="Pacifico"/>
                <a:sym typeface="Pacifico"/>
              </a:rPr>
              <a:t>Icebreaker</a:t>
            </a:r>
            <a:endParaRPr sz="4400">
              <a:solidFill>
                <a:srgbClr val="FFFFFF"/>
              </a:solidFill>
              <a:latin typeface="Pacifico"/>
              <a:ea typeface="Pacifico"/>
              <a:cs typeface="Pacifico"/>
              <a:sym typeface="Pacifico"/>
            </a:endParaRPr>
          </a:p>
        </p:txBody>
      </p:sp>
      <p:sp>
        <p:nvSpPr>
          <p:cNvPr id="104" name="Google Shape;104;p18"/>
          <p:cNvSpPr txBox="1"/>
          <p:nvPr>
            <p:ph idx="1" type="body"/>
          </p:nvPr>
        </p:nvSpPr>
        <p:spPr>
          <a:xfrm>
            <a:off x="4696875" y="2124050"/>
            <a:ext cx="3953400" cy="2059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If you were stranded on an island and could only eat one food for  the rest of your life, what would it be? (Do you think you could survive on that type of food?)</a:t>
            </a:r>
            <a:endParaRPr>
              <a:solidFill>
                <a:srgbClr val="000000"/>
              </a:solidFill>
            </a:endParaRPr>
          </a:p>
        </p:txBody>
      </p:sp>
      <p:pic>
        <p:nvPicPr>
          <p:cNvPr id="105" name="Google Shape;105;p18"/>
          <p:cNvPicPr preferRelativeResize="0"/>
          <p:nvPr/>
        </p:nvPicPr>
        <p:blipFill rotWithShape="1">
          <a:blip r:embed="rId3">
            <a:alphaModFix/>
          </a:blip>
          <a:srcRect b="0" l="28383" r="28122" t="0"/>
          <a:stretch/>
        </p:blipFill>
        <p:spPr>
          <a:xfrm>
            <a:off x="482750" y="267025"/>
            <a:ext cx="3579950" cy="4609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109" name="Shape 109"/>
        <p:cNvGrpSpPr/>
        <p:nvPr/>
      </p:nvGrpSpPr>
      <p:grpSpPr>
        <a:xfrm>
          <a:off x="0" y="0"/>
          <a:ext cx="0" cy="0"/>
          <a:chOff x="0" y="0"/>
          <a:chExt cx="0" cy="0"/>
        </a:xfrm>
      </p:grpSpPr>
      <p:sp>
        <p:nvSpPr>
          <p:cNvPr id="110" name="Google Shape;110;p19"/>
          <p:cNvSpPr txBox="1"/>
          <p:nvPr>
            <p:ph type="title"/>
          </p:nvPr>
        </p:nvSpPr>
        <p:spPr>
          <a:xfrm>
            <a:off x="311700" y="673625"/>
            <a:ext cx="354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F1C232"/>
                </a:solidFill>
                <a:latin typeface="Pacifico"/>
                <a:ea typeface="Pacifico"/>
                <a:cs typeface="Pacifico"/>
                <a:sym typeface="Pacifico"/>
              </a:rPr>
              <a:t>Step 1: </a:t>
            </a:r>
            <a:r>
              <a:rPr b="1" lang="en" sz="2400">
                <a:solidFill>
                  <a:srgbClr val="FFFFFF"/>
                </a:solidFill>
              </a:rPr>
              <a:t>Know how </a:t>
            </a:r>
            <a:endParaRPr b="1" sz="2400">
              <a:solidFill>
                <a:srgbClr val="FFFFFF"/>
              </a:solidFill>
            </a:endParaRPr>
          </a:p>
          <a:p>
            <a:pPr indent="0" lvl="0" marL="0" rtl="0" algn="l">
              <a:spcBef>
                <a:spcPts val="0"/>
              </a:spcBef>
              <a:spcAft>
                <a:spcPts val="0"/>
              </a:spcAft>
              <a:buNone/>
            </a:pPr>
            <a:r>
              <a:rPr b="1" lang="en" sz="2400">
                <a:solidFill>
                  <a:srgbClr val="FFFFFF"/>
                </a:solidFill>
              </a:rPr>
              <a:t>nutrition helps your </a:t>
            </a:r>
            <a:endParaRPr b="1" sz="2400">
              <a:solidFill>
                <a:srgbClr val="FFFFFF"/>
              </a:solidFill>
            </a:endParaRPr>
          </a:p>
          <a:p>
            <a:pPr indent="0" lvl="0" marL="0" rtl="0" algn="l">
              <a:spcBef>
                <a:spcPts val="0"/>
              </a:spcBef>
              <a:spcAft>
                <a:spcPts val="0"/>
              </a:spcAft>
              <a:buNone/>
            </a:pPr>
            <a:r>
              <a:rPr b="1" lang="en" sz="2400">
                <a:solidFill>
                  <a:srgbClr val="FFFFFF"/>
                </a:solidFill>
              </a:rPr>
              <a:t>body stay healthy!</a:t>
            </a:r>
            <a:endParaRPr b="1" sz="2400">
              <a:solidFill>
                <a:srgbClr val="FFFFFF"/>
              </a:solidFill>
            </a:endParaRPr>
          </a:p>
          <a:p>
            <a:pPr indent="0" lvl="0" marL="0" rtl="0" algn="l">
              <a:lnSpc>
                <a:spcPct val="115000"/>
              </a:lnSpc>
              <a:spcBef>
                <a:spcPts val="0"/>
              </a:spcBef>
              <a:spcAft>
                <a:spcPts val="0"/>
              </a:spcAft>
              <a:buNone/>
            </a:pPr>
            <a:r>
              <a:t/>
            </a:r>
            <a:endParaRPr sz="100">
              <a:solidFill>
                <a:srgbClr val="FFFFFF"/>
              </a:solidFill>
            </a:endParaRPr>
          </a:p>
          <a:p>
            <a:pPr indent="0" lvl="0" marL="0" rtl="0" algn="l">
              <a:lnSpc>
                <a:spcPct val="115000"/>
              </a:lnSpc>
              <a:spcBef>
                <a:spcPts val="1600"/>
              </a:spcBef>
              <a:spcAft>
                <a:spcPts val="1600"/>
              </a:spcAft>
              <a:buClr>
                <a:schemeClr val="dk1"/>
              </a:buClr>
              <a:buSzPts val="1100"/>
              <a:buFont typeface="Arial"/>
              <a:buNone/>
            </a:pPr>
            <a:r>
              <a:rPr lang="en" sz="1800">
                <a:solidFill>
                  <a:srgbClr val="FFFFFF"/>
                </a:solidFill>
              </a:rPr>
              <a:t>Now, the government has changed from the food pyramid to using a my plate model to show food groups and portions! The Myplate graphic shows how everyone’s diet should be divided by food groups. </a:t>
            </a:r>
            <a:endParaRPr b="1">
              <a:solidFill>
                <a:srgbClr val="FFFFFF"/>
              </a:solidFill>
            </a:endParaRPr>
          </a:p>
        </p:txBody>
      </p:sp>
      <p:pic>
        <p:nvPicPr>
          <p:cNvPr id="111" name="Google Shape;111;p19"/>
          <p:cNvPicPr preferRelativeResize="0"/>
          <p:nvPr/>
        </p:nvPicPr>
        <p:blipFill>
          <a:blip r:embed="rId3">
            <a:alphaModFix/>
          </a:blip>
          <a:stretch>
            <a:fillRect/>
          </a:stretch>
        </p:blipFill>
        <p:spPr>
          <a:xfrm>
            <a:off x="3732400" y="469925"/>
            <a:ext cx="5220675" cy="4203651"/>
          </a:xfrm>
          <a:prstGeom prst="rect">
            <a:avLst/>
          </a:prstGeom>
          <a:noFill/>
          <a:ln>
            <a:noFill/>
          </a:ln>
        </p:spPr>
      </p:pic>
      <p:pic>
        <p:nvPicPr>
          <p:cNvPr id="112" name="Google Shape;112;p19"/>
          <p:cNvPicPr preferRelativeResize="0"/>
          <p:nvPr/>
        </p:nvPicPr>
        <p:blipFill rotWithShape="1">
          <a:blip r:embed="rId4">
            <a:alphaModFix/>
          </a:blip>
          <a:srcRect b="3104" l="0" r="0" t="3095"/>
          <a:stretch/>
        </p:blipFill>
        <p:spPr>
          <a:xfrm flipH="1">
            <a:off x="8056100" y="4129125"/>
            <a:ext cx="826826" cy="775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116" name="Shape 116"/>
        <p:cNvGrpSpPr/>
        <p:nvPr/>
      </p:nvGrpSpPr>
      <p:grpSpPr>
        <a:xfrm>
          <a:off x="0" y="0"/>
          <a:ext cx="0" cy="0"/>
          <a:chOff x="0" y="0"/>
          <a:chExt cx="0" cy="0"/>
        </a:xfrm>
      </p:grpSpPr>
      <p:sp>
        <p:nvSpPr>
          <p:cNvPr id="117" name="Google Shape;117;p20"/>
          <p:cNvSpPr txBox="1"/>
          <p:nvPr>
            <p:ph type="title"/>
          </p:nvPr>
        </p:nvSpPr>
        <p:spPr>
          <a:xfrm>
            <a:off x="540300" y="1283225"/>
            <a:ext cx="2676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rgbClr val="F1C232"/>
                </a:solidFill>
              </a:rPr>
              <a:t>Draw your own MyPlate, and draw everything you ate yesterday in that section of the plate.</a:t>
            </a:r>
            <a:endParaRPr b="1" sz="2500">
              <a:solidFill>
                <a:srgbClr val="F1C232"/>
              </a:solidFill>
            </a:endParaRPr>
          </a:p>
        </p:txBody>
      </p:sp>
      <p:pic>
        <p:nvPicPr>
          <p:cNvPr id="118" name="Google Shape;118;p20"/>
          <p:cNvPicPr preferRelativeResize="0"/>
          <p:nvPr/>
        </p:nvPicPr>
        <p:blipFill rotWithShape="1">
          <a:blip r:embed="rId3">
            <a:alphaModFix/>
          </a:blip>
          <a:srcRect b="0" l="2426" r="2435" t="0"/>
          <a:stretch/>
        </p:blipFill>
        <p:spPr>
          <a:xfrm>
            <a:off x="3503800" y="469925"/>
            <a:ext cx="5220674" cy="4203651"/>
          </a:xfrm>
          <a:prstGeom prst="rect">
            <a:avLst/>
          </a:prstGeom>
          <a:noFill/>
          <a:ln>
            <a:noFill/>
          </a:ln>
        </p:spPr>
      </p:pic>
      <p:pic>
        <p:nvPicPr>
          <p:cNvPr id="119" name="Google Shape;119;p20"/>
          <p:cNvPicPr preferRelativeResize="0"/>
          <p:nvPr/>
        </p:nvPicPr>
        <p:blipFill rotWithShape="1">
          <a:blip r:embed="rId4">
            <a:alphaModFix/>
          </a:blip>
          <a:srcRect b="3104" l="0" r="0" t="3095"/>
          <a:stretch/>
        </p:blipFill>
        <p:spPr>
          <a:xfrm flipH="1">
            <a:off x="8056100" y="4129125"/>
            <a:ext cx="826826" cy="775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3" name="Shape 123"/>
        <p:cNvGrpSpPr/>
        <p:nvPr/>
      </p:nvGrpSpPr>
      <p:grpSpPr>
        <a:xfrm>
          <a:off x="0" y="0"/>
          <a:ext cx="0" cy="0"/>
          <a:chOff x="0" y="0"/>
          <a:chExt cx="0" cy="0"/>
        </a:xfrm>
      </p:grpSpPr>
      <p:sp>
        <p:nvSpPr>
          <p:cNvPr id="124" name="Google Shape;124;p21"/>
          <p:cNvSpPr/>
          <p:nvPr/>
        </p:nvSpPr>
        <p:spPr>
          <a:xfrm flipH="1">
            <a:off x="1723200" y="0"/>
            <a:ext cx="74208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5" name="Google Shape;125;p21"/>
          <p:cNvSpPr/>
          <p:nvPr/>
        </p:nvSpPr>
        <p:spPr>
          <a:xfrm>
            <a:off x="8969" y="0"/>
            <a:ext cx="3402186" cy="5143500"/>
          </a:xfrm>
          <a:prstGeom prst="flowChartDecision">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26" name="Google Shape;126;p21"/>
          <p:cNvPicPr preferRelativeResize="0"/>
          <p:nvPr/>
        </p:nvPicPr>
        <p:blipFill>
          <a:blip r:embed="rId3">
            <a:alphaModFix/>
          </a:blip>
          <a:stretch>
            <a:fillRect/>
          </a:stretch>
        </p:blipFill>
        <p:spPr>
          <a:xfrm>
            <a:off x="371675" y="942688"/>
            <a:ext cx="2156024" cy="3258124"/>
          </a:xfrm>
          <a:prstGeom prst="rect">
            <a:avLst/>
          </a:prstGeom>
          <a:noFill/>
          <a:ln>
            <a:noFill/>
          </a:ln>
        </p:spPr>
      </p:pic>
      <p:sp>
        <p:nvSpPr>
          <p:cNvPr id="127" name="Google Shape;127;p21"/>
          <p:cNvSpPr txBox="1"/>
          <p:nvPr>
            <p:ph type="title"/>
          </p:nvPr>
        </p:nvSpPr>
        <p:spPr>
          <a:xfrm>
            <a:off x="2985475" y="368825"/>
            <a:ext cx="4889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How much do we know about recommended daily nutrition?                       </a:t>
            </a:r>
            <a:r>
              <a:rPr b="1" lang="en" sz="2400">
                <a:solidFill>
                  <a:srgbClr val="F1C232"/>
                </a:solidFill>
              </a:rPr>
              <a:t>Write your best guesses down on a piece of paper.</a:t>
            </a:r>
            <a:endParaRPr b="1" sz="2400">
              <a:solidFill>
                <a:srgbClr val="F1C232"/>
              </a:solidFill>
            </a:endParaRPr>
          </a:p>
        </p:txBody>
      </p:sp>
      <p:sp>
        <p:nvSpPr>
          <p:cNvPr id="128" name="Google Shape;128;p21"/>
          <p:cNvSpPr txBox="1"/>
          <p:nvPr>
            <p:ph idx="1" type="body"/>
          </p:nvPr>
        </p:nvSpPr>
        <p:spPr>
          <a:xfrm>
            <a:off x="2985475" y="2113925"/>
            <a:ext cx="5824800" cy="2722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AutoNum type="arabicPeriod"/>
            </a:pPr>
            <a:r>
              <a:rPr lang="en">
                <a:solidFill>
                  <a:srgbClr val="FFFFFF"/>
                </a:solidFill>
              </a:rPr>
              <a:t>How many cups of vegetables do you think are recommended each day?</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cups of fruit?</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ounces of grains?</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(at least ½ should be whole grain!)</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ounces of protein?</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cups of dairy?</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teaspoons of oil?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2" name="Shape 132"/>
        <p:cNvGrpSpPr/>
        <p:nvPr/>
      </p:nvGrpSpPr>
      <p:grpSpPr>
        <a:xfrm>
          <a:off x="0" y="0"/>
          <a:ext cx="0" cy="0"/>
          <a:chOff x="0" y="0"/>
          <a:chExt cx="0" cy="0"/>
        </a:xfrm>
      </p:grpSpPr>
      <p:sp>
        <p:nvSpPr>
          <p:cNvPr id="133" name="Google Shape;133;p22"/>
          <p:cNvSpPr/>
          <p:nvPr/>
        </p:nvSpPr>
        <p:spPr>
          <a:xfrm flipH="1">
            <a:off x="1723200" y="0"/>
            <a:ext cx="74208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4" name="Google Shape;134;p22"/>
          <p:cNvSpPr/>
          <p:nvPr/>
        </p:nvSpPr>
        <p:spPr>
          <a:xfrm>
            <a:off x="8969" y="0"/>
            <a:ext cx="3402186" cy="5143500"/>
          </a:xfrm>
          <a:prstGeom prst="flowChartDecision">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35" name="Google Shape;135;p22"/>
          <p:cNvPicPr preferRelativeResize="0"/>
          <p:nvPr/>
        </p:nvPicPr>
        <p:blipFill>
          <a:blip r:embed="rId3">
            <a:alphaModFix/>
          </a:blip>
          <a:stretch>
            <a:fillRect/>
          </a:stretch>
        </p:blipFill>
        <p:spPr>
          <a:xfrm>
            <a:off x="371675" y="942688"/>
            <a:ext cx="2156024" cy="3258124"/>
          </a:xfrm>
          <a:prstGeom prst="rect">
            <a:avLst/>
          </a:prstGeom>
          <a:noFill/>
          <a:ln>
            <a:noFill/>
          </a:ln>
        </p:spPr>
      </p:pic>
      <p:sp>
        <p:nvSpPr>
          <p:cNvPr id="136" name="Google Shape;136;p22"/>
          <p:cNvSpPr txBox="1"/>
          <p:nvPr>
            <p:ph type="title"/>
          </p:nvPr>
        </p:nvSpPr>
        <p:spPr>
          <a:xfrm>
            <a:off x="2985475" y="368825"/>
            <a:ext cx="4889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Check your answers!             </a:t>
            </a:r>
            <a:r>
              <a:rPr b="1" lang="en">
                <a:solidFill>
                  <a:srgbClr val="F1C232"/>
                </a:solidFill>
              </a:rPr>
              <a:t>How close were you?</a:t>
            </a:r>
            <a:endParaRPr b="1" sz="2400">
              <a:solidFill>
                <a:srgbClr val="F1C232"/>
              </a:solidFill>
            </a:endParaRPr>
          </a:p>
        </p:txBody>
      </p:sp>
      <p:sp>
        <p:nvSpPr>
          <p:cNvPr id="137" name="Google Shape;137;p22"/>
          <p:cNvSpPr txBox="1"/>
          <p:nvPr>
            <p:ph idx="1" type="body"/>
          </p:nvPr>
        </p:nvSpPr>
        <p:spPr>
          <a:xfrm>
            <a:off x="2985475" y="1504325"/>
            <a:ext cx="5824800" cy="2722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AutoNum type="arabicPeriod"/>
            </a:pPr>
            <a:r>
              <a:rPr lang="en">
                <a:solidFill>
                  <a:srgbClr val="FFFFFF"/>
                </a:solidFill>
              </a:rPr>
              <a:t>How many cups of vegetables do you think are recommended each day? 2.5</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cups of fruit?  1.5</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ounces of grains? 5 to 6</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ounces of protein? 5</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cups of dairy? 3</a:t>
            </a:r>
            <a:endParaRPr>
              <a:solidFill>
                <a:srgbClr val="FFFFFF"/>
              </a:solidFill>
            </a:endParaRPr>
          </a:p>
          <a:p>
            <a:pPr indent="-342900" lvl="0" marL="457200" rtl="0" algn="l">
              <a:spcBef>
                <a:spcPts val="0"/>
              </a:spcBef>
              <a:spcAft>
                <a:spcPts val="0"/>
              </a:spcAft>
              <a:buClr>
                <a:srgbClr val="FFFFFF"/>
              </a:buClr>
              <a:buSzPts val="1800"/>
              <a:buAutoNum type="arabicPeriod"/>
            </a:pPr>
            <a:r>
              <a:rPr lang="en">
                <a:solidFill>
                  <a:srgbClr val="FFFFFF"/>
                </a:solidFill>
              </a:rPr>
              <a:t>How many teaspoons of oil? 5</a:t>
            </a:r>
            <a:endParaRPr>
              <a:solidFill>
                <a:srgbClr val="FFFFFF"/>
              </a:solidFill>
            </a:endParaRPr>
          </a:p>
          <a:p>
            <a:pPr indent="0" lvl="0" marL="0" rtl="0" algn="l">
              <a:spcBef>
                <a:spcPts val="1600"/>
              </a:spcBef>
              <a:spcAft>
                <a:spcPts val="0"/>
              </a:spcAft>
              <a:buNone/>
            </a:pPr>
            <a:r>
              <a:rPr lang="en">
                <a:solidFill>
                  <a:srgbClr val="FFFFFF"/>
                </a:solidFill>
              </a:rPr>
              <a:t>These are approximate, everyone is different! Talk to your doctor about specific recommendations for you!</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141" name="Shape 141"/>
        <p:cNvGrpSpPr/>
        <p:nvPr/>
      </p:nvGrpSpPr>
      <p:grpSpPr>
        <a:xfrm>
          <a:off x="0" y="0"/>
          <a:ext cx="0" cy="0"/>
          <a:chOff x="0" y="0"/>
          <a:chExt cx="0" cy="0"/>
        </a:xfrm>
      </p:grpSpPr>
      <p:sp>
        <p:nvSpPr>
          <p:cNvPr id="142" name="Google Shape;142;p23"/>
          <p:cNvSpPr txBox="1"/>
          <p:nvPr>
            <p:ph type="title"/>
          </p:nvPr>
        </p:nvSpPr>
        <p:spPr>
          <a:xfrm>
            <a:off x="311700" y="2273825"/>
            <a:ext cx="3547500" cy="5727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3200">
                <a:solidFill>
                  <a:srgbClr val="F1C232"/>
                </a:solidFill>
                <a:latin typeface="Pacifico"/>
                <a:ea typeface="Pacifico"/>
                <a:cs typeface="Pacifico"/>
                <a:sym typeface="Pacifico"/>
              </a:rPr>
              <a:t>Now -</a:t>
            </a:r>
            <a:r>
              <a:rPr lang="en" sz="3200">
                <a:solidFill>
                  <a:srgbClr val="F1C232"/>
                </a:solidFill>
                <a:latin typeface="Pacifico"/>
                <a:ea typeface="Pacifico"/>
                <a:cs typeface="Pacifico"/>
                <a:sym typeface="Pacifico"/>
              </a:rPr>
              <a:t> </a:t>
            </a:r>
            <a:r>
              <a:rPr b="1" lang="en" sz="2600">
                <a:solidFill>
                  <a:srgbClr val="FFFFFF"/>
                </a:solidFill>
              </a:rPr>
              <a:t>in looking at your own My Plate Drawing, how close was yesterday’s menu to the recommended healthy daily plate?</a:t>
            </a:r>
            <a:r>
              <a:rPr lang="en" sz="2600"/>
              <a:t> </a:t>
            </a:r>
            <a:r>
              <a:rPr lang="en" sz="1800">
                <a:solidFill>
                  <a:srgbClr val="FFFFFF"/>
                </a:solidFill>
              </a:rPr>
              <a:t> </a:t>
            </a:r>
            <a:endParaRPr b="1">
              <a:solidFill>
                <a:srgbClr val="FFFFFF"/>
              </a:solidFill>
            </a:endParaRPr>
          </a:p>
        </p:txBody>
      </p:sp>
      <p:pic>
        <p:nvPicPr>
          <p:cNvPr id="143" name="Google Shape;143;p23"/>
          <p:cNvPicPr preferRelativeResize="0"/>
          <p:nvPr/>
        </p:nvPicPr>
        <p:blipFill>
          <a:blip r:embed="rId3">
            <a:alphaModFix/>
          </a:blip>
          <a:stretch>
            <a:fillRect/>
          </a:stretch>
        </p:blipFill>
        <p:spPr>
          <a:xfrm>
            <a:off x="3732400" y="469925"/>
            <a:ext cx="5220675" cy="4203651"/>
          </a:xfrm>
          <a:prstGeom prst="rect">
            <a:avLst/>
          </a:prstGeom>
          <a:noFill/>
          <a:ln>
            <a:noFill/>
          </a:ln>
        </p:spPr>
      </p:pic>
      <p:pic>
        <p:nvPicPr>
          <p:cNvPr id="144" name="Google Shape;144;p23"/>
          <p:cNvPicPr preferRelativeResize="0"/>
          <p:nvPr/>
        </p:nvPicPr>
        <p:blipFill rotWithShape="1">
          <a:blip r:embed="rId4">
            <a:alphaModFix/>
          </a:blip>
          <a:srcRect b="3104" l="0" r="0" t="3095"/>
          <a:stretch/>
        </p:blipFill>
        <p:spPr>
          <a:xfrm flipH="1">
            <a:off x="8056100" y="4129125"/>
            <a:ext cx="826826" cy="775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48" name="Shape 148"/>
        <p:cNvGrpSpPr/>
        <p:nvPr/>
      </p:nvGrpSpPr>
      <p:grpSpPr>
        <a:xfrm>
          <a:off x="0" y="0"/>
          <a:ext cx="0" cy="0"/>
          <a:chOff x="0" y="0"/>
          <a:chExt cx="0" cy="0"/>
        </a:xfrm>
      </p:grpSpPr>
      <p:sp>
        <p:nvSpPr>
          <p:cNvPr id="149" name="Google Shape;149;p24"/>
          <p:cNvSpPr/>
          <p:nvPr/>
        </p:nvSpPr>
        <p:spPr>
          <a:xfrm>
            <a:off x="3483100" y="0"/>
            <a:ext cx="56610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 name="Google Shape;150;p24"/>
          <p:cNvSpPr txBox="1"/>
          <p:nvPr>
            <p:ph type="title"/>
          </p:nvPr>
        </p:nvSpPr>
        <p:spPr>
          <a:xfrm>
            <a:off x="311700" y="2350025"/>
            <a:ext cx="2916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FF0000"/>
                </a:solidFill>
                <a:latin typeface="Pacifico"/>
                <a:ea typeface="Pacifico"/>
                <a:cs typeface="Pacifico"/>
                <a:sym typeface="Pacifico"/>
              </a:rPr>
              <a:t>Step 2:</a:t>
            </a:r>
            <a:r>
              <a:rPr lang="en" sz="3200">
                <a:solidFill>
                  <a:srgbClr val="F1C232"/>
                </a:solidFill>
                <a:latin typeface="Pacifico"/>
                <a:ea typeface="Pacifico"/>
                <a:cs typeface="Pacifico"/>
                <a:sym typeface="Pacifico"/>
              </a:rPr>
              <a:t>                             </a:t>
            </a:r>
            <a:r>
              <a:rPr b="1" lang="en" sz="2400">
                <a:solidFill>
                  <a:srgbClr val="000000"/>
                </a:solidFill>
              </a:rPr>
              <a:t>Find out how what you eat can impacts your health.</a:t>
            </a:r>
            <a:r>
              <a:rPr b="1" lang="en" sz="1800">
                <a:solidFill>
                  <a:srgbClr val="000000"/>
                </a:solidFill>
              </a:rPr>
              <a:t> </a:t>
            </a:r>
            <a:endParaRPr b="1">
              <a:solidFill>
                <a:srgbClr val="000000"/>
              </a:solidFill>
            </a:endParaRPr>
          </a:p>
        </p:txBody>
      </p:sp>
      <p:pic>
        <p:nvPicPr>
          <p:cNvPr id="151" name="Google Shape;151;p24"/>
          <p:cNvPicPr preferRelativeResize="0"/>
          <p:nvPr/>
        </p:nvPicPr>
        <p:blipFill rotWithShape="1">
          <a:blip r:embed="rId3">
            <a:alphaModFix/>
          </a:blip>
          <a:srcRect b="3104" l="0" r="0" t="3095"/>
          <a:stretch/>
        </p:blipFill>
        <p:spPr>
          <a:xfrm flipH="1">
            <a:off x="1464486" y="1144653"/>
            <a:ext cx="1732431" cy="1624153"/>
          </a:xfrm>
          <a:prstGeom prst="rect">
            <a:avLst/>
          </a:prstGeom>
          <a:noFill/>
          <a:ln>
            <a:noFill/>
          </a:ln>
        </p:spPr>
      </p:pic>
      <p:pic>
        <p:nvPicPr>
          <p:cNvPr id="152" name="Google Shape;152;p24"/>
          <p:cNvPicPr preferRelativeResize="0"/>
          <p:nvPr/>
        </p:nvPicPr>
        <p:blipFill>
          <a:blip r:embed="rId4">
            <a:alphaModFix/>
          </a:blip>
          <a:stretch>
            <a:fillRect/>
          </a:stretch>
        </p:blipFill>
        <p:spPr>
          <a:xfrm rot="-1296401">
            <a:off x="582775" y="1391175"/>
            <a:ext cx="774300" cy="731025"/>
          </a:xfrm>
          <a:prstGeom prst="rect">
            <a:avLst/>
          </a:prstGeom>
          <a:noFill/>
          <a:ln>
            <a:noFill/>
          </a:ln>
        </p:spPr>
      </p:pic>
      <p:pic>
        <p:nvPicPr>
          <p:cNvPr id="153" name="Google Shape;153;p24"/>
          <p:cNvPicPr preferRelativeResize="0"/>
          <p:nvPr/>
        </p:nvPicPr>
        <p:blipFill>
          <a:blip r:embed="rId5">
            <a:alphaModFix/>
          </a:blip>
          <a:stretch>
            <a:fillRect/>
          </a:stretch>
        </p:blipFill>
        <p:spPr>
          <a:xfrm rot="1216735">
            <a:off x="1265650" y="483750"/>
            <a:ext cx="687225" cy="877600"/>
          </a:xfrm>
          <a:prstGeom prst="rect">
            <a:avLst/>
          </a:prstGeom>
          <a:noFill/>
          <a:ln>
            <a:noFill/>
          </a:ln>
        </p:spPr>
      </p:pic>
      <p:sp>
        <p:nvSpPr>
          <p:cNvPr id="154" name="Google Shape;154;p24"/>
          <p:cNvSpPr txBox="1"/>
          <p:nvPr>
            <p:ph idx="1" type="body"/>
          </p:nvPr>
        </p:nvSpPr>
        <p:spPr>
          <a:xfrm>
            <a:off x="4086925" y="882750"/>
            <a:ext cx="4122900" cy="355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Let’s Discuss...</a:t>
            </a:r>
            <a:endParaRPr b="1" sz="2400">
              <a:solidFill>
                <a:srgbClr val="FFFFFF"/>
              </a:solidFill>
            </a:endParaRPr>
          </a:p>
          <a:p>
            <a:pPr indent="-342900" lvl="0" marL="457200" rtl="0" algn="l">
              <a:spcBef>
                <a:spcPts val="1600"/>
              </a:spcBef>
              <a:spcAft>
                <a:spcPts val="0"/>
              </a:spcAft>
              <a:buClr>
                <a:srgbClr val="FFFFFF"/>
              </a:buClr>
              <a:buSzPts val="1800"/>
              <a:buChar char="●"/>
            </a:pPr>
            <a:r>
              <a:rPr lang="en">
                <a:solidFill>
                  <a:srgbClr val="FFFFFF"/>
                </a:solidFill>
              </a:rPr>
              <a:t>Why do you think  water is important for health?</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How much water do you think you need a day?</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How do you think a lack of water could impact your skin?</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What percent of your body is water?</a:t>
            </a:r>
            <a:endParaRPr>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5"/>
          <p:cNvSpPr txBox="1"/>
          <p:nvPr>
            <p:ph type="title"/>
          </p:nvPr>
        </p:nvSpPr>
        <p:spPr>
          <a:xfrm>
            <a:off x="475475" y="445025"/>
            <a:ext cx="8356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0000"/>
                </a:solidFill>
              </a:rPr>
              <a:t>The facts...</a:t>
            </a:r>
            <a:endParaRPr b="1" sz="2400">
              <a:solidFill>
                <a:srgbClr val="FF0000"/>
              </a:solidFill>
            </a:endParaRPr>
          </a:p>
        </p:txBody>
      </p:sp>
      <p:sp>
        <p:nvSpPr>
          <p:cNvPr id="160" name="Google Shape;160;p25"/>
          <p:cNvSpPr/>
          <p:nvPr/>
        </p:nvSpPr>
        <p:spPr>
          <a:xfrm>
            <a:off x="475463" y="1152475"/>
            <a:ext cx="4016700" cy="176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5"/>
          <p:cNvSpPr txBox="1"/>
          <p:nvPr/>
        </p:nvSpPr>
        <p:spPr>
          <a:xfrm>
            <a:off x="677088" y="1397850"/>
            <a:ext cx="3604200" cy="1501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F1C232"/>
                </a:solidFill>
              </a:rPr>
              <a:t>Why do you think that water is important for health?</a:t>
            </a:r>
            <a:endParaRPr b="1" sz="1300">
              <a:solidFill>
                <a:srgbClr val="F1C232"/>
              </a:solidFill>
            </a:endParaRPr>
          </a:p>
          <a:p>
            <a:pPr indent="0" lvl="0" marL="0" rtl="0" algn="l">
              <a:lnSpc>
                <a:spcPct val="115000"/>
              </a:lnSpc>
              <a:spcBef>
                <a:spcPts val="1600"/>
              </a:spcBef>
              <a:spcAft>
                <a:spcPts val="1600"/>
              </a:spcAft>
              <a:buNone/>
            </a:pPr>
            <a:r>
              <a:rPr lang="en" sz="1300">
                <a:solidFill>
                  <a:srgbClr val="FFFFFF"/>
                </a:solidFill>
              </a:rPr>
              <a:t>It helps in almost everything, like circulation, digestion, absorbing nutrients, excreting toxins, and more!</a:t>
            </a:r>
            <a:endParaRPr/>
          </a:p>
        </p:txBody>
      </p:sp>
      <p:sp>
        <p:nvSpPr>
          <p:cNvPr id="162" name="Google Shape;162;p25"/>
          <p:cNvSpPr/>
          <p:nvPr/>
        </p:nvSpPr>
        <p:spPr>
          <a:xfrm>
            <a:off x="4651838" y="1152475"/>
            <a:ext cx="4016700" cy="176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5"/>
          <p:cNvSpPr txBox="1"/>
          <p:nvPr/>
        </p:nvSpPr>
        <p:spPr>
          <a:xfrm>
            <a:off x="4853463" y="1397850"/>
            <a:ext cx="3604200" cy="1501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F1C232"/>
                </a:solidFill>
              </a:rPr>
              <a:t>How much water do you think you need a day? </a:t>
            </a:r>
            <a:endParaRPr b="1" sz="1300">
              <a:solidFill>
                <a:srgbClr val="F1C232"/>
              </a:solidFill>
            </a:endParaRPr>
          </a:p>
          <a:p>
            <a:pPr indent="0" lvl="0" marL="0" rtl="0" algn="l">
              <a:lnSpc>
                <a:spcPct val="115000"/>
              </a:lnSpc>
              <a:spcBef>
                <a:spcPts val="1600"/>
              </a:spcBef>
              <a:spcAft>
                <a:spcPts val="1600"/>
              </a:spcAft>
              <a:buNone/>
            </a:pPr>
            <a:r>
              <a:rPr lang="en" sz="1300">
                <a:solidFill>
                  <a:srgbClr val="FFFFFF"/>
                </a:solidFill>
              </a:rPr>
              <a:t>6 to 8 cups. How much do you drink?</a:t>
            </a:r>
            <a:endParaRPr b="1" sz="1300">
              <a:solidFill>
                <a:srgbClr val="F1C232"/>
              </a:solidFill>
            </a:endParaRPr>
          </a:p>
        </p:txBody>
      </p:sp>
      <p:sp>
        <p:nvSpPr>
          <p:cNvPr id="164" name="Google Shape;164;p25"/>
          <p:cNvSpPr/>
          <p:nvPr/>
        </p:nvSpPr>
        <p:spPr>
          <a:xfrm>
            <a:off x="475463" y="3053625"/>
            <a:ext cx="4016700" cy="176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txBox="1"/>
          <p:nvPr/>
        </p:nvSpPr>
        <p:spPr>
          <a:xfrm>
            <a:off x="677088" y="3299000"/>
            <a:ext cx="3604200" cy="1501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F1C232"/>
                </a:solidFill>
              </a:rPr>
              <a:t>How do you think a lack of water could impact your skin?</a:t>
            </a:r>
            <a:endParaRPr b="1" sz="1300">
              <a:solidFill>
                <a:srgbClr val="F1C232"/>
              </a:solidFill>
            </a:endParaRPr>
          </a:p>
          <a:p>
            <a:pPr indent="0" lvl="0" marL="0" rtl="0" algn="l">
              <a:lnSpc>
                <a:spcPct val="115000"/>
              </a:lnSpc>
              <a:spcBef>
                <a:spcPts val="1600"/>
              </a:spcBef>
              <a:spcAft>
                <a:spcPts val="1600"/>
              </a:spcAft>
              <a:buNone/>
            </a:pPr>
            <a:r>
              <a:rPr lang="en" sz="1300">
                <a:solidFill>
                  <a:srgbClr val="FFFFFF"/>
                </a:solidFill>
              </a:rPr>
              <a:t> It would get dry, flaky, or chapped!</a:t>
            </a:r>
            <a:endParaRPr b="1" sz="1300">
              <a:solidFill>
                <a:srgbClr val="F1C232"/>
              </a:solidFill>
            </a:endParaRPr>
          </a:p>
        </p:txBody>
      </p:sp>
      <p:sp>
        <p:nvSpPr>
          <p:cNvPr id="166" name="Google Shape;166;p25"/>
          <p:cNvSpPr/>
          <p:nvPr/>
        </p:nvSpPr>
        <p:spPr>
          <a:xfrm>
            <a:off x="4647213" y="3053625"/>
            <a:ext cx="4016700" cy="176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5"/>
          <p:cNvSpPr txBox="1"/>
          <p:nvPr/>
        </p:nvSpPr>
        <p:spPr>
          <a:xfrm>
            <a:off x="4848838" y="3299000"/>
            <a:ext cx="3604200" cy="1501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F1C232"/>
                </a:solidFill>
              </a:rPr>
              <a:t>What percent of your body is water?</a:t>
            </a:r>
            <a:r>
              <a:rPr lang="en" sz="1300">
                <a:solidFill>
                  <a:srgbClr val="F1C232"/>
                </a:solidFill>
              </a:rPr>
              <a:t> </a:t>
            </a:r>
            <a:endParaRPr sz="1300">
              <a:solidFill>
                <a:srgbClr val="F1C232"/>
              </a:solidFill>
            </a:endParaRPr>
          </a:p>
          <a:p>
            <a:pPr indent="0" lvl="0" marL="0" rtl="0" algn="l">
              <a:lnSpc>
                <a:spcPct val="115000"/>
              </a:lnSpc>
              <a:spcBef>
                <a:spcPts val="1600"/>
              </a:spcBef>
              <a:spcAft>
                <a:spcPts val="1600"/>
              </a:spcAft>
              <a:buNone/>
            </a:pPr>
            <a:r>
              <a:rPr lang="en" sz="1300">
                <a:solidFill>
                  <a:srgbClr val="FFFFFF"/>
                </a:solidFill>
              </a:rPr>
              <a:t>About 60%. Your brain and heart are over 70% water!</a:t>
            </a:r>
            <a:endParaRPr b="1" sz="1300">
              <a:solidFill>
                <a:srgbClr val="F1C23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71" name="Shape 171"/>
        <p:cNvGrpSpPr/>
        <p:nvPr/>
      </p:nvGrpSpPr>
      <p:grpSpPr>
        <a:xfrm>
          <a:off x="0" y="0"/>
          <a:ext cx="0" cy="0"/>
          <a:chOff x="0" y="0"/>
          <a:chExt cx="0" cy="0"/>
        </a:xfrm>
      </p:grpSpPr>
      <p:sp>
        <p:nvSpPr>
          <p:cNvPr id="172" name="Google Shape;172;p26"/>
          <p:cNvSpPr/>
          <p:nvPr/>
        </p:nvSpPr>
        <p:spPr>
          <a:xfrm>
            <a:off x="3483100" y="0"/>
            <a:ext cx="56610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 name="Google Shape;173;p26"/>
          <p:cNvSpPr txBox="1"/>
          <p:nvPr>
            <p:ph type="title"/>
          </p:nvPr>
        </p:nvSpPr>
        <p:spPr>
          <a:xfrm>
            <a:off x="444125" y="1195475"/>
            <a:ext cx="2663100" cy="250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 sz="3200">
                <a:solidFill>
                  <a:srgbClr val="FF0000"/>
                </a:solidFill>
                <a:latin typeface="Pacifico"/>
                <a:ea typeface="Pacifico"/>
                <a:cs typeface="Pacifico"/>
                <a:sym typeface="Pacifico"/>
              </a:rPr>
              <a:t>Now - </a:t>
            </a:r>
            <a:r>
              <a:rPr b="1" lang="en" sz="2400"/>
              <a:t>let’s make our water more exciting!</a:t>
            </a:r>
            <a:r>
              <a:rPr lang="en"/>
              <a:t> </a:t>
            </a:r>
            <a:endParaRPr b="1" sz="3200">
              <a:solidFill>
                <a:srgbClr val="FF0000"/>
              </a:solidFill>
              <a:latin typeface="Pacifico"/>
              <a:ea typeface="Pacifico"/>
              <a:cs typeface="Pacifico"/>
              <a:sym typeface="Pacifico"/>
            </a:endParaRPr>
          </a:p>
        </p:txBody>
      </p:sp>
      <p:pic>
        <p:nvPicPr>
          <p:cNvPr descr="Get your kids, and yourself, drinking more water by adding different fruits and herbs.  There's a boost of nutrition in every sip.  Subscribe to WUM for new vids! http://bit.ly/sub2moms &#10;&#10;Thank you for making us the #1 Parenting Network on YouTube! &#10;&#10;Follow What’s Up Moms on: &#10;Facebook: https://www.facebook.com/WhatsUpMoms &#10;Instagram! http://instagram.com/whatsupmoms &#10;Twitter: http://www.twitter.com/whatsupmoms &#10;Pinterest: http://www.pinterest.com/whatsupmoms &#10;&#10;Follow Meg on Instagram! http://instagram.com/madewithmeg &#10;Follow Meg on Pinterest! http://pinterest.com/madewithmeg &#10;&#10;We provide our videos for entertainment and promotional purposes only. It is your responsibility to evaluate the accuracy, timeliness, completeness, or usefulness of the content, instructions and advice contained in our videos. WUM is not liable for any loss or damage caused by your reliance on anything contained in our videos. Some of the links provided are a result of our participation in the Amazon Services LLC Associates Program, an affiliate advertising program designed to provide a means for us to earn fees by linking to Amazon.com and affiliated sites." id="174" name="Google Shape;174;p26" title="EAT | Spa Water (aka Fruit Infused Water)">
            <a:hlinkClick r:id="rId3"/>
          </p:cNvPr>
          <p:cNvPicPr preferRelativeResize="0"/>
          <p:nvPr/>
        </p:nvPicPr>
        <p:blipFill>
          <a:blip r:embed="rId4">
            <a:alphaModFix/>
          </a:blip>
          <a:stretch>
            <a:fillRect/>
          </a:stretch>
        </p:blipFill>
        <p:spPr>
          <a:xfrm>
            <a:off x="3771288" y="665013"/>
            <a:ext cx="5084633" cy="3813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7"/>
          <p:cNvSpPr txBox="1"/>
          <p:nvPr>
            <p:ph type="title"/>
          </p:nvPr>
        </p:nvSpPr>
        <p:spPr>
          <a:xfrm>
            <a:off x="311700" y="826025"/>
            <a:ext cx="4775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38761D"/>
                </a:solidFill>
                <a:latin typeface="Pacifico"/>
                <a:ea typeface="Pacifico"/>
                <a:cs typeface="Pacifico"/>
                <a:sym typeface="Pacifico"/>
              </a:rPr>
              <a:t>Master Chef…</a:t>
            </a:r>
            <a:r>
              <a:rPr lang="en" sz="3200">
                <a:latin typeface="Pacifico"/>
                <a:ea typeface="Pacifico"/>
                <a:cs typeface="Pacifico"/>
                <a:sym typeface="Pacifico"/>
              </a:rPr>
              <a:t>                     </a:t>
            </a:r>
            <a:r>
              <a:rPr lang="en" sz="3200">
                <a:solidFill>
                  <a:srgbClr val="F1C232"/>
                </a:solidFill>
                <a:latin typeface="Pacifico"/>
                <a:ea typeface="Pacifico"/>
                <a:cs typeface="Pacifico"/>
                <a:sym typeface="Pacifico"/>
              </a:rPr>
              <a:t>water edition!</a:t>
            </a:r>
            <a:endParaRPr sz="3200">
              <a:solidFill>
                <a:srgbClr val="F1C232"/>
              </a:solidFill>
              <a:latin typeface="Pacifico"/>
              <a:ea typeface="Pacifico"/>
              <a:cs typeface="Pacifico"/>
              <a:sym typeface="Pacifico"/>
            </a:endParaRPr>
          </a:p>
          <a:p>
            <a:pPr indent="0" lvl="0" marL="0" rtl="0" algn="l">
              <a:lnSpc>
                <a:spcPct val="115000"/>
              </a:lnSpc>
              <a:spcBef>
                <a:spcPts val="0"/>
              </a:spcBef>
              <a:spcAft>
                <a:spcPts val="0"/>
              </a:spcAft>
              <a:buNone/>
            </a:pPr>
            <a:r>
              <a:t/>
            </a:r>
            <a:endParaRPr sz="100"/>
          </a:p>
          <a:p>
            <a:pPr indent="0" lvl="0" marL="0" rtl="0" algn="l">
              <a:lnSpc>
                <a:spcPct val="115000"/>
              </a:lnSpc>
              <a:spcBef>
                <a:spcPts val="1600"/>
              </a:spcBef>
              <a:spcAft>
                <a:spcPts val="1600"/>
              </a:spcAft>
              <a:buClr>
                <a:schemeClr val="dk1"/>
              </a:buClr>
              <a:buSzPts val="1100"/>
              <a:buFont typeface="Arial"/>
              <a:buNone/>
            </a:pPr>
            <a:r>
              <a:rPr lang="en" sz="1800"/>
              <a:t>Fill your container with some ice, and your your choice of the ingredients you brought. Now, fill it with water and seal it. What was your recipe? Let it seep for a while. In about 15 minutes, you can open it up and sample. What do you think? Could this convince you to drink more water?</a:t>
            </a:r>
            <a:endParaRPr sz="3200">
              <a:solidFill>
                <a:srgbClr val="F1C232"/>
              </a:solidFill>
              <a:latin typeface="Pacifico"/>
              <a:ea typeface="Pacifico"/>
              <a:cs typeface="Pacifico"/>
              <a:sym typeface="Pacifico"/>
            </a:endParaRPr>
          </a:p>
        </p:txBody>
      </p:sp>
      <p:pic>
        <p:nvPicPr>
          <p:cNvPr id="180" name="Google Shape;180;p27"/>
          <p:cNvPicPr preferRelativeResize="0"/>
          <p:nvPr/>
        </p:nvPicPr>
        <p:blipFill>
          <a:blip r:embed="rId3">
            <a:alphaModFix/>
          </a:blip>
          <a:stretch>
            <a:fillRect/>
          </a:stretch>
        </p:blipFill>
        <p:spPr>
          <a:xfrm>
            <a:off x="5470061" y="0"/>
            <a:ext cx="3673940" cy="5143499"/>
          </a:xfrm>
          <a:prstGeom prst="rect">
            <a:avLst/>
          </a:prstGeom>
          <a:noFill/>
          <a:ln>
            <a:noFill/>
          </a:ln>
        </p:spPr>
      </p:pic>
      <p:pic>
        <p:nvPicPr>
          <p:cNvPr id="181" name="Google Shape;181;p27"/>
          <p:cNvPicPr preferRelativeResize="0"/>
          <p:nvPr/>
        </p:nvPicPr>
        <p:blipFill rotWithShape="1">
          <a:blip r:embed="rId4">
            <a:alphaModFix/>
          </a:blip>
          <a:srcRect b="3104" l="0" r="0" t="3095"/>
          <a:stretch/>
        </p:blipFill>
        <p:spPr>
          <a:xfrm flipH="1">
            <a:off x="8056100" y="4129125"/>
            <a:ext cx="826826" cy="775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185" name="Shape 185"/>
        <p:cNvGrpSpPr/>
        <p:nvPr/>
      </p:nvGrpSpPr>
      <p:grpSpPr>
        <a:xfrm>
          <a:off x="0" y="0"/>
          <a:ext cx="0" cy="0"/>
          <a:chOff x="0" y="0"/>
          <a:chExt cx="0" cy="0"/>
        </a:xfrm>
      </p:grpSpPr>
      <p:sp>
        <p:nvSpPr>
          <p:cNvPr id="186" name="Google Shape;186;p28"/>
          <p:cNvSpPr txBox="1"/>
          <p:nvPr>
            <p:ph type="title"/>
          </p:nvPr>
        </p:nvSpPr>
        <p:spPr>
          <a:xfrm>
            <a:off x="311700" y="1359425"/>
            <a:ext cx="3388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F1C232"/>
                </a:solidFill>
                <a:latin typeface="Pacifico"/>
                <a:ea typeface="Pacifico"/>
                <a:cs typeface="Pacifico"/>
                <a:sym typeface="Pacifico"/>
              </a:rPr>
              <a:t>Step 3: </a:t>
            </a:r>
            <a:r>
              <a:rPr b="1" lang="en" sz="2400">
                <a:solidFill>
                  <a:srgbClr val="FFFFFF"/>
                </a:solidFill>
              </a:rPr>
              <a:t>Learn how diet impacts your stress level.</a:t>
            </a:r>
            <a:endParaRPr b="1" sz="2000">
              <a:solidFill>
                <a:srgbClr val="FFFFFF"/>
              </a:solidFill>
            </a:endParaRPr>
          </a:p>
          <a:p>
            <a:pPr indent="0" lvl="0" marL="0" rtl="0" algn="l">
              <a:lnSpc>
                <a:spcPct val="115000"/>
              </a:lnSpc>
              <a:spcBef>
                <a:spcPts val="0"/>
              </a:spcBef>
              <a:spcAft>
                <a:spcPts val="0"/>
              </a:spcAft>
              <a:buNone/>
            </a:pPr>
            <a:r>
              <a:t/>
            </a:r>
            <a:endParaRPr sz="100">
              <a:solidFill>
                <a:srgbClr val="FFFFFF"/>
              </a:solidFill>
            </a:endParaRPr>
          </a:p>
          <a:p>
            <a:pPr indent="0" lvl="0" marL="0" rtl="0" algn="l">
              <a:lnSpc>
                <a:spcPct val="115000"/>
              </a:lnSpc>
              <a:spcBef>
                <a:spcPts val="1600"/>
              </a:spcBef>
              <a:spcAft>
                <a:spcPts val="1600"/>
              </a:spcAft>
              <a:buClr>
                <a:schemeClr val="dk1"/>
              </a:buClr>
              <a:buSzPts val="1100"/>
              <a:buFont typeface="Arial"/>
              <a:buNone/>
            </a:pPr>
            <a:r>
              <a:rPr lang="en" sz="1800">
                <a:solidFill>
                  <a:srgbClr val="FFFFFF"/>
                </a:solidFill>
              </a:rPr>
              <a:t>When you feel stressed out, what are the foods you eat most?</a:t>
            </a:r>
            <a:endParaRPr>
              <a:solidFill>
                <a:srgbClr val="FFFFFF"/>
              </a:solidFill>
            </a:endParaRPr>
          </a:p>
        </p:txBody>
      </p:sp>
      <p:pic>
        <p:nvPicPr>
          <p:cNvPr id="187" name="Google Shape;187;p28"/>
          <p:cNvPicPr preferRelativeResize="0"/>
          <p:nvPr/>
        </p:nvPicPr>
        <p:blipFill rotWithShape="1">
          <a:blip r:embed="rId3">
            <a:alphaModFix/>
          </a:blip>
          <a:srcRect b="0" l="32591" r="0" t="0"/>
          <a:stretch/>
        </p:blipFill>
        <p:spPr>
          <a:xfrm>
            <a:off x="3943150" y="0"/>
            <a:ext cx="5200850" cy="5143500"/>
          </a:xfrm>
          <a:prstGeom prst="rect">
            <a:avLst/>
          </a:prstGeom>
          <a:noFill/>
          <a:ln>
            <a:noFill/>
          </a:ln>
        </p:spPr>
      </p:pic>
      <p:pic>
        <p:nvPicPr>
          <p:cNvPr id="188" name="Google Shape;188;p28"/>
          <p:cNvPicPr preferRelativeResize="0"/>
          <p:nvPr/>
        </p:nvPicPr>
        <p:blipFill rotWithShape="1">
          <a:blip r:embed="rId4">
            <a:alphaModFix/>
          </a:blip>
          <a:srcRect b="3104" l="0" r="0" t="3095"/>
          <a:stretch/>
        </p:blipFill>
        <p:spPr>
          <a:xfrm flipH="1">
            <a:off x="3539813" y="350850"/>
            <a:ext cx="826826" cy="775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92" name="Shape 192"/>
        <p:cNvGrpSpPr/>
        <p:nvPr/>
      </p:nvGrpSpPr>
      <p:grpSpPr>
        <a:xfrm>
          <a:off x="0" y="0"/>
          <a:ext cx="0" cy="0"/>
          <a:chOff x="0" y="0"/>
          <a:chExt cx="0" cy="0"/>
        </a:xfrm>
      </p:grpSpPr>
      <p:sp>
        <p:nvSpPr>
          <p:cNvPr id="193" name="Google Shape;193;p29"/>
          <p:cNvSpPr/>
          <p:nvPr/>
        </p:nvSpPr>
        <p:spPr>
          <a:xfrm flipH="1">
            <a:off x="1723200" y="0"/>
            <a:ext cx="74208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p29"/>
          <p:cNvSpPr/>
          <p:nvPr/>
        </p:nvSpPr>
        <p:spPr>
          <a:xfrm>
            <a:off x="8969" y="0"/>
            <a:ext cx="3402186" cy="5143500"/>
          </a:xfrm>
          <a:prstGeom prst="flowChartDecision">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95" name="Google Shape;195;p29"/>
          <p:cNvPicPr preferRelativeResize="0"/>
          <p:nvPr/>
        </p:nvPicPr>
        <p:blipFill>
          <a:blip r:embed="rId3">
            <a:alphaModFix/>
          </a:blip>
          <a:stretch>
            <a:fillRect/>
          </a:stretch>
        </p:blipFill>
        <p:spPr>
          <a:xfrm>
            <a:off x="371675" y="942688"/>
            <a:ext cx="2156024" cy="3258124"/>
          </a:xfrm>
          <a:prstGeom prst="rect">
            <a:avLst/>
          </a:prstGeom>
          <a:noFill/>
          <a:ln>
            <a:noFill/>
          </a:ln>
        </p:spPr>
      </p:pic>
      <p:sp>
        <p:nvSpPr>
          <p:cNvPr id="196" name="Google Shape;196;p29"/>
          <p:cNvSpPr txBox="1"/>
          <p:nvPr>
            <p:ph idx="1" type="body"/>
          </p:nvPr>
        </p:nvSpPr>
        <p:spPr>
          <a:xfrm>
            <a:off x="3366475" y="894725"/>
            <a:ext cx="4950600" cy="272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F1C232"/>
                </a:solidFill>
              </a:rPr>
              <a:t>It’s a vicious cycle!</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1600"/>
              </a:spcBef>
              <a:spcAft>
                <a:spcPts val="0"/>
              </a:spcAft>
              <a:buNone/>
            </a:pPr>
            <a:r>
              <a:rPr lang="en">
                <a:solidFill>
                  <a:srgbClr val="FFFFFF"/>
                </a:solidFill>
              </a:rPr>
              <a:t>Did you know that sugar and caffeine increase stress levels?</a:t>
            </a:r>
            <a:endParaRPr>
              <a:solidFill>
                <a:srgbClr val="FFFFFF"/>
              </a:solidFill>
            </a:endParaRPr>
          </a:p>
          <a:p>
            <a:pPr indent="0" lvl="0" marL="0" rtl="0" algn="l">
              <a:spcBef>
                <a:spcPts val="1600"/>
              </a:spcBef>
              <a:spcAft>
                <a:spcPts val="0"/>
              </a:spcAft>
              <a:buNone/>
            </a:pPr>
            <a:r>
              <a:rPr lang="en">
                <a:solidFill>
                  <a:srgbClr val="FFFFFF"/>
                </a:solidFill>
              </a:rPr>
              <a:t>And, when your stress level goes up, the hormone cortisol goes up, and makes you crave sugar and caffeine! Sometimes, it is hard to identify what foods have a lot of sugar so you know what to avoid.</a:t>
            </a:r>
            <a:r>
              <a:rPr lang="en">
                <a:solidFill>
                  <a:srgbClr val="FFFFFF"/>
                </a:solidFill>
              </a:rPr>
              <a:t>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0"/>
          <p:cNvPicPr preferRelativeResize="0"/>
          <p:nvPr/>
        </p:nvPicPr>
        <p:blipFill rotWithShape="1">
          <a:blip r:embed="rId3">
            <a:alphaModFix/>
          </a:blip>
          <a:srcRect b="0" l="0" r="0" t="14879"/>
          <a:stretch/>
        </p:blipFill>
        <p:spPr>
          <a:xfrm>
            <a:off x="76200" y="156949"/>
            <a:ext cx="8991600" cy="4305200"/>
          </a:xfrm>
          <a:prstGeom prst="rect">
            <a:avLst/>
          </a:prstGeom>
          <a:noFill/>
          <a:ln>
            <a:noFill/>
          </a:ln>
        </p:spPr>
      </p:pic>
      <p:sp>
        <p:nvSpPr>
          <p:cNvPr id="202" name="Google Shape;202;p30"/>
          <p:cNvSpPr txBox="1"/>
          <p:nvPr>
            <p:ph idx="1" type="body"/>
          </p:nvPr>
        </p:nvSpPr>
        <p:spPr>
          <a:xfrm>
            <a:off x="1430475" y="3517125"/>
            <a:ext cx="7053000" cy="120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Your troop leader will hold up groups of 4 packaged food items. Let’s try to put them in order from least sugar to most.</a:t>
            </a:r>
            <a:endParaRPr>
              <a:solidFill>
                <a:srgbClr val="000000"/>
              </a:solidFill>
            </a:endParaRPr>
          </a:p>
          <a:p>
            <a:pPr indent="0" lvl="0" marL="0" rtl="0" algn="l">
              <a:spcBef>
                <a:spcPts val="1600"/>
              </a:spcBef>
              <a:spcAft>
                <a:spcPts val="1600"/>
              </a:spcAft>
              <a:buNone/>
            </a:pPr>
            <a:r>
              <a:rPr lang="en">
                <a:solidFill>
                  <a:srgbClr val="000000"/>
                </a:solidFill>
              </a:rPr>
              <a:t>How did your troop do? What were the biggest surprises? </a:t>
            </a:r>
            <a:endParaRPr>
              <a:solidFill>
                <a:srgbClr val="000000"/>
              </a:solidFill>
            </a:endParaRPr>
          </a:p>
        </p:txBody>
      </p:sp>
      <p:sp>
        <p:nvSpPr>
          <p:cNvPr id="203" name="Google Shape;203;p30"/>
          <p:cNvSpPr txBox="1"/>
          <p:nvPr/>
        </p:nvSpPr>
        <p:spPr>
          <a:xfrm>
            <a:off x="709000" y="300000"/>
            <a:ext cx="3000000" cy="11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F1C232"/>
                </a:solidFill>
                <a:latin typeface="Pacifico"/>
                <a:ea typeface="Pacifico"/>
                <a:cs typeface="Pacifico"/>
                <a:sym typeface="Pacifico"/>
              </a:rPr>
              <a:t>Let’s play</a:t>
            </a:r>
            <a:endParaRPr/>
          </a:p>
        </p:txBody>
      </p:sp>
      <p:pic>
        <p:nvPicPr>
          <p:cNvPr id="204" name="Google Shape;204;p30"/>
          <p:cNvPicPr preferRelativeResize="0"/>
          <p:nvPr/>
        </p:nvPicPr>
        <p:blipFill rotWithShape="1">
          <a:blip r:embed="rId4">
            <a:alphaModFix/>
          </a:blip>
          <a:srcRect b="3104" l="0" r="0" t="3095"/>
          <a:stretch/>
        </p:blipFill>
        <p:spPr>
          <a:xfrm flipH="1">
            <a:off x="629113" y="3517125"/>
            <a:ext cx="826826" cy="775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type="title"/>
          </p:nvPr>
        </p:nvSpPr>
        <p:spPr>
          <a:xfrm>
            <a:off x="311700" y="538925"/>
            <a:ext cx="370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FF0000"/>
                </a:solidFill>
                <a:latin typeface="Pacifico"/>
                <a:ea typeface="Pacifico"/>
                <a:cs typeface="Pacifico"/>
                <a:sym typeface="Pacifico"/>
              </a:rPr>
              <a:t>Step 4:</a:t>
            </a:r>
            <a:r>
              <a:rPr lang="en" sz="3200">
                <a:latin typeface="Pacifico"/>
                <a:ea typeface="Pacifico"/>
                <a:cs typeface="Pacifico"/>
                <a:sym typeface="Pacifico"/>
              </a:rPr>
              <a:t> </a:t>
            </a:r>
            <a:r>
              <a:rPr b="1" lang="en" sz="2400"/>
              <a:t>Investigate how what you eat affects your sleep.</a:t>
            </a:r>
            <a:endParaRPr b="1" sz="2400"/>
          </a:p>
        </p:txBody>
      </p:sp>
      <p:sp>
        <p:nvSpPr>
          <p:cNvPr id="210" name="Google Shape;210;p31"/>
          <p:cNvSpPr txBox="1"/>
          <p:nvPr>
            <p:ph idx="1" type="body"/>
          </p:nvPr>
        </p:nvSpPr>
        <p:spPr>
          <a:xfrm>
            <a:off x="311700" y="2066875"/>
            <a:ext cx="4116600" cy="24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Do you usually have a bedtime snack before bed? What are your favorites?</a:t>
            </a:r>
            <a:endParaRPr>
              <a:solidFill>
                <a:srgbClr val="000000"/>
              </a:solidFill>
            </a:endParaRPr>
          </a:p>
          <a:p>
            <a:pPr indent="0" lvl="0" marL="0" rtl="0" algn="l">
              <a:spcBef>
                <a:spcPts val="1600"/>
              </a:spcBef>
              <a:spcAft>
                <a:spcPts val="0"/>
              </a:spcAft>
              <a:buNone/>
            </a:pPr>
            <a:r>
              <a:rPr lang="en">
                <a:solidFill>
                  <a:srgbClr val="000000"/>
                </a:solidFill>
              </a:rPr>
              <a:t>Have you ever noticed that what you ate before bed impacted your sleep?</a:t>
            </a:r>
            <a:endParaRPr>
              <a:solidFill>
                <a:srgbClr val="000000"/>
              </a:solidFill>
            </a:endParaRPr>
          </a:p>
          <a:p>
            <a:pPr indent="0" lvl="0" marL="0" rtl="0" algn="l">
              <a:spcBef>
                <a:spcPts val="1600"/>
              </a:spcBef>
              <a:spcAft>
                <a:spcPts val="1600"/>
              </a:spcAft>
              <a:buNone/>
            </a:pPr>
            <a:r>
              <a:rPr lang="en">
                <a:solidFill>
                  <a:srgbClr val="000000"/>
                </a:solidFill>
              </a:rPr>
              <a:t>Do you think that food can cause bad dreams? </a:t>
            </a:r>
            <a:endParaRPr>
              <a:solidFill>
                <a:srgbClr val="000000"/>
              </a:solidFill>
            </a:endParaRPr>
          </a:p>
        </p:txBody>
      </p:sp>
      <p:pic>
        <p:nvPicPr>
          <p:cNvPr id="211" name="Google Shape;211;p31"/>
          <p:cNvPicPr preferRelativeResize="0"/>
          <p:nvPr/>
        </p:nvPicPr>
        <p:blipFill>
          <a:blip r:embed="rId3">
            <a:alphaModFix/>
          </a:blip>
          <a:stretch>
            <a:fillRect/>
          </a:stretch>
        </p:blipFill>
        <p:spPr>
          <a:xfrm>
            <a:off x="4571999" y="272100"/>
            <a:ext cx="4153725" cy="459930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215" name="Shape 215"/>
        <p:cNvGrpSpPr/>
        <p:nvPr/>
      </p:nvGrpSpPr>
      <p:grpSpPr>
        <a:xfrm>
          <a:off x="0" y="0"/>
          <a:ext cx="0" cy="0"/>
          <a:chOff x="0" y="0"/>
          <a:chExt cx="0" cy="0"/>
        </a:xfrm>
      </p:grpSpPr>
      <p:pic>
        <p:nvPicPr>
          <p:cNvPr descr="Foods to eat for a better night's sleep" id="216" name="Google Shape;216;p32" title="Foods to eat for a better night's sleep">
            <a:hlinkClick r:id="rId3"/>
          </p:cNvPr>
          <p:cNvPicPr preferRelativeResize="0"/>
          <p:nvPr/>
        </p:nvPicPr>
        <p:blipFill>
          <a:blip r:embed="rId4">
            <a:alphaModFix/>
          </a:blip>
          <a:stretch>
            <a:fillRect/>
          </a:stretch>
        </p:blipFill>
        <p:spPr>
          <a:xfrm>
            <a:off x="1142988" y="0"/>
            <a:ext cx="685802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0" name="Shape 220"/>
        <p:cNvGrpSpPr/>
        <p:nvPr/>
      </p:nvGrpSpPr>
      <p:grpSpPr>
        <a:xfrm>
          <a:off x="0" y="0"/>
          <a:ext cx="0" cy="0"/>
          <a:chOff x="0" y="0"/>
          <a:chExt cx="0" cy="0"/>
        </a:xfrm>
      </p:grpSpPr>
      <p:sp>
        <p:nvSpPr>
          <p:cNvPr id="221" name="Google Shape;221;p33"/>
          <p:cNvSpPr/>
          <p:nvPr/>
        </p:nvSpPr>
        <p:spPr>
          <a:xfrm flipH="1">
            <a:off x="1723200" y="0"/>
            <a:ext cx="74208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2" name="Google Shape;222;p33"/>
          <p:cNvSpPr/>
          <p:nvPr/>
        </p:nvSpPr>
        <p:spPr>
          <a:xfrm>
            <a:off x="8969" y="0"/>
            <a:ext cx="3402186" cy="5143500"/>
          </a:xfrm>
          <a:prstGeom prst="flowChartDecision">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223" name="Google Shape;223;p33"/>
          <p:cNvPicPr preferRelativeResize="0"/>
          <p:nvPr/>
        </p:nvPicPr>
        <p:blipFill>
          <a:blip r:embed="rId3">
            <a:alphaModFix/>
          </a:blip>
          <a:stretch>
            <a:fillRect/>
          </a:stretch>
        </p:blipFill>
        <p:spPr>
          <a:xfrm>
            <a:off x="371675" y="942688"/>
            <a:ext cx="2156024" cy="3258124"/>
          </a:xfrm>
          <a:prstGeom prst="rect">
            <a:avLst/>
          </a:prstGeom>
          <a:noFill/>
          <a:ln>
            <a:noFill/>
          </a:ln>
        </p:spPr>
      </p:pic>
      <p:sp>
        <p:nvSpPr>
          <p:cNvPr id="224" name="Google Shape;224;p33"/>
          <p:cNvSpPr txBox="1"/>
          <p:nvPr>
            <p:ph idx="1" type="body"/>
          </p:nvPr>
        </p:nvSpPr>
        <p:spPr>
          <a:xfrm>
            <a:off x="3366475" y="1123325"/>
            <a:ext cx="4950600" cy="272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400">
                <a:solidFill>
                  <a:srgbClr val="FFFFFF"/>
                </a:solidFill>
              </a:rPr>
              <a:t>Let’s make a list of foods that you like to eat that would make good night time snacks, and wouldn’t interrupt your sleep.</a:t>
            </a:r>
            <a:r>
              <a:rPr lang="en" sz="2400">
                <a:solidFill>
                  <a:schemeClr val="dk1"/>
                </a:solidFill>
              </a:rPr>
              <a:t> </a:t>
            </a:r>
            <a:endParaRPr sz="24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b="1" lang="en" sz="2400">
                <a:solidFill>
                  <a:srgbClr val="F1C232"/>
                </a:solidFill>
              </a:rPr>
              <a:t>How many can we come up with?</a:t>
            </a:r>
            <a:r>
              <a:rPr lang="en">
                <a:solidFill>
                  <a:srgbClr val="FFFFFF"/>
                </a:solidFill>
              </a:rPr>
              <a:t>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8" name="Shape 228"/>
        <p:cNvGrpSpPr/>
        <p:nvPr/>
      </p:nvGrpSpPr>
      <p:grpSpPr>
        <a:xfrm>
          <a:off x="0" y="0"/>
          <a:ext cx="0" cy="0"/>
          <a:chOff x="0" y="0"/>
          <a:chExt cx="0" cy="0"/>
        </a:xfrm>
      </p:grpSpPr>
      <p:sp>
        <p:nvSpPr>
          <p:cNvPr id="229" name="Google Shape;229;p34"/>
          <p:cNvSpPr/>
          <p:nvPr/>
        </p:nvSpPr>
        <p:spPr>
          <a:xfrm>
            <a:off x="4502900" y="0"/>
            <a:ext cx="46413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0" name="Google Shape;230;p34"/>
          <p:cNvSpPr txBox="1"/>
          <p:nvPr>
            <p:ph type="title"/>
          </p:nvPr>
        </p:nvSpPr>
        <p:spPr>
          <a:xfrm>
            <a:off x="311700" y="2350025"/>
            <a:ext cx="383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FF0000"/>
                </a:solidFill>
                <a:latin typeface="Pacifico"/>
                <a:ea typeface="Pacifico"/>
                <a:cs typeface="Pacifico"/>
                <a:sym typeface="Pacifico"/>
              </a:rPr>
              <a:t>Step 5:</a:t>
            </a:r>
            <a:r>
              <a:rPr lang="en" sz="3200">
                <a:solidFill>
                  <a:srgbClr val="F1C232"/>
                </a:solidFill>
                <a:latin typeface="Pacifico"/>
                <a:ea typeface="Pacifico"/>
                <a:cs typeface="Pacifico"/>
                <a:sym typeface="Pacifico"/>
              </a:rPr>
              <a:t>                             </a:t>
            </a:r>
            <a:r>
              <a:rPr lang="en" sz="2400"/>
              <a:t>Think about how food impacts your energy levels. Snacks with protein and nutrients will make you feel more energized!</a:t>
            </a:r>
            <a:endParaRPr b="1" sz="2600">
              <a:solidFill>
                <a:srgbClr val="000000"/>
              </a:solidFill>
            </a:endParaRPr>
          </a:p>
        </p:txBody>
      </p:sp>
      <p:pic>
        <p:nvPicPr>
          <p:cNvPr id="231" name="Google Shape;231;p34"/>
          <p:cNvPicPr preferRelativeResize="0"/>
          <p:nvPr/>
        </p:nvPicPr>
        <p:blipFill rotWithShape="1">
          <a:blip r:embed="rId3">
            <a:alphaModFix/>
          </a:blip>
          <a:srcRect b="3104" l="0" r="0" t="3095"/>
          <a:stretch/>
        </p:blipFill>
        <p:spPr>
          <a:xfrm flipH="1">
            <a:off x="2254361" y="1188178"/>
            <a:ext cx="1732431" cy="1624153"/>
          </a:xfrm>
          <a:prstGeom prst="rect">
            <a:avLst/>
          </a:prstGeom>
          <a:noFill/>
          <a:ln>
            <a:noFill/>
          </a:ln>
        </p:spPr>
      </p:pic>
      <p:pic>
        <p:nvPicPr>
          <p:cNvPr id="232" name="Google Shape;232;p34"/>
          <p:cNvPicPr preferRelativeResize="0"/>
          <p:nvPr/>
        </p:nvPicPr>
        <p:blipFill>
          <a:blip r:embed="rId4">
            <a:alphaModFix/>
          </a:blip>
          <a:stretch>
            <a:fillRect/>
          </a:stretch>
        </p:blipFill>
        <p:spPr>
          <a:xfrm rot="-1296401">
            <a:off x="1372650" y="1434700"/>
            <a:ext cx="774300" cy="731025"/>
          </a:xfrm>
          <a:prstGeom prst="rect">
            <a:avLst/>
          </a:prstGeom>
          <a:noFill/>
          <a:ln>
            <a:noFill/>
          </a:ln>
        </p:spPr>
      </p:pic>
      <p:pic>
        <p:nvPicPr>
          <p:cNvPr id="233" name="Google Shape;233;p34"/>
          <p:cNvPicPr preferRelativeResize="0"/>
          <p:nvPr/>
        </p:nvPicPr>
        <p:blipFill>
          <a:blip r:embed="rId5">
            <a:alphaModFix/>
          </a:blip>
          <a:stretch>
            <a:fillRect/>
          </a:stretch>
        </p:blipFill>
        <p:spPr>
          <a:xfrm rot="1216735">
            <a:off x="2055525" y="527275"/>
            <a:ext cx="687225" cy="877600"/>
          </a:xfrm>
          <a:prstGeom prst="rect">
            <a:avLst/>
          </a:prstGeom>
          <a:noFill/>
          <a:ln>
            <a:noFill/>
          </a:ln>
        </p:spPr>
      </p:pic>
      <p:sp>
        <p:nvSpPr>
          <p:cNvPr id="234" name="Google Shape;234;p34"/>
          <p:cNvSpPr txBox="1"/>
          <p:nvPr>
            <p:ph idx="1" type="body"/>
          </p:nvPr>
        </p:nvSpPr>
        <p:spPr>
          <a:xfrm>
            <a:off x="4997949" y="882750"/>
            <a:ext cx="3380100" cy="35550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3200">
                <a:solidFill>
                  <a:srgbClr val="F1C232"/>
                </a:solidFill>
              </a:rPr>
              <a:t>Let’s make a high-energy, no bake treat!</a:t>
            </a:r>
            <a:endParaRPr b="1" sz="2800">
              <a:solidFill>
                <a:srgbClr val="F1C232"/>
              </a:solidFill>
            </a:endParaRPr>
          </a:p>
        </p:txBody>
      </p:sp>
      <p:pic>
        <p:nvPicPr>
          <p:cNvPr id="235" name="Google Shape;235;p34"/>
          <p:cNvPicPr preferRelativeResize="0"/>
          <p:nvPr/>
        </p:nvPicPr>
        <p:blipFill>
          <a:blip r:embed="rId6">
            <a:alphaModFix/>
          </a:blip>
          <a:stretch>
            <a:fillRect/>
          </a:stretch>
        </p:blipFill>
        <p:spPr>
          <a:xfrm rot="-2860725">
            <a:off x="183124" y="669855"/>
            <a:ext cx="1648403" cy="8129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5"/>
          <p:cNvSpPr txBox="1"/>
          <p:nvPr>
            <p:ph type="title"/>
          </p:nvPr>
        </p:nvSpPr>
        <p:spPr>
          <a:xfrm>
            <a:off x="311700" y="368825"/>
            <a:ext cx="448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1C232"/>
                </a:solidFill>
              </a:rPr>
              <a:t>Peanut Butter and Banana Energy Bites</a:t>
            </a:r>
            <a:endParaRPr b="1" sz="2400">
              <a:solidFill>
                <a:srgbClr val="F1C232"/>
              </a:solidFill>
            </a:endParaRPr>
          </a:p>
        </p:txBody>
      </p:sp>
      <p:sp>
        <p:nvSpPr>
          <p:cNvPr id="241" name="Google Shape;241;p35"/>
          <p:cNvSpPr txBox="1"/>
          <p:nvPr>
            <p:ph idx="1" type="body"/>
          </p:nvPr>
        </p:nvSpPr>
        <p:spPr>
          <a:xfrm>
            <a:off x="311700" y="1076275"/>
            <a:ext cx="5186400" cy="3416400"/>
          </a:xfrm>
          <a:prstGeom prst="rect">
            <a:avLst/>
          </a:prstGeom>
        </p:spPr>
        <p:txBody>
          <a:bodyPr anchorCtr="0" anchor="t" bIns="91425" lIns="91425" spcFirstLastPara="1" rIns="91425" wrap="square" tIns="91425">
            <a:noAutofit/>
          </a:bodyPr>
          <a:lstStyle/>
          <a:p>
            <a:pPr indent="0" lvl="0" marL="0" rtl="0" algn="l">
              <a:lnSpc>
                <a:spcPct val="130000"/>
              </a:lnSpc>
              <a:spcBef>
                <a:spcPts val="1400"/>
              </a:spcBef>
              <a:spcAft>
                <a:spcPts val="0"/>
              </a:spcAft>
              <a:buNone/>
            </a:pPr>
            <a:r>
              <a:rPr b="1" lang="en" sz="1400">
                <a:solidFill>
                  <a:schemeClr val="dk1"/>
                </a:solidFill>
                <a:highlight>
                  <a:srgbClr val="FAFAFA"/>
                </a:highlight>
              </a:rPr>
              <a:t>Ingredients</a:t>
            </a:r>
            <a:endParaRPr b="1" sz="1400">
              <a:solidFill>
                <a:schemeClr val="dk1"/>
              </a:solidFill>
              <a:highlight>
                <a:srgbClr val="FAFAFA"/>
              </a:highlight>
            </a:endParaRPr>
          </a:p>
          <a:p>
            <a:pPr indent="-304800" lvl="0" marL="647700" rtl="0" algn="l">
              <a:spcBef>
                <a:spcPts val="400"/>
              </a:spcBef>
              <a:spcAft>
                <a:spcPts val="0"/>
              </a:spcAft>
              <a:buClr>
                <a:srgbClr val="333333"/>
              </a:buClr>
              <a:buSzPts val="1200"/>
              <a:buChar char="●"/>
            </a:pPr>
            <a:r>
              <a:rPr lang="en" sz="1200">
                <a:solidFill>
                  <a:srgbClr val="333333"/>
                </a:solidFill>
                <a:highlight>
                  <a:srgbClr val="FAFAFA"/>
                </a:highlight>
              </a:rPr>
              <a:t>1 ripe banana </a:t>
            </a:r>
            <a:r>
              <a:rPr i="1" lang="en" sz="900">
                <a:solidFill>
                  <a:srgbClr val="333333"/>
                </a:solidFill>
                <a:highlight>
                  <a:srgbClr val="FAFAFA"/>
                </a:highlight>
              </a:rPr>
              <a:t>(1/3 cup mashed)</a:t>
            </a:r>
            <a:endParaRPr i="1" sz="900">
              <a:solidFill>
                <a:srgbClr val="333333"/>
              </a:solidFill>
              <a:highlight>
                <a:srgbClr val="FAFAFA"/>
              </a:highlight>
            </a:endParaRPr>
          </a:p>
          <a:p>
            <a:pPr indent="-304800" lvl="0" marL="647700" rtl="0" algn="l">
              <a:spcBef>
                <a:spcPts val="0"/>
              </a:spcBef>
              <a:spcAft>
                <a:spcPts val="0"/>
              </a:spcAft>
              <a:buClr>
                <a:srgbClr val="333333"/>
              </a:buClr>
              <a:buSzPts val="1200"/>
              <a:buChar char="●"/>
            </a:pPr>
            <a:r>
              <a:rPr lang="en" sz="1200">
                <a:solidFill>
                  <a:srgbClr val="333333"/>
                </a:solidFill>
                <a:highlight>
                  <a:srgbClr val="FAFAFA"/>
                </a:highlight>
              </a:rPr>
              <a:t>1/4 cup honey</a:t>
            </a:r>
            <a:endParaRPr sz="1200">
              <a:solidFill>
                <a:srgbClr val="333333"/>
              </a:solidFill>
              <a:highlight>
                <a:srgbClr val="FAFAFA"/>
              </a:highlight>
            </a:endParaRPr>
          </a:p>
          <a:p>
            <a:pPr indent="-304800" lvl="0" marL="647700" rtl="0" algn="l">
              <a:spcBef>
                <a:spcPts val="0"/>
              </a:spcBef>
              <a:spcAft>
                <a:spcPts val="0"/>
              </a:spcAft>
              <a:buClr>
                <a:srgbClr val="333333"/>
              </a:buClr>
              <a:buSzPts val="1200"/>
              <a:buChar char="●"/>
            </a:pPr>
            <a:r>
              <a:rPr lang="en" sz="1200">
                <a:solidFill>
                  <a:srgbClr val="333333"/>
                </a:solidFill>
                <a:highlight>
                  <a:srgbClr val="FAFAFA"/>
                </a:highlight>
              </a:rPr>
              <a:t>1/4 cup  peanut butter </a:t>
            </a:r>
            <a:r>
              <a:rPr i="1" lang="en" sz="900">
                <a:solidFill>
                  <a:srgbClr val="333333"/>
                </a:solidFill>
                <a:highlight>
                  <a:srgbClr val="FAFAFA"/>
                </a:highlight>
              </a:rPr>
              <a:t>(or, any nut butter you prefer)</a:t>
            </a:r>
            <a:endParaRPr i="1" sz="900">
              <a:solidFill>
                <a:srgbClr val="333333"/>
              </a:solidFill>
              <a:highlight>
                <a:srgbClr val="FAFAFA"/>
              </a:highlight>
            </a:endParaRPr>
          </a:p>
          <a:p>
            <a:pPr indent="-304800" lvl="0" marL="647700" rtl="0" algn="l">
              <a:spcBef>
                <a:spcPts val="0"/>
              </a:spcBef>
              <a:spcAft>
                <a:spcPts val="0"/>
              </a:spcAft>
              <a:buClr>
                <a:srgbClr val="333333"/>
              </a:buClr>
              <a:buSzPts val="1200"/>
              <a:buChar char="●"/>
            </a:pPr>
            <a:r>
              <a:rPr lang="en" sz="1200">
                <a:solidFill>
                  <a:srgbClr val="333333"/>
                </a:solidFill>
                <a:highlight>
                  <a:srgbClr val="FAFAFA"/>
                </a:highlight>
              </a:rPr>
              <a:t>1 3/4 cups oatmeal </a:t>
            </a:r>
            <a:r>
              <a:rPr i="1" lang="en" sz="900">
                <a:solidFill>
                  <a:srgbClr val="333333"/>
                </a:solidFill>
                <a:highlight>
                  <a:srgbClr val="FAFAFA"/>
                </a:highlight>
              </a:rPr>
              <a:t>(not instant)</a:t>
            </a:r>
            <a:endParaRPr i="1" sz="900">
              <a:solidFill>
                <a:srgbClr val="333333"/>
              </a:solidFill>
              <a:highlight>
                <a:srgbClr val="FAFAFA"/>
              </a:highlight>
            </a:endParaRPr>
          </a:p>
          <a:p>
            <a:pPr indent="-317500" lvl="0" marL="647700" rtl="0" algn="l">
              <a:spcBef>
                <a:spcPts val="0"/>
              </a:spcBef>
              <a:spcAft>
                <a:spcPts val="0"/>
              </a:spcAft>
              <a:buClr>
                <a:srgbClr val="333333"/>
              </a:buClr>
              <a:buSzPts val="1400"/>
              <a:buChar char="●"/>
            </a:pPr>
            <a:r>
              <a:rPr lang="en" sz="1200">
                <a:solidFill>
                  <a:srgbClr val="333333"/>
                </a:solidFill>
                <a:highlight>
                  <a:srgbClr val="FAFAFA"/>
                </a:highlight>
              </a:rPr>
              <a:t>1/2 cup chocolate chips </a:t>
            </a:r>
            <a:r>
              <a:rPr i="1" lang="en" sz="900">
                <a:solidFill>
                  <a:srgbClr val="333333"/>
                </a:solidFill>
                <a:highlight>
                  <a:srgbClr val="FAFAFA"/>
                </a:highlight>
              </a:rPr>
              <a:t>(miniatures work best. Raisins could be </a:t>
            </a:r>
            <a:r>
              <a:rPr i="1" lang="en" sz="900">
                <a:solidFill>
                  <a:srgbClr val="333333"/>
                </a:solidFill>
                <a:highlight>
                  <a:srgbClr val="FAFAFA"/>
                </a:highlight>
              </a:rPr>
              <a:t>substituted</a:t>
            </a:r>
            <a:r>
              <a:rPr i="1" lang="en" sz="900">
                <a:solidFill>
                  <a:srgbClr val="333333"/>
                </a:solidFill>
                <a:highlight>
                  <a:srgbClr val="FAFAFA"/>
                </a:highlight>
              </a:rPr>
              <a:t>)</a:t>
            </a:r>
            <a:r>
              <a:rPr lang="en" sz="1400">
                <a:solidFill>
                  <a:srgbClr val="333333"/>
                </a:solidFill>
                <a:highlight>
                  <a:srgbClr val="FAFAFA"/>
                </a:highlight>
              </a:rPr>
              <a:t> </a:t>
            </a:r>
            <a:endParaRPr sz="1400">
              <a:solidFill>
                <a:srgbClr val="333333"/>
              </a:solidFill>
              <a:highlight>
                <a:srgbClr val="FAFAFA"/>
              </a:highlight>
            </a:endParaRPr>
          </a:p>
          <a:p>
            <a:pPr indent="0" lvl="0" marL="0" rtl="0" algn="l">
              <a:lnSpc>
                <a:spcPct val="130000"/>
              </a:lnSpc>
              <a:spcBef>
                <a:spcPts val="1400"/>
              </a:spcBef>
              <a:spcAft>
                <a:spcPts val="0"/>
              </a:spcAft>
              <a:buNone/>
            </a:pPr>
            <a:r>
              <a:rPr b="1" lang="en" sz="1400">
                <a:solidFill>
                  <a:schemeClr val="dk1"/>
                </a:solidFill>
                <a:highlight>
                  <a:srgbClr val="FAFAFA"/>
                </a:highlight>
              </a:rPr>
              <a:t>Steps:</a:t>
            </a:r>
            <a:endParaRPr b="1" sz="1400">
              <a:solidFill>
                <a:schemeClr val="dk1"/>
              </a:solidFill>
              <a:highlight>
                <a:srgbClr val="FAFAFA"/>
              </a:highlight>
            </a:endParaRPr>
          </a:p>
          <a:p>
            <a:pPr indent="-304800" lvl="0" marL="457200" rtl="0" algn="l">
              <a:lnSpc>
                <a:spcPct val="130000"/>
              </a:lnSpc>
              <a:spcBef>
                <a:spcPts val="1400"/>
              </a:spcBef>
              <a:spcAft>
                <a:spcPts val="0"/>
              </a:spcAft>
              <a:buClr>
                <a:srgbClr val="333333"/>
              </a:buClr>
              <a:buSzPts val="1200"/>
              <a:buChar char="●"/>
            </a:pPr>
            <a:r>
              <a:rPr lang="en" sz="1200">
                <a:solidFill>
                  <a:srgbClr val="333333"/>
                </a:solidFill>
                <a:highlight>
                  <a:srgbClr val="FAFAFA"/>
                </a:highlight>
              </a:rPr>
              <a:t>Peel banana and mash it until it is smooth.</a:t>
            </a:r>
            <a:endParaRPr sz="1200">
              <a:solidFill>
                <a:srgbClr val="333333"/>
              </a:solidFill>
              <a:highlight>
                <a:srgbClr val="FAFAFA"/>
              </a:highlight>
            </a:endParaRPr>
          </a:p>
          <a:p>
            <a:pPr indent="-304800" lvl="0" marL="457200" rtl="0" algn="l">
              <a:spcBef>
                <a:spcPts val="0"/>
              </a:spcBef>
              <a:spcAft>
                <a:spcPts val="0"/>
              </a:spcAft>
              <a:buClr>
                <a:srgbClr val="333333"/>
              </a:buClr>
              <a:buSzPts val="1200"/>
              <a:buChar char="●"/>
            </a:pPr>
            <a:r>
              <a:rPr lang="en" sz="1200">
                <a:solidFill>
                  <a:srgbClr val="333333"/>
                </a:solidFill>
                <a:highlight>
                  <a:srgbClr val="FAFAFA"/>
                </a:highlight>
              </a:rPr>
              <a:t>Mix in  honey,peanut butter,  oatmeal and chocolate chips to the banana and stir everything together.</a:t>
            </a:r>
            <a:endParaRPr sz="1200">
              <a:solidFill>
                <a:srgbClr val="333333"/>
              </a:solidFill>
              <a:highlight>
                <a:srgbClr val="FAFAFA"/>
              </a:highlight>
            </a:endParaRPr>
          </a:p>
          <a:p>
            <a:pPr indent="-304800" lvl="0" marL="457200" rtl="0" algn="l">
              <a:spcBef>
                <a:spcPts val="0"/>
              </a:spcBef>
              <a:spcAft>
                <a:spcPts val="0"/>
              </a:spcAft>
              <a:buClr>
                <a:srgbClr val="333333"/>
              </a:buClr>
              <a:buSzPts val="1200"/>
              <a:buChar char="●"/>
            </a:pPr>
            <a:r>
              <a:rPr lang="en" sz="1200">
                <a:solidFill>
                  <a:srgbClr val="333333"/>
                </a:solidFill>
                <a:highlight>
                  <a:srgbClr val="FAFAFA"/>
                </a:highlight>
              </a:rPr>
              <a:t>Refrigerate the mixture for about  for 30 minutes.</a:t>
            </a:r>
            <a:endParaRPr sz="1200">
              <a:solidFill>
                <a:srgbClr val="333333"/>
              </a:solidFill>
              <a:highlight>
                <a:srgbClr val="FAFAFA"/>
              </a:highlight>
            </a:endParaRPr>
          </a:p>
          <a:p>
            <a:pPr indent="-304800" lvl="0" marL="457200" rtl="0" algn="l">
              <a:spcBef>
                <a:spcPts val="0"/>
              </a:spcBef>
              <a:spcAft>
                <a:spcPts val="0"/>
              </a:spcAft>
              <a:buClr>
                <a:srgbClr val="333333"/>
              </a:buClr>
              <a:buSzPts val="1200"/>
              <a:buChar char="●"/>
            </a:pPr>
            <a:r>
              <a:rPr lang="en" sz="1200">
                <a:solidFill>
                  <a:srgbClr val="333333"/>
                </a:solidFill>
                <a:highlight>
                  <a:srgbClr val="FAFAFA"/>
                </a:highlight>
              </a:rPr>
              <a:t>Roll the dough into bite size balls</a:t>
            </a:r>
            <a:endParaRPr sz="1200">
              <a:solidFill>
                <a:srgbClr val="333333"/>
              </a:solidFill>
              <a:highlight>
                <a:srgbClr val="FAFAFA"/>
              </a:highlight>
            </a:endParaRPr>
          </a:p>
          <a:p>
            <a:pPr indent="-304800" lvl="0" marL="457200" rtl="0" algn="l">
              <a:spcBef>
                <a:spcPts val="0"/>
              </a:spcBef>
              <a:spcAft>
                <a:spcPts val="0"/>
              </a:spcAft>
              <a:buClr>
                <a:srgbClr val="333333"/>
              </a:buClr>
              <a:buSzPts val="1200"/>
              <a:buChar char="●"/>
            </a:pPr>
            <a:r>
              <a:rPr lang="en" sz="1200">
                <a:solidFill>
                  <a:srgbClr val="333333"/>
                </a:solidFill>
                <a:highlight>
                  <a:srgbClr val="FAFAFA"/>
                </a:highlight>
              </a:rPr>
              <a:t>Refrigerate any energy bites that won’t be eaten right away.</a:t>
            </a:r>
            <a:endParaRPr sz="1200">
              <a:solidFill>
                <a:srgbClr val="333333"/>
              </a:solidFill>
              <a:highlight>
                <a:srgbClr val="FAFAFA"/>
              </a:highlight>
            </a:endParaRPr>
          </a:p>
        </p:txBody>
      </p:sp>
      <p:pic>
        <p:nvPicPr>
          <p:cNvPr id="242" name="Google Shape;242;p35"/>
          <p:cNvPicPr preferRelativeResize="0"/>
          <p:nvPr/>
        </p:nvPicPr>
        <p:blipFill>
          <a:blip r:embed="rId3">
            <a:alphaModFix/>
          </a:blip>
          <a:stretch>
            <a:fillRect/>
          </a:stretch>
        </p:blipFill>
        <p:spPr>
          <a:xfrm>
            <a:off x="5713325" y="0"/>
            <a:ext cx="3430675" cy="51435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6" name="Shape 246"/>
        <p:cNvGrpSpPr/>
        <p:nvPr/>
      </p:nvGrpSpPr>
      <p:grpSpPr>
        <a:xfrm>
          <a:off x="0" y="0"/>
          <a:ext cx="0" cy="0"/>
          <a:chOff x="0" y="0"/>
          <a:chExt cx="0" cy="0"/>
        </a:xfrm>
      </p:grpSpPr>
      <p:sp>
        <p:nvSpPr>
          <p:cNvPr id="247" name="Google Shape;247;p36"/>
          <p:cNvSpPr/>
          <p:nvPr/>
        </p:nvSpPr>
        <p:spPr>
          <a:xfrm>
            <a:off x="0" y="0"/>
            <a:ext cx="6879300" cy="5143500"/>
          </a:xfrm>
          <a:prstGeom prst="rect">
            <a:avLst/>
          </a:prstGeom>
          <a:solidFill>
            <a:srgbClr val="38761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8" name="Google Shape;248;p36"/>
          <p:cNvSpPr txBox="1"/>
          <p:nvPr/>
        </p:nvSpPr>
        <p:spPr>
          <a:xfrm>
            <a:off x="893226" y="2178325"/>
            <a:ext cx="3737700" cy="792600"/>
          </a:xfrm>
          <a:prstGeom prst="rect">
            <a:avLst/>
          </a:prstGeom>
          <a:solidFill>
            <a:srgbClr val="FF0000"/>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FFFFFF"/>
                </a:solidFill>
                <a:latin typeface="Pacifico"/>
                <a:ea typeface="Pacifico"/>
                <a:cs typeface="Pacifico"/>
                <a:sym typeface="Pacifico"/>
              </a:rPr>
              <a:t>Congrats!</a:t>
            </a:r>
            <a:endParaRPr>
              <a:solidFill>
                <a:srgbClr val="FFFFFF"/>
              </a:solidFill>
            </a:endParaRPr>
          </a:p>
        </p:txBody>
      </p:sp>
      <p:sp>
        <p:nvSpPr>
          <p:cNvPr id="249" name="Google Shape;249;p36"/>
          <p:cNvSpPr txBox="1"/>
          <p:nvPr/>
        </p:nvSpPr>
        <p:spPr>
          <a:xfrm>
            <a:off x="288575" y="3048425"/>
            <a:ext cx="4947000" cy="7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SzPts val="1100"/>
              <a:buNone/>
            </a:pPr>
            <a:r>
              <a:rPr b="1" lang="en" sz="2400">
                <a:solidFill>
                  <a:srgbClr val="F1C232"/>
                </a:solidFill>
              </a:rPr>
              <a:t>You have earned the Eating for You Badge!</a:t>
            </a:r>
            <a:endParaRPr b="1" sz="2400">
              <a:solidFill>
                <a:srgbClr val="F1C232"/>
              </a:solidFill>
            </a:endParaRPr>
          </a:p>
          <a:p>
            <a:pPr indent="0" lvl="0" marL="0" rtl="0" algn="ctr">
              <a:spcBef>
                <a:spcPts val="0"/>
              </a:spcBef>
              <a:spcAft>
                <a:spcPts val="0"/>
              </a:spcAft>
              <a:buClr>
                <a:schemeClr val="dk1"/>
              </a:buClr>
              <a:buSzPts val="1100"/>
              <a:buFont typeface="Arial"/>
              <a:buNone/>
            </a:pPr>
            <a:r>
              <a:rPr lang="en" sz="2400">
                <a:solidFill>
                  <a:srgbClr val="FFFFFF"/>
                </a:solidFill>
              </a:rPr>
              <a:t>Eat healthier to feel better, sleep better, and have lots of energy!</a:t>
            </a:r>
            <a:endParaRPr b="1" sz="2000">
              <a:solidFill>
                <a:srgbClr val="FFFFFF"/>
              </a:solidFill>
            </a:endParaRPr>
          </a:p>
        </p:txBody>
      </p:sp>
      <p:pic>
        <p:nvPicPr>
          <p:cNvPr id="250" name="Google Shape;250;p36"/>
          <p:cNvPicPr preferRelativeResize="0"/>
          <p:nvPr/>
        </p:nvPicPr>
        <p:blipFill rotWithShape="1">
          <a:blip r:embed="rId3">
            <a:alphaModFix/>
          </a:blip>
          <a:srcRect b="3104" l="0" r="0" t="3095"/>
          <a:stretch/>
        </p:blipFill>
        <p:spPr>
          <a:xfrm flipH="1">
            <a:off x="1895861" y="401378"/>
            <a:ext cx="1732431" cy="1624154"/>
          </a:xfrm>
          <a:prstGeom prst="rect">
            <a:avLst/>
          </a:prstGeom>
          <a:noFill/>
          <a:ln>
            <a:noFill/>
          </a:ln>
        </p:spPr>
      </p:pic>
      <p:pic>
        <p:nvPicPr>
          <p:cNvPr id="251" name="Google Shape;251;p36"/>
          <p:cNvPicPr preferRelativeResize="0"/>
          <p:nvPr/>
        </p:nvPicPr>
        <p:blipFill>
          <a:blip r:embed="rId4">
            <a:alphaModFix/>
          </a:blip>
          <a:stretch>
            <a:fillRect/>
          </a:stretch>
        </p:blipFill>
        <p:spPr>
          <a:xfrm>
            <a:off x="5216308" y="0"/>
            <a:ext cx="3403641" cy="51435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