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5143500" cx="9144000"/>
  <p:notesSz cx="6858000" cy="9144000"/>
  <p:embeddedFontLst>
    <p:embeddedFont>
      <p:font typeface="Comfortaa"/>
      <p:regular r:id="rId20"/>
      <p:bold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Comfortaa-regular.fntdata"/><Relationship Id="rId11" Type="http://schemas.openxmlformats.org/officeDocument/2006/relationships/slide" Target="slides/slide6.xml"/><Relationship Id="rId10" Type="http://schemas.openxmlformats.org/officeDocument/2006/relationships/slide" Target="slides/slide5.xml"/><Relationship Id="rId21" Type="http://schemas.openxmlformats.org/officeDocument/2006/relationships/font" Target="fonts/Comfortaa-bold.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13c7f5c3f0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13c7f5c3f0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193b6ff73d_1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193b6ff73d_1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193b6ff73d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193b6ff73d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193b6ff73d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193b6ff73d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7310ace868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7310ace868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193b6ff73d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193b6ff73d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7310ace868_0_2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7310ace868_0_2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7310ace868_0_2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7310ace868_0_2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7310ace868_0_2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7310ace868_0_2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7310ace868_0_2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7310ace868_0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7310ace868_0_2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7310ace868_0_2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7310ace868_0_2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7310ace868_0_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7310ace868_0_2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7310ace868_0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7310ace868_0_2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7310ace868_0_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5.jpg"/><Relationship Id="rId6" Type="http://schemas.openxmlformats.org/officeDocument/2006/relationships/image" Target="../media/image8.jpg"/><Relationship Id="rId7"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12.jpg"/><Relationship Id="rId4" Type="http://schemas.openxmlformats.org/officeDocument/2006/relationships/image" Target="../media/image6.png"/><Relationship Id="rId5" Type="http://schemas.openxmlformats.org/officeDocument/2006/relationships/image" Target="../media/image10.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17.png"/><Relationship Id="rId4" Type="http://schemas.openxmlformats.org/officeDocument/2006/relationships/image" Target="../media/image3.jpg"/><Relationship Id="rId5"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hyperlink" Target="https://www.nal.usda.gov/fnic/interactive-playground"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17.png"/><Relationship Id="rId4" Type="http://schemas.openxmlformats.org/officeDocument/2006/relationships/image" Target="../media/image3.jpg"/><Relationship Id="rId5"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1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hyperlink" Target="http://www.youtube.com/watch?v=2z-AUfmA0GI" TargetMode="External"/><Relationship Id="rId4" Type="http://schemas.openxmlformats.org/officeDocument/2006/relationships/image" Target="../media/image5.jpg"/><Relationship Id="rId5" Type="http://schemas.openxmlformats.org/officeDocument/2006/relationships/hyperlink" Target="http://www.youtube.com/watch?v=8m_rsVUEMR4" TargetMode="External"/><Relationship Id="rId6" Type="http://schemas.openxmlformats.org/officeDocument/2006/relationships/image" Target="../media/image1.jpg"/><Relationship Id="rId7"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17.png"/><Relationship Id="rId4" Type="http://schemas.openxmlformats.org/officeDocument/2006/relationships/image" Target="../media/image3.jpg"/><Relationship Id="rId5"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image" Target="../media/image16.jpg"/><Relationship Id="rId4" Type="http://schemas.openxmlformats.org/officeDocument/2006/relationships/hyperlink" Target="https://www.today.com/health/what-causes-anxiety-surprising-list-anxiety-triggers-I527479"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17.png"/><Relationship Id="rId4" Type="http://schemas.openxmlformats.org/officeDocument/2006/relationships/image" Target="../media/image3.jpg"/><Relationship Id="rId5"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hyperlink" Target="http://www.youtube.com/watch?v=L7fmEoqvmIY" TargetMode="External"/><Relationship Id="rId4"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17.png"/><Relationship Id="rId4" Type="http://schemas.openxmlformats.org/officeDocument/2006/relationships/image" Target="../media/image3.jpg"/><Relationship Id="rId5"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17.png"/><Relationship Id="rId4" Type="http://schemas.openxmlformats.org/officeDocument/2006/relationships/image" Target="../media/image9.png"/><Relationship Id="rId5" Type="http://schemas.openxmlformats.org/officeDocument/2006/relationships/image" Target="../media/image1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44134"/>
        </a:solidFill>
      </p:bgPr>
    </p:bg>
    <p:spTree>
      <p:nvGrpSpPr>
        <p:cNvPr id="53" name="Shape 53"/>
        <p:cNvGrpSpPr/>
        <p:nvPr/>
      </p:nvGrpSpPr>
      <p:grpSpPr>
        <a:xfrm>
          <a:off x="0" y="0"/>
          <a:ext cx="0" cy="0"/>
          <a:chOff x="0" y="0"/>
          <a:chExt cx="0" cy="0"/>
        </a:xfrm>
      </p:grpSpPr>
      <p:pic>
        <p:nvPicPr>
          <p:cNvPr descr="Light wood table top" id="54" name="Google Shape;54;p13" title="Background photo C"/>
          <p:cNvPicPr preferRelativeResize="0"/>
          <p:nvPr/>
        </p:nvPicPr>
        <p:blipFill rotWithShape="1">
          <a:blip r:embed="rId3">
            <a:alphaModFix amt="88000"/>
          </a:blip>
          <a:srcRect b="2865" l="0" r="0" t="10554"/>
          <a:stretch/>
        </p:blipFill>
        <p:spPr>
          <a:xfrm>
            <a:off x="0" y="125"/>
            <a:ext cx="9144000" cy="5143499"/>
          </a:xfrm>
          <a:prstGeom prst="rect">
            <a:avLst/>
          </a:prstGeom>
          <a:noFill/>
          <a:ln>
            <a:noFill/>
          </a:ln>
        </p:spPr>
      </p:pic>
      <p:pic>
        <p:nvPicPr>
          <p:cNvPr descr="Dark wood table top" id="55" name="Google Shape;55;p13" title="Background photo A"/>
          <p:cNvPicPr preferRelativeResize="0"/>
          <p:nvPr/>
        </p:nvPicPr>
        <p:blipFill rotWithShape="1">
          <a:blip r:embed="rId4">
            <a:alphaModFix amt="94000"/>
          </a:blip>
          <a:srcRect b="7541" l="0" r="0" t="7532"/>
          <a:stretch/>
        </p:blipFill>
        <p:spPr>
          <a:xfrm>
            <a:off x="0" y="0"/>
            <a:ext cx="9144000" cy="5143503"/>
          </a:xfrm>
          <a:prstGeom prst="rect">
            <a:avLst/>
          </a:prstGeom>
          <a:noFill/>
          <a:ln>
            <a:noFill/>
          </a:ln>
        </p:spPr>
      </p:pic>
      <p:cxnSp>
        <p:nvCxnSpPr>
          <p:cNvPr id="56" name="Google Shape;56;p13"/>
          <p:cNvCxnSpPr/>
          <p:nvPr/>
        </p:nvCxnSpPr>
        <p:spPr>
          <a:xfrm>
            <a:off x="593140" y="603530"/>
            <a:ext cx="8023500" cy="0"/>
          </a:xfrm>
          <a:prstGeom prst="straightConnector1">
            <a:avLst/>
          </a:prstGeom>
          <a:noFill/>
          <a:ln cap="flat" cmpd="sng" w="9525">
            <a:solidFill>
              <a:srgbClr val="FFFFFF"/>
            </a:solidFill>
            <a:prstDash val="solid"/>
            <a:round/>
            <a:headEnd len="sm" w="sm" type="none"/>
            <a:tailEnd len="sm" w="sm" type="none"/>
          </a:ln>
        </p:spPr>
      </p:cxnSp>
      <p:sp>
        <p:nvSpPr>
          <p:cNvPr id="57" name="Google Shape;57;p13"/>
          <p:cNvSpPr/>
          <p:nvPr/>
        </p:nvSpPr>
        <p:spPr>
          <a:xfrm rot="-406338">
            <a:off x="5725071" y="1069809"/>
            <a:ext cx="2973950" cy="3594923"/>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descr="offset_comp_180283.jpg" id="58" name="Google Shape;58;p13"/>
          <p:cNvPicPr preferRelativeResize="0"/>
          <p:nvPr/>
        </p:nvPicPr>
        <p:blipFill rotWithShape="1">
          <a:blip r:embed="rId5">
            <a:alphaModFix/>
          </a:blip>
          <a:srcRect b="17018" l="11989" r="498" t="11862"/>
          <a:stretch/>
        </p:blipFill>
        <p:spPr>
          <a:xfrm rot="-407078">
            <a:off x="5777311" y="1117306"/>
            <a:ext cx="2869060" cy="3497510"/>
          </a:xfrm>
          <a:prstGeom prst="rect">
            <a:avLst/>
          </a:prstGeom>
          <a:noFill/>
          <a:ln>
            <a:noFill/>
          </a:ln>
        </p:spPr>
      </p:pic>
      <p:sp>
        <p:nvSpPr>
          <p:cNvPr id="59" name="Google Shape;59;p13"/>
          <p:cNvSpPr/>
          <p:nvPr/>
        </p:nvSpPr>
        <p:spPr>
          <a:xfrm rot="342187">
            <a:off x="2621414" y="315928"/>
            <a:ext cx="2973619" cy="4075394"/>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descr="offset_comp_426001_Edited.jpg" id="60" name="Google Shape;60;p13"/>
          <p:cNvPicPr preferRelativeResize="0"/>
          <p:nvPr/>
        </p:nvPicPr>
        <p:blipFill rotWithShape="1">
          <a:blip r:embed="rId6">
            <a:alphaModFix/>
          </a:blip>
          <a:srcRect b="3831" l="0" r="0" t="3840"/>
          <a:stretch/>
        </p:blipFill>
        <p:spPr>
          <a:xfrm rot="340641">
            <a:off x="2673931" y="369552"/>
            <a:ext cx="2869066" cy="3969356"/>
          </a:xfrm>
          <a:prstGeom prst="rect">
            <a:avLst/>
          </a:prstGeom>
          <a:noFill/>
          <a:ln>
            <a:noFill/>
          </a:ln>
        </p:spPr>
      </p:pic>
      <p:pic>
        <p:nvPicPr>
          <p:cNvPr descr="Blue checkered tablecloth on the bottom-left-hand corner" id="61" name="Google Shape;61;p13" title="Tablecloth A"/>
          <p:cNvPicPr preferRelativeResize="0"/>
          <p:nvPr/>
        </p:nvPicPr>
        <p:blipFill rotWithShape="1">
          <a:blip r:embed="rId7">
            <a:alphaModFix/>
          </a:blip>
          <a:srcRect b="35653" l="39249" r="-25286" t="-2010"/>
          <a:stretch/>
        </p:blipFill>
        <p:spPr>
          <a:xfrm>
            <a:off x="0" y="2284375"/>
            <a:ext cx="2409626" cy="2859127"/>
          </a:xfrm>
          <a:prstGeom prst="rect">
            <a:avLst/>
          </a:prstGeom>
          <a:noFill/>
          <a:ln>
            <a:noFill/>
          </a:ln>
        </p:spPr>
      </p:pic>
      <p:sp>
        <p:nvSpPr>
          <p:cNvPr id="62" name="Google Shape;62;p13"/>
          <p:cNvSpPr txBox="1"/>
          <p:nvPr>
            <p:ph idx="4294967295" type="ctrTitle"/>
          </p:nvPr>
        </p:nvSpPr>
        <p:spPr>
          <a:xfrm>
            <a:off x="285050" y="686825"/>
            <a:ext cx="5812800" cy="200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800">
                <a:solidFill>
                  <a:srgbClr val="FFFFFF"/>
                </a:solidFill>
                <a:latin typeface="Comfortaa"/>
                <a:ea typeface="Comfortaa"/>
                <a:cs typeface="Comfortaa"/>
                <a:sym typeface="Comfortaa"/>
              </a:rPr>
              <a:t>Eating for You</a:t>
            </a:r>
            <a:endParaRPr sz="4800">
              <a:solidFill>
                <a:srgbClr val="FFFFFF"/>
              </a:solidFill>
              <a:latin typeface="Comfortaa"/>
              <a:ea typeface="Comfortaa"/>
              <a:cs typeface="Comfortaa"/>
              <a:sym typeface="Comfortaa"/>
            </a:endParaRPr>
          </a:p>
          <a:p>
            <a:pPr indent="0" lvl="0" marL="0" rtl="0" algn="l">
              <a:spcBef>
                <a:spcPts val="0"/>
              </a:spcBef>
              <a:spcAft>
                <a:spcPts val="0"/>
              </a:spcAft>
              <a:buNone/>
            </a:pPr>
            <a:r>
              <a:t/>
            </a:r>
            <a:endParaRPr sz="3600">
              <a:solidFill>
                <a:srgbClr val="FFFFFF"/>
              </a:solidFill>
              <a:latin typeface="Comfortaa"/>
              <a:ea typeface="Comfortaa"/>
              <a:cs typeface="Comfortaa"/>
              <a:sym typeface="Comfortaa"/>
            </a:endParaRPr>
          </a:p>
          <a:p>
            <a:pPr indent="0" lvl="0" marL="0" rtl="0" algn="l">
              <a:spcBef>
                <a:spcPts val="0"/>
              </a:spcBef>
              <a:spcAft>
                <a:spcPts val="0"/>
              </a:spcAft>
              <a:buNone/>
            </a:pPr>
            <a:r>
              <a:rPr lang="en" sz="3600">
                <a:solidFill>
                  <a:srgbClr val="FFFFFF"/>
                </a:solidFill>
                <a:latin typeface="Comfortaa"/>
                <a:ea typeface="Comfortaa"/>
                <a:cs typeface="Comfortaa"/>
                <a:sym typeface="Comfortaa"/>
              </a:rPr>
              <a:t>Girl Scouts </a:t>
            </a:r>
            <a:endParaRPr sz="3600">
              <a:solidFill>
                <a:srgbClr val="FFFFFF"/>
              </a:solidFill>
              <a:latin typeface="Comfortaa"/>
              <a:ea typeface="Comfortaa"/>
              <a:cs typeface="Comfortaa"/>
              <a:sym typeface="Comfortaa"/>
            </a:endParaRPr>
          </a:p>
          <a:p>
            <a:pPr indent="0" lvl="0" marL="0" rtl="0" algn="l">
              <a:spcBef>
                <a:spcPts val="0"/>
              </a:spcBef>
              <a:spcAft>
                <a:spcPts val="0"/>
              </a:spcAft>
              <a:buNone/>
            </a:pPr>
            <a:r>
              <a:rPr lang="en" sz="3600">
                <a:solidFill>
                  <a:srgbClr val="FFFFFF"/>
                </a:solidFill>
                <a:latin typeface="Comfortaa"/>
                <a:ea typeface="Comfortaa"/>
                <a:cs typeface="Comfortaa"/>
                <a:sym typeface="Comfortaa"/>
              </a:rPr>
              <a:t>of Central Illinois</a:t>
            </a:r>
            <a:endParaRPr sz="3600">
              <a:solidFill>
                <a:srgbClr val="FFFFFF"/>
              </a:solidFill>
              <a:latin typeface="Comfortaa"/>
              <a:ea typeface="Comfortaa"/>
              <a:cs typeface="Comfortaa"/>
              <a:sym typeface="Comforta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6" name="Shape 66"/>
        <p:cNvGrpSpPr/>
        <p:nvPr/>
      </p:nvGrpSpPr>
      <p:grpSpPr>
        <a:xfrm>
          <a:off x="0" y="0"/>
          <a:ext cx="0" cy="0"/>
          <a:chOff x="0" y="0"/>
          <a:chExt cx="0" cy="0"/>
        </a:xfrm>
      </p:grpSpPr>
      <p:pic>
        <p:nvPicPr>
          <p:cNvPr descr="Blue checkered tablecloth" id="67" name="Google Shape;67;p14" title="Background photo B"/>
          <p:cNvPicPr preferRelativeResize="0"/>
          <p:nvPr/>
        </p:nvPicPr>
        <p:blipFill rotWithShape="1">
          <a:blip r:embed="rId3">
            <a:alphaModFix/>
          </a:blip>
          <a:srcRect b="4822" l="492" r="1033" t="12169"/>
          <a:stretch/>
        </p:blipFill>
        <p:spPr>
          <a:xfrm>
            <a:off x="325" y="0"/>
            <a:ext cx="9144000" cy="5143498"/>
          </a:xfrm>
          <a:prstGeom prst="rect">
            <a:avLst/>
          </a:prstGeom>
          <a:noFill/>
          <a:ln>
            <a:noFill/>
          </a:ln>
        </p:spPr>
      </p:pic>
      <p:sp>
        <p:nvSpPr>
          <p:cNvPr id="68" name="Google Shape;68;p14"/>
          <p:cNvSpPr/>
          <p:nvPr/>
        </p:nvSpPr>
        <p:spPr>
          <a:xfrm>
            <a:off x="4724650" y="3729000"/>
            <a:ext cx="3234000" cy="972900"/>
          </a:xfrm>
          <a:prstGeom prst="rect">
            <a:avLst/>
          </a:prstGeom>
          <a:solidFill>
            <a:srgbClr val="008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69" name="Google Shape;69;p14"/>
          <p:cNvSpPr txBox="1"/>
          <p:nvPr/>
        </p:nvSpPr>
        <p:spPr>
          <a:xfrm>
            <a:off x="5123763" y="3846025"/>
            <a:ext cx="2401500" cy="670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700">
              <a:solidFill>
                <a:srgbClr val="D9F0FF"/>
              </a:solidFill>
            </a:endParaRPr>
          </a:p>
          <a:p>
            <a:pPr indent="0" lvl="0" marL="0" rtl="0" algn="l">
              <a:lnSpc>
                <a:spcPct val="115000"/>
              </a:lnSpc>
              <a:spcBef>
                <a:spcPts val="0"/>
              </a:spcBef>
              <a:spcAft>
                <a:spcPts val="0"/>
              </a:spcAft>
              <a:buNone/>
            </a:pPr>
            <a:r>
              <a:t/>
            </a:r>
            <a:endParaRPr sz="700">
              <a:solidFill>
                <a:srgbClr val="D9F0FF"/>
              </a:solidFill>
            </a:endParaRPr>
          </a:p>
        </p:txBody>
      </p:sp>
      <p:pic>
        <p:nvPicPr>
          <p:cNvPr id="70" name="Google Shape;70;p14"/>
          <p:cNvPicPr preferRelativeResize="0"/>
          <p:nvPr/>
        </p:nvPicPr>
        <p:blipFill>
          <a:blip r:embed="rId4">
            <a:alphaModFix/>
          </a:blip>
          <a:stretch>
            <a:fillRect/>
          </a:stretch>
        </p:blipFill>
        <p:spPr>
          <a:xfrm>
            <a:off x="4877610" y="3914721"/>
            <a:ext cx="212825" cy="212825"/>
          </a:xfrm>
          <a:prstGeom prst="rect">
            <a:avLst/>
          </a:prstGeom>
          <a:noFill/>
          <a:ln>
            <a:noFill/>
          </a:ln>
        </p:spPr>
      </p:pic>
      <p:sp>
        <p:nvSpPr>
          <p:cNvPr id="71" name="Google Shape;71;p14"/>
          <p:cNvSpPr/>
          <p:nvPr/>
        </p:nvSpPr>
        <p:spPr>
          <a:xfrm>
            <a:off x="4724638" y="398547"/>
            <a:ext cx="4037100" cy="3729000"/>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242425"/>
                </a:solidFill>
                <a:highlight>
                  <a:srgbClr val="F3F3F3"/>
                </a:highlight>
                <a:latin typeface="Comfortaa"/>
                <a:ea typeface="Comfortaa"/>
                <a:cs typeface="Comfortaa"/>
                <a:sym typeface="Comfortaa"/>
              </a:rPr>
              <a:t>Nutrition isn’t just about maintaining a healthy weight. Eating well helps your body inside and out. Choosing the right foods can help you sleep better, stress less, get smooth skin, shiny hair, and strong nails. </a:t>
            </a:r>
            <a:endParaRPr sz="1800">
              <a:solidFill>
                <a:srgbClr val="242425"/>
              </a:solidFill>
              <a:highlight>
                <a:srgbClr val="F3F3F3"/>
              </a:highlight>
              <a:latin typeface="Comfortaa"/>
              <a:ea typeface="Comfortaa"/>
              <a:cs typeface="Comfortaa"/>
              <a:sym typeface="Comfortaa"/>
            </a:endParaRPr>
          </a:p>
          <a:p>
            <a:pPr indent="0" lvl="0" marL="0" rtl="0" algn="l">
              <a:spcBef>
                <a:spcPts val="0"/>
              </a:spcBef>
              <a:spcAft>
                <a:spcPts val="0"/>
              </a:spcAft>
              <a:buNone/>
            </a:pPr>
            <a:r>
              <a:t/>
            </a:r>
            <a:endParaRPr sz="1800">
              <a:solidFill>
                <a:srgbClr val="242425"/>
              </a:solidFill>
              <a:highlight>
                <a:srgbClr val="F3F3F3"/>
              </a:highlight>
              <a:latin typeface="Comfortaa"/>
              <a:ea typeface="Comfortaa"/>
              <a:cs typeface="Comfortaa"/>
              <a:sym typeface="Comfortaa"/>
            </a:endParaRPr>
          </a:p>
          <a:p>
            <a:pPr indent="0" lvl="0" marL="0" rtl="0" algn="l">
              <a:spcBef>
                <a:spcPts val="0"/>
              </a:spcBef>
              <a:spcAft>
                <a:spcPts val="0"/>
              </a:spcAft>
              <a:buNone/>
            </a:pPr>
            <a:r>
              <a:rPr lang="en" sz="1800">
                <a:solidFill>
                  <a:srgbClr val="242425"/>
                </a:solidFill>
                <a:highlight>
                  <a:srgbClr val="F3F3F3"/>
                </a:highlight>
                <a:latin typeface="Comfortaa"/>
                <a:ea typeface="Comfortaa"/>
                <a:cs typeface="Comfortaa"/>
                <a:sym typeface="Comfortaa"/>
              </a:rPr>
              <a:t>In this badge, you will find out how to eat to keep your skin glowing, your mind focused, and your energy flowing.</a:t>
            </a:r>
            <a:endParaRPr sz="1800">
              <a:latin typeface="Comfortaa"/>
              <a:ea typeface="Comfortaa"/>
              <a:cs typeface="Comfortaa"/>
              <a:sym typeface="Comfortaa"/>
            </a:endParaRPr>
          </a:p>
        </p:txBody>
      </p:sp>
      <p:sp>
        <p:nvSpPr>
          <p:cNvPr id="72" name="Google Shape;72;p14"/>
          <p:cNvSpPr/>
          <p:nvPr/>
        </p:nvSpPr>
        <p:spPr>
          <a:xfrm>
            <a:off x="382250" y="1189488"/>
            <a:ext cx="4037100" cy="3729000"/>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3" name="Google Shape;73;p14"/>
          <p:cNvPicPr preferRelativeResize="0"/>
          <p:nvPr/>
        </p:nvPicPr>
        <p:blipFill rotWithShape="1">
          <a:blip r:embed="rId5">
            <a:alphaModFix/>
          </a:blip>
          <a:srcRect b="0" l="14684" r="14684" t="0"/>
          <a:stretch/>
        </p:blipFill>
        <p:spPr>
          <a:xfrm>
            <a:off x="471630" y="1058313"/>
            <a:ext cx="3858373" cy="364359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E0C00"/>
        </a:solidFill>
      </p:bgPr>
    </p:bg>
    <p:spTree>
      <p:nvGrpSpPr>
        <p:cNvPr id="77" name="Shape 77"/>
        <p:cNvGrpSpPr/>
        <p:nvPr/>
      </p:nvGrpSpPr>
      <p:grpSpPr>
        <a:xfrm>
          <a:off x="0" y="0"/>
          <a:ext cx="0" cy="0"/>
          <a:chOff x="0" y="0"/>
          <a:chExt cx="0" cy="0"/>
        </a:xfrm>
      </p:grpSpPr>
      <p:pic>
        <p:nvPicPr>
          <p:cNvPr descr="Light wood table top" id="78" name="Google Shape;78;p15" title="Background photo C"/>
          <p:cNvPicPr preferRelativeResize="0"/>
          <p:nvPr/>
        </p:nvPicPr>
        <p:blipFill rotWithShape="1">
          <a:blip r:embed="rId3">
            <a:alphaModFix amt="88000"/>
          </a:blip>
          <a:srcRect b="2865" l="0" r="0" t="10554"/>
          <a:stretch/>
        </p:blipFill>
        <p:spPr>
          <a:xfrm>
            <a:off x="0" y="125"/>
            <a:ext cx="9144000" cy="5143499"/>
          </a:xfrm>
          <a:prstGeom prst="rect">
            <a:avLst/>
          </a:prstGeom>
          <a:noFill/>
          <a:ln>
            <a:noFill/>
          </a:ln>
        </p:spPr>
      </p:pic>
      <p:sp>
        <p:nvSpPr>
          <p:cNvPr id="79" name="Google Shape;79;p15"/>
          <p:cNvSpPr/>
          <p:nvPr/>
        </p:nvSpPr>
        <p:spPr>
          <a:xfrm rot="-466443">
            <a:off x="4826940" y="813481"/>
            <a:ext cx="3918918" cy="2832567"/>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ctr">
              <a:spcBef>
                <a:spcPts val="0"/>
              </a:spcBef>
              <a:spcAft>
                <a:spcPts val="0"/>
              </a:spcAft>
              <a:buNone/>
            </a:pPr>
            <a:r>
              <a:rPr lang="en" sz="1800">
                <a:solidFill>
                  <a:srgbClr val="FFFFFF"/>
                </a:solidFill>
                <a:latin typeface="Calibri"/>
                <a:ea typeface="Calibri"/>
                <a:cs typeface="Calibri"/>
                <a:sym typeface="Calibri"/>
              </a:rPr>
              <a:t>    </a:t>
            </a:r>
            <a:endParaRPr sz="1800">
              <a:solidFill>
                <a:srgbClr val="FFFFFF"/>
              </a:solidFill>
              <a:latin typeface="Calibri"/>
              <a:ea typeface="Calibri"/>
              <a:cs typeface="Calibri"/>
              <a:sym typeface="Calibri"/>
            </a:endParaRPr>
          </a:p>
        </p:txBody>
      </p:sp>
      <p:pic>
        <p:nvPicPr>
          <p:cNvPr id="80" name="Google Shape;80;p15"/>
          <p:cNvPicPr preferRelativeResize="0"/>
          <p:nvPr/>
        </p:nvPicPr>
        <p:blipFill rotWithShape="1">
          <a:blip r:embed="rId4">
            <a:alphaModFix/>
          </a:blip>
          <a:srcRect b="0" l="19" r="29" t="0"/>
          <a:stretch/>
        </p:blipFill>
        <p:spPr>
          <a:xfrm rot="-469408">
            <a:off x="4884695" y="875843"/>
            <a:ext cx="3792826" cy="2709429"/>
          </a:xfrm>
          <a:prstGeom prst="rect">
            <a:avLst/>
          </a:prstGeom>
          <a:noFill/>
          <a:ln>
            <a:noFill/>
          </a:ln>
        </p:spPr>
      </p:pic>
      <p:sp>
        <p:nvSpPr>
          <p:cNvPr id="81" name="Google Shape;81;p15"/>
          <p:cNvSpPr/>
          <p:nvPr/>
        </p:nvSpPr>
        <p:spPr>
          <a:xfrm rot="332363">
            <a:off x="447190" y="1124113"/>
            <a:ext cx="4006008" cy="2895274"/>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l">
              <a:spcBef>
                <a:spcPts val="0"/>
              </a:spcBef>
              <a:spcAft>
                <a:spcPts val="0"/>
              </a:spcAft>
              <a:buNone/>
            </a:pPr>
            <a:r>
              <a:rPr lang="en" sz="3000">
                <a:latin typeface="Comfortaa"/>
                <a:ea typeface="Comfortaa"/>
                <a:cs typeface="Comfortaa"/>
                <a:sym typeface="Comfortaa"/>
              </a:rPr>
              <a:t>Step One:</a:t>
            </a:r>
            <a:endParaRPr sz="3000">
              <a:latin typeface="Comfortaa"/>
              <a:ea typeface="Comfortaa"/>
              <a:cs typeface="Comfortaa"/>
              <a:sym typeface="Comfortaa"/>
            </a:endParaRPr>
          </a:p>
          <a:p>
            <a:pPr indent="0" lvl="0" marL="0" rtl="0" algn="l">
              <a:spcBef>
                <a:spcPts val="0"/>
              </a:spcBef>
              <a:spcAft>
                <a:spcPts val="0"/>
              </a:spcAft>
              <a:buNone/>
            </a:pPr>
            <a:r>
              <a:rPr lang="en" sz="3000">
                <a:latin typeface="Comfortaa"/>
                <a:ea typeface="Comfortaa"/>
                <a:cs typeface="Comfortaa"/>
                <a:sym typeface="Comfortaa"/>
              </a:rPr>
              <a:t> </a:t>
            </a:r>
            <a:endParaRPr sz="3000">
              <a:latin typeface="Comfortaa"/>
              <a:ea typeface="Comfortaa"/>
              <a:cs typeface="Comfortaa"/>
              <a:sym typeface="Comfortaa"/>
            </a:endParaRPr>
          </a:p>
          <a:p>
            <a:pPr indent="0" lvl="0" marL="0" rtl="0" algn="l">
              <a:spcBef>
                <a:spcPts val="0"/>
              </a:spcBef>
              <a:spcAft>
                <a:spcPts val="0"/>
              </a:spcAft>
              <a:buNone/>
            </a:pPr>
            <a:r>
              <a:rPr lang="en" sz="3000">
                <a:latin typeface="Comfortaa"/>
                <a:ea typeface="Comfortaa"/>
                <a:cs typeface="Comfortaa"/>
                <a:sym typeface="Comfortaa"/>
              </a:rPr>
              <a:t>Know how good nutrition helps your body stay healthy</a:t>
            </a:r>
            <a:endParaRPr sz="3000">
              <a:latin typeface="Comfortaa"/>
              <a:ea typeface="Comfortaa"/>
              <a:cs typeface="Comfortaa"/>
              <a:sym typeface="Comfortaa"/>
            </a:endParaRPr>
          </a:p>
        </p:txBody>
      </p:sp>
      <p:pic>
        <p:nvPicPr>
          <p:cNvPr descr="Blue checkered tablecloth on the bottom-right-hand corner" id="82" name="Google Shape;82;p15" title="Tablecloth B"/>
          <p:cNvPicPr preferRelativeResize="0"/>
          <p:nvPr/>
        </p:nvPicPr>
        <p:blipFill rotWithShape="1">
          <a:blip r:embed="rId5">
            <a:alphaModFix/>
          </a:blip>
          <a:srcRect b="35653" l="39249" r="-25286" t="-2010"/>
          <a:stretch/>
        </p:blipFill>
        <p:spPr>
          <a:xfrm flipH="1">
            <a:off x="6734375" y="2284375"/>
            <a:ext cx="2409626" cy="2859127"/>
          </a:xfrm>
          <a:prstGeom prst="rect">
            <a:avLst/>
          </a:prstGeom>
          <a:noFill/>
          <a:ln>
            <a:noFill/>
          </a:ln>
        </p:spPr>
      </p:pic>
      <p:sp>
        <p:nvSpPr>
          <p:cNvPr id="83" name="Google Shape;83;p15"/>
          <p:cNvSpPr txBox="1"/>
          <p:nvPr/>
        </p:nvSpPr>
        <p:spPr>
          <a:xfrm>
            <a:off x="979125" y="4350275"/>
            <a:ext cx="7138800" cy="83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9D9"/>
        </a:solidFill>
      </p:bgPr>
    </p:bg>
    <p:spTree>
      <p:nvGrpSpPr>
        <p:cNvPr id="87" name="Shape 87"/>
        <p:cNvGrpSpPr/>
        <p:nvPr/>
      </p:nvGrpSpPr>
      <p:grpSpPr>
        <a:xfrm>
          <a:off x="0" y="0"/>
          <a:ext cx="0" cy="0"/>
          <a:chOff x="0" y="0"/>
          <a:chExt cx="0" cy="0"/>
        </a:xfrm>
      </p:grpSpPr>
      <p:sp>
        <p:nvSpPr>
          <p:cNvPr id="88" name="Google Shape;88;p16"/>
          <p:cNvSpPr txBox="1"/>
          <p:nvPr>
            <p:ph idx="4294967295" type="ctrTitle"/>
          </p:nvPr>
        </p:nvSpPr>
        <p:spPr>
          <a:xfrm>
            <a:off x="205125" y="190725"/>
            <a:ext cx="3414000" cy="3713400"/>
          </a:xfrm>
          <a:prstGeom prst="rect">
            <a:avLst/>
          </a:prstGeom>
          <a:ln cap="flat" cmpd="dbl" w="38100">
            <a:solidFill>
              <a:srgbClr val="4A86E8"/>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2400">
                <a:latin typeface="Comfortaa"/>
                <a:ea typeface="Comfortaa"/>
                <a:cs typeface="Comfortaa"/>
                <a:sym typeface="Comfortaa"/>
              </a:rPr>
              <a:t>Step One:</a:t>
            </a:r>
            <a:endParaRPr sz="2400">
              <a:latin typeface="Comfortaa"/>
              <a:ea typeface="Comfortaa"/>
              <a:cs typeface="Comfortaa"/>
              <a:sym typeface="Comfortaa"/>
            </a:endParaRPr>
          </a:p>
          <a:p>
            <a:pPr indent="0" lvl="0" marL="0" rtl="0" algn="l">
              <a:spcBef>
                <a:spcPts val="0"/>
              </a:spcBef>
              <a:spcAft>
                <a:spcPts val="0"/>
              </a:spcAft>
              <a:buNone/>
            </a:pPr>
            <a:r>
              <a:t/>
            </a:r>
            <a:endParaRPr sz="2400">
              <a:latin typeface="Comfortaa"/>
              <a:ea typeface="Comfortaa"/>
              <a:cs typeface="Comfortaa"/>
              <a:sym typeface="Comfortaa"/>
            </a:endParaRPr>
          </a:p>
          <a:p>
            <a:pPr indent="0" lvl="0" marL="0" rtl="0" algn="l">
              <a:spcBef>
                <a:spcPts val="0"/>
              </a:spcBef>
              <a:spcAft>
                <a:spcPts val="0"/>
              </a:spcAft>
              <a:buNone/>
            </a:pPr>
            <a:r>
              <a:rPr lang="en" sz="2400">
                <a:latin typeface="Comfortaa"/>
                <a:ea typeface="Comfortaa"/>
                <a:cs typeface="Comfortaa"/>
                <a:sym typeface="Comfortaa"/>
              </a:rPr>
              <a:t>Using a meal journal, track your meals and snacks for one week.  Then, evaluate how many foods in each color/category you consumed.</a:t>
            </a:r>
            <a:endParaRPr sz="2400">
              <a:latin typeface="Comfortaa"/>
              <a:ea typeface="Comfortaa"/>
              <a:cs typeface="Comfortaa"/>
              <a:sym typeface="Comfortaa"/>
            </a:endParaRPr>
          </a:p>
        </p:txBody>
      </p:sp>
      <p:pic>
        <p:nvPicPr>
          <p:cNvPr id="89" name="Google Shape;89;p16"/>
          <p:cNvPicPr preferRelativeResize="0"/>
          <p:nvPr/>
        </p:nvPicPr>
        <p:blipFill rotWithShape="1">
          <a:blip r:embed="rId3">
            <a:alphaModFix/>
          </a:blip>
          <a:srcRect b="2954" l="0" r="0" t="2963"/>
          <a:stretch/>
        </p:blipFill>
        <p:spPr>
          <a:xfrm>
            <a:off x="3792550" y="256350"/>
            <a:ext cx="4889500" cy="3555575"/>
          </a:xfrm>
          <a:prstGeom prst="rect">
            <a:avLst/>
          </a:prstGeom>
          <a:noFill/>
          <a:ln>
            <a:noFill/>
          </a:ln>
        </p:spPr>
      </p:pic>
      <p:sp>
        <p:nvSpPr>
          <p:cNvPr id="90" name="Google Shape;90;p16"/>
          <p:cNvSpPr txBox="1"/>
          <p:nvPr/>
        </p:nvSpPr>
        <p:spPr>
          <a:xfrm>
            <a:off x="718850" y="4660125"/>
            <a:ext cx="7138800" cy="83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6"/>
          <p:cNvSpPr txBox="1"/>
          <p:nvPr/>
        </p:nvSpPr>
        <p:spPr>
          <a:xfrm>
            <a:off x="632100" y="4040425"/>
            <a:ext cx="7932000" cy="924300"/>
          </a:xfrm>
          <a:prstGeom prst="rect">
            <a:avLst/>
          </a:prstGeom>
          <a:noFill/>
          <a:ln cap="flat" cmpd="dbl" w="38100">
            <a:solidFill>
              <a:srgbClr val="1155CC"/>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Comfortaa"/>
                <a:ea typeface="Comfortaa"/>
                <a:cs typeface="Comfortaa"/>
                <a:sym typeface="Comfortaa"/>
              </a:rPr>
              <a:t>Click on this link to play interactive games and conduct further research!</a:t>
            </a:r>
            <a:endParaRPr sz="1800">
              <a:latin typeface="Comfortaa"/>
              <a:ea typeface="Comfortaa"/>
              <a:cs typeface="Comfortaa"/>
              <a:sym typeface="Comfortaa"/>
            </a:endParaRPr>
          </a:p>
          <a:p>
            <a:pPr indent="0" lvl="0" marL="0" rtl="0" algn="l">
              <a:spcBef>
                <a:spcPts val="0"/>
              </a:spcBef>
              <a:spcAft>
                <a:spcPts val="0"/>
              </a:spcAft>
              <a:buNone/>
            </a:pPr>
            <a:r>
              <a:rPr b="1" lang="en" sz="1800" u="sng">
                <a:solidFill>
                  <a:srgbClr val="9900FF"/>
                </a:solidFill>
                <a:latin typeface="Comfortaa"/>
                <a:ea typeface="Comfortaa"/>
                <a:cs typeface="Comfortaa"/>
                <a:sym typeface="Comfortaa"/>
                <a:hlinkClick r:id="rId4">
                  <a:extLst>
                    <a:ext uri="{A12FA001-AC4F-418D-AE19-62706E023703}">
                      <ahyp:hlinkClr val="tx"/>
                    </a:ext>
                  </a:extLst>
                </a:hlinkClick>
              </a:rPr>
              <a:t>https://www.nal.usda.gov/fnic/interactive-playground</a:t>
            </a:r>
            <a:endParaRPr b="1" sz="1800">
              <a:solidFill>
                <a:srgbClr val="9900FF"/>
              </a:solidFill>
              <a:latin typeface="Comfortaa"/>
              <a:ea typeface="Comfortaa"/>
              <a:cs typeface="Comfortaa"/>
              <a:sym typeface="Comfortaa"/>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E0C00"/>
        </a:solidFill>
      </p:bgPr>
    </p:bg>
    <p:spTree>
      <p:nvGrpSpPr>
        <p:cNvPr id="95" name="Shape 95"/>
        <p:cNvGrpSpPr/>
        <p:nvPr/>
      </p:nvGrpSpPr>
      <p:grpSpPr>
        <a:xfrm>
          <a:off x="0" y="0"/>
          <a:ext cx="0" cy="0"/>
          <a:chOff x="0" y="0"/>
          <a:chExt cx="0" cy="0"/>
        </a:xfrm>
      </p:grpSpPr>
      <p:pic>
        <p:nvPicPr>
          <p:cNvPr descr="Light wood table top" id="96" name="Google Shape;96;p17" title="Background photo C"/>
          <p:cNvPicPr preferRelativeResize="0"/>
          <p:nvPr/>
        </p:nvPicPr>
        <p:blipFill rotWithShape="1">
          <a:blip r:embed="rId3">
            <a:alphaModFix amt="88000"/>
          </a:blip>
          <a:srcRect b="2865" l="0" r="0" t="10554"/>
          <a:stretch/>
        </p:blipFill>
        <p:spPr>
          <a:xfrm>
            <a:off x="0" y="125"/>
            <a:ext cx="9144000" cy="5143499"/>
          </a:xfrm>
          <a:prstGeom prst="rect">
            <a:avLst/>
          </a:prstGeom>
          <a:noFill/>
          <a:ln>
            <a:noFill/>
          </a:ln>
        </p:spPr>
      </p:pic>
      <p:sp>
        <p:nvSpPr>
          <p:cNvPr id="97" name="Google Shape;97;p17"/>
          <p:cNvSpPr/>
          <p:nvPr/>
        </p:nvSpPr>
        <p:spPr>
          <a:xfrm rot="-466443">
            <a:off x="4826940" y="813481"/>
            <a:ext cx="3918918" cy="2832567"/>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ctr">
              <a:spcBef>
                <a:spcPts val="0"/>
              </a:spcBef>
              <a:spcAft>
                <a:spcPts val="0"/>
              </a:spcAft>
              <a:buNone/>
            </a:pPr>
            <a:r>
              <a:rPr lang="en" sz="1800">
                <a:solidFill>
                  <a:srgbClr val="FFFFFF"/>
                </a:solidFill>
                <a:latin typeface="Calibri"/>
                <a:ea typeface="Calibri"/>
                <a:cs typeface="Calibri"/>
                <a:sym typeface="Calibri"/>
              </a:rPr>
              <a:t>    </a:t>
            </a:r>
            <a:endParaRPr sz="1800">
              <a:solidFill>
                <a:srgbClr val="FFFFFF"/>
              </a:solidFill>
              <a:latin typeface="Calibri"/>
              <a:ea typeface="Calibri"/>
              <a:cs typeface="Calibri"/>
              <a:sym typeface="Calibri"/>
            </a:endParaRPr>
          </a:p>
        </p:txBody>
      </p:sp>
      <p:pic>
        <p:nvPicPr>
          <p:cNvPr id="98" name="Google Shape;98;p17"/>
          <p:cNvPicPr preferRelativeResize="0"/>
          <p:nvPr/>
        </p:nvPicPr>
        <p:blipFill rotWithShape="1">
          <a:blip r:embed="rId4">
            <a:alphaModFix/>
          </a:blip>
          <a:srcRect b="0" l="19" r="29" t="0"/>
          <a:stretch/>
        </p:blipFill>
        <p:spPr>
          <a:xfrm rot="-469408">
            <a:off x="4884695" y="875843"/>
            <a:ext cx="3792826" cy="2709429"/>
          </a:xfrm>
          <a:prstGeom prst="rect">
            <a:avLst/>
          </a:prstGeom>
          <a:noFill/>
          <a:ln>
            <a:noFill/>
          </a:ln>
        </p:spPr>
      </p:pic>
      <p:sp>
        <p:nvSpPr>
          <p:cNvPr id="99" name="Google Shape;99;p17"/>
          <p:cNvSpPr/>
          <p:nvPr/>
        </p:nvSpPr>
        <p:spPr>
          <a:xfrm rot="332363">
            <a:off x="447190" y="1124113"/>
            <a:ext cx="4006008" cy="2895274"/>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l">
              <a:spcBef>
                <a:spcPts val="0"/>
              </a:spcBef>
              <a:spcAft>
                <a:spcPts val="0"/>
              </a:spcAft>
              <a:buNone/>
            </a:pPr>
            <a:r>
              <a:rPr lang="en" sz="3000">
                <a:latin typeface="Comfortaa"/>
                <a:ea typeface="Comfortaa"/>
                <a:cs typeface="Comfortaa"/>
                <a:sym typeface="Comfortaa"/>
              </a:rPr>
              <a:t>Step Two:</a:t>
            </a:r>
            <a:endParaRPr sz="3000">
              <a:latin typeface="Comfortaa"/>
              <a:ea typeface="Comfortaa"/>
              <a:cs typeface="Comfortaa"/>
              <a:sym typeface="Comfortaa"/>
            </a:endParaRPr>
          </a:p>
          <a:p>
            <a:pPr indent="0" lvl="0" marL="0" rtl="0" algn="l">
              <a:spcBef>
                <a:spcPts val="0"/>
              </a:spcBef>
              <a:spcAft>
                <a:spcPts val="0"/>
              </a:spcAft>
              <a:buNone/>
            </a:pPr>
            <a:r>
              <a:rPr lang="en" sz="3000">
                <a:latin typeface="Comfortaa"/>
                <a:ea typeface="Comfortaa"/>
                <a:cs typeface="Comfortaa"/>
                <a:sym typeface="Comfortaa"/>
              </a:rPr>
              <a:t> </a:t>
            </a:r>
            <a:endParaRPr sz="3000">
              <a:latin typeface="Comfortaa"/>
              <a:ea typeface="Comfortaa"/>
              <a:cs typeface="Comfortaa"/>
              <a:sym typeface="Comfortaa"/>
            </a:endParaRPr>
          </a:p>
          <a:p>
            <a:pPr indent="0" lvl="0" marL="0" rtl="0" algn="l">
              <a:spcBef>
                <a:spcPts val="0"/>
              </a:spcBef>
              <a:spcAft>
                <a:spcPts val="0"/>
              </a:spcAft>
              <a:buNone/>
            </a:pPr>
            <a:r>
              <a:rPr lang="en" sz="3000">
                <a:latin typeface="Comfortaa"/>
                <a:ea typeface="Comfortaa"/>
                <a:cs typeface="Comfortaa"/>
                <a:sym typeface="Comfortaa"/>
              </a:rPr>
              <a:t>Find out how what you eat affects your skin</a:t>
            </a:r>
            <a:endParaRPr sz="3000">
              <a:latin typeface="Comfortaa"/>
              <a:ea typeface="Comfortaa"/>
              <a:cs typeface="Comfortaa"/>
              <a:sym typeface="Comfortaa"/>
            </a:endParaRPr>
          </a:p>
          <a:p>
            <a:pPr indent="0" lvl="0" marL="0" rtl="0" algn="l">
              <a:spcBef>
                <a:spcPts val="0"/>
              </a:spcBef>
              <a:spcAft>
                <a:spcPts val="0"/>
              </a:spcAft>
              <a:buNone/>
            </a:pPr>
            <a:r>
              <a:t/>
            </a:r>
            <a:endParaRPr sz="3000">
              <a:latin typeface="Comfortaa"/>
              <a:ea typeface="Comfortaa"/>
              <a:cs typeface="Comfortaa"/>
              <a:sym typeface="Comfortaa"/>
            </a:endParaRPr>
          </a:p>
        </p:txBody>
      </p:sp>
      <p:pic>
        <p:nvPicPr>
          <p:cNvPr descr="Blue checkered tablecloth on the bottom-right-hand corner" id="100" name="Google Shape;100;p17" title="Tablecloth B"/>
          <p:cNvPicPr preferRelativeResize="0"/>
          <p:nvPr/>
        </p:nvPicPr>
        <p:blipFill rotWithShape="1">
          <a:blip r:embed="rId5">
            <a:alphaModFix/>
          </a:blip>
          <a:srcRect b="35653" l="39249" r="-25286" t="-2010"/>
          <a:stretch/>
        </p:blipFill>
        <p:spPr>
          <a:xfrm flipH="1">
            <a:off x="6734375" y="2284375"/>
            <a:ext cx="2409626" cy="2859127"/>
          </a:xfrm>
          <a:prstGeom prst="rect">
            <a:avLst/>
          </a:prstGeom>
          <a:noFill/>
          <a:ln>
            <a:noFill/>
          </a:ln>
        </p:spPr>
      </p:pic>
      <p:sp>
        <p:nvSpPr>
          <p:cNvPr id="101" name="Google Shape;101;p17"/>
          <p:cNvSpPr txBox="1"/>
          <p:nvPr/>
        </p:nvSpPr>
        <p:spPr>
          <a:xfrm>
            <a:off x="979125" y="4350275"/>
            <a:ext cx="7138800" cy="83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D7A8"/>
        </a:solidFill>
      </p:bgPr>
    </p:bg>
    <p:spTree>
      <p:nvGrpSpPr>
        <p:cNvPr id="105" name="Shape 105"/>
        <p:cNvGrpSpPr/>
        <p:nvPr/>
      </p:nvGrpSpPr>
      <p:grpSpPr>
        <a:xfrm>
          <a:off x="0" y="0"/>
          <a:ext cx="0" cy="0"/>
          <a:chOff x="0" y="0"/>
          <a:chExt cx="0" cy="0"/>
        </a:xfrm>
      </p:grpSpPr>
      <p:pic>
        <p:nvPicPr>
          <p:cNvPr id="106" name="Google Shape;106;p18"/>
          <p:cNvPicPr preferRelativeResize="0"/>
          <p:nvPr/>
        </p:nvPicPr>
        <p:blipFill rotWithShape="1">
          <a:blip r:embed="rId3">
            <a:alphaModFix/>
          </a:blip>
          <a:srcRect b="7352" l="0" r="0" t="7352"/>
          <a:stretch/>
        </p:blipFill>
        <p:spPr>
          <a:xfrm>
            <a:off x="1" y="76200"/>
            <a:ext cx="4522704" cy="5143501"/>
          </a:xfrm>
          <a:prstGeom prst="rect">
            <a:avLst/>
          </a:prstGeom>
          <a:noFill/>
          <a:ln>
            <a:noFill/>
          </a:ln>
        </p:spPr>
      </p:pic>
      <p:cxnSp>
        <p:nvCxnSpPr>
          <p:cNvPr id="107" name="Google Shape;107;p18"/>
          <p:cNvCxnSpPr/>
          <p:nvPr/>
        </p:nvCxnSpPr>
        <p:spPr>
          <a:xfrm>
            <a:off x="4911066" y="3594378"/>
            <a:ext cx="3578700" cy="0"/>
          </a:xfrm>
          <a:prstGeom prst="straightConnector1">
            <a:avLst/>
          </a:prstGeom>
          <a:noFill/>
          <a:ln cap="flat" cmpd="sng" w="9525">
            <a:solidFill>
              <a:schemeClr val="dk2"/>
            </a:solidFill>
            <a:prstDash val="solid"/>
            <a:round/>
            <a:headEnd len="sm" w="sm" type="none"/>
            <a:tailEnd len="sm" w="sm" type="none"/>
          </a:ln>
        </p:spPr>
      </p:cxnSp>
      <p:sp>
        <p:nvSpPr>
          <p:cNvPr id="108" name="Google Shape;108;p18"/>
          <p:cNvSpPr txBox="1"/>
          <p:nvPr>
            <p:ph idx="4294967295" type="ctrTitle"/>
          </p:nvPr>
        </p:nvSpPr>
        <p:spPr>
          <a:xfrm>
            <a:off x="4728225" y="483300"/>
            <a:ext cx="4263600" cy="2887800"/>
          </a:xfrm>
          <a:prstGeom prst="rect">
            <a:avLst/>
          </a:prstGeom>
          <a:ln cap="flat" cmpd="thinThick" w="38100">
            <a:solidFill>
              <a:schemeClr val="accen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chemeClr val="dk2"/>
                </a:solidFill>
                <a:latin typeface="Comfortaa"/>
                <a:ea typeface="Comfortaa"/>
                <a:cs typeface="Comfortaa"/>
                <a:sym typeface="Comfortaa"/>
              </a:rPr>
              <a:t>Step Two:</a:t>
            </a:r>
            <a:endParaRPr sz="3000">
              <a:solidFill>
                <a:schemeClr val="dk2"/>
              </a:solidFill>
              <a:latin typeface="Comfortaa"/>
              <a:ea typeface="Comfortaa"/>
              <a:cs typeface="Comfortaa"/>
              <a:sym typeface="Comfortaa"/>
            </a:endParaRPr>
          </a:p>
          <a:p>
            <a:pPr indent="0" lvl="0" marL="0" rtl="0" algn="l">
              <a:spcBef>
                <a:spcPts val="0"/>
              </a:spcBef>
              <a:spcAft>
                <a:spcPts val="0"/>
              </a:spcAft>
              <a:buNone/>
            </a:pPr>
            <a:r>
              <a:t/>
            </a:r>
            <a:endParaRPr sz="3000">
              <a:solidFill>
                <a:schemeClr val="dk2"/>
              </a:solidFill>
              <a:latin typeface="Comfortaa"/>
              <a:ea typeface="Comfortaa"/>
              <a:cs typeface="Comfortaa"/>
              <a:sym typeface="Comfortaa"/>
            </a:endParaRPr>
          </a:p>
          <a:p>
            <a:pPr indent="0" lvl="0" marL="0" rtl="0" algn="l">
              <a:spcBef>
                <a:spcPts val="0"/>
              </a:spcBef>
              <a:spcAft>
                <a:spcPts val="0"/>
              </a:spcAft>
              <a:buNone/>
            </a:pPr>
            <a:r>
              <a:rPr lang="en" sz="3000">
                <a:solidFill>
                  <a:schemeClr val="dk2"/>
                </a:solidFill>
                <a:latin typeface="Comfortaa"/>
                <a:ea typeface="Comfortaa"/>
                <a:cs typeface="Comfortaa"/>
                <a:sym typeface="Comfortaa"/>
              </a:rPr>
              <a:t>Create a DIY daily intake water bottle to track how much water you drink!</a:t>
            </a:r>
            <a:endParaRPr sz="3000">
              <a:solidFill>
                <a:schemeClr val="dk2"/>
              </a:solidFill>
              <a:latin typeface="Comfortaa"/>
              <a:ea typeface="Comfortaa"/>
              <a:cs typeface="Comfortaa"/>
              <a:sym typeface="Comfortaa"/>
            </a:endParaRPr>
          </a:p>
        </p:txBody>
      </p:sp>
      <p:sp>
        <p:nvSpPr>
          <p:cNvPr id="109" name="Google Shape;109;p18"/>
          <p:cNvSpPr txBox="1"/>
          <p:nvPr/>
        </p:nvSpPr>
        <p:spPr>
          <a:xfrm>
            <a:off x="4818075" y="3767875"/>
            <a:ext cx="4083900" cy="979200"/>
          </a:xfrm>
          <a:prstGeom prst="rect">
            <a:avLst/>
          </a:prstGeom>
          <a:noFill/>
          <a:ln cap="flat" cmpd="thinThick" w="38100">
            <a:solidFill>
              <a:schemeClr val="accent4"/>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rgbClr val="666666"/>
                </a:solidFill>
                <a:latin typeface="Comfortaa"/>
                <a:ea typeface="Comfortaa"/>
                <a:cs typeface="Comfortaa"/>
                <a:sym typeface="Comfortaa"/>
              </a:rPr>
              <a:t>Click to the next slide for two helpful videos!</a:t>
            </a:r>
            <a:endParaRPr b="1" sz="2400">
              <a:solidFill>
                <a:srgbClr val="666666"/>
              </a:solidFill>
              <a:latin typeface="Comfortaa"/>
              <a:ea typeface="Comfortaa"/>
              <a:cs typeface="Comfortaa"/>
              <a:sym typeface="Comfortaa"/>
            </a:endParaRPr>
          </a:p>
          <a:p>
            <a:pPr indent="0" lvl="0" marL="0" rtl="0" algn="l">
              <a:spcBef>
                <a:spcPts val="0"/>
              </a:spcBef>
              <a:spcAft>
                <a:spcPts val="0"/>
              </a:spcAft>
              <a:buNone/>
            </a:pPr>
            <a:r>
              <a:t/>
            </a:r>
            <a:endParaRPr b="1" sz="1800">
              <a:solidFill>
                <a:srgbClr val="666666"/>
              </a:solidFill>
            </a:endParaRPr>
          </a:p>
          <a:p>
            <a:pPr indent="0" lvl="0" marL="0" rtl="0" algn="l">
              <a:spcBef>
                <a:spcPts val="0"/>
              </a:spcBef>
              <a:spcAft>
                <a:spcPts val="0"/>
              </a:spcAft>
              <a:buNone/>
            </a:pPr>
            <a:r>
              <a:t/>
            </a:r>
            <a:endParaRPr>
              <a:solidFill>
                <a:srgbClr val="B7B7B7"/>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13" name="Shape 113"/>
        <p:cNvGrpSpPr/>
        <p:nvPr/>
      </p:nvGrpSpPr>
      <p:grpSpPr>
        <a:xfrm>
          <a:off x="0" y="0"/>
          <a:ext cx="0" cy="0"/>
          <a:chOff x="0" y="0"/>
          <a:chExt cx="0" cy="0"/>
        </a:xfrm>
      </p:grpSpPr>
      <p:sp>
        <p:nvSpPr>
          <p:cNvPr id="114" name="Google Shape;114;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mfortaa"/>
                <a:ea typeface="Comfortaa"/>
                <a:cs typeface="Comfortaa"/>
                <a:sym typeface="Comfortaa"/>
              </a:rPr>
              <a:t>Check out this tutorial and testimonial!</a:t>
            </a:r>
            <a:endParaRPr>
              <a:latin typeface="Comfortaa"/>
              <a:ea typeface="Comfortaa"/>
              <a:cs typeface="Comfortaa"/>
              <a:sym typeface="Comfortaa"/>
            </a:endParaRPr>
          </a:p>
        </p:txBody>
      </p:sp>
      <p:pic>
        <p:nvPicPr>
          <p:cNvPr descr="via YouTube Capture" id="115" name="Google Shape;115;p19" title="DIY: Tracking your daily water intake.">
            <a:hlinkClick r:id="rId3"/>
          </p:cNvPr>
          <p:cNvPicPr preferRelativeResize="0"/>
          <p:nvPr/>
        </p:nvPicPr>
        <p:blipFill>
          <a:blip r:embed="rId4">
            <a:alphaModFix/>
          </a:blip>
          <a:stretch>
            <a:fillRect/>
          </a:stretch>
        </p:blipFill>
        <p:spPr>
          <a:xfrm>
            <a:off x="149600" y="1373712"/>
            <a:ext cx="3965225" cy="2973925"/>
          </a:xfrm>
          <a:prstGeom prst="rect">
            <a:avLst/>
          </a:prstGeom>
          <a:noFill/>
          <a:ln>
            <a:noFill/>
          </a:ln>
        </p:spPr>
      </p:pic>
      <p:pic>
        <p:nvPicPr>
          <p:cNvPr descr="Let's Chat! Leave me a COMMENT letting me know what else you'd like to see!&#10;&#10;LET'S GET TO 900 CURL GANG MEMBERS!&#10;&#10;OPEN ME&#10;_ _ _ _ _ _ _ _ _ _ _ _ _ _ _ _ _ _ _ _ _ _ _ _ _ _ _ _ _ _ _ &#10;&#10;I N S T A G R A M: CURLY.BEAUTYX&#10;&#10;S N A P C H A T: JOSALYNNDAVIS&#10;&#10;P I N T E R E S T:  CURLYBEAUTYX&#10;_ _ _ _ _ _ _ _ _ _ _ _ _ _ _ _ _ _ _ _ _ _ _ _ _ _ _ _ _ _ _ &#10;&#10;Hey Curl Gang! Today I will be doing the gallon a water a day challenge! If you did it as well  let me know in the comments below! Don't Forget to LIKE, COMMENT, AND SUBSCRIBE!&#10;_ _ _ _ _ _ _ _ _ _ _ _ _ _ _ _ _ _ _ _ _ _ _ _ _ _ _ _ _ _ _ &#10;&#10;VIDEOS TO CHECK OUT&#10;&#10;✔️IT'S TIME TO GET IN SHAPE 2018| Journey To Snatched Waist: https://youtu.be/0FY53QkVPdc&#10;&#10;✔️NATURAL HAIR| AS I AM LONG &amp; LUXE CURL ENHANCING SMOOTHIE REVIEW: https://youtu.be/YF8W_H2W1iA&#10;&#10;✔️Life Update: Post Graduation Life: https://youtu.be/SPCyNjbViXw&#10;&#10;✔️WASH AND GO | DESIGN ESSENTIALS NATURAL| #NAILEDORFAILEDSERIES: https://youtu.be/VzVjnhoYeN8&#10;_ _ _ _ _ _ _ _ _ _ _ _ _ _ _ _ _ _ _ _ _ _ _ _ _ _ _ _ _ _ _ &#10;PRODUCTS USED / MENTIONED&#10;_ _ _ _ _ _ _ _ _ _ _ _ _ _ _ _ _ _ _ _ _ _ _ _ _ _ _ _ _ _ _ &#10;LET'S WORK TOGETHER&#10;&#10;curlybeautyxx@gmail.com&#10;_ _ _ _ _ _ _ _ _ _ _ _ _ _ _ _ _ _ _ _ _ _ _ _ _ _ _ _ _ _ _ &#10;Thank you so much! I appreciate every single one of you!!&#10;&#10;Curl Gang Members: 804&#10;Curl Gang Viewers: 54,850&#10;_ _ _ _ _ _ _ _ _ _ _ _ _ _ _ _ _ _ _ _ _ _ _ _ _ _ _ _ _ _ _ &#10;&#10;I do not own the rights to this music&#10;_ _ _ _ _ _ _ _ _ _ _ _ _ _ _ _ _ _ _ _ _ _ _ _ _ _ _ _ _ _ _ &#10;&#10;This video is not sponsered&#10;_ _ _ _ _ _ _ _ _ _ _ _ _ _ _ _ _ _ _ _ _ _ _ _ _ _ _ _ _ _ _ &#10;&#10;If you made it to the end, be sure to let me know! See you next time!&#10;MUAH!!! 💋 💋 💋" id="116" name="Google Shape;116;p19" title="I Drank A Gallon of Water A Day for 5 DAYS | Journey To Snatched Waist">
            <a:hlinkClick r:id="rId5"/>
          </p:cNvPr>
          <p:cNvPicPr preferRelativeResize="0"/>
          <p:nvPr/>
        </p:nvPicPr>
        <p:blipFill>
          <a:blip r:embed="rId6">
            <a:alphaModFix/>
          </a:blip>
          <a:stretch>
            <a:fillRect/>
          </a:stretch>
        </p:blipFill>
        <p:spPr>
          <a:xfrm>
            <a:off x="4571988" y="1884450"/>
            <a:ext cx="4090525" cy="3067900"/>
          </a:xfrm>
          <a:prstGeom prst="rect">
            <a:avLst/>
          </a:prstGeom>
          <a:noFill/>
          <a:ln>
            <a:noFill/>
          </a:ln>
        </p:spPr>
      </p:pic>
      <p:pic>
        <p:nvPicPr>
          <p:cNvPr id="117" name="Google Shape;117;p19"/>
          <p:cNvPicPr preferRelativeResize="0"/>
          <p:nvPr/>
        </p:nvPicPr>
        <p:blipFill>
          <a:blip r:embed="rId7">
            <a:alphaModFix/>
          </a:blip>
          <a:stretch>
            <a:fillRect/>
          </a:stretch>
        </p:blipFill>
        <p:spPr>
          <a:xfrm>
            <a:off x="7374425" y="141150"/>
            <a:ext cx="1598824" cy="15988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E0C00"/>
        </a:solidFill>
      </p:bgPr>
    </p:bg>
    <p:spTree>
      <p:nvGrpSpPr>
        <p:cNvPr id="121" name="Shape 121"/>
        <p:cNvGrpSpPr/>
        <p:nvPr/>
      </p:nvGrpSpPr>
      <p:grpSpPr>
        <a:xfrm>
          <a:off x="0" y="0"/>
          <a:ext cx="0" cy="0"/>
          <a:chOff x="0" y="0"/>
          <a:chExt cx="0" cy="0"/>
        </a:xfrm>
      </p:grpSpPr>
      <p:pic>
        <p:nvPicPr>
          <p:cNvPr descr="Light wood table top" id="122" name="Google Shape;122;p20" title="Background photo C"/>
          <p:cNvPicPr preferRelativeResize="0"/>
          <p:nvPr/>
        </p:nvPicPr>
        <p:blipFill rotWithShape="1">
          <a:blip r:embed="rId3">
            <a:alphaModFix amt="88000"/>
          </a:blip>
          <a:srcRect b="2865" l="0" r="0" t="10554"/>
          <a:stretch/>
        </p:blipFill>
        <p:spPr>
          <a:xfrm>
            <a:off x="0" y="125"/>
            <a:ext cx="9144000" cy="5143499"/>
          </a:xfrm>
          <a:prstGeom prst="rect">
            <a:avLst/>
          </a:prstGeom>
          <a:noFill/>
          <a:ln>
            <a:noFill/>
          </a:ln>
        </p:spPr>
      </p:pic>
      <p:sp>
        <p:nvSpPr>
          <p:cNvPr id="123" name="Google Shape;123;p20"/>
          <p:cNvSpPr/>
          <p:nvPr/>
        </p:nvSpPr>
        <p:spPr>
          <a:xfrm rot="-466443">
            <a:off x="4826940" y="813481"/>
            <a:ext cx="3918918" cy="2832567"/>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ctr">
              <a:spcBef>
                <a:spcPts val="0"/>
              </a:spcBef>
              <a:spcAft>
                <a:spcPts val="0"/>
              </a:spcAft>
              <a:buNone/>
            </a:pPr>
            <a:r>
              <a:rPr lang="en" sz="1800">
                <a:solidFill>
                  <a:srgbClr val="FFFFFF"/>
                </a:solidFill>
                <a:latin typeface="Calibri"/>
                <a:ea typeface="Calibri"/>
                <a:cs typeface="Calibri"/>
                <a:sym typeface="Calibri"/>
              </a:rPr>
              <a:t>    </a:t>
            </a:r>
            <a:endParaRPr sz="1800">
              <a:solidFill>
                <a:srgbClr val="FFFFFF"/>
              </a:solidFill>
              <a:latin typeface="Calibri"/>
              <a:ea typeface="Calibri"/>
              <a:cs typeface="Calibri"/>
              <a:sym typeface="Calibri"/>
            </a:endParaRPr>
          </a:p>
        </p:txBody>
      </p:sp>
      <p:pic>
        <p:nvPicPr>
          <p:cNvPr id="124" name="Google Shape;124;p20"/>
          <p:cNvPicPr preferRelativeResize="0"/>
          <p:nvPr/>
        </p:nvPicPr>
        <p:blipFill rotWithShape="1">
          <a:blip r:embed="rId4">
            <a:alphaModFix/>
          </a:blip>
          <a:srcRect b="0" l="19" r="29" t="0"/>
          <a:stretch/>
        </p:blipFill>
        <p:spPr>
          <a:xfrm rot="-469408">
            <a:off x="4884695" y="875843"/>
            <a:ext cx="3792826" cy="2709429"/>
          </a:xfrm>
          <a:prstGeom prst="rect">
            <a:avLst/>
          </a:prstGeom>
          <a:noFill/>
          <a:ln>
            <a:noFill/>
          </a:ln>
        </p:spPr>
      </p:pic>
      <p:sp>
        <p:nvSpPr>
          <p:cNvPr id="125" name="Google Shape;125;p20"/>
          <p:cNvSpPr/>
          <p:nvPr/>
        </p:nvSpPr>
        <p:spPr>
          <a:xfrm rot="332363">
            <a:off x="447190" y="1124113"/>
            <a:ext cx="4006008" cy="2895274"/>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l">
              <a:spcBef>
                <a:spcPts val="0"/>
              </a:spcBef>
              <a:spcAft>
                <a:spcPts val="0"/>
              </a:spcAft>
              <a:buNone/>
            </a:pPr>
            <a:r>
              <a:rPr lang="en" sz="3000">
                <a:latin typeface="Comfortaa"/>
                <a:ea typeface="Comfortaa"/>
                <a:cs typeface="Comfortaa"/>
                <a:sym typeface="Comfortaa"/>
              </a:rPr>
              <a:t>Step Three:</a:t>
            </a:r>
            <a:endParaRPr sz="3000">
              <a:latin typeface="Comfortaa"/>
              <a:ea typeface="Comfortaa"/>
              <a:cs typeface="Comfortaa"/>
              <a:sym typeface="Comfortaa"/>
            </a:endParaRPr>
          </a:p>
          <a:p>
            <a:pPr indent="0" lvl="0" marL="0" rtl="0" algn="l">
              <a:spcBef>
                <a:spcPts val="0"/>
              </a:spcBef>
              <a:spcAft>
                <a:spcPts val="0"/>
              </a:spcAft>
              <a:buNone/>
            </a:pPr>
            <a:r>
              <a:rPr lang="en" sz="3000">
                <a:latin typeface="Comfortaa"/>
                <a:ea typeface="Comfortaa"/>
                <a:cs typeface="Comfortaa"/>
                <a:sym typeface="Comfortaa"/>
              </a:rPr>
              <a:t> </a:t>
            </a:r>
            <a:endParaRPr sz="3000">
              <a:latin typeface="Comfortaa"/>
              <a:ea typeface="Comfortaa"/>
              <a:cs typeface="Comfortaa"/>
              <a:sym typeface="Comfortaa"/>
            </a:endParaRPr>
          </a:p>
          <a:p>
            <a:pPr indent="0" lvl="0" marL="0" rtl="0" algn="l">
              <a:spcBef>
                <a:spcPts val="0"/>
              </a:spcBef>
              <a:spcAft>
                <a:spcPts val="0"/>
              </a:spcAft>
              <a:buNone/>
            </a:pPr>
            <a:r>
              <a:rPr lang="en" sz="3000">
                <a:latin typeface="Comfortaa"/>
                <a:ea typeface="Comfortaa"/>
                <a:cs typeface="Comfortaa"/>
                <a:sym typeface="Comfortaa"/>
              </a:rPr>
              <a:t>Explore how your diet affects your stress level</a:t>
            </a:r>
            <a:endParaRPr sz="3000">
              <a:latin typeface="Comfortaa"/>
              <a:ea typeface="Comfortaa"/>
              <a:cs typeface="Comfortaa"/>
              <a:sym typeface="Comfortaa"/>
            </a:endParaRPr>
          </a:p>
          <a:p>
            <a:pPr indent="0" lvl="0" marL="0" rtl="0" algn="l">
              <a:spcBef>
                <a:spcPts val="0"/>
              </a:spcBef>
              <a:spcAft>
                <a:spcPts val="0"/>
              </a:spcAft>
              <a:buNone/>
            </a:pPr>
            <a:r>
              <a:t/>
            </a:r>
            <a:endParaRPr sz="3000">
              <a:latin typeface="Comfortaa"/>
              <a:ea typeface="Comfortaa"/>
              <a:cs typeface="Comfortaa"/>
              <a:sym typeface="Comfortaa"/>
            </a:endParaRPr>
          </a:p>
        </p:txBody>
      </p:sp>
      <p:pic>
        <p:nvPicPr>
          <p:cNvPr descr="Blue checkered tablecloth on the bottom-right-hand corner" id="126" name="Google Shape;126;p20" title="Tablecloth B"/>
          <p:cNvPicPr preferRelativeResize="0"/>
          <p:nvPr/>
        </p:nvPicPr>
        <p:blipFill rotWithShape="1">
          <a:blip r:embed="rId5">
            <a:alphaModFix/>
          </a:blip>
          <a:srcRect b="35653" l="39249" r="-25286" t="-2010"/>
          <a:stretch/>
        </p:blipFill>
        <p:spPr>
          <a:xfrm flipH="1">
            <a:off x="6734375" y="2284375"/>
            <a:ext cx="2409626" cy="2859127"/>
          </a:xfrm>
          <a:prstGeom prst="rect">
            <a:avLst/>
          </a:prstGeom>
          <a:noFill/>
          <a:ln>
            <a:noFill/>
          </a:ln>
        </p:spPr>
      </p:pic>
      <p:sp>
        <p:nvSpPr>
          <p:cNvPr id="127" name="Google Shape;127;p20"/>
          <p:cNvSpPr txBox="1"/>
          <p:nvPr/>
        </p:nvSpPr>
        <p:spPr>
          <a:xfrm>
            <a:off x="979125" y="4350275"/>
            <a:ext cx="7138800" cy="83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0E0E3"/>
        </a:solidFill>
      </p:bgPr>
    </p:bg>
    <p:spTree>
      <p:nvGrpSpPr>
        <p:cNvPr id="131" name="Shape 131"/>
        <p:cNvGrpSpPr/>
        <p:nvPr/>
      </p:nvGrpSpPr>
      <p:grpSpPr>
        <a:xfrm>
          <a:off x="0" y="0"/>
          <a:ext cx="0" cy="0"/>
          <a:chOff x="0" y="0"/>
          <a:chExt cx="0" cy="0"/>
        </a:xfrm>
      </p:grpSpPr>
      <p:sp>
        <p:nvSpPr>
          <p:cNvPr id="132" name="Google Shape;132;p21"/>
          <p:cNvSpPr txBox="1"/>
          <p:nvPr>
            <p:ph type="title"/>
          </p:nvPr>
        </p:nvSpPr>
        <p:spPr>
          <a:xfrm>
            <a:off x="290300" y="118525"/>
            <a:ext cx="4045200" cy="4870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Comfortaa"/>
                <a:ea typeface="Comfortaa"/>
                <a:cs typeface="Comfortaa"/>
                <a:sym typeface="Comfortaa"/>
              </a:rPr>
              <a:t>Step Three:</a:t>
            </a:r>
            <a:endParaRPr sz="2400">
              <a:latin typeface="Comfortaa"/>
              <a:ea typeface="Comfortaa"/>
              <a:cs typeface="Comfortaa"/>
              <a:sym typeface="Comfortaa"/>
            </a:endParaRPr>
          </a:p>
          <a:p>
            <a:pPr indent="0" lvl="0" marL="0" rtl="0" algn="l">
              <a:spcBef>
                <a:spcPts val="0"/>
              </a:spcBef>
              <a:spcAft>
                <a:spcPts val="0"/>
              </a:spcAft>
              <a:buNone/>
            </a:pPr>
            <a:r>
              <a:t/>
            </a:r>
            <a:endParaRPr sz="2400">
              <a:latin typeface="Comfortaa"/>
              <a:ea typeface="Comfortaa"/>
              <a:cs typeface="Comfortaa"/>
              <a:sym typeface="Comfortaa"/>
            </a:endParaRPr>
          </a:p>
          <a:p>
            <a:pPr indent="0" lvl="0" marL="0" rtl="0" algn="l">
              <a:spcBef>
                <a:spcPts val="0"/>
              </a:spcBef>
              <a:spcAft>
                <a:spcPts val="0"/>
              </a:spcAft>
              <a:buNone/>
            </a:pPr>
            <a:r>
              <a:rPr lang="en" sz="2400">
                <a:latin typeface="Comfortaa"/>
                <a:ea typeface="Comfortaa"/>
                <a:cs typeface="Comfortaa"/>
                <a:sym typeface="Comfortaa"/>
              </a:rPr>
              <a:t>Research the food additives and chemicals that can cause stress and anxiety.  </a:t>
            </a:r>
            <a:endParaRPr sz="2400">
              <a:latin typeface="Comfortaa"/>
              <a:ea typeface="Comfortaa"/>
              <a:cs typeface="Comfortaa"/>
              <a:sym typeface="Comfortaa"/>
            </a:endParaRPr>
          </a:p>
          <a:p>
            <a:pPr indent="0" lvl="0" marL="0" rtl="0" algn="l">
              <a:spcBef>
                <a:spcPts val="0"/>
              </a:spcBef>
              <a:spcAft>
                <a:spcPts val="0"/>
              </a:spcAft>
              <a:buNone/>
            </a:pPr>
            <a:r>
              <a:t/>
            </a:r>
            <a:endParaRPr sz="2400">
              <a:latin typeface="Comfortaa"/>
              <a:ea typeface="Comfortaa"/>
              <a:cs typeface="Comfortaa"/>
              <a:sym typeface="Comfortaa"/>
            </a:endParaRPr>
          </a:p>
          <a:p>
            <a:pPr indent="0" lvl="0" marL="0" rtl="0" algn="l">
              <a:spcBef>
                <a:spcPts val="0"/>
              </a:spcBef>
              <a:spcAft>
                <a:spcPts val="0"/>
              </a:spcAft>
              <a:buNone/>
            </a:pPr>
            <a:r>
              <a:rPr lang="en" sz="2400">
                <a:latin typeface="Comfortaa"/>
                <a:ea typeface="Comfortaa"/>
                <a:cs typeface="Comfortaa"/>
                <a:sym typeface="Comfortaa"/>
              </a:rPr>
              <a:t>Then, check out the labels on the food in your kitchen and see if you find any matches.  Educate your family on your findings!</a:t>
            </a:r>
            <a:endParaRPr sz="2400">
              <a:latin typeface="Comfortaa"/>
              <a:ea typeface="Comfortaa"/>
              <a:cs typeface="Comfortaa"/>
              <a:sym typeface="Comfortaa"/>
            </a:endParaRPr>
          </a:p>
        </p:txBody>
      </p:sp>
      <p:pic>
        <p:nvPicPr>
          <p:cNvPr id="133" name="Google Shape;133;p21"/>
          <p:cNvPicPr preferRelativeResize="0"/>
          <p:nvPr/>
        </p:nvPicPr>
        <p:blipFill rotWithShape="1">
          <a:blip r:embed="rId3">
            <a:alphaModFix/>
          </a:blip>
          <a:srcRect b="19302" l="0" r="0" t="0"/>
          <a:stretch/>
        </p:blipFill>
        <p:spPr>
          <a:xfrm>
            <a:off x="4411300" y="1068650"/>
            <a:ext cx="4453978" cy="2396251"/>
          </a:xfrm>
          <a:prstGeom prst="rect">
            <a:avLst/>
          </a:prstGeom>
          <a:noFill/>
          <a:ln>
            <a:noFill/>
          </a:ln>
        </p:spPr>
      </p:pic>
      <p:sp>
        <p:nvSpPr>
          <p:cNvPr id="134" name="Google Shape;134;p21"/>
          <p:cNvSpPr txBox="1"/>
          <p:nvPr/>
        </p:nvSpPr>
        <p:spPr>
          <a:xfrm>
            <a:off x="4411325" y="3955000"/>
            <a:ext cx="4454100" cy="464100"/>
          </a:xfrm>
          <a:prstGeom prst="rect">
            <a:avLst/>
          </a:prstGeom>
          <a:noFill/>
          <a:ln cap="flat" cmpd="sng" w="38100">
            <a:solidFill>
              <a:srgbClr val="38761D"/>
            </a:solidFill>
            <a:prstDash val="dashDot"/>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u="sng">
                <a:solidFill>
                  <a:schemeClr val="hlink"/>
                </a:solidFill>
                <a:latin typeface="Comfortaa"/>
                <a:ea typeface="Comfortaa"/>
                <a:cs typeface="Comfortaa"/>
                <a:sym typeface="Comfortaa"/>
                <a:hlinkClick r:id="rId4"/>
              </a:rPr>
              <a:t>www.today.com/health/what-causes-anxiety</a:t>
            </a:r>
            <a:endParaRPr b="1">
              <a:solidFill>
                <a:srgbClr val="6AA84F"/>
              </a:solidFill>
              <a:latin typeface="Comfortaa"/>
              <a:ea typeface="Comfortaa"/>
              <a:cs typeface="Comfortaa"/>
              <a:sym typeface="Comfortaa"/>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E0C00"/>
        </a:solidFill>
      </p:bgPr>
    </p:bg>
    <p:spTree>
      <p:nvGrpSpPr>
        <p:cNvPr id="138" name="Shape 138"/>
        <p:cNvGrpSpPr/>
        <p:nvPr/>
      </p:nvGrpSpPr>
      <p:grpSpPr>
        <a:xfrm>
          <a:off x="0" y="0"/>
          <a:ext cx="0" cy="0"/>
          <a:chOff x="0" y="0"/>
          <a:chExt cx="0" cy="0"/>
        </a:xfrm>
      </p:grpSpPr>
      <p:pic>
        <p:nvPicPr>
          <p:cNvPr descr="Light wood table top" id="139" name="Google Shape;139;p22" title="Background photo C"/>
          <p:cNvPicPr preferRelativeResize="0"/>
          <p:nvPr/>
        </p:nvPicPr>
        <p:blipFill rotWithShape="1">
          <a:blip r:embed="rId3">
            <a:alphaModFix amt="88000"/>
          </a:blip>
          <a:srcRect b="2865" l="0" r="0" t="10554"/>
          <a:stretch/>
        </p:blipFill>
        <p:spPr>
          <a:xfrm>
            <a:off x="0" y="125"/>
            <a:ext cx="9144000" cy="5143499"/>
          </a:xfrm>
          <a:prstGeom prst="rect">
            <a:avLst/>
          </a:prstGeom>
          <a:noFill/>
          <a:ln>
            <a:noFill/>
          </a:ln>
        </p:spPr>
      </p:pic>
      <p:sp>
        <p:nvSpPr>
          <p:cNvPr id="140" name="Google Shape;140;p22"/>
          <p:cNvSpPr/>
          <p:nvPr/>
        </p:nvSpPr>
        <p:spPr>
          <a:xfrm rot="-466443">
            <a:off x="4826940" y="813481"/>
            <a:ext cx="3918918" cy="2832567"/>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ctr">
              <a:spcBef>
                <a:spcPts val="0"/>
              </a:spcBef>
              <a:spcAft>
                <a:spcPts val="0"/>
              </a:spcAft>
              <a:buNone/>
            </a:pPr>
            <a:r>
              <a:rPr lang="en" sz="1800">
                <a:solidFill>
                  <a:srgbClr val="FFFFFF"/>
                </a:solidFill>
                <a:latin typeface="Calibri"/>
                <a:ea typeface="Calibri"/>
                <a:cs typeface="Calibri"/>
                <a:sym typeface="Calibri"/>
              </a:rPr>
              <a:t>    </a:t>
            </a:r>
            <a:endParaRPr sz="1800">
              <a:solidFill>
                <a:srgbClr val="FFFFFF"/>
              </a:solidFill>
              <a:latin typeface="Calibri"/>
              <a:ea typeface="Calibri"/>
              <a:cs typeface="Calibri"/>
              <a:sym typeface="Calibri"/>
            </a:endParaRPr>
          </a:p>
        </p:txBody>
      </p:sp>
      <p:pic>
        <p:nvPicPr>
          <p:cNvPr id="141" name="Google Shape;141;p22"/>
          <p:cNvPicPr preferRelativeResize="0"/>
          <p:nvPr/>
        </p:nvPicPr>
        <p:blipFill rotWithShape="1">
          <a:blip r:embed="rId4">
            <a:alphaModFix/>
          </a:blip>
          <a:srcRect b="0" l="19" r="29" t="0"/>
          <a:stretch/>
        </p:blipFill>
        <p:spPr>
          <a:xfrm rot="-469408">
            <a:off x="4884695" y="875843"/>
            <a:ext cx="3792826" cy="2709429"/>
          </a:xfrm>
          <a:prstGeom prst="rect">
            <a:avLst/>
          </a:prstGeom>
          <a:noFill/>
          <a:ln>
            <a:noFill/>
          </a:ln>
        </p:spPr>
      </p:pic>
      <p:sp>
        <p:nvSpPr>
          <p:cNvPr id="142" name="Google Shape;142;p22"/>
          <p:cNvSpPr/>
          <p:nvPr/>
        </p:nvSpPr>
        <p:spPr>
          <a:xfrm rot="332363">
            <a:off x="447190" y="1124113"/>
            <a:ext cx="4006008" cy="2895274"/>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l">
              <a:spcBef>
                <a:spcPts val="0"/>
              </a:spcBef>
              <a:spcAft>
                <a:spcPts val="0"/>
              </a:spcAft>
              <a:buNone/>
            </a:pPr>
            <a:r>
              <a:rPr lang="en" sz="3000">
                <a:latin typeface="Comfortaa"/>
                <a:ea typeface="Comfortaa"/>
                <a:cs typeface="Comfortaa"/>
                <a:sym typeface="Comfortaa"/>
              </a:rPr>
              <a:t>Step Four:</a:t>
            </a:r>
            <a:endParaRPr sz="3000">
              <a:latin typeface="Comfortaa"/>
              <a:ea typeface="Comfortaa"/>
              <a:cs typeface="Comfortaa"/>
              <a:sym typeface="Comfortaa"/>
            </a:endParaRPr>
          </a:p>
          <a:p>
            <a:pPr indent="0" lvl="0" marL="0" rtl="0" algn="l">
              <a:spcBef>
                <a:spcPts val="0"/>
              </a:spcBef>
              <a:spcAft>
                <a:spcPts val="0"/>
              </a:spcAft>
              <a:buNone/>
            </a:pPr>
            <a:r>
              <a:rPr lang="en" sz="3000">
                <a:latin typeface="Comfortaa"/>
                <a:ea typeface="Comfortaa"/>
                <a:cs typeface="Comfortaa"/>
                <a:sym typeface="Comfortaa"/>
              </a:rPr>
              <a:t> </a:t>
            </a:r>
            <a:endParaRPr sz="3000">
              <a:latin typeface="Comfortaa"/>
              <a:ea typeface="Comfortaa"/>
              <a:cs typeface="Comfortaa"/>
              <a:sym typeface="Comfortaa"/>
            </a:endParaRPr>
          </a:p>
          <a:p>
            <a:pPr indent="0" lvl="0" marL="0" rtl="0" algn="l">
              <a:spcBef>
                <a:spcPts val="0"/>
              </a:spcBef>
              <a:spcAft>
                <a:spcPts val="0"/>
              </a:spcAft>
              <a:buNone/>
            </a:pPr>
            <a:r>
              <a:rPr lang="en" sz="3000">
                <a:latin typeface="Comfortaa"/>
                <a:ea typeface="Comfortaa"/>
                <a:cs typeface="Comfortaa"/>
                <a:sym typeface="Comfortaa"/>
              </a:rPr>
              <a:t>Investigate how what you eat affects your sleep</a:t>
            </a:r>
            <a:endParaRPr sz="3000">
              <a:latin typeface="Comfortaa"/>
              <a:ea typeface="Comfortaa"/>
              <a:cs typeface="Comfortaa"/>
              <a:sym typeface="Comfortaa"/>
            </a:endParaRPr>
          </a:p>
          <a:p>
            <a:pPr indent="0" lvl="0" marL="0" rtl="0" algn="l">
              <a:spcBef>
                <a:spcPts val="0"/>
              </a:spcBef>
              <a:spcAft>
                <a:spcPts val="0"/>
              </a:spcAft>
              <a:buNone/>
            </a:pPr>
            <a:r>
              <a:t/>
            </a:r>
            <a:endParaRPr sz="3000">
              <a:latin typeface="Comfortaa"/>
              <a:ea typeface="Comfortaa"/>
              <a:cs typeface="Comfortaa"/>
              <a:sym typeface="Comfortaa"/>
            </a:endParaRPr>
          </a:p>
        </p:txBody>
      </p:sp>
      <p:pic>
        <p:nvPicPr>
          <p:cNvPr descr="Blue checkered tablecloth on the bottom-right-hand corner" id="143" name="Google Shape;143;p22" title="Tablecloth B"/>
          <p:cNvPicPr preferRelativeResize="0"/>
          <p:nvPr/>
        </p:nvPicPr>
        <p:blipFill rotWithShape="1">
          <a:blip r:embed="rId5">
            <a:alphaModFix/>
          </a:blip>
          <a:srcRect b="35653" l="39249" r="-25286" t="-2010"/>
          <a:stretch/>
        </p:blipFill>
        <p:spPr>
          <a:xfrm flipH="1">
            <a:off x="6734375" y="2284375"/>
            <a:ext cx="2409626" cy="2859127"/>
          </a:xfrm>
          <a:prstGeom prst="rect">
            <a:avLst/>
          </a:prstGeom>
          <a:noFill/>
          <a:ln>
            <a:noFill/>
          </a:ln>
        </p:spPr>
      </p:pic>
      <p:sp>
        <p:nvSpPr>
          <p:cNvPr id="144" name="Google Shape;144;p22"/>
          <p:cNvSpPr txBox="1"/>
          <p:nvPr/>
        </p:nvSpPr>
        <p:spPr>
          <a:xfrm>
            <a:off x="979125" y="4350275"/>
            <a:ext cx="7138800" cy="83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7B7B7"/>
        </a:solidFill>
      </p:bgPr>
    </p:bg>
    <p:spTree>
      <p:nvGrpSpPr>
        <p:cNvPr id="148" name="Shape 148"/>
        <p:cNvGrpSpPr/>
        <p:nvPr/>
      </p:nvGrpSpPr>
      <p:grpSpPr>
        <a:xfrm>
          <a:off x="0" y="0"/>
          <a:ext cx="0" cy="0"/>
          <a:chOff x="0" y="0"/>
          <a:chExt cx="0" cy="0"/>
        </a:xfrm>
      </p:grpSpPr>
      <p:sp>
        <p:nvSpPr>
          <p:cNvPr id="149" name="Google Shape;149;p23"/>
          <p:cNvSpPr txBox="1"/>
          <p:nvPr>
            <p:ph type="title"/>
          </p:nvPr>
        </p:nvSpPr>
        <p:spPr>
          <a:xfrm>
            <a:off x="490250" y="450150"/>
            <a:ext cx="7788900" cy="1044000"/>
          </a:xfrm>
          <a:prstGeom prst="rect">
            <a:avLst/>
          </a:prstGeom>
          <a:ln cap="flat" cmpd="sng" w="9525">
            <a:solidFill>
              <a:srgbClr val="1C458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3600">
                <a:latin typeface="Comfortaa"/>
                <a:ea typeface="Comfortaa"/>
                <a:cs typeface="Comfortaa"/>
                <a:sym typeface="Comfortaa"/>
              </a:rPr>
              <a:t>Watch and learn how food relates to your sleep!</a:t>
            </a:r>
            <a:endParaRPr sz="3600">
              <a:latin typeface="Comfortaa"/>
              <a:ea typeface="Comfortaa"/>
              <a:cs typeface="Comfortaa"/>
              <a:sym typeface="Comfortaa"/>
            </a:endParaRPr>
          </a:p>
        </p:txBody>
      </p:sp>
      <p:pic>
        <p:nvPicPr>
          <p:cNvPr descr="It's common for many parents to tell their children they can't eat sugar before they go to bed because they'll have bad dreams. Can the foods you eat alter your sleep cycle? Laci takes a look at a few types of food that can mess up your sleep cycle, and might even give you nightmares! &#10; &#10;Follow DNews on Twitter: http://www.twitter.com/dnews &#10;Follow Laci on Twitter: http://www.twitter.com/gogreen18  &#10; &#10;Read More: &#10;Stages of Sleep: REM and Non-REM Sleep &#10;http://www.webmd.com/sleep-disorders/excessive-sleepiness-10/sleep-101?page=2 &#10;&quot;Usually, REM sleep occurs 90 minutes after sleep onset. The first period of REM typically lasts 10 minutes, with each recurring REM stage lengthening, and the final one may last up to an hour.&quot; &#10; &#10;Spicy meal disturbs sleep: an effect of thermoregulation? &#10;http://www.ncbi.nlm.nih.gov/pubmed/1399758?ordinalpos=1&amp;itool=EntrezSystem2.PEntrez.Pubmed.Pubmed_ResultsPanel.Pubmed_RVDocSum &#10;&quot;Tabasco sauce and mustard taken with the evening meal markedly disturbed sleep of six, young, healthy male subjects; reducing slow wave and stage 2 sleep, increasing total time awake and tending to increase sleep onset latency.&quot; &#10; &#10;Does Sugar Give Kids Nightmares? &#10;http://www.livestrong.com/article/455052-does-sugar-give-kids-nightmares/ &#10;&quot;While a certain amount of conventional lore linking sugar to nightmares exists, credible evidence of this effect is difficult to come by. If you or your children have had bad dreams after eating too much sugar, the association may seem natural to you.&quot; &#10; &#10;Watch More: &#10;What Powers Does President Obama Legally Have? &#10;https://www.youtube.com/watch?v=milg9b0rPLQ &#10; &#10;____________________ &#10; &#10;DNews is dedicated to satisfying your curiosity and to bringing you mind-bending stories &amp; perspectives you won't find anywhere else! New videos twice daily.  &#10; &#10;Watch More DNews on TestTube http://testtube.com/dnews &#10; &#10;Subscribe now! http://www.youtube.com/subscription_center?add_user=dnewschannel &#10; &#10;DNews on Twitter http://twitter.com/dnews &#10; &#10;Trace Dominguez on Twitter https://twitter.com/tracedominguez &#10; &#10;Tara Long on Twitter https://twitter.com/TaraLongest &#10; &#10;Laci Green on Twitter http://twitter.com/gogreen18 &#10; &#10;DNews on Facebook https://facebook.com/DiscoveryNews &#10; &#10;DNews on Google+ http://gplus.to/dnews &#10; &#10;Discovery News http://discoverynews.com &#10; &#10;Download the TestTube App: http://testu.be/1ndmmMq" id="150" name="Google Shape;150;p23" title="Can Certain Foods Cause Nightmares?">
            <a:hlinkClick r:id="rId3"/>
          </p:cNvPr>
          <p:cNvPicPr preferRelativeResize="0"/>
          <p:nvPr/>
        </p:nvPicPr>
        <p:blipFill>
          <a:blip r:embed="rId4">
            <a:alphaModFix/>
          </a:blip>
          <a:stretch>
            <a:fillRect/>
          </a:stretch>
        </p:blipFill>
        <p:spPr>
          <a:xfrm>
            <a:off x="1765450" y="1600875"/>
            <a:ext cx="4572000" cy="3429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E0C00"/>
        </a:solidFill>
      </p:bgPr>
    </p:bg>
    <p:spTree>
      <p:nvGrpSpPr>
        <p:cNvPr id="154" name="Shape 154"/>
        <p:cNvGrpSpPr/>
        <p:nvPr/>
      </p:nvGrpSpPr>
      <p:grpSpPr>
        <a:xfrm>
          <a:off x="0" y="0"/>
          <a:ext cx="0" cy="0"/>
          <a:chOff x="0" y="0"/>
          <a:chExt cx="0" cy="0"/>
        </a:xfrm>
      </p:grpSpPr>
      <p:pic>
        <p:nvPicPr>
          <p:cNvPr descr="Light wood table top" id="155" name="Google Shape;155;p24" title="Background photo C"/>
          <p:cNvPicPr preferRelativeResize="0"/>
          <p:nvPr/>
        </p:nvPicPr>
        <p:blipFill rotWithShape="1">
          <a:blip r:embed="rId3">
            <a:alphaModFix amt="88000"/>
          </a:blip>
          <a:srcRect b="2865" l="0" r="0" t="10554"/>
          <a:stretch/>
        </p:blipFill>
        <p:spPr>
          <a:xfrm>
            <a:off x="0" y="125"/>
            <a:ext cx="9144000" cy="5143499"/>
          </a:xfrm>
          <a:prstGeom prst="rect">
            <a:avLst/>
          </a:prstGeom>
          <a:noFill/>
          <a:ln>
            <a:noFill/>
          </a:ln>
        </p:spPr>
      </p:pic>
      <p:sp>
        <p:nvSpPr>
          <p:cNvPr id="156" name="Google Shape;156;p24"/>
          <p:cNvSpPr/>
          <p:nvPr/>
        </p:nvSpPr>
        <p:spPr>
          <a:xfrm rot="-466443">
            <a:off x="4826940" y="813481"/>
            <a:ext cx="3918918" cy="2832567"/>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ctr">
              <a:spcBef>
                <a:spcPts val="0"/>
              </a:spcBef>
              <a:spcAft>
                <a:spcPts val="0"/>
              </a:spcAft>
              <a:buNone/>
            </a:pPr>
            <a:r>
              <a:rPr lang="en" sz="1800">
                <a:solidFill>
                  <a:srgbClr val="FFFFFF"/>
                </a:solidFill>
                <a:latin typeface="Calibri"/>
                <a:ea typeface="Calibri"/>
                <a:cs typeface="Calibri"/>
                <a:sym typeface="Calibri"/>
              </a:rPr>
              <a:t>    </a:t>
            </a:r>
            <a:endParaRPr sz="1800">
              <a:solidFill>
                <a:srgbClr val="FFFFFF"/>
              </a:solidFill>
              <a:latin typeface="Calibri"/>
              <a:ea typeface="Calibri"/>
              <a:cs typeface="Calibri"/>
              <a:sym typeface="Calibri"/>
            </a:endParaRPr>
          </a:p>
        </p:txBody>
      </p:sp>
      <p:pic>
        <p:nvPicPr>
          <p:cNvPr id="157" name="Google Shape;157;p24"/>
          <p:cNvPicPr preferRelativeResize="0"/>
          <p:nvPr/>
        </p:nvPicPr>
        <p:blipFill rotWithShape="1">
          <a:blip r:embed="rId4">
            <a:alphaModFix/>
          </a:blip>
          <a:srcRect b="0" l="19" r="29" t="0"/>
          <a:stretch/>
        </p:blipFill>
        <p:spPr>
          <a:xfrm rot="-469408">
            <a:off x="4884695" y="875843"/>
            <a:ext cx="3792826" cy="2709429"/>
          </a:xfrm>
          <a:prstGeom prst="rect">
            <a:avLst/>
          </a:prstGeom>
          <a:noFill/>
          <a:ln>
            <a:noFill/>
          </a:ln>
        </p:spPr>
      </p:pic>
      <p:sp>
        <p:nvSpPr>
          <p:cNvPr id="158" name="Google Shape;158;p24"/>
          <p:cNvSpPr/>
          <p:nvPr/>
        </p:nvSpPr>
        <p:spPr>
          <a:xfrm rot="332363">
            <a:off x="447190" y="1124113"/>
            <a:ext cx="4006008" cy="2895274"/>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l">
              <a:spcBef>
                <a:spcPts val="0"/>
              </a:spcBef>
              <a:spcAft>
                <a:spcPts val="0"/>
              </a:spcAft>
              <a:buNone/>
            </a:pPr>
            <a:r>
              <a:rPr lang="en" sz="3000">
                <a:latin typeface="Comfortaa"/>
                <a:ea typeface="Comfortaa"/>
                <a:cs typeface="Comfortaa"/>
                <a:sym typeface="Comfortaa"/>
              </a:rPr>
              <a:t>Step Five:</a:t>
            </a:r>
            <a:endParaRPr sz="3000">
              <a:latin typeface="Comfortaa"/>
              <a:ea typeface="Comfortaa"/>
              <a:cs typeface="Comfortaa"/>
              <a:sym typeface="Comfortaa"/>
            </a:endParaRPr>
          </a:p>
          <a:p>
            <a:pPr indent="0" lvl="0" marL="0" rtl="0" algn="l">
              <a:spcBef>
                <a:spcPts val="0"/>
              </a:spcBef>
              <a:spcAft>
                <a:spcPts val="0"/>
              </a:spcAft>
              <a:buNone/>
            </a:pPr>
            <a:r>
              <a:rPr lang="en" sz="3000">
                <a:latin typeface="Comfortaa"/>
                <a:ea typeface="Comfortaa"/>
                <a:cs typeface="Comfortaa"/>
                <a:sym typeface="Comfortaa"/>
              </a:rPr>
              <a:t> </a:t>
            </a:r>
            <a:endParaRPr sz="3000">
              <a:latin typeface="Comfortaa"/>
              <a:ea typeface="Comfortaa"/>
              <a:cs typeface="Comfortaa"/>
              <a:sym typeface="Comfortaa"/>
            </a:endParaRPr>
          </a:p>
          <a:p>
            <a:pPr indent="0" lvl="0" marL="0" rtl="0" algn="l">
              <a:spcBef>
                <a:spcPts val="0"/>
              </a:spcBef>
              <a:spcAft>
                <a:spcPts val="0"/>
              </a:spcAft>
              <a:buNone/>
            </a:pPr>
            <a:r>
              <a:rPr lang="en" sz="3000">
                <a:latin typeface="Comfortaa"/>
                <a:ea typeface="Comfortaa"/>
                <a:cs typeface="Comfortaa"/>
                <a:sym typeface="Comfortaa"/>
              </a:rPr>
              <a:t>Look at how your diet affects your energy</a:t>
            </a:r>
            <a:endParaRPr sz="3000">
              <a:latin typeface="Comfortaa"/>
              <a:ea typeface="Comfortaa"/>
              <a:cs typeface="Comfortaa"/>
              <a:sym typeface="Comfortaa"/>
            </a:endParaRPr>
          </a:p>
        </p:txBody>
      </p:sp>
      <p:pic>
        <p:nvPicPr>
          <p:cNvPr descr="Blue checkered tablecloth on the bottom-right-hand corner" id="159" name="Google Shape;159;p24" title="Tablecloth B"/>
          <p:cNvPicPr preferRelativeResize="0"/>
          <p:nvPr/>
        </p:nvPicPr>
        <p:blipFill rotWithShape="1">
          <a:blip r:embed="rId5">
            <a:alphaModFix/>
          </a:blip>
          <a:srcRect b="35653" l="39249" r="-25286" t="-2010"/>
          <a:stretch/>
        </p:blipFill>
        <p:spPr>
          <a:xfrm flipH="1">
            <a:off x="6734375" y="2284375"/>
            <a:ext cx="2409626" cy="2859127"/>
          </a:xfrm>
          <a:prstGeom prst="rect">
            <a:avLst/>
          </a:prstGeom>
          <a:noFill/>
          <a:ln>
            <a:noFill/>
          </a:ln>
        </p:spPr>
      </p:pic>
      <p:sp>
        <p:nvSpPr>
          <p:cNvPr id="160" name="Google Shape;160;p24"/>
          <p:cNvSpPr txBox="1"/>
          <p:nvPr/>
        </p:nvSpPr>
        <p:spPr>
          <a:xfrm>
            <a:off x="979125" y="4350275"/>
            <a:ext cx="7138800" cy="83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5"/>
          <p:cNvSpPr txBox="1"/>
          <p:nvPr>
            <p:ph type="title"/>
          </p:nvPr>
        </p:nvSpPr>
        <p:spPr>
          <a:xfrm>
            <a:off x="311700" y="220975"/>
            <a:ext cx="28080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latin typeface="Comfortaa"/>
                <a:ea typeface="Comfortaa"/>
                <a:cs typeface="Comfortaa"/>
                <a:sym typeface="Comfortaa"/>
              </a:rPr>
              <a:t>Step Five:</a:t>
            </a:r>
            <a:endParaRPr>
              <a:latin typeface="Comfortaa"/>
              <a:ea typeface="Comfortaa"/>
              <a:cs typeface="Comfortaa"/>
              <a:sym typeface="Comfortaa"/>
            </a:endParaRPr>
          </a:p>
        </p:txBody>
      </p:sp>
      <p:sp>
        <p:nvSpPr>
          <p:cNvPr id="166" name="Google Shape;166;p25"/>
          <p:cNvSpPr txBox="1"/>
          <p:nvPr>
            <p:ph idx="1" type="body"/>
          </p:nvPr>
        </p:nvSpPr>
        <p:spPr>
          <a:xfrm>
            <a:off x="311700" y="982050"/>
            <a:ext cx="2808000" cy="3970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800">
                <a:latin typeface="Comfortaa"/>
                <a:ea typeface="Comfortaa"/>
                <a:cs typeface="Comfortaa"/>
                <a:sym typeface="Comfortaa"/>
              </a:rPr>
              <a:t>Take a poll of friends and family. Ask them five questions about when they feel most energetic and how it seems to relate to what and when they've eaten. Now ask yourself the same questions. What conclusions or advice can you draw?</a:t>
            </a:r>
            <a:endParaRPr sz="1800">
              <a:latin typeface="Comfortaa"/>
              <a:ea typeface="Comfortaa"/>
              <a:cs typeface="Comfortaa"/>
              <a:sym typeface="Comfortaa"/>
            </a:endParaRPr>
          </a:p>
        </p:txBody>
      </p:sp>
      <p:pic>
        <p:nvPicPr>
          <p:cNvPr id="167" name="Google Shape;167;p25"/>
          <p:cNvPicPr preferRelativeResize="0"/>
          <p:nvPr/>
        </p:nvPicPr>
        <p:blipFill>
          <a:blip r:embed="rId3">
            <a:alphaModFix/>
          </a:blip>
          <a:stretch>
            <a:fillRect/>
          </a:stretch>
        </p:blipFill>
        <p:spPr>
          <a:xfrm>
            <a:off x="3272100" y="152400"/>
            <a:ext cx="4520755" cy="483869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E0C00"/>
        </a:solidFill>
      </p:bgPr>
    </p:bg>
    <p:spTree>
      <p:nvGrpSpPr>
        <p:cNvPr id="171" name="Shape 171"/>
        <p:cNvGrpSpPr/>
        <p:nvPr/>
      </p:nvGrpSpPr>
      <p:grpSpPr>
        <a:xfrm>
          <a:off x="0" y="0"/>
          <a:ext cx="0" cy="0"/>
          <a:chOff x="0" y="0"/>
          <a:chExt cx="0" cy="0"/>
        </a:xfrm>
      </p:grpSpPr>
      <p:pic>
        <p:nvPicPr>
          <p:cNvPr descr="Light wood table top" id="172" name="Google Shape;172;p26" title="Background photo C"/>
          <p:cNvPicPr preferRelativeResize="0"/>
          <p:nvPr/>
        </p:nvPicPr>
        <p:blipFill rotWithShape="1">
          <a:blip r:embed="rId3">
            <a:alphaModFix amt="88000"/>
          </a:blip>
          <a:srcRect b="2865" l="0" r="0" t="10554"/>
          <a:stretch/>
        </p:blipFill>
        <p:spPr>
          <a:xfrm>
            <a:off x="0" y="125"/>
            <a:ext cx="9144000" cy="5143499"/>
          </a:xfrm>
          <a:prstGeom prst="rect">
            <a:avLst/>
          </a:prstGeom>
          <a:noFill/>
          <a:ln>
            <a:noFill/>
          </a:ln>
        </p:spPr>
      </p:pic>
      <p:sp>
        <p:nvSpPr>
          <p:cNvPr id="173" name="Google Shape;173;p26"/>
          <p:cNvSpPr/>
          <p:nvPr/>
        </p:nvSpPr>
        <p:spPr>
          <a:xfrm rot="-466443">
            <a:off x="5212515" y="788706"/>
            <a:ext cx="3918918" cy="2832567"/>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 sz="3000">
                <a:solidFill>
                  <a:schemeClr val="dk1"/>
                </a:solidFill>
                <a:latin typeface="Comfortaa"/>
                <a:ea typeface="Comfortaa"/>
                <a:cs typeface="Comfortaa"/>
                <a:sym typeface="Comfortaa"/>
              </a:rPr>
              <a:t>Congratulations!  </a:t>
            </a:r>
            <a:endParaRPr sz="3000">
              <a:solidFill>
                <a:schemeClr val="dk1"/>
              </a:solidFill>
              <a:latin typeface="Comfortaa"/>
              <a:ea typeface="Comfortaa"/>
              <a:cs typeface="Comfortaa"/>
              <a:sym typeface="Comfortaa"/>
            </a:endParaRPr>
          </a:p>
          <a:p>
            <a:pPr indent="0" lvl="0" marL="0" rtl="0" algn="l">
              <a:spcBef>
                <a:spcPts val="0"/>
              </a:spcBef>
              <a:spcAft>
                <a:spcPts val="0"/>
              </a:spcAft>
              <a:buClr>
                <a:schemeClr val="dk1"/>
              </a:buClr>
              <a:buSzPts val="1100"/>
              <a:buFont typeface="Arial"/>
              <a:buNone/>
            </a:pPr>
            <a:r>
              <a:t/>
            </a:r>
            <a:endParaRPr sz="3000">
              <a:solidFill>
                <a:schemeClr val="dk1"/>
              </a:solidFill>
              <a:latin typeface="Comfortaa"/>
              <a:ea typeface="Comfortaa"/>
              <a:cs typeface="Comfortaa"/>
              <a:sym typeface="Comfortaa"/>
            </a:endParaRPr>
          </a:p>
          <a:p>
            <a:pPr indent="0" lvl="0" marL="0" rtl="0" algn="ctr">
              <a:spcBef>
                <a:spcPts val="0"/>
              </a:spcBef>
              <a:spcAft>
                <a:spcPts val="0"/>
              </a:spcAft>
              <a:buNone/>
            </a:pPr>
            <a:r>
              <a:rPr lang="en" sz="3000">
                <a:solidFill>
                  <a:schemeClr val="dk1"/>
                </a:solidFill>
                <a:latin typeface="Comfortaa"/>
                <a:ea typeface="Comfortaa"/>
                <a:cs typeface="Comfortaa"/>
                <a:sym typeface="Comfortaa"/>
              </a:rPr>
              <a:t>You’ve earned the Eating for You Badge!</a:t>
            </a:r>
            <a:r>
              <a:rPr lang="en" sz="1800">
                <a:solidFill>
                  <a:srgbClr val="FFFFFF"/>
                </a:solidFill>
                <a:latin typeface="Calibri"/>
                <a:ea typeface="Calibri"/>
                <a:cs typeface="Calibri"/>
                <a:sym typeface="Calibri"/>
              </a:rPr>
              <a:t>    </a:t>
            </a:r>
            <a:endParaRPr sz="1800">
              <a:solidFill>
                <a:srgbClr val="FFFFFF"/>
              </a:solidFill>
              <a:latin typeface="Calibri"/>
              <a:ea typeface="Calibri"/>
              <a:cs typeface="Calibri"/>
              <a:sym typeface="Calibri"/>
            </a:endParaRPr>
          </a:p>
        </p:txBody>
      </p:sp>
      <p:sp>
        <p:nvSpPr>
          <p:cNvPr id="174" name="Google Shape;174;p26"/>
          <p:cNvSpPr/>
          <p:nvPr/>
        </p:nvSpPr>
        <p:spPr>
          <a:xfrm rot="332363">
            <a:off x="447190" y="1124113"/>
            <a:ext cx="4006008" cy="2895274"/>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l">
              <a:spcBef>
                <a:spcPts val="0"/>
              </a:spcBef>
              <a:spcAft>
                <a:spcPts val="0"/>
              </a:spcAft>
              <a:buNone/>
            </a:pPr>
            <a:r>
              <a:t/>
            </a:r>
            <a:endParaRPr sz="3000">
              <a:latin typeface="Comfortaa"/>
              <a:ea typeface="Comfortaa"/>
              <a:cs typeface="Comfortaa"/>
              <a:sym typeface="Comfortaa"/>
            </a:endParaRPr>
          </a:p>
        </p:txBody>
      </p:sp>
      <p:pic>
        <p:nvPicPr>
          <p:cNvPr descr="Blue checkered tablecloth on the bottom-right-hand corner" id="175" name="Google Shape;175;p26" title="Tablecloth B"/>
          <p:cNvPicPr preferRelativeResize="0"/>
          <p:nvPr/>
        </p:nvPicPr>
        <p:blipFill rotWithShape="1">
          <a:blip r:embed="rId4">
            <a:alphaModFix/>
          </a:blip>
          <a:srcRect b="35653" l="39249" r="-25286" t="-2010"/>
          <a:stretch/>
        </p:blipFill>
        <p:spPr>
          <a:xfrm flipH="1">
            <a:off x="6734375" y="2284375"/>
            <a:ext cx="2409626" cy="2859127"/>
          </a:xfrm>
          <a:prstGeom prst="rect">
            <a:avLst/>
          </a:prstGeom>
          <a:noFill/>
          <a:ln>
            <a:noFill/>
          </a:ln>
        </p:spPr>
      </p:pic>
      <p:sp>
        <p:nvSpPr>
          <p:cNvPr id="176" name="Google Shape;176;p26"/>
          <p:cNvSpPr txBox="1"/>
          <p:nvPr/>
        </p:nvSpPr>
        <p:spPr>
          <a:xfrm>
            <a:off x="979125" y="4350275"/>
            <a:ext cx="7138800" cy="83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177" name="Google Shape;177;p26"/>
          <p:cNvPicPr preferRelativeResize="0"/>
          <p:nvPr/>
        </p:nvPicPr>
        <p:blipFill>
          <a:blip r:embed="rId5">
            <a:alphaModFix/>
          </a:blip>
          <a:stretch>
            <a:fillRect/>
          </a:stretch>
        </p:blipFill>
        <p:spPr>
          <a:xfrm>
            <a:off x="0" y="39575"/>
            <a:ext cx="5143500" cy="5143500"/>
          </a:xfrm>
          <a:prstGeom prst="rect">
            <a:avLst/>
          </a:prstGeom>
          <a:noFill/>
          <a:ln>
            <a:noFill/>
          </a:ln>
          <a:effectLst>
            <a:outerShdw blurRad="228600" rotWithShape="0" algn="tl" dir="5400000" dist="50800">
              <a:srgbClr val="000000">
                <a:alpha val="54900"/>
              </a:srgbClr>
            </a:outerShdw>
          </a:effectLst>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