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5143500" cx="9144000"/>
  <p:notesSz cx="6858000" cy="9144000"/>
  <p:embeddedFontLst>
    <p:embeddedFont>
      <p:font typeface="Raleway"/>
      <p:regular r:id="rId51"/>
      <p:bold r:id="rId52"/>
      <p:italic r:id="rId53"/>
      <p:boldItalic r:id="rId54"/>
    </p:embeddedFont>
    <p:embeddedFont>
      <p:font typeface="Roboto"/>
      <p:regular r:id="rId55"/>
      <p:bold r:id="rId56"/>
      <p:italic r:id="rId57"/>
      <p:boldItalic r:id="rId58"/>
    </p:embeddedFont>
    <p:embeddedFont>
      <p:font typeface="Lato"/>
      <p:regular r:id="rId59"/>
      <p:bold r:id="rId60"/>
      <p:italic r:id="rId61"/>
      <p:boldItalic r:id="rId62"/>
    </p:embeddedFont>
    <p:embeddedFont>
      <p:font typeface="Pacifico"/>
      <p:regular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534013-DB43-470B-A46C-D3AB126CA5DC}">
  <a:tblStyle styleId="{FA534013-DB43-470B-A46C-D3AB126CA5D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Lato-boldItalic.fntdata"/><Relationship Id="rId61" Type="http://schemas.openxmlformats.org/officeDocument/2006/relationships/font" Target="fonts/Lato-italic.fntdata"/><Relationship Id="rId20" Type="http://schemas.openxmlformats.org/officeDocument/2006/relationships/slide" Target="slides/slide14.xml"/><Relationship Id="rId63" Type="http://schemas.openxmlformats.org/officeDocument/2006/relationships/font" Target="fonts/Pacifico-regular.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ato-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regular.fntdata"/><Relationship Id="rId50" Type="http://schemas.openxmlformats.org/officeDocument/2006/relationships/slide" Target="slides/slide44.xml"/><Relationship Id="rId53" Type="http://schemas.openxmlformats.org/officeDocument/2006/relationships/font" Target="fonts/Raleway-italic.fntdata"/><Relationship Id="rId52" Type="http://schemas.openxmlformats.org/officeDocument/2006/relationships/font" Target="fonts/Raleway-bold.fntdata"/><Relationship Id="rId11" Type="http://schemas.openxmlformats.org/officeDocument/2006/relationships/slide" Target="slides/slide5.xml"/><Relationship Id="rId55" Type="http://schemas.openxmlformats.org/officeDocument/2006/relationships/font" Target="fonts/Roboto-regular.fntdata"/><Relationship Id="rId10" Type="http://schemas.openxmlformats.org/officeDocument/2006/relationships/slide" Target="slides/slide4.xml"/><Relationship Id="rId54" Type="http://schemas.openxmlformats.org/officeDocument/2006/relationships/font" Target="fonts/Raleway-boldItalic.fntdata"/><Relationship Id="rId13" Type="http://schemas.openxmlformats.org/officeDocument/2006/relationships/slide" Target="slides/slide7.xml"/><Relationship Id="rId57" Type="http://schemas.openxmlformats.org/officeDocument/2006/relationships/font" Target="fonts/Roboto-italic.fntdata"/><Relationship Id="rId12" Type="http://schemas.openxmlformats.org/officeDocument/2006/relationships/slide" Target="slides/slide6.xml"/><Relationship Id="rId56" Type="http://schemas.openxmlformats.org/officeDocument/2006/relationships/font" Target="fonts/Roboto-bold.fntdata"/><Relationship Id="rId15" Type="http://schemas.openxmlformats.org/officeDocument/2006/relationships/slide" Target="slides/slide9.xml"/><Relationship Id="rId59" Type="http://schemas.openxmlformats.org/officeDocument/2006/relationships/font" Target="fonts/Lato-regular.fntdata"/><Relationship Id="rId14" Type="http://schemas.openxmlformats.org/officeDocument/2006/relationships/slide" Target="slides/slide8.xml"/><Relationship Id="rId58"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d7efdc5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d7efdc5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82d2034e81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2d2034e81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82d2034e81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82d2034e81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2d2034e81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2d2034e8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82d2034e81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82d2034e81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82d2034e81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82d2034e81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2d2034e81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2d2034e81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2d2034e81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2d2034e81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2d2034e81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2d2034e81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2d2034e81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2d2034e81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82d2034e81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2d2034e81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82d2034e81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2d2034e81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82d2034e81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82d2034e81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82d2034e81_0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82d2034e81_0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82d2034e81_0_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2d2034e81_0_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82d2034e81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82d2034e81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82d2034e81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82d2034e81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72d110eaa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72d110eaa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72d110eaa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72d110eaa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72d110eaa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72d110eaa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72d110eaa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72d110eaa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72d110eaa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72d110eaa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72d110eaa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72d110eaa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72d110eaa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72d110eaa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72d110eaa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72d110eaa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72d110eaa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72d110eaa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72d110eaa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72d110eaa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72d110eaab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72d110eaa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72d110eaab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72d110eaab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72d110eaab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72d110eaab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72d110eaa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72d110eaa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72d110eaab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72d110eaab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72d110eaab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72d110eaab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72d110eaab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72d110eaab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72d110eaab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72d110eaab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72d110eaab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72d110eaab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72d110eaab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72d110eaab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72d110eaab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72d110eaab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72d110eaab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72d110eaab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72d110eaab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72d110eaab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72d110eaab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72d110eaab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72d110eaab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72d110eaab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72d110eaab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72d110eaab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0000"/>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F0000"/>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noFill/>
      </p:bgPr>
    </p:bg>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hyperlink" Target="https://www.girlscouts.org/en/help/help/internet-safety-pledge.html" TargetMode="External"/><Relationship Id="rId6" Type="http://schemas.openxmlformats.org/officeDocument/2006/relationships/image" Target="../media/image55.png"/><Relationship Id="rId7"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1.png"/><Relationship Id="rId5" Type="http://schemas.openxmlformats.org/officeDocument/2006/relationships/image" Target="../media/image5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youtube.com/watch?v=qOJcaF4YPAE" TargetMode="External"/><Relationship Id="rId4" Type="http://schemas.openxmlformats.org/officeDocument/2006/relationships/image" Target="../media/image4.jpg"/><Relationship Id="rId5"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5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girlscouts.org/en/help/help/internet-safety-pledge.html" TargetMode="External"/><Relationship Id="rId4" Type="http://schemas.openxmlformats.org/officeDocument/2006/relationships/image" Target="../media/image3.png"/><Relationship Id="rId5"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5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hyperlink" Target="http://www.youtube.com/watch?v=oFn01LFXt1U" TargetMode="External"/><Relationship Id="rId4" Type="http://schemas.openxmlformats.org/officeDocument/2006/relationships/image" Target="../media/image8.jpg"/><Relationship Id="rId5"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11.png"/><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11.png"/><Relationship Id="rId6"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hyperlink" Target="http://www.youtube.com/watch?v=hHgyiVwJiY4" TargetMode="External"/><Relationship Id="rId6" Type="http://schemas.openxmlformats.org/officeDocument/2006/relationships/image" Target="../media/image24.jpg"/><Relationship Id="rId7" Type="http://schemas.openxmlformats.org/officeDocument/2006/relationships/hyperlink" Target="http://www.youtube.com/watch?v=Y0qJdShOL_s" TargetMode="External"/><Relationship Id="rId8"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28.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www.youtube.com/watch?v=_kaLBJ-IqEI" TargetMode="External"/><Relationship Id="rId4" Type="http://schemas.openxmlformats.org/officeDocument/2006/relationships/image" Target="../media/image42.jp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33.png"/><Relationship Id="rId6" Type="http://schemas.openxmlformats.org/officeDocument/2006/relationships/image" Target="../media/image30.png"/><Relationship Id="rId7" Type="http://schemas.openxmlformats.org/officeDocument/2006/relationships/hyperlink" Target="http://www.youtube.com/watch?v=BMrGDSIRMHQ" TargetMode="External"/><Relationship Id="rId8" Type="http://schemas.openxmlformats.org/officeDocument/2006/relationships/image" Target="../media/image3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hyperlink" Target="http://www.youtube.com/watch?v=R12_y2BhKbE" TargetMode="External"/><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48.png"/><Relationship Id="rId4" Type="http://schemas.openxmlformats.org/officeDocument/2006/relationships/image" Target="../media/image39.png"/><Relationship Id="rId5" Type="http://schemas.openxmlformats.org/officeDocument/2006/relationships/image" Target="../media/image38.png"/><Relationship Id="rId6" Type="http://schemas.openxmlformats.org/officeDocument/2006/relationships/image" Target="../media/image49.png"/><Relationship Id="rId7"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hyperlink" Target="http://www.youtube.com/watch?v=bVYonIjRFAQ" TargetMode="External"/><Relationship Id="rId4" Type="http://schemas.openxmlformats.org/officeDocument/2006/relationships/image" Target="../media/image4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www.youtube.com/watch?v=jL_0uaMf6gI" TargetMode="External"/><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56.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5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image" Target="../media/image47.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nvSpPr>
        <p:spPr>
          <a:xfrm>
            <a:off x="1174975" y="360175"/>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3" name="Google Shape;73;p13"/>
          <p:cNvSpPr txBox="1"/>
          <p:nvPr/>
        </p:nvSpPr>
        <p:spPr>
          <a:xfrm>
            <a:off x="1193000" y="787900"/>
            <a:ext cx="43635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0000"/>
                </a:solidFill>
                <a:latin typeface="Pacifico"/>
                <a:ea typeface="Pacifico"/>
                <a:cs typeface="Pacifico"/>
                <a:sym typeface="Pacifico"/>
              </a:rPr>
              <a:t>Cadette Comparison Shopping Badge</a:t>
            </a:r>
            <a:endParaRPr sz="1800">
              <a:solidFill>
                <a:srgbClr val="FF0000"/>
              </a:solidFill>
              <a:latin typeface="Pacifico"/>
              <a:ea typeface="Pacifico"/>
              <a:cs typeface="Pacifico"/>
              <a:sym typeface="Pacifico"/>
            </a:endParaRPr>
          </a:p>
          <a:p>
            <a:pPr indent="0" lvl="0" marL="0" rtl="0" algn="l">
              <a:lnSpc>
                <a:spcPct val="115000"/>
              </a:lnSpc>
              <a:spcBef>
                <a:spcPts val="1600"/>
              </a:spcBef>
              <a:spcAft>
                <a:spcPts val="1600"/>
              </a:spcAft>
              <a:buNone/>
            </a:pPr>
            <a:r>
              <a:t/>
            </a:r>
            <a:endParaRPr sz="1800">
              <a:solidFill>
                <a:srgbClr val="8C2A8D"/>
              </a:solidFill>
              <a:latin typeface="Pacifico"/>
              <a:ea typeface="Pacifico"/>
              <a:cs typeface="Pacifico"/>
              <a:sym typeface="Pacifico"/>
            </a:endParaRPr>
          </a:p>
        </p:txBody>
      </p:sp>
      <p:sp>
        <p:nvSpPr>
          <p:cNvPr id="74" name="Google Shape;74;p13"/>
          <p:cNvSpPr txBox="1"/>
          <p:nvPr/>
        </p:nvSpPr>
        <p:spPr>
          <a:xfrm>
            <a:off x="482550" y="1342575"/>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a:t>
            </a:r>
            <a:r>
              <a:rPr lang="en" sz="1000">
                <a:solidFill>
                  <a:srgbClr val="000000"/>
                </a:solidFill>
              </a:rPr>
              <a:t> </a:t>
            </a:r>
            <a:r>
              <a:rPr lang="en" sz="1000">
                <a:solidFill>
                  <a:srgbClr val="000000"/>
                </a:solidFill>
              </a:rPr>
              <a:t>slides will walk your troop through a virtual meeting to earn the </a:t>
            </a:r>
            <a:r>
              <a:rPr lang="en" sz="1000">
                <a:solidFill>
                  <a:schemeClr val="dk2"/>
                </a:solidFill>
              </a:rPr>
              <a:t>Cadette Comparison Shopping</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75" name="Google Shape;75;p13"/>
          <p:cNvSpPr txBox="1"/>
          <p:nvPr/>
        </p:nvSpPr>
        <p:spPr>
          <a:xfrm>
            <a:off x="6249175" y="1230375"/>
            <a:ext cx="2417700" cy="2487000"/>
          </a:xfrm>
          <a:prstGeom prst="rect">
            <a:avLst/>
          </a:prstGeom>
          <a:noFill/>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Cadette Comparison Shopping</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Badge 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With a parent or guardian review the Girl Scout Internet Safety Pledge: </a:t>
            </a:r>
            <a:r>
              <a:rPr lang="en" sz="1000" u="sng">
                <a:solidFill>
                  <a:schemeClr val="hlink"/>
                </a:solidFill>
                <a:hlinkClick r:id="rId5"/>
              </a:rPr>
              <a:t>https://www.girlscouts.org/en/help/help/internet-safety-pledge.html</a:t>
            </a:r>
            <a:endParaRPr sz="1000"/>
          </a:p>
          <a:p>
            <a:pPr indent="-292100" lvl="0" marL="457200" rtl="0" algn="l">
              <a:lnSpc>
                <a:spcPct val="115000"/>
              </a:lnSpc>
              <a:spcBef>
                <a:spcPts val="0"/>
              </a:spcBef>
              <a:spcAft>
                <a:spcPts val="0"/>
              </a:spcAft>
              <a:buClr>
                <a:srgbClr val="000000"/>
              </a:buClr>
              <a:buSzPts val="1000"/>
              <a:buChar char="●"/>
            </a:pPr>
            <a:r>
              <a:rPr lang="en" sz="1000"/>
              <a:t>Notebook or paper</a:t>
            </a:r>
            <a:endParaRPr sz="1000"/>
          </a:p>
          <a:p>
            <a:pPr indent="-292100" lvl="0" marL="457200" rtl="0" algn="l">
              <a:lnSpc>
                <a:spcPct val="115000"/>
              </a:lnSpc>
              <a:spcBef>
                <a:spcPts val="0"/>
              </a:spcBef>
              <a:spcAft>
                <a:spcPts val="0"/>
              </a:spcAft>
              <a:buClr>
                <a:srgbClr val="000000"/>
              </a:buClr>
              <a:buSzPts val="1000"/>
              <a:buChar char="●"/>
            </a:pPr>
            <a:r>
              <a:rPr lang="en" sz="1000"/>
              <a:t>Pencil</a:t>
            </a:r>
            <a:endParaRPr sz="1000"/>
          </a:p>
          <a:p>
            <a:pPr indent="-292100" lvl="0" marL="457200" rtl="0" algn="l">
              <a:lnSpc>
                <a:spcPct val="115000"/>
              </a:lnSpc>
              <a:spcBef>
                <a:spcPts val="0"/>
              </a:spcBef>
              <a:spcAft>
                <a:spcPts val="0"/>
              </a:spcAft>
              <a:buClr>
                <a:srgbClr val="000000"/>
              </a:buClr>
              <a:buSzPts val="1000"/>
              <a:buChar char="●"/>
            </a:pPr>
            <a:r>
              <a:rPr lang="en" sz="1000"/>
              <a:t>Calculator (if you want)</a:t>
            </a:r>
            <a:endParaRPr sz="1000"/>
          </a:p>
        </p:txBody>
      </p:sp>
      <p:pic>
        <p:nvPicPr>
          <p:cNvPr id="76" name="Google Shape;76;p13"/>
          <p:cNvPicPr preferRelativeResize="0"/>
          <p:nvPr/>
        </p:nvPicPr>
        <p:blipFill rotWithShape="1">
          <a:blip r:embed="rId6">
            <a:alphaModFix/>
          </a:blip>
          <a:srcRect b="0" l="21441" r="23901" t="3250"/>
          <a:stretch/>
        </p:blipFill>
        <p:spPr>
          <a:xfrm>
            <a:off x="482550" y="360175"/>
            <a:ext cx="697846" cy="1052876"/>
          </a:xfrm>
          <a:prstGeom prst="rect">
            <a:avLst/>
          </a:prstGeom>
          <a:noFill/>
          <a:ln>
            <a:noFill/>
          </a:ln>
        </p:spPr>
      </p:pic>
      <p:pic>
        <p:nvPicPr>
          <p:cNvPr id="77" name="Google Shape;77;p13"/>
          <p:cNvPicPr preferRelativeResize="0"/>
          <p:nvPr/>
        </p:nvPicPr>
        <p:blipFill rotWithShape="1">
          <a:blip r:embed="rId7">
            <a:alphaModFix/>
          </a:blip>
          <a:srcRect b="3104" l="0" r="0" t="3095"/>
          <a:stretch/>
        </p:blipFill>
        <p:spPr>
          <a:xfrm flipH="1">
            <a:off x="177401" y="143800"/>
            <a:ext cx="348399" cy="3266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4"/>
          <p:cNvPicPr preferRelativeResize="0"/>
          <p:nvPr/>
        </p:nvPicPr>
        <p:blipFill rotWithShape="1">
          <a:blip r:embed="rId3">
            <a:alphaModFix/>
          </a:blip>
          <a:srcRect b="-958" l="10810" r="13218" t="-3272"/>
          <a:stretch/>
        </p:blipFill>
        <p:spPr>
          <a:xfrm>
            <a:off x="0" y="-188700"/>
            <a:ext cx="9144000" cy="5143500"/>
          </a:xfrm>
          <a:prstGeom prst="rect">
            <a:avLst/>
          </a:prstGeom>
          <a:noFill/>
          <a:ln>
            <a:noFill/>
          </a:ln>
        </p:spPr>
      </p:pic>
      <p:grpSp>
        <p:nvGrpSpPr>
          <p:cNvPr id="83" name="Google Shape;83;p14"/>
          <p:cNvGrpSpPr/>
          <p:nvPr/>
        </p:nvGrpSpPr>
        <p:grpSpPr>
          <a:xfrm>
            <a:off x="0" y="4628700"/>
            <a:ext cx="9144000" cy="526450"/>
            <a:chOff x="0" y="4628700"/>
            <a:chExt cx="9144000" cy="526450"/>
          </a:xfrm>
        </p:grpSpPr>
        <p:sp>
          <p:nvSpPr>
            <p:cNvPr id="84" name="Google Shape;84;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86" name="Google Shape;86;p14"/>
            <p:cNvGrpSpPr/>
            <p:nvPr/>
          </p:nvGrpSpPr>
          <p:grpSpPr>
            <a:xfrm>
              <a:off x="1589925" y="4721650"/>
              <a:ext cx="6111100" cy="433500"/>
              <a:chOff x="751725" y="4721650"/>
              <a:chExt cx="6111100" cy="433500"/>
            </a:xfrm>
          </p:grpSpPr>
          <p:sp>
            <p:nvSpPr>
              <p:cNvPr id="87" name="Google Shape;87;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8" name="Google Shape;88;p14"/>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sp>
        <p:nvSpPr>
          <p:cNvPr id="89" name="Google Shape;89;p14"/>
          <p:cNvSpPr txBox="1"/>
          <p:nvPr>
            <p:ph type="ctrTitle"/>
          </p:nvPr>
        </p:nvSpPr>
        <p:spPr>
          <a:xfrm>
            <a:off x="381000" y="1049375"/>
            <a:ext cx="5206800" cy="124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rPr>
              <a:t>COMPARISON </a:t>
            </a:r>
            <a:endParaRPr>
              <a:solidFill>
                <a:srgbClr val="FF0000"/>
              </a:solidFill>
            </a:endParaRPr>
          </a:p>
          <a:p>
            <a:pPr indent="0" lvl="0" marL="0" rtl="0" algn="l">
              <a:spcBef>
                <a:spcPts val="0"/>
              </a:spcBef>
              <a:spcAft>
                <a:spcPts val="0"/>
              </a:spcAft>
              <a:buNone/>
            </a:pPr>
            <a:r>
              <a:rPr lang="en">
                <a:solidFill>
                  <a:srgbClr val="FF0000"/>
                </a:solidFill>
              </a:rPr>
              <a:t>SHOPPING</a:t>
            </a:r>
            <a:endParaRPr>
              <a:solidFill>
                <a:srgbClr val="FF0000"/>
              </a:solidFill>
            </a:endParaRPr>
          </a:p>
          <a:p>
            <a:pPr indent="0" lvl="0" marL="0" rtl="0" algn="l">
              <a:spcBef>
                <a:spcPts val="0"/>
              </a:spcBef>
              <a:spcAft>
                <a:spcPts val="0"/>
              </a:spcAft>
              <a:buNone/>
            </a:pPr>
            <a:r>
              <a:rPr lang="en" sz="4800">
                <a:solidFill>
                  <a:srgbClr val="FFFFFF"/>
                </a:solidFill>
                <a:highlight>
                  <a:srgbClr val="FF0000"/>
                </a:highlight>
              </a:rPr>
              <a:t> Cadette </a:t>
            </a:r>
            <a:r>
              <a:rPr lang="en" sz="4800">
                <a:solidFill>
                  <a:srgbClr val="FFFFFF"/>
                </a:solidFill>
              </a:rPr>
              <a:t>.</a:t>
            </a:r>
            <a:endParaRPr sz="4800">
              <a:solidFill>
                <a:srgbClr val="FFFFFF"/>
              </a:solidFill>
            </a:endParaRPr>
          </a:p>
        </p:txBody>
      </p:sp>
      <p:pic>
        <p:nvPicPr>
          <p:cNvPr id="90" name="Google Shape;90;p14"/>
          <p:cNvPicPr preferRelativeResize="0"/>
          <p:nvPr/>
        </p:nvPicPr>
        <p:blipFill>
          <a:blip r:embed="rId5">
            <a:alphaModFix/>
          </a:blip>
          <a:stretch>
            <a:fillRect/>
          </a:stretch>
        </p:blipFill>
        <p:spPr>
          <a:xfrm>
            <a:off x="7492474" y="170251"/>
            <a:ext cx="988278" cy="842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5"/>
          <p:cNvSpPr txBox="1"/>
          <p:nvPr>
            <p:ph type="title"/>
          </p:nvPr>
        </p:nvSpPr>
        <p:spPr>
          <a:xfrm>
            <a:off x="283102" y="788350"/>
            <a:ext cx="2837400" cy="383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Let’s start with the Girl Scout Promise</a:t>
            </a:r>
            <a:endParaRPr sz="2400"/>
          </a:p>
        </p:txBody>
      </p:sp>
      <p:pic>
        <p:nvPicPr>
          <p:cNvPr descr="It's not enough to read the words. Sometimes you need to see what the words can represent." id="96" name="Google Shape;96;p15" title="Girl Scout Promise &amp; Law">
            <a:hlinkClick r:id="rId3"/>
          </p:cNvPr>
          <p:cNvPicPr preferRelativeResize="0"/>
          <p:nvPr/>
        </p:nvPicPr>
        <p:blipFill>
          <a:blip r:embed="rId4">
            <a:alphaModFix/>
          </a:blip>
          <a:stretch>
            <a:fillRect/>
          </a:stretch>
        </p:blipFill>
        <p:spPr>
          <a:xfrm>
            <a:off x="3214900" y="504351"/>
            <a:ext cx="5513075" cy="4134800"/>
          </a:xfrm>
          <a:prstGeom prst="rect">
            <a:avLst/>
          </a:prstGeom>
          <a:noFill/>
          <a:ln>
            <a:noFill/>
          </a:ln>
        </p:spPr>
      </p:pic>
      <p:pic>
        <p:nvPicPr>
          <p:cNvPr id="97" name="Google Shape;97;p15"/>
          <p:cNvPicPr preferRelativeResize="0"/>
          <p:nvPr/>
        </p:nvPicPr>
        <p:blipFill rotWithShape="1">
          <a:blip r:embed="rId5">
            <a:alphaModFix/>
          </a:blip>
          <a:srcRect b="3104" l="0" r="0" t="3095"/>
          <a:stretch/>
        </p:blipFill>
        <p:spPr>
          <a:xfrm flipH="1">
            <a:off x="383061" y="887503"/>
            <a:ext cx="1732431" cy="16241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368975" y="1021175"/>
            <a:ext cx="86073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highlight>
                  <a:srgbClr val="FF0000"/>
                </a:highlight>
              </a:rPr>
              <a:t> </a:t>
            </a:r>
            <a:r>
              <a:rPr lang="en" sz="3600">
                <a:solidFill>
                  <a:srgbClr val="FFFFFF"/>
                </a:solidFill>
                <a:highlight>
                  <a:srgbClr val="FF0000"/>
                </a:highlight>
              </a:rPr>
              <a:t>Icebreaker: </a:t>
            </a:r>
            <a:r>
              <a:rPr lang="en" sz="3600">
                <a:solidFill>
                  <a:srgbClr val="FFFFFF"/>
                </a:solidFill>
              </a:rPr>
              <a:t>.</a:t>
            </a:r>
            <a:endParaRPr sz="3600">
              <a:solidFill>
                <a:srgbClr val="FFFFFF"/>
              </a:solidFill>
            </a:endParaRPr>
          </a:p>
        </p:txBody>
      </p:sp>
      <p:pic>
        <p:nvPicPr>
          <p:cNvPr id="103" name="Google Shape;103;p16"/>
          <p:cNvPicPr preferRelativeResize="0"/>
          <p:nvPr/>
        </p:nvPicPr>
        <p:blipFill rotWithShape="1">
          <a:blip r:embed="rId3">
            <a:alphaModFix/>
          </a:blip>
          <a:srcRect b="0" l="15566" r="17766" t="0"/>
          <a:stretch/>
        </p:blipFill>
        <p:spPr>
          <a:xfrm>
            <a:off x="4572000" y="0"/>
            <a:ext cx="4572000" cy="5143500"/>
          </a:xfrm>
          <a:prstGeom prst="rect">
            <a:avLst/>
          </a:prstGeom>
          <a:noFill/>
          <a:ln>
            <a:noFill/>
          </a:ln>
        </p:spPr>
      </p:pic>
      <p:sp>
        <p:nvSpPr>
          <p:cNvPr id="104" name="Google Shape;104;p16"/>
          <p:cNvSpPr txBox="1"/>
          <p:nvPr/>
        </p:nvSpPr>
        <p:spPr>
          <a:xfrm>
            <a:off x="368975" y="1809250"/>
            <a:ext cx="39237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2"/>
                </a:solidFill>
                <a:latin typeface="Raleway"/>
                <a:ea typeface="Raleway"/>
                <a:cs typeface="Raleway"/>
                <a:sym typeface="Raleway"/>
              </a:rPr>
              <a:t>You have just won the big million dollar jackpot lottery!!!  Congratulations!</a:t>
            </a:r>
            <a:endParaRPr b="1" sz="2000">
              <a:solidFill>
                <a:schemeClr val="dk2"/>
              </a:solidFill>
              <a:latin typeface="Raleway"/>
              <a:ea typeface="Raleway"/>
              <a:cs typeface="Raleway"/>
              <a:sym typeface="Raleway"/>
            </a:endParaRPr>
          </a:p>
          <a:p>
            <a:pPr indent="0" lvl="0" marL="0" rtl="0" algn="l">
              <a:spcBef>
                <a:spcPts val="0"/>
              </a:spcBef>
              <a:spcAft>
                <a:spcPts val="0"/>
              </a:spcAft>
              <a:buNone/>
            </a:pPr>
            <a:r>
              <a:rPr b="1" lang="en" sz="2000">
                <a:solidFill>
                  <a:schemeClr val="dk2"/>
                </a:solidFill>
                <a:latin typeface="Raleway"/>
                <a:ea typeface="Raleway"/>
                <a:cs typeface="Raleway"/>
                <a:sym typeface="Raleway"/>
              </a:rPr>
              <a:t>What is one thing you would do with that money?</a:t>
            </a:r>
            <a:endParaRPr b="1" sz="2000">
              <a:solidFill>
                <a:schemeClr val="dk2"/>
              </a:solidFill>
              <a:latin typeface="Raleway"/>
              <a:ea typeface="Raleway"/>
              <a:cs typeface="Raleway"/>
              <a:sym typeface="Raleway"/>
            </a:endParaRPr>
          </a:p>
          <a:p>
            <a:pPr indent="0" lvl="0" marL="0" rtl="0" algn="l">
              <a:spcBef>
                <a:spcPts val="0"/>
              </a:spcBef>
              <a:spcAft>
                <a:spcPts val="0"/>
              </a:spcAft>
              <a:buNone/>
            </a:pPr>
            <a:r>
              <a:rPr i="1" lang="en" sz="2000">
                <a:solidFill>
                  <a:schemeClr val="dk2"/>
                </a:solidFill>
                <a:latin typeface="Raleway"/>
                <a:ea typeface="Raleway"/>
                <a:cs typeface="Raleway"/>
                <a:sym typeface="Raleway"/>
              </a:rPr>
              <a:t>(FYI, your leader would like a little something!)</a:t>
            </a:r>
            <a:endParaRPr sz="20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265500" y="1092550"/>
            <a:ext cx="4045200" cy="1318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0000"/>
                </a:solidFill>
              </a:rPr>
              <a:t>Comparison Shopping Badgework</a:t>
            </a:r>
            <a:endParaRPr>
              <a:solidFill>
                <a:srgbClr val="FF0000"/>
              </a:solidFill>
            </a:endParaRPr>
          </a:p>
        </p:txBody>
      </p:sp>
      <p:sp>
        <p:nvSpPr>
          <p:cNvPr id="110" name="Google Shape;110;p17"/>
          <p:cNvSpPr txBox="1"/>
          <p:nvPr>
            <p:ph idx="1" type="subTitle"/>
          </p:nvPr>
        </p:nvSpPr>
        <p:spPr>
          <a:xfrm>
            <a:off x="265500" y="2430575"/>
            <a:ext cx="39093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600">
                <a:latin typeface="Raleway"/>
                <a:ea typeface="Raleway"/>
                <a:cs typeface="Raleway"/>
                <a:sym typeface="Raleway"/>
              </a:rPr>
              <a:t>You can buy just about anything online today.  Even if you end up buying an item in a physical store, you might take to the internet to comparison shop anyway. Today you will learn how to find a fair price, quality item, and not fall victim to fraud.</a:t>
            </a:r>
            <a:r>
              <a:rPr b="1" lang="en" sz="1600">
                <a:latin typeface="Raleway"/>
                <a:ea typeface="Raleway"/>
                <a:cs typeface="Raleway"/>
                <a:sym typeface="Raleway"/>
              </a:rPr>
              <a:t> </a:t>
            </a:r>
            <a:endParaRPr b="1" sz="1600">
              <a:latin typeface="Raleway"/>
              <a:ea typeface="Raleway"/>
              <a:cs typeface="Raleway"/>
              <a:sym typeface="Raleway"/>
            </a:endParaRPr>
          </a:p>
        </p:txBody>
      </p:sp>
      <p:sp>
        <p:nvSpPr>
          <p:cNvPr id="111" name="Google Shape;111;p1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30200" lvl="0" marL="457200" rtl="0" algn="l">
              <a:lnSpc>
                <a:spcPct val="100000"/>
              </a:lnSpc>
              <a:spcBef>
                <a:spcPts val="0"/>
              </a:spcBef>
              <a:spcAft>
                <a:spcPts val="0"/>
              </a:spcAft>
              <a:buClr>
                <a:srgbClr val="FFFFFF"/>
              </a:buClr>
              <a:buSzPts val="1600"/>
              <a:buFont typeface="Raleway"/>
              <a:buAutoNum type="arabicPeriod"/>
            </a:pPr>
            <a:r>
              <a:rPr b="1" lang="en" sz="1600">
                <a:solidFill>
                  <a:srgbClr val="FFFFFF"/>
                </a:solidFill>
                <a:latin typeface="Raleway"/>
                <a:ea typeface="Raleway"/>
                <a:cs typeface="Raleway"/>
                <a:sym typeface="Raleway"/>
              </a:rPr>
              <a:t>Learn to comparison shop</a:t>
            </a:r>
            <a:endParaRPr b="1" sz="1600">
              <a:solidFill>
                <a:srgbClr val="FFFFFF"/>
              </a:solidFill>
              <a:latin typeface="Raleway"/>
              <a:ea typeface="Raleway"/>
              <a:cs typeface="Raleway"/>
              <a:sym typeface="Raleway"/>
            </a:endParaRPr>
          </a:p>
          <a:p>
            <a:pPr indent="0" lvl="0" marL="457200" rtl="0" algn="l">
              <a:lnSpc>
                <a:spcPct val="100000"/>
              </a:lnSpc>
              <a:spcBef>
                <a:spcPts val="0"/>
              </a:spcBef>
              <a:spcAft>
                <a:spcPts val="0"/>
              </a:spcAft>
              <a:buNone/>
            </a:pPr>
            <a:r>
              <a:t/>
            </a:r>
            <a:endParaRPr b="1" sz="1600">
              <a:solidFill>
                <a:srgbClr val="FFFFFF"/>
              </a:solidFill>
              <a:latin typeface="Raleway"/>
              <a:ea typeface="Raleway"/>
              <a:cs typeface="Raleway"/>
              <a:sym typeface="Raleway"/>
            </a:endParaRPr>
          </a:p>
          <a:p>
            <a:pPr indent="-330200" lvl="0" marL="457200" rtl="0" algn="l">
              <a:lnSpc>
                <a:spcPct val="100000"/>
              </a:lnSpc>
              <a:spcBef>
                <a:spcPts val="0"/>
              </a:spcBef>
              <a:spcAft>
                <a:spcPts val="0"/>
              </a:spcAft>
              <a:buClr>
                <a:srgbClr val="FFFFFF"/>
              </a:buClr>
              <a:buSzPts val="1600"/>
              <a:buFont typeface="Raleway"/>
              <a:buAutoNum type="arabicPeriod"/>
            </a:pPr>
            <a:r>
              <a:rPr b="1" lang="en" sz="1600">
                <a:solidFill>
                  <a:srgbClr val="FFFFFF"/>
                </a:solidFill>
                <a:latin typeface="Raleway"/>
                <a:ea typeface="Raleway"/>
                <a:cs typeface="Raleway"/>
                <a:sym typeface="Raleway"/>
              </a:rPr>
              <a:t>Find out how to use online reviews</a:t>
            </a:r>
            <a:endParaRPr b="1" sz="1600">
              <a:solidFill>
                <a:srgbClr val="FFFFFF"/>
              </a:solidFill>
              <a:latin typeface="Raleway"/>
              <a:ea typeface="Raleway"/>
              <a:cs typeface="Raleway"/>
              <a:sym typeface="Raleway"/>
            </a:endParaRPr>
          </a:p>
          <a:p>
            <a:pPr indent="0" lvl="0" marL="457200" rtl="0" algn="l">
              <a:lnSpc>
                <a:spcPct val="100000"/>
              </a:lnSpc>
              <a:spcBef>
                <a:spcPts val="0"/>
              </a:spcBef>
              <a:spcAft>
                <a:spcPts val="0"/>
              </a:spcAft>
              <a:buNone/>
            </a:pPr>
            <a:r>
              <a:t/>
            </a:r>
            <a:endParaRPr b="1" sz="1600">
              <a:solidFill>
                <a:srgbClr val="FFFFFF"/>
              </a:solidFill>
              <a:latin typeface="Raleway"/>
              <a:ea typeface="Raleway"/>
              <a:cs typeface="Raleway"/>
              <a:sym typeface="Raleway"/>
            </a:endParaRPr>
          </a:p>
          <a:p>
            <a:pPr indent="-330200" lvl="0" marL="457200" rtl="0" algn="l">
              <a:lnSpc>
                <a:spcPct val="100000"/>
              </a:lnSpc>
              <a:spcBef>
                <a:spcPts val="0"/>
              </a:spcBef>
              <a:spcAft>
                <a:spcPts val="0"/>
              </a:spcAft>
              <a:buClr>
                <a:srgbClr val="FFFFFF"/>
              </a:buClr>
              <a:buSzPts val="1600"/>
              <a:buFont typeface="Raleway"/>
              <a:buAutoNum type="arabicPeriod"/>
            </a:pPr>
            <a:r>
              <a:rPr b="1" lang="en" sz="1600">
                <a:solidFill>
                  <a:srgbClr val="FFFFFF"/>
                </a:solidFill>
                <a:latin typeface="Raleway"/>
                <a:ea typeface="Raleway"/>
                <a:cs typeface="Raleway"/>
                <a:sym typeface="Raleway"/>
              </a:rPr>
              <a:t>Check out the fine print</a:t>
            </a:r>
            <a:endParaRPr b="1" sz="1600">
              <a:solidFill>
                <a:srgbClr val="FFFFFF"/>
              </a:solidFill>
              <a:latin typeface="Raleway"/>
              <a:ea typeface="Raleway"/>
              <a:cs typeface="Raleway"/>
              <a:sym typeface="Raleway"/>
            </a:endParaRPr>
          </a:p>
          <a:p>
            <a:pPr indent="0" lvl="0" marL="457200" rtl="0" algn="l">
              <a:lnSpc>
                <a:spcPct val="100000"/>
              </a:lnSpc>
              <a:spcBef>
                <a:spcPts val="0"/>
              </a:spcBef>
              <a:spcAft>
                <a:spcPts val="0"/>
              </a:spcAft>
              <a:buNone/>
            </a:pPr>
            <a:r>
              <a:t/>
            </a:r>
            <a:endParaRPr b="1" sz="1600">
              <a:solidFill>
                <a:srgbClr val="FFFFFF"/>
              </a:solidFill>
              <a:latin typeface="Raleway"/>
              <a:ea typeface="Raleway"/>
              <a:cs typeface="Raleway"/>
              <a:sym typeface="Raleway"/>
            </a:endParaRPr>
          </a:p>
          <a:p>
            <a:pPr indent="-330200" lvl="0" marL="457200" rtl="0" algn="l">
              <a:lnSpc>
                <a:spcPct val="100000"/>
              </a:lnSpc>
              <a:spcBef>
                <a:spcPts val="0"/>
              </a:spcBef>
              <a:spcAft>
                <a:spcPts val="0"/>
              </a:spcAft>
              <a:buClr>
                <a:srgbClr val="FFFFFF"/>
              </a:buClr>
              <a:buSzPts val="1600"/>
              <a:buFont typeface="Raleway"/>
              <a:buAutoNum type="arabicPeriod"/>
            </a:pPr>
            <a:r>
              <a:rPr b="1" lang="en" sz="1600">
                <a:solidFill>
                  <a:srgbClr val="FFFFFF"/>
                </a:solidFill>
                <a:latin typeface="Raleway"/>
                <a:ea typeface="Raleway"/>
                <a:cs typeface="Raleway"/>
                <a:sym typeface="Raleway"/>
              </a:rPr>
              <a:t>Investigate how to avoid online fraud</a:t>
            </a:r>
            <a:endParaRPr b="1" sz="1600">
              <a:solidFill>
                <a:srgbClr val="FFFFFF"/>
              </a:solidFill>
              <a:latin typeface="Raleway"/>
              <a:ea typeface="Raleway"/>
              <a:cs typeface="Raleway"/>
              <a:sym typeface="Raleway"/>
            </a:endParaRPr>
          </a:p>
          <a:p>
            <a:pPr indent="0" lvl="0" marL="457200" rtl="0" algn="l">
              <a:lnSpc>
                <a:spcPct val="100000"/>
              </a:lnSpc>
              <a:spcBef>
                <a:spcPts val="0"/>
              </a:spcBef>
              <a:spcAft>
                <a:spcPts val="0"/>
              </a:spcAft>
              <a:buNone/>
            </a:pPr>
            <a:r>
              <a:t/>
            </a:r>
            <a:endParaRPr b="1" sz="1600">
              <a:solidFill>
                <a:srgbClr val="FFFFFF"/>
              </a:solidFill>
              <a:latin typeface="Raleway"/>
              <a:ea typeface="Raleway"/>
              <a:cs typeface="Raleway"/>
              <a:sym typeface="Raleway"/>
            </a:endParaRPr>
          </a:p>
          <a:p>
            <a:pPr indent="-330200" lvl="0" marL="457200" rtl="0" algn="l">
              <a:lnSpc>
                <a:spcPct val="100000"/>
              </a:lnSpc>
              <a:spcBef>
                <a:spcPts val="0"/>
              </a:spcBef>
              <a:spcAft>
                <a:spcPts val="0"/>
              </a:spcAft>
              <a:buClr>
                <a:srgbClr val="FFFFFF"/>
              </a:buClr>
              <a:buSzPts val="1600"/>
              <a:buFont typeface="Raleway"/>
              <a:buAutoNum type="arabicPeriod"/>
            </a:pPr>
            <a:r>
              <a:rPr b="1" lang="en" sz="1600">
                <a:solidFill>
                  <a:srgbClr val="FFFFFF"/>
                </a:solidFill>
                <a:latin typeface="Raleway"/>
                <a:ea typeface="Raleway"/>
                <a:cs typeface="Raleway"/>
                <a:sym typeface="Raleway"/>
              </a:rPr>
              <a:t>Know how to manage your online shopping</a:t>
            </a:r>
            <a:endParaRPr sz="1600">
              <a:solidFill>
                <a:srgbClr val="FFFFFF"/>
              </a:solidFill>
              <a:latin typeface="Raleway"/>
              <a:ea typeface="Raleway"/>
              <a:cs typeface="Raleway"/>
              <a:sym typeface="Raleway"/>
            </a:endParaRPr>
          </a:p>
        </p:txBody>
      </p:sp>
      <p:pic>
        <p:nvPicPr>
          <p:cNvPr id="112" name="Google Shape;112;p17"/>
          <p:cNvPicPr preferRelativeResize="0"/>
          <p:nvPr/>
        </p:nvPicPr>
        <p:blipFill>
          <a:blip r:embed="rId3">
            <a:alphaModFix/>
          </a:blip>
          <a:stretch>
            <a:fillRect/>
          </a:stretch>
        </p:blipFill>
        <p:spPr>
          <a:xfrm>
            <a:off x="2651972" y="425799"/>
            <a:ext cx="2060604" cy="1756351"/>
          </a:xfrm>
          <a:prstGeom prst="rect">
            <a:avLst/>
          </a:prstGeom>
          <a:noFill/>
          <a:ln>
            <a:noFill/>
          </a:ln>
        </p:spPr>
      </p:pic>
      <p:sp>
        <p:nvSpPr>
          <p:cNvPr id="113" name="Google Shape;113;p17"/>
          <p:cNvSpPr/>
          <p:nvPr/>
        </p:nvSpPr>
        <p:spPr>
          <a:xfrm>
            <a:off x="378425" y="4367900"/>
            <a:ext cx="3796500" cy="312000"/>
          </a:xfrm>
          <a:prstGeom prst="rightArrow">
            <a:avLst>
              <a:gd fmla="val 50000" name="adj1"/>
              <a:gd fmla="val 50000" name="adj2"/>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117" name="Shape 117"/>
        <p:cNvGrpSpPr/>
        <p:nvPr/>
      </p:nvGrpSpPr>
      <p:grpSpPr>
        <a:xfrm>
          <a:off x="0" y="0"/>
          <a:ext cx="0" cy="0"/>
          <a:chOff x="0" y="0"/>
          <a:chExt cx="0" cy="0"/>
        </a:xfrm>
      </p:grpSpPr>
      <p:sp>
        <p:nvSpPr>
          <p:cNvPr id="118" name="Google Shape;118;p18"/>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rPr>
              <a:t>Comparison Shopping Badgework</a:t>
            </a:r>
            <a:endParaRPr sz="3600">
              <a:solidFill>
                <a:srgbClr val="FFFFFF"/>
              </a:solidFill>
            </a:endParaRPr>
          </a:p>
        </p:txBody>
      </p:sp>
      <p:sp>
        <p:nvSpPr>
          <p:cNvPr id="119" name="Google Shape;119;p18"/>
          <p:cNvSpPr txBox="1"/>
          <p:nvPr>
            <p:ph idx="1" type="subTitle"/>
          </p:nvPr>
        </p:nvSpPr>
        <p:spPr>
          <a:xfrm>
            <a:off x="3206025" y="3314650"/>
            <a:ext cx="55920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aleway"/>
                <a:ea typeface="Raleway"/>
                <a:cs typeface="Raleway"/>
                <a:sym typeface="Raleway"/>
              </a:rPr>
              <a:t>Before we begin, did you and your parent or guardian </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rPr b="1" lang="en" sz="1600">
                <a:solidFill>
                  <a:schemeClr val="dk2"/>
                </a:solidFill>
                <a:latin typeface="Raleway"/>
                <a:ea typeface="Raleway"/>
                <a:cs typeface="Raleway"/>
                <a:sym typeface="Raleway"/>
              </a:rPr>
              <a:t>go through the criteria of the Girl Scout Internet Safety Pledge?  </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rPr b="1" lang="en" sz="1600" u="sng">
                <a:solidFill>
                  <a:schemeClr val="dk2"/>
                </a:solidFill>
                <a:latin typeface="Raleway"/>
                <a:ea typeface="Raleway"/>
                <a:cs typeface="Raleway"/>
                <a:sym typeface="Raleway"/>
                <a:hlinkClick r:id="rId3">
                  <a:extLst>
                    <a:ext uri="{A12FA001-AC4F-418D-AE19-62706E023703}">
                      <ahyp:hlinkClr val="tx"/>
                    </a:ext>
                  </a:extLst>
                </a:hlinkClick>
              </a:rPr>
              <a:t>https://www.girlscouts.org/en/help/help/internet-safety-pledge.html</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b="1" lang="en" sz="1600">
                <a:solidFill>
                  <a:schemeClr val="dk2"/>
                </a:solidFill>
                <a:latin typeface="Raleway"/>
                <a:ea typeface="Raleway"/>
                <a:cs typeface="Raleway"/>
                <a:sym typeface="Raleway"/>
              </a:rPr>
              <a:t>It is important when surfing the net for your latest treasures that you ensure your safety online!</a:t>
            </a:r>
            <a:endParaRPr b="1" sz="1600">
              <a:solidFill>
                <a:schemeClr val="dk2"/>
              </a:solidFill>
              <a:latin typeface="Raleway"/>
              <a:ea typeface="Raleway"/>
              <a:cs typeface="Raleway"/>
              <a:sym typeface="Raleway"/>
            </a:endParaRPr>
          </a:p>
          <a:p>
            <a:pPr indent="0" lvl="0" marL="0" rtl="0" algn="l">
              <a:spcBef>
                <a:spcPts val="0"/>
              </a:spcBef>
              <a:spcAft>
                <a:spcPts val="0"/>
              </a:spcAft>
              <a:buNone/>
            </a:pPr>
            <a:r>
              <a:t/>
            </a:r>
            <a:endParaRPr b="1" sz="1600">
              <a:latin typeface="Raleway"/>
              <a:ea typeface="Raleway"/>
              <a:cs typeface="Raleway"/>
              <a:sym typeface="Raleway"/>
            </a:endParaRPr>
          </a:p>
        </p:txBody>
      </p:sp>
      <p:pic>
        <p:nvPicPr>
          <p:cNvPr id="120" name="Google Shape;120;p18"/>
          <p:cNvPicPr preferRelativeResize="0"/>
          <p:nvPr/>
        </p:nvPicPr>
        <p:blipFill rotWithShape="1">
          <a:blip r:embed="rId4">
            <a:alphaModFix/>
          </a:blip>
          <a:srcRect b="8517" l="0" r="0" t="0"/>
          <a:stretch/>
        </p:blipFill>
        <p:spPr>
          <a:xfrm>
            <a:off x="-65600" y="1968575"/>
            <a:ext cx="3723249" cy="2806174"/>
          </a:xfrm>
          <a:prstGeom prst="rect">
            <a:avLst/>
          </a:prstGeom>
          <a:noFill/>
          <a:ln>
            <a:noFill/>
          </a:ln>
        </p:spPr>
      </p:pic>
      <p:pic>
        <p:nvPicPr>
          <p:cNvPr id="121" name="Google Shape;121;p18"/>
          <p:cNvPicPr preferRelativeResize="0"/>
          <p:nvPr/>
        </p:nvPicPr>
        <p:blipFill>
          <a:blip r:embed="rId5">
            <a:alphaModFix/>
          </a:blip>
          <a:stretch>
            <a:fillRect/>
          </a:stretch>
        </p:blipFill>
        <p:spPr>
          <a:xfrm>
            <a:off x="382772" y="415874"/>
            <a:ext cx="2060604" cy="1756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9"/>
          <p:cNvSpPr txBox="1"/>
          <p:nvPr>
            <p:ph type="title"/>
          </p:nvPr>
        </p:nvSpPr>
        <p:spPr>
          <a:xfrm>
            <a:off x="319500" y="1165200"/>
            <a:ext cx="2309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0000"/>
                </a:solidFill>
              </a:rPr>
              <a:t>Learn to Comparison Shop</a:t>
            </a:r>
            <a:endParaRPr>
              <a:solidFill>
                <a:srgbClr val="FF0000"/>
              </a:solidFill>
            </a:endParaRPr>
          </a:p>
        </p:txBody>
      </p:sp>
      <p:sp>
        <p:nvSpPr>
          <p:cNvPr id="127" name="Google Shape;127;p19"/>
          <p:cNvSpPr txBox="1"/>
          <p:nvPr>
            <p:ph idx="1" type="body"/>
          </p:nvPr>
        </p:nvSpPr>
        <p:spPr>
          <a:xfrm>
            <a:off x="319500" y="1923000"/>
            <a:ext cx="2214600" cy="280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400">
                <a:latin typeface="Raleway"/>
                <a:ea typeface="Raleway"/>
                <a:cs typeface="Raleway"/>
                <a:sym typeface="Raleway"/>
              </a:rPr>
              <a:t>The possibilities are endless when shopping online today!  It is essentially the world’s mall.  You can find just about anything you need or desire online at store fronts like Amazon, Walmart, Target, Ebay, and even Etsy to name just a handful.  But is it better to shop online?  </a:t>
            </a:r>
            <a:endParaRPr sz="1400">
              <a:latin typeface="Raleway"/>
              <a:ea typeface="Raleway"/>
              <a:cs typeface="Raleway"/>
              <a:sym typeface="Raleway"/>
            </a:endParaRPr>
          </a:p>
        </p:txBody>
      </p:sp>
      <p:sp>
        <p:nvSpPr>
          <p:cNvPr id="128" name="Google Shape;128;p19"/>
          <p:cNvSpPr/>
          <p:nvPr/>
        </p:nvSpPr>
        <p:spPr>
          <a:xfrm>
            <a:off x="2628600" y="-25"/>
            <a:ext cx="65253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9" name="Google Shape;129;p19"/>
          <p:cNvPicPr preferRelativeResize="0"/>
          <p:nvPr/>
        </p:nvPicPr>
        <p:blipFill>
          <a:blip r:embed="rId3">
            <a:alphaModFix/>
          </a:blip>
          <a:stretch>
            <a:fillRect/>
          </a:stretch>
        </p:blipFill>
        <p:spPr>
          <a:xfrm>
            <a:off x="2714025" y="379175"/>
            <a:ext cx="6354450" cy="43851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idx="4294967295" type="title"/>
          </p:nvPr>
        </p:nvSpPr>
        <p:spPr>
          <a:xfrm>
            <a:off x="444625" y="238050"/>
            <a:ext cx="7270800" cy="153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FF0000"/>
                </a:solidFill>
              </a:rPr>
              <a:t>Learn to Comparison Shop:</a:t>
            </a:r>
            <a:endParaRPr sz="2400">
              <a:solidFill>
                <a:srgbClr val="FF0000"/>
              </a:solidFill>
            </a:endParaRPr>
          </a:p>
          <a:p>
            <a:pPr indent="0" lvl="0" marL="0" rtl="0" algn="l">
              <a:spcBef>
                <a:spcPts val="0"/>
              </a:spcBef>
              <a:spcAft>
                <a:spcPts val="0"/>
              </a:spcAft>
              <a:buNone/>
            </a:pPr>
            <a:r>
              <a:rPr b="0" lang="en" sz="1400">
                <a:solidFill>
                  <a:schemeClr val="dk2"/>
                </a:solidFill>
              </a:rPr>
              <a:t>Do you have any online horror stories to share? Did you or a parent buy you some clothing that arrived looking like it might fit your infant sister? Or perhaps you saved up to buy the latest Airpods and a friend found them for less at a local store?</a:t>
            </a:r>
            <a:endParaRPr b="0" sz="1400"/>
          </a:p>
        </p:txBody>
      </p:sp>
      <p:sp>
        <p:nvSpPr>
          <p:cNvPr id="135" name="Google Shape;135;p20"/>
          <p:cNvSpPr/>
          <p:nvPr/>
        </p:nvSpPr>
        <p:spPr>
          <a:xfrm>
            <a:off x="0" y="1549350"/>
            <a:ext cx="3980700" cy="3272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txBox="1"/>
          <p:nvPr>
            <p:ph idx="4294967295" type="title"/>
          </p:nvPr>
        </p:nvSpPr>
        <p:spPr>
          <a:xfrm>
            <a:off x="444625" y="2493375"/>
            <a:ext cx="3591900" cy="153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FFFFFF"/>
                </a:solidFill>
                <a:latin typeface="Raleway"/>
                <a:ea typeface="Raleway"/>
                <a:cs typeface="Raleway"/>
                <a:sym typeface="Raleway"/>
              </a:rPr>
              <a:t>Did you list any of these?</a:t>
            </a:r>
            <a:endParaRPr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Variety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Better Prices/Price Comparison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No Crowds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Easy to Find Anything</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No Annoying Salesperson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Easy to Send as Gifts</a:t>
            </a:r>
            <a:endParaRPr b="0" sz="1400">
              <a:solidFill>
                <a:srgbClr val="FFFFFF"/>
              </a:solidFill>
              <a:latin typeface="Raleway"/>
              <a:ea typeface="Raleway"/>
              <a:cs typeface="Raleway"/>
              <a:sym typeface="Raleway"/>
            </a:endParaRPr>
          </a:p>
        </p:txBody>
      </p:sp>
      <p:sp>
        <p:nvSpPr>
          <p:cNvPr id="137" name="Google Shape;137;p20"/>
          <p:cNvSpPr/>
          <p:nvPr/>
        </p:nvSpPr>
        <p:spPr>
          <a:xfrm>
            <a:off x="4092200" y="1549500"/>
            <a:ext cx="5051700" cy="3272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txBox="1"/>
          <p:nvPr>
            <p:ph idx="4294967295" type="title"/>
          </p:nvPr>
        </p:nvSpPr>
        <p:spPr>
          <a:xfrm>
            <a:off x="4273875" y="2495550"/>
            <a:ext cx="4708200" cy="92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FFFFFF"/>
                </a:solidFill>
                <a:latin typeface="Raleway"/>
                <a:ea typeface="Raleway"/>
                <a:cs typeface="Raleway"/>
                <a:sym typeface="Raleway"/>
              </a:rPr>
              <a:t>Did you list any of these?</a:t>
            </a:r>
            <a:endParaRPr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Too much Packaging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Wait for Shipping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Fraud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Hard to Return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Too Much Time Online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Unsure of Store Owner (Preference to shop local)</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No Sales Assistance	</a:t>
            </a:r>
            <a:endParaRPr b="0" sz="1400">
              <a:solidFill>
                <a:srgbClr val="FFFFFF"/>
              </a:solidFill>
              <a:latin typeface="Raleway"/>
              <a:ea typeface="Raleway"/>
              <a:cs typeface="Raleway"/>
              <a:sym typeface="Raleway"/>
            </a:endParaRPr>
          </a:p>
          <a:p>
            <a:pPr indent="-317500" lvl="0" marL="457200" rtl="0" algn="l">
              <a:spcBef>
                <a:spcPts val="0"/>
              </a:spcBef>
              <a:spcAft>
                <a:spcPts val="0"/>
              </a:spcAft>
              <a:buClr>
                <a:srgbClr val="FFFFFF"/>
              </a:buClr>
              <a:buSzPts val="1400"/>
              <a:buFont typeface="Raleway"/>
              <a:buChar char="●"/>
            </a:pPr>
            <a:r>
              <a:rPr b="0" lang="en" sz="1400">
                <a:solidFill>
                  <a:srgbClr val="FFFFFF"/>
                </a:solidFill>
                <a:latin typeface="Raleway"/>
                <a:ea typeface="Raleway"/>
                <a:cs typeface="Raleway"/>
                <a:sym typeface="Raleway"/>
              </a:rPr>
              <a:t>Not Sure of Quality or Fit</a:t>
            </a:r>
            <a:endParaRPr b="0" sz="1400">
              <a:solidFill>
                <a:srgbClr val="FFFFFF"/>
              </a:solidFill>
              <a:latin typeface="Raleway"/>
              <a:ea typeface="Raleway"/>
              <a:cs typeface="Raleway"/>
              <a:sym typeface="Raleway"/>
            </a:endParaRPr>
          </a:p>
        </p:txBody>
      </p:sp>
      <p:pic>
        <p:nvPicPr>
          <p:cNvPr id="139" name="Google Shape;139;p20"/>
          <p:cNvPicPr preferRelativeResize="0"/>
          <p:nvPr/>
        </p:nvPicPr>
        <p:blipFill rotWithShape="1">
          <a:blip r:embed="rId3">
            <a:alphaModFix/>
          </a:blip>
          <a:srcRect b="0" l="0" r="74084" t="0"/>
          <a:stretch/>
        </p:blipFill>
        <p:spPr>
          <a:xfrm>
            <a:off x="7921875" y="390450"/>
            <a:ext cx="863170" cy="1238600"/>
          </a:xfrm>
          <a:prstGeom prst="rect">
            <a:avLst/>
          </a:prstGeom>
          <a:noFill/>
          <a:ln>
            <a:noFill/>
          </a:ln>
        </p:spPr>
      </p:pic>
      <p:sp>
        <p:nvSpPr>
          <p:cNvPr id="140" name="Google Shape;140;p20"/>
          <p:cNvSpPr txBox="1"/>
          <p:nvPr/>
        </p:nvSpPr>
        <p:spPr>
          <a:xfrm>
            <a:off x="444625" y="1776450"/>
            <a:ext cx="3233700" cy="68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Raleway"/>
                <a:ea typeface="Raleway"/>
                <a:cs typeface="Raleway"/>
                <a:sym typeface="Raleway"/>
              </a:rPr>
              <a:t>List some Advantages of Shopping Online:</a:t>
            </a:r>
            <a:endParaRPr/>
          </a:p>
        </p:txBody>
      </p:sp>
      <p:sp>
        <p:nvSpPr>
          <p:cNvPr id="141" name="Google Shape;141;p20"/>
          <p:cNvSpPr txBox="1"/>
          <p:nvPr/>
        </p:nvSpPr>
        <p:spPr>
          <a:xfrm>
            <a:off x="4330600" y="1776450"/>
            <a:ext cx="3933300" cy="8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Raleway"/>
                <a:ea typeface="Raleway"/>
                <a:cs typeface="Raleway"/>
                <a:sym typeface="Raleway"/>
              </a:rPr>
              <a:t>List some Disadvantages of Shopping Online: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0" y="2159350"/>
            <a:ext cx="45720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Learn to Comparison Shop</a:t>
            </a:r>
            <a:endParaRPr/>
          </a:p>
        </p:txBody>
      </p:sp>
      <p:sp>
        <p:nvSpPr>
          <p:cNvPr id="147" name="Google Shape;147;p21"/>
          <p:cNvSpPr txBox="1"/>
          <p:nvPr>
            <p:ph idx="1" type="subTitle"/>
          </p:nvPr>
        </p:nvSpPr>
        <p:spPr>
          <a:xfrm>
            <a:off x="265500" y="3497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Alright...who’s ready </a:t>
            </a:r>
            <a:endParaRPr/>
          </a:p>
          <a:p>
            <a:pPr indent="0" lvl="0" marL="0" rtl="0" algn="ctr">
              <a:spcBef>
                <a:spcPts val="0"/>
              </a:spcBef>
              <a:spcAft>
                <a:spcPts val="0"/>
              </a:spcAft>
              <a:buNone/>
            </a:pPr>
            <a:r>
              <a:rPr lang="en"/>
              <a:t>for a game of...</a:t>
            </a:r>
            <a:endParaRPr/>
          </a:p>
        </p:txBody>
      </p:sp>
      <p:pic>
        <p:nvPicPr>
          <p:cNvPr descr="All Rights To CBS and The Price is Right" id="148" name="Google Shape;148;p21" title="The Price Is Right Theme Song">
            <a:hlinkClick r:id="rId3"/>
          </p:cNvPr>
          <p:cNvPicPr preferRelativeResize="0"/>
          <p:nvPr/>
        </p:nvPicPr>
        <p:blipFill>
          <a:blip r:embed="rId4">
            <a:alphaModFix/>
          </a:blip>
          <a:stretch>
            <a:fillRect/>
          </a:stretch>
        </p:blipFill>
        <p:spPr>
          <a:xfrm>
            <a:off x="4572000" y="857263"/>
            <a:ext cx="4572000" cy="3428986"/>
          </a:xfrm>
          <a:prstGeom prst="rect">
            <a:avLst/>
          </a:prstGeom>
          <a:noFill/>
          <a:ln>
            <a:noFill/>
          </a:ln>
        </p:spPr>
      </p:pic>
      <p:pic>
        <p:nvPicPr>
          <p:cNvPr id="149" name="Google Shape;149;p21"/>
          <p:cNvPicPr preferRelativeResize="0"/>
          <p:nvPr/>
        </p:nvPicPr>
        <p:blipFill>
          <a:blip r:embed="rId5">
            <a:alphaModFix/>
          </a:blip>
          <a:stretch>
            <a:fillRect/>
          </a:stretch>
        </p:blipFill>
        <p:spPr>
          <a:xfrm>
            <a:off x="1257797" y="530474"/>
            <a:ext cx="2060604" cy="17563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a:t>
            </a:r>
            <a:r>
              <a:rPr lang="en">
                <a:solidFill>
                  <a:srgbClr val="FFFFFF"/>
                </a:solidFill>
                <a:highlight>
                  <a:srgbClr val="FF0000"/>
                </a:highlight>
              </a:rPr>
              <a:t>Comparison</a:t>
            </a:r>
            <a:r>
              <a:rPr lang="en">
                <a:solidFill>
                  <a:srgbClr val="FFFFFF"/>
                </a:solidFill>
                <a:highlight>
                  <a:srgbClr val="FF0000"/>
                </a:highlight>
              </a:rPr>
              <a:t> Shop </a:t>
            </a:r>
            <a:r>
              <a:rPr lang="en">
                <a:solidFill>
                  <a:srgbClr val="FFFFFF"/>
                </a:solidFill>
              </a:rPr>
              <a:t>.</a:t>
            </a:r>
            <a:endParaRPr>
              <a:solidFill>
                <a:srgbClr val="FFFFFF"/>
              </a:solidFill>
            </a:endParaRPr>
          </a:p>
        </p:txBody>
      </p:sp>
      <p:sp>
        <p:nvSpPr>
          <p:cNvPr id="155" name="Google Shape;155;p22"/>
          <p:cNvSpPr txBox="1"/>
          <p:nvPr/>
        </p:nvSpPr>
        <p:spPr>
          <a:xfrm>
            <a:off x="303300" y="1066800"/>
            <a:ext cx="76203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Raleway"/>
                <a:ea typeface="Raleway"/>
                <a:cs typeface="Raleway"/>
                <a:sym typeface="Raleway"/>
              </a:rPr>
              <a:t>Let’s pretend we just got a new puppy, and we need to purchase all the supplies for little Bowser.  </a:t>
            </a:r>
            <a:r>
              <a:rPr b="1" lang="en">
                <a:solidFill>
                  <a:srgbClr val="FF0000"/>
                </a:solidFill>
                <a:latin typeface="Raleway"/>
                <a:ea typeface="Raleway"/>
                <a:cs typeface="Raleway"/>
                <a:sym typeface="Raleway"/>
              </a:rPr>
              <a:t>We have $90 to spend...so choose wisely!</a:t>
            </a:r>
            <a:endParaRPr b="1">
              <a:solidFill>
                <a:srgbClr val="FF0000"/>
              </a:solidFill>
              <a:latin typeface="Raleway"/>
              <a:ea typeface="Raleway"/>
              <a:cs typeface="Raleway"/>
              <a:sym typeface="Raleway"/>
            </a:endParaRPr>
          </a:p>
          <a:p>
            <a:pPr indent="0" lvl="0" marL="0" rtl="0" algn="l">
              <a:spcBef>
                <a:spcPts val="0"/>
              </a:spcBef>
              <a:spcAft>
                <a:spcPts val="0"/>
              </a:spcAft>
              <a:buNone/>
            </a:pPr>
            <a:r>
              <a:t/>
            </a:r>
            <a:endParaRPr b="1">
              <a:solidFill>
                <a:schemeClr val="dk2"/>
              </a:solidFill>
              <a:latin typeface="Raleway"/>
              <a:ea typeface="Raleway"/>
              <a:cs typeface="Raleway"/>
              <a:sym typeface="Raleway"/>
            </a:endParaRPr>
          </a:p>
          <a:p>
            <a:pPr indent="0" lvl="0" marL="0" rtl="0" algn="l">
              <a:spcBef>
                <a:spcPts val="0"/>
              </a:spcBef>
              <a:spcAft>
                <a:spcPts val="0"/>
              </a:spcAft>
              <a:buNone/>
            </a:pPr>
            <a:r>
              <a:rPr b="1" lang="en">
                <a:solidFill>
                  <a:schemeClr val="dk2"/>
                </a:solidFill>
                <a:latin typeface="Raleway"/>
                <a:ea typeface="Raleway"/>
                <a:cs typeface="Raleway"/>
                <a:sym typeface="Raleway"/>
              </a:rPr>
              <a:t>First, he will need somewhere to sleep, and I know my puppies like their sherpa beds, so I did a Google search to find a few suppliers: </a:t>
            </a:r>
            <a:endParaRPr b="1">
              <a:latin typeface="Raleway"/>
              <a:ea typeface="Raleway"/>
              <a:cs typeface="Raleway"/>
              <a:sym typeface="Raleway"/>
            </a:endParaRPr>
          </a:p>
        </p:txBody>
      </p:sp>
      <p:pic>
        <p:nvPicPr>
          <p:cNvPr id="156" name="Google Shape;156;p22"/>
          <p:cNvPicPr preferRelativeResize="0"/>
          <p:nvPr/>
        </p:nvPicPr>
        <p:blipFill>
          <a:blip r:embed="rId3">
            <a:alphaModFix/>
          </a:blip>
          <a:stretch>
            <a:fillRect/>
          </a:stretch>
        </p:blipFill>
        <p:spPr>
          <a:xfrm>
            <a:off x="2597525" y="2436025"/>
            <a:ext cx="6226374" cy="2528300"/>
          </a:xfrm>
          <a:prstGeom prst="rect">
            <a:avLst/>
          </a:prstGeom>
          <a:noFill/>
          <a:ln>
            <a:noFill/>
          </a:ln>
        </p:spPr>
      </p:pic>
      <p:pic>
        <p:nvPicPr>
          <p:cNvPr id="157" name="Google Shape;157;p22"/>
          <p:cNvPicPr preferRelativeResize="0"/>
          <p:nvPr/>
        </p:nvPicPr>
        <p:blipFill>
          <a:blip r:embed="rId4">
            <a:alphaModFix/>
          </a:blip>
          <a:stretch>
            <a:fillRect/>
          </a:stretch>
        </p:blipFill>
        <p:spPr>
          <a:xfrm>
            <a:off x="1258400" y="3563000"/>
            <a:ext cx="1853073" cy="1353600"/>
          </a:xfrm>
          <a:prstGeom prst="rect">
            <a:avLst/>
          </a:prstGeom>
          <a:noFill/>
          <a:ln>
            <a:noFill/>
          </a:ln>
        </p:spPr>
      </p:pic>
      <p:pic>
        <p:nvPicPr>
          <p:cNvPr id="158" name="Google Shape;158;p22"/>
          <p:cNvPicPr preferRelativeResize="0"/>
          <p:nvPr/>
        </p:nvPicPr>
        <p:blipFill rotWithShape="1">
          <a:blip r:embed="rId5">
            <a:alphaModFix/>
          </a:blip>
          <a:srcRect b="3104" l="0" r="0" t="3095"/>
          <a:stretch/>
        </p:blipFill>
        <p:spPr>
          <a:xfrm flipH="1">
            <a:off x="306861" y="2335303"/>
            <a:ext cx="1732431" cy="16241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164" name="Google Shape;164;p23"/>
          <p:cNvSpPr txBox="1"/>
          <p:nvPr/>
        </p:nvSpPr>
        <p:spPr>
          <a:xfrm>
            <a:off x="303300" y="1066800"/>
            <a:ext cx="65046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Raleway"/>
                <a:ea typeface="Raleway"/>
                <a:cs typeface="Raleway"/>
                <a:sym typeface="Raleway"/>
              </a:rPr>
              <a:t>Let’s pretend we just got a new puppy, and we need to purchase all the supplies for little Bowser.  </a:t>
            </a:r>
            <a:r>
              <a:rPr b="1" lang="en">
                <a:solidFill>
                  <a:srgbClr val="FF0000"/>
                </a:solidFill>
                <a:latin typeface="Raleway"/>
                <a:ea typeface="Raleway"/>
                <a:cs typeface="Raleway"/>
                <a:sym typeface="Raleway"/>
              </a:rPr>
              <a:t>We have $90 to spend...so choose wisely!</a:t>
            </a:r>
            <a:endParaRPr b="1">
              <a:solidFill>
                <a:srgbClr val="FF0000"/>
              </a:solidFill>
              <a:latin typeface="Raleway"/>
              <a:ea typeface="Raleway"/>
              <a:cs typeface="Raleway"/>
              <a:sym typeface="Raleway"/>
            </a:endParaRPr>
          </a:p>
          <a:p>
            <a:pPr indent="0" lvl="0" marL="0" rtl="0" algn="l">
              <a:spcBef>
                <a:spcPts val="0"/>
              </a:spcBef>
              <a:spcAft>
                <a:spcPts val="0"/>
              </a:spcAft>
              <a:buNone/>
            </a:pPr>
            <a:r>
              <a:t/>
            </a:r>
            <a:endParaRPr b="1">
              <a:solidFill>
                <a:schemeClr val="dk2"/>
              </a:solidFill>
              <a:latin typeface="Raleway"/>
              <a:ea typeface="Raleway"/>
              <a:cs typeface="Raleway"/>
              <a:sym typeface="Raleway"/>
            </a:endParaRPr>
          </a:p>
          <a:p>
            <a:pPr indent="0" lvl="0" marL="0" rtl="0" algn="l">
              <a:spcBef>
                <a:spcPts val="0"/>
              </a:spcBef>
              <a:spcAft>
                <a:spcPts val="0"/>
              </a:spcAft>
              <a:buNone/>
            </a:pPr>
            <a:r>
              <a:rPr b="1" lang="en">
                <a:solidFill>
                  <a:schemeClr val="dk2"/>
                </a:solidFill>
                <a:latin typeface="Raleway"/>
                <a:ea typeface="Raleway"/>
                <a:cs typeface="Raleway"/>
                <a:sym typeface="Raleway"/>
              </a:rPr>
              <a:t>First, he will need somewhere to sleep, and I know my puppies like their sherpa beds, so I did a Google search to find a few suppliers: </a:t>
            </a:r>
            <a:endParaRPr b="1">
              <a:latin typeface="Raleway"/>
              <a:ea typeface="Raleway"/>
              <a:cs typeface="Raleway"/>
              <a:sym typeface="Raleway"/>
            </a:endParaRPr>
          </a:p>
        </p:txBody>
      </p:sp>
      <p:pic>
        <p:nvPicPr>
          <p:cNvPr id="165" name="Google Shape;165;p23"/>
          <p:cNvPicPr preferRelativeResize="0"/>
          <p:nvPr/>
        </p:nvPicPr>
        <p:blipFill rotWithShape="1">
          <a:blip r:embed="rId3">
            <a:alphaModFix/>
          </a:blip>
          <a:srcRect b="3104" l="0" r="0" t="3095"/>
          <a:stretch/>
        </p:blipFill>
        <p:spPr>
          <a:xfrm flipH="1">
            <a:off x="306861" y="2335303"/>
            <a:ext cx="1732431" cy="1624154"/>
          </a:xfrm>
          <a:prstGeom prst="rect">
            <a:avLst/>
          </a:prstGeom>
          <a:noFill/>
          <a:ln>
            <a:noFill/>
          </a:ln>
        </p:spPr>
      </p:pic>
      <p:pic>
        <p:nvPicPr>
          <p:cNvPr id="166" name="Google Shape;166;p23"/>
          <p:cNvPicPr preferRelativeResize="0"/>
          <p:nvPr/>
        </p:nvPicPr>
        <p:blipFill>
          <a:blip r:embed="rId4">
            <a:alphaModFix/>
          </a:blip>
          <a:stretch>
            <a:fillRect/>
          </a:stretch>
        </p:blipFill>
        <p:spPr>
          <a:xfrm>
            <a:off x="2385750" y="2733600"/>
            <a:ext cx="6438149" cy="2184700"/>
          </a:xfrm>
          <a:prstGeom prst="rect">
            <a:avLst/>
          </a:prstGeom>
          <a:noFill/>
          <a:ln>
            <a:noFill/>
          </a:ln>
        </p:spPr>
      </p:pic>
      <p:pic>
        <p:nvPicPr>
          <p:cNvPr id="167" name="Google Shape;167;p23"/>
          <p:cNvPicPr preferRelativeResize="0"/>
          <p:nvPr/>
        </p:nvPicPr>
        <p:blipFill>
          <a:blip r:embed="rId5">
            <a:alphaModFix/>
          </a:blip>
          <a:stretch>
            <a:fillRect/>
          </a:stretch>
        </p:blipFill>
        <p:spPr>
          <a:xfrm>
            <a:off x="801200" y="3867800"/>
            <a:ext cx="1853073" cy="1353600"/>
          </a:xfrm>
          <a:prstGeom prst="rect">
            <a:avLst/>
          </a:prstGeom>
          <a:noFill/>
          <a:ln>
            <a:noFill/>
          </a:ln>
        </p:spPr>
      </p:pic>
      <p:pic>
        <p:nvPicPr>
          <p:cNvPr id="168" name="Google Shape;168;p23"/>
          <p:cNvPicPr preferRelativeResize="0"/>
          <p:nvPr/>
        </p:nvPicPr>
        <p:blipFill>
          <a:blip r:embed="rId6">
            <a:alphaModFix/>
          </a:blip>
          <a:stretch>
            <a:fillRect/>
          </a:stretch>
        </p:blipFill>
        <p:spPr>
          <a:xfrm>
            <a:off x="7195125" y="1947650"/>
            <a:ext cx="1628775" cy="57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4"/>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174" name="Google Shape;174;p24"/>
          <p:cNvSpPr txBox="1"/>
          <p:nvPr/>
        </p:nvSpPr>
        <p:spPr>
          <a:xfrm>
            <a:off x="303300" y="1066800"/>
            <a:ext cx="65046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Raleway"/>
                <a:ea typeface="Raleway"/>
                <a:cs typeface="Raleway"/>
                <a:sym typeface="Raleway"/>
              </a:rPr>
              <a:t>Let’s pretend we just got a new puppy, and we need to purchase all the supplies for little Bowser.  </a:t>
            </a:r>
            <a:r>
              <a:rPr b="1" lang="en">
                <a:solidFill>
                  <a:srgbClr val="FF0000"/>
                </a:solidFill>
                <a:latin typeface="Raleway"/>
                <a:ea typeface="Raleway"/>
                <a:cs typeface="Raleway"/>
                <a:sym typeface="Raleway"/>
              </a:rPr>
              <a:t>We have $90 to spend...so choose wisely!</a:t>
            </a:r>
            <a:endParaRPr b="1">
              <a:solidFill>
                <a:srgbClr val="FF0000"/>
              </a:solidFill>
              <a:latin typeface="Raleway"/>
              <a:ea typeface="Raleway"/>
              <a:cs typeface="Raleway"/>
              <a:sym typeface="Raleway"/>
            </a:endParaRPr>
          </a:p>
          <a:p>
            <a:pPr indent="0" lvl="0" marL="0" rtl="0" algn="l">
              <a:spcBef>
                <a:spcPts val="0"/>
              </a:spcBef>
              <a:spcAft>
                <a:spcPts val="0"/>
              </a:spcAft>
              <a:buNone/>
            </a:pPr>
            <a:r>
              <a:t/>
            </a:r>
            <a:endParaRPr b="1">
              <a:solidFill>
                <a:schemeClr val="dk2"/>
              </a:solidFill>
              <a:latin typeface="Raleway"/>
              <a:ea typeface="Raleway"/>
              <a:cs typeface="Raleway"/>
              <a:sym typeface="Raleway"/>
            </a:endParaRPr>
          </a:p>
          <a:p>
            <a:pPr indent="0" lvl="0" marL="0" rtl="0" algn="l">
              <a:spcBef>
                <a:spcPts val="0"/>
              </a:spcBef>
              <a:spcAft>
                <a:spcPts val="0"/>
              </a:spcAft>
              <a:buNone/>
            </a:pPr>
            <a:r>
              <a:rPr b="1" lang="en">
                <a:solidFill>
                  <a:schemeClr val="dk2"/>
                </a:solidFill>
                <a:latin typeface="Raleway"/>
                <a:ea typeface="Raleway"/>
                <a:cs typeface="Raleway"/>
                <a:sym typeface="Raleway"/>
              </a:rPr>
              <a:t>First, he will need somewhere to sleep, and I know my puppies like their sherpa beds, so I did a Google search to find a few suppliers: </a:t>
            </a:r>
            <a:endParaRPr b="1">
              <a:latin typeface="Raleway"/>
              <a:ea typeface="Raleway"/>
              <a:cs typeface="Raleway"/>
              <a:sym typeface="Raleway"/>
            </a:endParaRPr>
          </a:p>
        </p:txBody>
      </p:sp>
      <p:pic>
        <p:nvPicPr>
          <p:cNvPr id="175" name="Google Shape;175;p24"/>
          <p:cNvPicPr preferRelativeResize="0"/>
          <p:nvPr/>
        </p:nvPicPr>
        <p:blipFill rotWithShape="1">
          <a:blip r:embed="rId3">
            <a:alphaModFix/>
          </a:blip>
          <a:srcRect b="3104" l="0" r="0" t="3095"/>
          <a:stretch/>
        </p:blipFill>
        <p:spPr>
          <a:xfrm flipH="1">
            <a:off x="306861" y="2335303"/>
            <a:ext cx="1732431" cy="1624154"/>
          </a:xfrm>
          <a:prstGeom prst="rect">
            <a:avLst/>
          </a:prstGeom>
          <a:noFill/>
          <a:ln>
            <a:noFill/>
          </a:ln>
        </p:spPr>
      </p:pic>
      <p:pic>
        <p:nvPicPr>
          <p:cNvPr id="176" name="Google Shape;176;p24"/>
          <p:cNvPicPr preferRelativeResize="0"/>
          <p:nvPr/>
        </p:nvPicPr>
        <p:blipFill>
          <a:blip r:embed="rId4">
            <a:alphaModFix/>
          </a:blip>
          <a:stretch>
            <a:fillRect/>
          </a:stretch>
        </p:blipFill>
        <p:spPr>
          <a:xfrm>
            <a:off x="6807900" y="1966975"/>
            <a:ext cx="1971675" cy="666750"/>
          </a:xfrm>
          <a:prstGeom prst="rect">
            <a:avLst/>
          </a:prstGeom>
          <a:noFill/>
          <a:ln>
            <a:noFill/>
          </a:ln>
        </p:spPr>
      </p:pic>
      <p:pic>
        <p:nvPicPr>
          <p:cNvPr id="177" name="Google Shape;177;p24"/>
          <p:cNvPicPr preferRelativeResize="0"/>
          <p:nvPr/>
        </p:nvPicPr>
        <p:blipFill>
          <a:blip r:embed="rId5">
            <a:alphaModFix/>
          </a:blip>
          <a:stretch>
            <a:fillRect/>
          </a:stretch>
        </p:blipFill>
        <p:spPr>
          <a:xfrm>
            <a:off x="2385750" y="2633725"/>
            <a:ext cx="6438150" cy="2275881"/>
          </a:xfrm>
          <a:prstGeom prst="rect">
            <a:avLst/>
          </a:prstGeom>
          <a:noFill/>
          <a:ln>
            <a:noFill/>
          </a:ln>
        </p:spPr>
      </p:pic>
      <p:pic>
        <p:nvPicPr>
          <p:cNvPr id="178" name="Google Shape;178;p24"/>
          <p:cNvPicPr preferRelativeResize="0"/>
          <p:nvPr/>
        </p:nvPicPr>
        <p:blipFill>
          <a:blip r:embed="rId6">
            <a:alphaModFix/>
          </a:blip>
          <a:stretch>
            <a:fillRect/>
          </a:stretch>
        </p:blipFill>
        <p:spPr>
          <a:xfrm>
            <a:off x="953600" y="3563000"/>
            <a:ext cx="1853073" cy="1353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pic>
        <p:nvPicPr>
          <p:cNvPr id="184" name="Google Shape;184;p25"/>
          <p:cNvPicPr preferRelativeResize="0"/>
          <p:nvPr/>
        </p:nvPicPr>
        <p:blipFill rotWithShape="1">
          <a:blip r:embed="rId3">
            <a:alphaModFix/>
          </a:blip>
          <a:srcRect b="3104" l="0" r="0" t="3095"/>
          <a:stretch/>
        </p:blipFill>
        <p:spPr>
          <a:xfrm flipH="1">
            <a:off x="306861" y="2335303"/>
            <a:ext cx="1732431" cy="1624154"/>
          </a:xfrm>
          <a:prstGeom prst="rect">
            <a:avLst/>
          </a:prstGeom>
          <a:noFill/>
          <a:ln>
            <a:noFill/>
          </a:ln>
        </p:spPr>
      </p:pic>
      <p:pic>
        <p:nvPicPr>
          <p:cNvPr id="185" name="Google Shape;185;p25"/>
          <p:cNvPicPr preferRelativeResize="0"/>
          <p:nvPr/>
        </p:nvPicPr>
        <p:blipFill>
          <a:blip r:embed="rId4">
            <a:alphaModFix/>
          </a:blip>
          <a:stretch>
            <a:fillRect/>
          </a:stretch>
        </p:blipFill>
        <p:spPr>
          <a:xfrm>
            <a:off x="2597525" y="2304300"/>
            <a:ext cx="6226374" cy="2764689"/>
          </a:xfrm>
          <a:prstGeom prst="rect">
            <a:avLst/>
          </a:prstGeom>
          <a:noFill/>
          <a:ln>
            <a:noFill/>
          </a:ln>
        </p:spPr>
      </p:pic>
      <p:pic>
        <p:nvPicPr>
          <p:cNvPr id="186" name="Google Shape;186;p25"/>
          <p:cNvPicPr preferRelativeResize="0"/>
          <p:nvPr/>
        </p:nvPicPr>
        <p:blipFill>
          <a:blip r:embed="rId5">
            <a:alphaModFix/>
          </a:blip>
          <a:stretch>
            <a:fillRect/>
          </a:stretch>
        </p:blipFill>
        <p:spPr>
          <a:xfrm>
            <a:off x="1029800" y="3563000"/>
            <a:ext cx="1853073" cy="1353600"/>
          </a:xfrm>
          <a:prstGeom prst="rect">
            <a:avLst/>
          </a:prstGeom>
          <a:noFill/>
          <a:ln>
            <a:noFill/>
          </a:ln>
        </p:spPr>
      </p:pic>
      <p:sp>
        <p:nvSpPr>
          <p:cNvPr id="187" name="Google Shape;187;p25"/>
          <p:cNvSpPr txBox="1"/>
          <p:nvPr/>
        </p:nvSpPr>
        <p:spPr>
          <a:xfrm>
            <a:off x="303300" y="1066800"/>
            <a:ext cx="84162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Raleway"/>
                <a:ea typeface="Raleway"/>
                <a:cs typeface="Raleway"/>
                <a:sym typeface="Raleway"/>
              </a:rPr>
              <a:t>Let’s pretend we just got a new puppy, and we need to purchase all the supplies for little Bowser.  </a:t>
            </a:r>
            <a:r>
              <a:rPr b="1" lang="en">
                <a:solidFill>
                  <a:srgbClr val="FF0000"/>
                </a:solidFill>
                <a:latin typeface="Raleway"/>
                <a:ea typeface="Raleway"/>
                <a:cs typeface="Raleway"/>
                <a:sym typeface="Raleway"/>
              </a:rPr>
              <a:t>We have $90 to spend...so choose wisely!</a:t>
            </a:r>
            <a:endParaRPr b="1">
              <a:solidFill>
                <a:srgbClr val="FF0000"/>
              </a:solidFill>
              <a:latin typeface="Raleway"/>
              <a:ea typeface="Raleway"/>
              <a:cs typeface="Raleway"/>
              <a:sym typeface="Raleway"/>
            </a:endParaRPr>
          </a:p>
          <a:p>
            <a:pPr indent="0" lvl="0" marL="0" rtl="0" algn="l">
              <a:spcBef>
                <a:spcPts val="0"/>
              </a:spcBef>
              <a:spcAft>
                <a:spcPts val="0"/>
              </a:spcAft>
              <a:buNone/>
            </a:pPr>
            <a:r>
              <a:t/>
            </a:r>
            <a:endParaRPr b="1">
              <a:solidFill>
                <a:schemeClr val="dk2"/>
              </a:solidFill>
              <a:latin typeface="Raleway"/>
              <a:ea typeface="Raleway"/>
              <a:cs typeface="Raleway"/>
              <a:sym typeface="Raleway"/>
            </a:endParaRPr>
          </a:p>
          <a:p>
            <a:pPr indent="0" lvl="0" marL="0" rtl="0" algn="l">
              <a:spcBef>
                <a:spcPts val="0"/>
              </a:spcBef>
              <a:spcAft>
                <a:spcPts val="0"/>
              </a:spcAft>
              <a:buNone/>
            </a:pPr>
            <a:r>
              <a:rPr b="1" lang="en">
                <a:solidFill>
                  <a:schemeClr val="dk2"/>
                </a:solidFill>
                <a:latin typeface="Raleway"/>
                <a:ea typeface="Raleway"/>
                <a:cs typeface="Raleway"/>
                <a:sym typeface="Raleway"/>
              </a:rPr>
              <a:t>First, he will need somewhere to sleep, and I know my puppies like                                                                 their sherpa beds, so I did a Google search to find a few suppliers: </a:t>
            </a:r>
            <a:endParaRPr b="1">
              <a:latin typeface="Raleway"/>
              <a:ea typeface="Raleway"/>
              <a:cs typeface="Raleway"/>
              <a:sym typeface="Raleway"/>
            </a:endParaRPr>
          </a:p>
        </p:txBody>
      </p:sp>
      <p:pic>
        <p:nvPicPr>
          <p:cNvPr id="188" name="Google Shape;188;p25"/>
          <p:cNvPicPr preferRelativeResize="0"/>
          <p:nvPr/>
        </p:nvPicPr>
        <p:blipFill>
          <a:blip r:embed="rId6">
            <a:alphaModFix/>
          </a:blip>
          <a:stretch>
            <a:fillRect/>
          </a:stretch>
        </p:blipFill>
        <p:spPr>
          <a:xfrm>
            <a:off x="6862113" y="1704213"/>
            <a:ext cx="1857375" cy="600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ph type="title"/>
          </p:nvPr>
        </p:nvSpPr>
        <p:spPr>
          <a:xfrm>
            <a:off x="303300" y="1829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194" name="Google Shape;194;p26"/>
          <p:cNvSpPr txBox="1"/>
          <p:nvPr/>
        </p:nvSpPr>
        <p:spPr>
          <a:xfrm>
            <a:off x="346300" y="762000"/>
            <a:ext cx="84513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aleway"/>
                <a:ea typeface="Raleway"/>
                <a:cs typeface="Raleway"/>
                <a:sym typeface="Raleway"/>
              </a:rPr>
              <a:t>Did you notice how most of those website offerings looked pretty similar. But there are differences that are important to notice when shopping online.  </a:t>
            </a:r>
            <a:endParaRPr>
              <a:solidFill>
                <a:schemeClr val="dk2"/>
              </a:solidFill>
              <a:latin typeface="Raleway"/>
              <a:ea typeface="Raleway"/>
              <a:cs typeface="Raleway"/>
              <a:sym typeface="Raleway"/>
            </a:endParaRPr>
          </a:p>
          <a:p>
            <a:pPr indent="0" lvl="0" marL="0" rtl="0" algn="l">
              <a:spcBef>
                <a:spcPts val="0"/>
              </a:spcBef>
              <a:spcAft>
                <a:spcPts val="0"/>
              </a:spcAft>
              <a:buNone/>
            </a:pPr>
            <a:r>
              <a:t/>
            </a:r>
            <a:endParaRPr sz="600">
              <a:solidFill>
                <a:schemeClr val="dk2"/>
              </a:solidFill>
              <a:latin typeface="Raleway"/>
              <a:ea typeface="Raleway"/>
              <a:cs typeface="Raleway"/>
              <a:sym typeface="Raleway"/>
            </a:endParaRPr>
          </a:p>
          <a:p>
            <a:pPr indent="0" lvl="0" marL="0" rtl="0" algn="l">
              <a:spcBef>
                <a:spcPts val="0"/>
              </a:spcBef>
              <a:spcAft>
                <a:spcPts val="0"/>
              </a:spcAft>
              <a:buNone/>
            </a:pPr>
            <a:r>
              <a:rPr lang="en">
                <a:solidFill>
                  <a:schemeClr val="dk2"/>
                </a:solidFill>
                <a:latin typeface="Raleway"/>
                <a:ea typeface="Raleway"/>
                <a:cs typeface="Raleway"/>
                <a:sym typeface="Raleway"/>
              </a:rPr>
              <a:t>Here is our comparison of important criteria we should look at when comparing products online: price, shipping charge, size, user reviews, features</a:t>
            </a:r>
            <a:endParaRPr>
              <a:solidFill>
                <a:schemeClr val="dk2"/>
              </a:solidFill>
              <a:latin typeface="Raleway"/>
              <a:ea typeface="Raleway"/>
              <a:cs typeface="Raleway"/>
              <a:sym typeface="Raleway"/>
            </a:endParaRPr>
          </a:p>
          <a:p>
            <a:pPr indent="0" lvl="0" marL="0" rtl="0" algn="l">
              <a:spcBef>
                <a:spcPts val="0"/>
              </a:spcBef>
              <a:spcAft>
                <a:spcPts val="0"/>
              </a:spcAft>
              <a:buNone/>
            </a:pPr>
            <a:r>
              <a:t/>
            </a:r>
            <a:endParaRPr sz="1200">
              <a:solidFill>
                <a:schemeClr val="dk2"/>
              </a:solidFill>
              <a:latin typeface="Raleway"/>
              <a:ea typeface="Raleway"/>
              <a:cs typeface="Raleway"/>
              <a:sym typeface="Raleway"/>
            </a:endParaRPr>
          </a:p>
        </p:txBody>
      </p:sp>
      <p:pic>
        <p:nvPicPr>
          <p:cNvPr id="195" name="Google Shape;195;p26"/>
          <p:cNvPicPr preferRelativeResize="0"/>
          <p:nvPr/>
        </p:nvPicPr>
        <p:blipFill>
          <a:blip r:embed="rId3">
            <a:alphaModFix/>
          </a:blip>
          <a:stretch>
            <a:fillRect/>
          </a:stretch>
        </p:blipFill>
        <p:spPr>
          <a:xfrm>
            <a:off x="771623" y="1937099"/>
            <a:ext cx="1336074" cy="571500"/>
          </a:xfrm>
          <a:prstGeom prst="rect">
            <a:avLst/>
          </a:prstGeom>
          <a:noFill/>
          <a:ln>
            <a:noFill/>
          </a:ln>
        </p:spPr>
      </p:pic>
      <p:pic>
        <p:nvPicPr>
          <p:cNvPr id="196" name="Google Shape;196;p26"/>
          <p:cNvPicPr preferRelativeResize="0"/>
          <p:nvPr/>
        </p:nvPicPr>
        <p:blipFill>
          <a:blip r:embed="rId4">
            <a:alphaModFix/>
          </a:blip>
          <a:stretch>
            <a:fillRect/>
          </a:stretch>
        </p:blipFill>
        <p:spPr>
          <a:xfrm>
            <a:off x="2697288" y="1937094"/>
            <a:ext cx="1628775" cy="571500"/>
          </a:xfrm>
          <a:prstGeom prst="rect">
            <a:avLst/>
          </a:prstGeom>
          <a:noFill/>
          <a:ln>
            <a:noFill/>
          </a:ln>
        </p:spPr>
      </p:pic>
      <p:pic>
        <p:nvPicPr>
          <p:cNvPr id="197" name="Google Shape;197;p26"/>
          <p:cNvPicPr preferRelativeResize="0"/>
          <p:nvPr/>
        </p:nvPicPr>
        <p:blipFill>
          <a:blip r:embed="rId5">
            <a:alphaModFix/>
          </a:blip>
          <a:stretch>
            <a:fillRect/>
          </a:stretch>
        </p:blipFill>
        <p:spPr>
          <a:xfrm>
            <a:off x="4656475" y="1822794"/>
            <a:ext cx="1971675" cy="666750"/>
          </a:xfrm>
          <a:prstGeom prst="rect">
            <a:avLst/>
          </a:prstGeom>
          <a:noFill/>
          <a:ln>
            <a:noFill/>
          </a:ln>
        </p:spPr>
      </p:pic>
      <p:pic>
        <p:nvPicPr>
          <p:cNvPr id="198" name="Google Shape;198;p26"/>
          <p:cNvPicPr preferRelativeResize="0"/>
          <p:nvPr/>
        </p:nvPicPr>
        <p:blipFill>
          <a:blip r:embed="rId6">
            <a:alphaModFix/>
          </a:blip>
          <a:stretch>
            <a:fillRect/>
          </a:stretch>
        </p:blipFill>
        <p:spPr>
          <a:xfrm>
            <a:off x="6862113" y="1922819"/>
            <a:ext cx="1857375" cy="600075"/>
          </a:xfrm>
          <a:prstGeom prst="rect">
            <a:avLst/>
          </a:prstGeom>
          <a:noFill/>
          <a:ln>
            <a:noFill/>
          </a:ln>
        </p:spPr>
      </p:pic>
      <p:graphicFrame>
        <p:nvGraphicFramePr>
          <p:cNvPr id="199" name="Google Shape;199;p26"/>
          <p:cNvGraphicFramePr/>
          <p:nvPr/>
        </p:nvGraphicFramePr>
        <p:xfrm>
          <a:off x="346300" y="2508600"/>
          <a:ext cx="3000000" cy="3000000"/>
        </p:xfrm>
        <a:graphic>
          <a:graphicData uri="http://schemas.openxmlformats.org/drawingml/2006/table">
            <a:tbl>
              <a:tblPr>
                <a:noFill/>
                <a:tableStyleId>{FA534013-DB43-470B-A46C-D3AB126CA5DC}</a:tableStyleId>
              </a:tblPr>
              <a:tblGrid>
                <a:gridCol w="2112850"/>
                <a:gridCol w="2112850"/>
                <a:gridCol w="2112850"/>
                <a:gridCol w="2112850"/>
              </a:tblGrid>
              <a:tr h="381000">
                <a:tc>
                  <a:txBody>
                    <a:bodyPr/>
                    <a:lstStyle/>
                    <a:p>
                      <a:pPr indent="0" lvl="0" marL="0" rtl="0" algn="ctr">
                        <a:spcBef>
                          <a:spcPts val="0"/>
                        </a:spcBef>
                        <a:spcAft>
                          <a:spcPts val="0"/>
                        </a:spcAft>
                        <a:buNone/>
                      </a:pPr>
                      <a:r>
                        <a:rPr b="1" lang="en" sz="1200">
                          <a:latin typeface="Raleway"/>
                          <a:ea typeface="Raleway"/>
                          <a:cs typeface="Raleway"/>
                          <a:sym typeface="Raleway"/>
                        </a:rPr>
                        <a:t>$19.99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$31.99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$23.99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$44.99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Pick Up at Store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25”x21”x4”</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24”x22”x6”</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28”x22”x7.5”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32”x24”x8”</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00">
                <a:tc>
                  <a:txBody>
                    <a:bodyPr/>
                    <a:lstStyle/>
                    <a:p>
                      <a:pPr indent="0" lvl="0" marL="0" rtl="0" algn="ctr">
                        <a:spcBef>
                          <a:spcPts val="0"/>
                        </a:spcBef>
                        <a:spcAft>
                          <a:spcPts val="0"/>
                        </a:spcAft>
                        <a:buNone/>
                      </a:pPr>
                      <a:r>
                        <a:rPr lang="en" sz="1000">
                          <a:latin typeface="Raleway"/>
                          <a:ea typeface="Raleway"/>
                          <a:cs typeface="Raleway"/>
                          <a:sym typeface="Raleway"/>
                        </a:rPr>
                        <a:t>4 ½ stars (25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(460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(7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5 stars (17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Machine Washable, Corduroy, Sherpa, Faux Suede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Machine Washable, Poly Sherpa</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Machine Washable, Poly Sherpa</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Machine Washable, Poly Sherpa</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00" name="Google Shape;200;p26"/>
          <p:cNvSpPr txBox="1"/>
          <p:nvPr/>
        </p:nvSpPr>
        <p:spPr>
          <a:xfrm>
            <a:off x="0" y="4602325"/>
            <a:ext cx="9144000" cy="4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0000"/>
                </a:solidFill>
                <a:latin typeface="Raleway"/>
                <a:ea typeface="Raleway"/>
                <a:cs typeface="Raleway"/>
                <a:sym typeface="Raleway"/>
              </a:rPr>
              <a:t>Which bed would you choose for Bowser?  Write down your price (plus shipping) on your notepad.</a:t>
            </a:r>
            <a:endParaRPr b="1">
              <a:solidFill>
                <a:srgbClr val="FF0000"/>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7"/>
          <p:cNvSpPr txBox="1"/>
          <p:nvPr>
            <p:ph type="title"/>
          </p:nvPr>
        </p:nvSpPr>
        <p:spPr>
          <a:xfrm>
            <a:off x="303300" y="1829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206" name="Google Shape;206;p27"/>
          <p:cNvSpPr txBox="1"/>
          <p:nvPr/>
        </p:nvSpPr>
        <p:spPr>
          <a:xfrm>
            <a:off x="346300" y="762000"/>
            <a:ext cx="8451300" cy="6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aleway"/>
                <a:ea typeface="Raleway"/>
                <a:cs typeface="Raleway"/>
                <a:sym typeface="Raleway"/>
              </a:rPr>
              <a:t>Alright...Bowser is one hungry puppy, let’s talk about dog bowls.  </a:t>
            </a:r>
            <a:endParaRPr>
              <a:solidFill>
                <a:schemeClr val="dk2"/>
              </a:solidFill>
              <a:latin typeface="Raleway"/>
              <a:ea typeface="Raleway"/>
              <a:cs typeface="Raleway"/>
              <a:sym typeface="Raleway"/>
            </a:endParaRPr>
          </a:p>
          <a:p>
            <a:pPr indent="0" lvl="0" marL="0" rtl="0" algn="l">
              <a:spcBef>
                <a:spcPts val="0"/>
              </a:spcBef>
              <a:spcAft>
                <a:spcPts val="0"/>
              </a:spcAft>
              <a:buNone/>
            </a:pPr>
            <a:r>
              <a:rPr lang="en">
                <a:solidFill>
                  <a:schemeClr val="dk2"/>
                </a:solidFill>
                <a:latin typeface="Raleway"/>
                <a:ea typeface="Raleway"/>
                <a:cs typeface="Raleway"/>
                <a:sym typeface="Raleway"/>
              </a:rPr>
              <a:t>I am going to select one that provides storage as well, just to make it practical.</a:t>
            </a:r>
            <a:endParaRPr>
              <a:solidFill>
                <a:schemeClr val="dk2"/>
              </a:solidFill>
              <a:latin typeface="Raleway"/>
              <a:ea typeface="Raleway"/>
              <a:cs typeface="Raleway"/>
              <a:sym typeface="Raleway"/>
            </a:endParaRPr>
          </a:p>
        </p:txBody>
      </p:sp>
      <p:pic>
        <p:nvPicPr>
          <p:cNvPr id="207" name="Google Shape;207;p27"/>
          <p:cNvPicPr preferRelativeResize="0"/>
          <p:nvPr/>
        </p:nvPicPr>
        <p:blipFill>
          <a:blip r:embed="rId3">
            <a:alphaModFix/>
          </a:blip>
          <a:stretch>
            <a:fillRect/>
          </a:stretch>
        </p:blipFill>
        <p:spPr>
          <a:xfrm>
            <a:off x="771623" y="1937099"/>
            <a:ext cx="1336074" cy="571500"/>
          </a:xfrm>
          <a:prstGeom prst="rect">
            <a:avLst/>
          </a:prstGeom>
          <a:noFill/>
          <a:ln>
            <a:noFill/>
          </a:ln>
        </p:spPr>
      </p:pic>
      <p:pic>
        <p:nvPicPr>
          <p:cNvPr id="208" name="Google Shape;208;p27"/>
          <p:cNvPicPr preferRelativeResize="0"/>
          <p:nvPr/>
        </p:nvPicPr>
        <p:blipFill>
          <a:blip r:embed="rId4">
            <a:alphaModFix/>
          </a:blip>
          <a:stretch>
            <a:fillRect/>
          </a:stretch>
        </p:blipFill>
        <p:spPr>
          <a:xfrm>
            <a:off x="2697288" y="1937094"/>
            <a:ext cx="1628775" cy="571500"/>
          </a:xfrm>
          <a:prstGeom prst="rect">
            <a:avLst/>
          </a:prstGeom>
          <a:noFill/>
          <a:ln>
            <a:noFill/>
          </a:ln>
        </p:spPr>
      </p:pic>
      <p:pic>
        <p:nvPicPr>
          <p:cNvPr id="209" name="Google Shape;209;p27"/>
          <p:cNvPicPr preferRelativeResize="0"/>
          <p:nvPr/>
        </p:nvPicPr>
        <p:blipFill>
          <a:blip r:embed="rId5">
            <a:alphaModFix/>
          </a:blip>
          <a:stretch>
            <a:fillRect/>
          </a:stretch>
        </p:blipFill>
        <p:spPr>
          <a:xfrm>
            <a:off x="4656475" y="1822794"/>
            <a:ext cx="1971675" cy="666750"/>
          </a:xfrm>
          <a:prstGeom prst="rect">
            <a:avLst/>
          </a:prstGeom>
          <a:noFill/>
          <a:ln>
            <a:noFill/>
          </a:ln>
        </p:spPr>
      </p:pic>
      <p:pic>
        <p:nvPicPr>
          <p:cNvPr id="210" name="Google Shape;210;p27"/>
          <p:cNvPicPr preferRelativeResize="0"/>
          <p:nvPr/>
        </p:nvPicPr>
        <p:blipFill>
          <a:blip r:embed="rId6">
            <a:alphaModFix/>
          </a:blip>
          <a:stretch>
            <a:fillRect/>
          </a:stretch>
        </p:blipFill>
        <p:spPr>
          <a:xfrm>
            <a:off x="6862113" y="1922819"/>
            <a:ext cx="1857375" cy="600075"/>
          </a:xfrm>
          <a:prstGeom prst="rect">
            <a:avLst/>
          </a:prstGeom>
          <a:noFill/>
          <a:ln>
            <a:noFill/>
          </a:ln>
        </p:spPr>
      </p:pic>
      <p:sp>
        <p:nvSpPr>
          <p:cNvPr id="211" name="Google Shape;211;p27"/>
          <p:cNvSpPr txBox="1"/>
          <p:nvPr/>
        </p:nvSpPr>
        <p:spPr>
          <a:xfrm>
            <a:off x="0" y="4602325"/>
            <a:ext cx="9144000" cy="4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0000"/>
                </a:solidFill>
                <a:latin typeface="Raleway"/>
                <a:ea typeface="Raleway"/>
                <a:cs typeface="Raleway"/>
                <a:sym typeface="Raleway"/>
              </a:rPr>
              <a:t>Which bowl would you choose for Bowser?  Write down your price (plus shipping) on your notepad.</a:t>
            </a:r>
            <a:endParaRPr b="1">
              <a:solidFill>
                <a:srgbClr val="FF0000"/>
              </a:solidFill>
              <a:latin typeface="Raleway"/>
              <a:ea typeface="Raleway"/>
              <a:cs typeface="Raleway"/>
              <a:sym typeface="Raleway"/>
            </a:endParaRPr>
          </a:p>
        </p:txBody>
      </p:sp>
      <p:pic>
        <p:nvPicPr>
          <p:cNvPr id="212" name="Google Shape;212;p27"/>
          <p:cNvPicPr preferRelativeResize="0"/>
          <p:nvPr/>
        </p:nvPicPr>
        <p:blipFill>
          <a:blip r:embed="rId7">
            <a:alphaModFix/>
          </a:blip>
          <a:stretch>
            <a:fillRect/>
          </a:stretch>
        </p:blipFill>
        <p:spPr>
          <a:xfrm>
            <a:off x="7126500" y="291425"/>
            <a:ext cx="1402450" cy="1240725"/>
          </a:xfrm>
          <a:prstGeom prst="rect">
            <a:avLst/>
          </a:prstGeom>
          <a:noFill/>
          <a:ln>
            <a:noFill/>
          </a:ln>
        </p:spPr>
      </p:pic>
      <p:graphicFrame>
        <p:nvGraphicFramePr>
          <p:cNvPr id="213" name="Google Shape;213;p27"/>
          <p:cNvGraphicFramePr/>
          <p:nvPr/>
        </p:nvGraphicFramePr>
        <p:xfrm>
          <a:off x="337900" y="2495550"/>
          <a:ext cx="3000000" cy="3000000"/>
        </p:xfrm>
        <a:graphic>
          <a:graphicData uri="http://schemas.openxmlformats.org/drawingml/2006/table">
            <a:tbl>
              <a:tblPr>
                <a:noFill/>
                <a:tableStyleId>{FA534013-DB43-470B-A46C-D3AB126CA5DC}</a:tableStyleId>
              </a:tblPr>
              <a:tblGrid>
                <a:gridCol w="2112850"/>
                <a:gridCol w="2112850"/>
                <a:gridCol w="2112850"/>
                <a:gridCol w="2112850"/>
              </a:tblGrid>
              <a:tr h="381000">
                <a:tc>
                  <a:txBody>
                    <a:bodyPr/>
                    <a:lstStyle/>
                    <a:p>
                      <a:pPr indent="0" lvl="0" marL="0" rtl="0" algn="ctr">
                        <a:spcBef>
                          <a:spcPts val="0"/>
                        </a:spcBef>
                        <a:spcAft>
                          <a:spcPts val="0"/>
                        </a:spcAft>
                        <a:buNone/>
                      </a:pPr>
                      <a:r>
                        <a:rPr b="1" lang="en" sz="1200">
                          <a:latin typeface="Raleway"/>
                          <a:ea typeface="Raleway"/>
                          <a:cs typeface="Raleway"/>
                          <a:sym typeface="Raleway"/>
                        </a:rPr>
                        <a:t>$16.99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$16.99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$23.99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$89.99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21”x14”x15”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21”x14”x15”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21”x14”x15”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20”x14”x12”</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00">
                <a:tc>
                  <a:txBody>
                    <a:bodyPr/>
                    <a:lstStyle/>
                    <a:p>
                      <a:pPr indent="0" lvl="0" marL="0" rtl="0" algn="ctr">
                        <a:spcBef>
                          <a:spcPts val="0"/>
                        </a:spcBef>
                        <a:spcAft>
                          <a:spcPts val="0"/>
                        </a:spcAft>
                        <a:buNone/>
                      </a:pPr>
                      <a:r>
                        <a:rPr lang="en" sz="1000">
                          <a:latin typeface="Raleway"/>
                          <a:ea typeface="Raleway"/>
                          <a:cs typeface="Raleway"/>
                          <a:sym typeface="Raleway"/>
                        </a:rPr>
                        <a:t>4 ½ stars (215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(2,832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(8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2 stars (1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Removable steel bowls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Removable steel bowls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Removable steel bowls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Removable steel bowls but this piece was wood</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8"/>
          <p:cNvSpPr txBox="1"/>
          <p:nvPr>
            <p:ph type="title"/>
          </p:nvPr>
        </p:nvSpPr>
        <p:spPr>
          <a:xfrm>
            <a:off x="303300" y="1829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219" name="Google Shape;219;p28"/>
          <p:cNvSpPr txBox="1"/>
          <p:nvPr/>
        </p:nvSpPr>
        <p:spPr>
          <a:xfrm>
            <a:off x="346300" y="762000"/>
            <a:ext cx="6556200" cy="6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aleway"/>
                <a:ea typeface="Raleway"/>
                <a:cs typeface="Raleway"/>
                <a:sym typeface="Raleway"/>
              </a:rPr>
              <a:t>Next up, little Bowser is going to need to go on a few walks. Let’s pick him out a leash and collar. </a:t>
            </a:r>
            <a:r>
              <a:rPr lang="en">
                <a:solidFill>
                  <a:schemeClr val="dk2"/>
                </a:solidFill>
                <a:latin typeface="Raleway"/>
                <a:ea typeface="Raleway"/>
                <a:cs typeface="Raleway"/>
                <a:sym typeface="Raleway"/>
              </a:rPr>
              <a:t>To do a good comparison we will choose nylon 6 foot leashes and martingale collars.</a:t>
            </a:r>
            <a:r>
              <a:rPr lang="en">
                <a:solidFill>
                  <a:schemeClr val="dk2"/>
                </a:solidFill>
                <a:latin typeface="Raleway"/>
                <a:ea typeface="Raleway"/>
                <a:cs typeface="Raleway"/>
                <a:sym typeface="Raleway"/>
              </a:rPr>
              <a:t>   </a:t>
            </a:r>
            <a:endParaRPr>
              <a:solidFill>
                <a:schemeClr val="dk2"/>
              </a:solidFill>
              <a:latin typeface="Raleway"/>
              <a:ea typeface="Raleway"/>
              <a:cs typeface="Raleway"/>
              <a:sym typeface="Raleway"/>
            </a:endParaRPr>
          </a:p>
        </p:txBody>
      </p:sp>
      <p:pic>
        <p:nvPicPr>
          <p:cNvPr id="220" name="Google Shape;220;p28"/>
          <p:cNvPicPr preferRelativeResize="0"/>
          <p:nvPr/>
        </p:nvPicPr>
        <p:blipFill>
          <a:blip r:embed="rId3">
            <a:alphaModFix/>
          </a:blip>
          <a:stretch>
            <a:fillRect/>
          </a:stretch>
        </p:blipFill>
        <p:spPr>
          <a:xfrm>
            <a:off x="771623" y="1708499"/>
            <a:ext cx="1336074" cy="571500"/>
          </a:xfrm>
          <a:prstGeom prst="rect">
            <a:avLst/>
          </a:prstGeom>
          <a:noFill/>
          <a:ln>
            <a:noFill/>
          </a:ln>
        </p:spPr>
      </p:pic>
      <p:pic>
        <p:nvPicPr>
          <p:cNvPr id="221" name="Google Shape;221;p28"/>
          <p:cNvPicPr preferRelativeResize="0"/>
          <p:nvPr/>
        </p:nvPicPr>
        <p:blipFill>
          <a:blip r:embed="rId4">
            <a:alphaModFix/>
          </a:blip>
          <a:stretch>
            <a:fillRect/>
          </a:stretch>
        </p:blipFill>
        <p:spPr>
          <a:xfrm>
            <a:off x="2697288" y="1708494"/>
            <a:ext cx="1628775" cy="571500"/>
          </a:xfrm>
          <a:prstGeom prst="rect">
            <a:avLst/>
          </a:prstGeom>
          <a:noFill/>
          <a:ln>
            <a:noFill/>
          </a:ln>
        </p:spPr>
      </p:pic>
      <p:pic>
        <p:nvPicPr>
          <p:cNvPr id="222" name="Google Shape;222;p28"/>
          <p:cNvPicPr preferRelativeResize="0"/>
          <p:nvPr/>
        </p:nvPicPr>
        <p:blipFill>
          <a:blip r:embed="rId5">
            <a:alphaModFix/>
          </a:blip>
          <a:stretch>
            <a:fillRect/>
          </a:stretch>
        </p:blipFill>
        <p:spPr>
          <a:xfrm>
            <a:off x="4656475" y="1594194"/>
            <a:ext cx="1971675" cy="666750"/>
          </a:xfrm>
          <a:prstGeom prst="rect">
            <a:avLst/>
          </a:prstGeom>
          <a:noFill/>
          <a:ln>
            <a:noFill/>
          </a:ln>
        </p:spPr>
      </p:pic>
      <p:pic>
        <p:nvPicPr>
          <p:cNvPr id="223" name="Google Shape;223;p28"/>
          <p:cNvPicPr preferRelativeResize="0"/>
          <p:nvPr/>
        </p:nvPicPr>
        <p:blipFill>
          <a:blip r:embed="rId6">
            <a:alphaModFix/>
          </a:blip>
          <a:stretch>
            <a:fillRect/>
          </a:stretch>
        </p:blipFill>
        <p:spPr>
          <a:xfrm>
            <a:off x="6862113" y="1694219"/>
            <a:ext cx="1857375" cy="600075"/>
          </a:xfrm>
          <a:prstGeom prst="rect">
            <a:avLst/>
          </a:prstGeom>
          <a:noFill/>
          <a:ln>
            <a:noFill/>
          </a:ln>
        </p:spPr>
      </p:pic>
      <p:sp>
        <p:nvSpPr>
          <p:cNvPr id="224" name="Google Shape;224;p28"/>
          <p:cNvSpPr txBox="1"/>
          <p:nvPr/>
        </p:nvSpPr>
        <p:spPr>
          <a:xfrm>
            <a:off x="0" y="4449925"/>
            <a:ext cx="9144000" cy="4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0000"/>
                </a:solidFill>
                <a:latin typeface="Raleway"/>
                <a:ea typeface="Raleway"/>
                <a:cs typeface="Raleway"/>
                <a:sym typeface="Raleway"/>
              </a:rPr>
              <a:t>Which leash and collar set would you choose for Bowser?  </a:t>
            </a:r>
            <a:endParaRPr b="1">
              <a:solidFill>
                <a:srgbClr val="FF0000"/>
              </a:solidFill>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Write down your price (plus shipping) on your notepad.</a:t>
            </a:r>
            <a:endParaRPr b="1">
              <a:solidFill>
                <a:srgbClr val="FF0000"/>
              </a:solidFill>
              <a:latin typeface="Raleway"/>
              <a:ea typeface="Raleway"/>
              <a:cs typeface="Raleway"/>
              <a:sym typeface="Raleway"/>
            </a:endParaRPr>
          </a:p>
        </p:txBody>
      </p:sp>
      <p:graphicFrame>
        <p:nvGraphicFramePr>
          <p:cNvPr id="225" name="Google Shape;225;p28"/>
          <p:cNvGraphicFramePr/>
          <p:nvPr/>
        </p:nvGraphicFramePr>
        <p:xfrm>
          <a:off x="498700" y="2280000"/>
          <a:ext cx="3000000" cy="3000000"/>
        </p:xfrm>
        <a:graphic>
          <a:graphicData uri="http://schemas.openxmlformats.org/drawingml/2006/table">
            <a:tbl>
              <a:tblPr>
                <a:noFill/>
                <a:tableStyleId>{FA534013-DB43-470B-A46C-D3AB126CA5DC}</a:tableStyleId>
              </a:tblPr>
              <a:tblGrid>
                <a:gridCol w="2112850"/>
                <a:gridCol w="2112850"/>
                <a:gridCol w="2112850"/>
                <a:gridCol w="2112850"/>
              </a:tblGrid>
              <a:tr h="381000">
                <a:tc>
                  <a:txBody>
                    <a:bodyPr/>
                    <a:lstStyle/>
                    <a:p>
                      <a:pPr indent="0" lvl="0" marL="0" rtl="0" algn="ctr">
                        <a:spcBef>
                          <a:spcPts val="0"/>
                        </a:spcBef>
                        <a:spcAft>
                          <a:spcPts val="0"/>
                        </a:spcAft>
                        <a:buNone/>
                      </a:pPr>
                      <a:r>
                        <a:rPr b="1" lang="en" sz="1200">
                          <a:latin typeface="Raleway"/>
                          <a:ea typeface="Raleway"/>
                          <a:cs typeface="Raleway"/>
                          <a:sym typeface="Raleway"/>
                        </a:rPr>
                        <a:t>$6.99 + $6.20</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$8.99 + 6.99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$15.99 + $9.99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$14.99 + $22.49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6ft and 1” wide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6ft and 1” wide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6ft and 1” wide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a:latin typeface="Raleway"/>
                          <a:ea typeface="Raleway"/>
                          <a:cs typeface="Raleway"/>
                          <a:sym typeface="Raleway"/>
                        </a:rPr>
                        <a:t>6ft and 1” wide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00">
                <a:tc>
                  <a:txBody>
                    <a:bodyPr/>
                    <a:lstStyle/>
                    <a:p>
                      <a:pPr indent="0" lvl="0" marL="0" rtl="0" algn="ctr">
                        <a:spcBef>
                          <a:spcPts val="0"/>
                        </a:spcBef>
                        <a:spcAft>
                          <a:spcPts val="0"/>
                        </a:spcAft>
                        <a:buNone/>
                      </a:pPr>
                      <a:r>
                        <a:rPr lang="en" sz="1000">
                          <a:latin typeface="Raleway"/>
                          <a:ea typeface="Raleway"/>
                          <a:cs typeface="Raleway"/>
                          <a:sym typeface="Raleway"/>
                        </a:rPr>
                        <a:t>4 ½ stars (728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stars (2,033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¼ stars (6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5 stars (24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Nylon, metal clip and plastic quick snap, multiple colors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Nylon, metal clip and plastic quick snap, multiple colors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Nylon, metal clip and plastic quick snap, multiple colors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a:latin typeface="Raleway"/>
                          <a:ea typeface="Raleway"/>
                          <a:cs typeface="Raleway"/>
                          <a:sym typeface="Raleway"/>
                        </a:rPr>
                        <a:t>Nylon, metal clip and plastic quick snap, multiple colors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226" name="Google Shape;226;p28"/>
          <p:cNvPicPr preferRelativeResize="0"/>
          <p:nvPr/>
        </p:nvPicPr>
        <p:blipFill>
          <a:blip r:embed="rId7">
            <a:alphaModFix/>
          </a:blip>
          <a:stretch>
            <a:fillRect/>
          </a:stretch>
        </p:blipFill>
        <p:spPr>
          <a:xfrm>
            <a:off x="7188550" y="371150"/>
            <a:ext cx="1578225" cy="1057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9"/>
          <p:cNvSpPr txBox="1"/>
          <p:nvPr>
            <p:ph type="title"/>
          </p:nvPr>
        </p:nvSpPr>
        <p:spPr>
          <a:xfrm>
            <a:off x="303300" y="1829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232" name="Google Shape;232;p29"/>
          <p:cNvSpPr txBox="1"/>
          <p:nvPr/>
        </p:nvSpPr>
        <p:spPr>
          <a:xfrm>
            <a:off x="346300" y="762000"/>
            <a:ext cx="6111600" cy="66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Raleway"/>
                <a:ea typeface="Raleway"/>
                <a:cs typeface="Raleway"/>
                <a:sym typeface="Raleway"/>
              </a:rPr>
              <a:t>Bowser is a chewer!!! </a:t>
            </a:r>
            <a:r>
              <a:rPr lang="en">
                <a:solidFill>
                  <a:schemeClr val="dk2"/>
                </a:solidFill>
                <a:latin typeface="Raleway"/>
                <a:ea typeface="Raleway"/>
                <a:cs typeface="Raleway"/>
                <a:sym typeface="Raleway"/>
              </a:rPr>
              <a:t>UGH, we need to make him stop chewing on his new bed and our furniture, so we are going to get him an indestructible Kong dog bone. </a:t>
            </a:r>
            <a:r>
              <a:rPr lang="en">
                <a:solidFill>
                  <a:schemeClr val="dk2"/>
                </a:solidFill>
                <a:latin typeface="Raleway"/>
                <a:ea typeface="Raleway"/>
                <a:cs typeface="Raleway"/>
                <a:sym typeface="Raleway"/>
              </a:rPr>
              <a:t> </a:t>
            </a:r>
            <a:r>
              <a:rPr lang="en">
                <a:solidFill>
                  <a:schemeClr val="dk2"/>
                </a:solidFill>
                <a:latin typeface="Raleway"/>
                <a:ea typeface="Raleway"/>
                <a:cs typeface="Raleway"/>
                <a:sym typeface="Raleway"/>
              </a:rPr>
              <a:t>  </a:t>
            </a:r>
            <a:endParaRPr>
              <a:solidFill>
                <a:schemeClr val="dk2"/>
              </a:solidFill>
              <a:latin typeface="Raleway"/>
              <a:ea typeface="Raleway"/>
              <a:cs typeface="Raleway"/>
              <a:sym typeface="Raleway"/>
            </a:endParaRPr>
          </a:p>
        </p:txBody>
      </p:sp>
      <p:pic>
        <p:nvPicPr>
          <p:cNvPr id="233" name="Google Shape;233;p29"/>
          <p:cNvPicPr preferRelativeResize="0"/>
          <p:nvPr/>
        </p:nvPicPr>
        <p:blipFill>
          <a:blip r:embed="rId3">
            <a:alphaModFix/>
          </a:blip>
          <a:stretch>
            <a:fillRect/>
          </a:stretch>
        </p:blipFill>
        <p:spPr>
          <a:xfrm>
            <a:off x="771623" y="1708499"/>
            <a:ext cx="1336074" cy="571500"/>
          </a:xfrm>
          <a:prstGeom prst="rect">
            <a:avLst/>
          </a:prstGeom>
          <a:noFill/>
          <a:ln>
            <a:noFill/>
          </a:ln>
        </p:spPr>
      </p:pic>
      <p:pic>
        <p:nvPicPr>
          <p:cNvPr id="234" name="Google Shape;234;p29"/>
          <p:cNvPicPr preferRelativeResize="0"/>
          <p:nvPr/>
        </p:nvPicPr>
        <p:blipFill>
          <a:blip r:embed="rId4">
            <a:alphaModFix/>
          </a:blip>
          <a:stretch>
            <a:fillRect/>
          </a:stretch>
        </p:blipFill>
        <p:spPr>
          <a:xfrm>
            <a:off x="2697288" y="1708494"/>
            <a:ext cx="1628775" cy="571500"/>
          </a:xfrm>
          <a:prstGeom prst="rect">
            <a:avLst/>
          </a:prstGeom>
          <a:noFill/>
          <a:ln>
            <a:noFill/>
          </a:ln>
        </p:spPr>
      </p:pic>
      <p:pic>
        <p:nvPicPr>
          <p:cNvPr id="235" name="Google Shape;235;p29"/>
          <p:cNvPicPr preferRelativeResize="0"/>
          <p:nvPr/>
        </p:nvPicPr>
        <p:blipFill>
          <a:blip r:embed="rId5">
            <a:alphaModFix/>
          </a:blip>
          <a:stretch>
            <a:fillRect/>
          </a:stretch>
        </p:blipFill>
        <p:spPr>
          <a:xfrm>
            <a:off x="4656475" y="1594194"/>
            <a:ext cx="1971675" cy="666750"/>
          </a:xfrm>
          <a:prstGeom prst="rect">
            <a:avLst/>
          </a:prstGeom>
          <a:noFill/>
          <a:ln>
            <a:noFill/>
          </a:ln>
        </p:spPr>
      </p:pic>
      <p:pic>
        <p:nvPicPr>
          <p:cNvPr id="236" name="Google Shape;236;p29"/>
          <p:cNvPicPr preferRelativeResize="0"/>
          <p:nvPr/>
        </p:nvPicPr>
        <p:blipFill>
          <a:blip r:embed="rId6">
            <a:alphaModFix/>
          </a:blip>
          <a:stretch>
            <a:fillRect/>
          </a:stretch>
        </p:blipFill>
        <p:spPr>
          <a:xfrm>
            <a:off x="6862113" y="1694219"/>
            <a:ext cx="1857375" cy="600075"/>
          </a:xfrm>
          <a:prstGeom prst="rect">
            <a:avLst/>
          </a:prstGeom>
          <a:noFill/>
          <a:ln>
            <a:noFill/>
          </a:ln>
        </p:spPr>
      </p:pic>
      <p:sp>
        <p:nvSpPr>
          <p:cNvPr id="237" name="Google Shape;237;p29"/>
          <p:cNvSpPr txBox="1"/>
          <p:nvPr/>
        </p:nvSpPr>
        <p:spPr>
          <a:xfrm>
            <a:off x="0" y="4449925"/>
            <a:ext cx="9144000" cy="4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0000"/>
                </a:solidFill>
                <a:latin typeface="Raleway"/>
                <a:ea typeface="Raleway"/>
                <a:cs typeface="Raleway"/>
                <a:sym typeface="Raleway"/>
              </a:rPr>
              <a:t>Which toy would you choose for Bowser?  Choose wisely...these are identical!</a:t>
            </a:r>
            <a:endParaRPr b="1">
              <a:solidFill>
                <a:srgbClr val="FF0000"/>
              </a:solidFill>
              <a:latin typeface="Raleway"/>
              <a:ea typeface="Raleway"/>
              <a:cs typeface="Raleway"/>
              <a:sym typeface="Raleway"/>
            </a:endParaRPr>
          </a:p>
          <a:p>
            <a:pPr indent="0" lvl="0" marL="0" rtl="0" algn="ctr">
              <a:spcBef>
                <a:spcPts val="0"/>
              </a:spcBef>
              <a:spcAft>
                <a:spcPts val="0"/>
              </a:spcAft>
              <a:buNone/>
            </a:pPr>
            <a:r>
              <a:rPr b="1" lang="en">
                <a:solidFill>
                  <a:srgbClr val="FF0000"/>
                </a:solidFill>
                <a:latin typeface="Raleway"/>
                <a:ea typeface="Raleway"/>
                <a:cs typeface="Raleway"/>
                <a:sym typeface="Raleway"/>
              </a:rPr>
              <a:t>Write down your prices (plus shipping) on your notepad.</a:t>
            </a:r>
            <a:endParaRPr b="1">
              <a:solidFill>
                <a:srgbClr val="FF0000"/>
              </a:solidFill>
              <a:latin typeface="Raleway"/>
              <a:ea typeface="Raleway"/>
              <a:cs typeface="Raleway"/>
              <a:sym typeface="Raleway"/>
            </a:endParaRPr>
          </a:p>
        </p:txBody>
      </p:sp>
      <p:pic>
        <p:nvPicPr>
          <p:cNvPr id="238" name="Google Shape;238;p29"/>
          <p:cNvPicPr preferRelativeResize="0"/>
          <p:nvPr/>
        </p:nvPicPr>
        <p:blipFill>
          <a:blip r:embed="rId7">
            <a:alphaModFix/>
          </a:blip>
          <a:stretch>
            <a:fillRect/>
          </a:stretch>
        </p:blipFill>
        <p:spPr>
          <a:xfrm rot="-1146897">
            <a:off x="6643428" y="484718"/>
            <a:ext cx="1988914" cy="867214"/>
          </a:xfrm>
          <a:prstGeom prst="rect">
            <a:avLst/>
          </a:prstGeom>
          <a:noFill/>
          <a:ln>
            <a:noFill/>
          </a:ln>
        </p:spPr>
      </p:pic>
      <p:graphicFrame>
        <p:nvGraphicFramePr>
          <p:cNvPr id="239" name="Google Shape;239;p29"/>
          <p:cNvGraphicFramePr/>
          <p:nvPr/>
        </p:nvGraphicFramePr>
        <p:xfrm>
          <a:off x="346300" y="2280000"/>
          <a:ext cx="3000000" cy="3000000"/>
        </p:xfrm>
        <a:graphic>
          <a:graphicData uri="http://schemas.openxmlformats.org/drawingml/2006/table">
            <a:tbl>
              <a:tblPr>
                <a:noFill/>
                <a:tableStyleId>{FA534013-DB43-470B-A46C-D3AB126CA5DC}</a:tableStyleId>
              </a:tblPr>
              <a:tblGrid>
                <a:gridCol w="2112850"/>
                <a:gridCol w="2112850"/>
                <a:gridCol w="2112850"/>
                <a:gridCol w="2112850"/>
              </a:tblGrid>
              <a:tr h="381000">
                <a:tc>
                  <a:txBody>
                    <a:bodyPr/>
                    <a:lstStyle/>
                    <a:p>
                      <a:pPr indent="0" lvl="0" marL="0" rtl="0" algn="ctr">
                        <a:spcBef>
                          <a:spcPts val="0"/>
                        </a:spcBef>
                        <a:spcAft>
                          <a:spcPts val="0"/>
                        </a:spcAft>
                        <a:buNone/>
                      </a:pPr>
                      <a:r>
                        <a:rPr b="1" lang="en" sz="1200">
                          <a:latin typeface="Raleway"/>
                          <a:ea typeface="Raleway"/>
                          <a:cs typeface="Raleway"/>
                          <a:sym typeface="Raleway"/>
                        </a:rPr>
                        <a:t>$6.99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$10.99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en" sz="1200">
                          <a:latin typeface="Raleway"/>
                          <a:ea typeface="Raleway"/>
                          <a:cs typeface="Raleway"/>
                          <a:sym typeface="Raleway"/>
                        </a:rPr>
                        <a:t>$6.99</a:t>
                      </a:r>
                      <a:endParaRPr b="1" sz="12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+Shipping $4.95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Free Shipping</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a:latin typeface="Raleway"/>
                          <a:ea typeface="Raleway"/>
                          <a:cs typeface="Raleway"/>
                          <a:sym typeface="Raleway"/>
                        </a:rPr>
                        <a:t>Pick Up at Store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Pick Up at Store</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5” x 1.25”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5” x 1.25”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5” x 1.25”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5” x 1.25”</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00">
                <a:tc>
                  <a:txBody>
                    <a:bodyPr/>
                    <a:lstStyle/>
                    <a:p>
                      <a:pPr indent="0" lvl="0" marL="0" rtl="0" algn="ctr">
                        <a:spcBef>
                          <a:spcPts val="0"/>
                        </a:spcBef>
                        <a:spcAft>
                          <a:spcPts val="0"/>
                        </a:spcAft>
                        <a:buNone/>
                      </a:pPr>
                      <a:r>
                        <a:rPr lang="en" sz="1000">
                          <a:latin typeface="Raleway"/>
                          <a:ea typeface="Raleway"/>
                          <a:cs typeface="Raleway"/>
                          <a:sym typeface="Raleway"/>
                        </a:rPr>
                        <a:t>4 stars (308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(470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3 ½ stars (9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4 ½ stars (41 reviews)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sz="1000">
                          <a:latin typeface="Raleway"/>
                          <a:ea typeface="Raleway"/>
                          <a:cs typeface="Raleway"/>
                          <a:sym typeface="Raleway"/>
                        </a:rPr>
                        <a:t>Soft Rubber, Interactive-hides treats </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Soft Rubber, Interactive-hides treats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Soft Rubber, Interactive-hides treats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Raleway"/>
                          <a:ea typeface="Raleway"/>
                          <a:cs typeface="Raleway"/>
                          <a:sym typeface="Raleway"/>
                        </a:rPr>
                        <a:t>Soft Rubber, Interactive-hides treats</a:t>
                      </a:r>
                      <a:endParaRPr sz="1000">
                        <a:latin typeface="Raleway"/>
                        <a:ea typeface="Raleway"/>
                        <a:cs typeface="Raleway"/>
                        <a:sym typeface="Raleway"/>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0"/>
          <p:cNvSpPr txBox="1"/>
          <p:nvPr>
            <p:ph type="title"/>
          </p:nvPr>
        </p:nvSpPr>
        <p:spPr>
          <a:xfrm>
            <a:off x="303300" y="3353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highlight>
                  <a:srgbClr val="FF0000"/>
                </a:highlight>
              </a:rPr>
              <a:t> Learn to Comparison Shop </a:t>
            </a:r>
            <a:r>
              <a:rPr lang="en">
                <a:solidFill>
                  <a:srgbClr val="FFFFFF"/>
                </a:solidFill>
              </a:rPr>
              <a:t>.</a:t>
            </a:r>
            <a:endParaRPr>
              <a:solidFill>
                <a:srgbClr val="FFFFFF"/>
              </a:solidFill>
            </a:endParaRPr>
          </a:p>
        </p:txBody>
      </p:sp>
      <p:sp>
        <p:nvSpPr>
          <p:cNvPr id="245" name="Google Shape;245;p30"/>
          <p:cNvSpPr txBox="1"/>
          <p:nvPr/>
        </p:nvSpPr>
        <p:spPr>
          <a:xfrm>
            <a:off x="303300" y="990600"/>
            <a:ext cx="5199600" cy="13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Raleway"/>
                <a:ea typeface="Raleway"/>
                <a:cs typeface="Raleway"/>
                <a:sym typeface="Raleway"/>
              </a:rPr>
              <a:t>Alright...we have all the items that Bowser needed. This is how I fared...did you do as well? I chose the more expensive dog bed...but it was also bigger. Bowser is going to grow, so this will last longer. Most of the other items were simply based on price and shipping charges.</a:t>
            </a:r>
            <a:endParaRPr b="1">
              <a:solidFill>
                <a:schemeClr val="dk2"/>
              </a:solidFill>
              <a:latin typeface="Raleway"/>
              <a:ea typeface="Raleway"/>
              <a:cs typeface="Raleway"/>
              <a:sym typeface="Raleway"/>
            </a:endParaRPr>
          </a:p>
        </p:txBody>
      </p:sp>
      <p:pic>
        <p:nvPicPr>
          <p:cNvPr id="246" name="Google Shape;246;p30"/>
          <p:cNvPicPr preferRelativeResize="0"/>
          <p:nvPr/>
        </p:nvPicPr>
        <p:blipFill rotWithShape="1">
          <a:blip r:embed="rId3">
            <a:alphaModFix/>
          </a:blip>
          <a:srcRect b="8382" l="0" r="0" t="0"/>
          <a:stretch/>
        </p:blipFill>
        <p:spPr>
          <a:xfrm>
            <a:off x="6136950" y="431350"/>
            <a:ext cx="2886450" cy="4712151"/>
          </a:xfrm>
          <a:prstGeom prst="rect">
            <a:avLst/>
          </a:prstGeom>
          <a:noFill/>
          <a:ln>
            <a:noFill/>
          </a:ln>
        </p:spPr>
      </p:pic>
      <p:sp>
        <p:nvSpPr>
          <p:cNvPr id="247" name="Google Shape;247;p30"/>
          <p:cNvSpPr/>
          <p:nvPr/>
        </p:nvSpPr>
        <p:spPr>
          <a:xfrm rot="-1258831">
            <a:off x="5584935" y="830417"/>
            <a:ext cx="1495628" cy="492867"/>
          </a:xfrm>
          <a:prstGeom prst="rect">
            <a:avLst/>
          </a:prstGeom>
        </p:spPr>
        <p:txBody>
          <a:bodyPr>
            <a:prstTxWarp prst="textPlain"/>
          </a:bodyPr>
          <a:lstStyle/>
          <a:p>
            <a:pPr lvl="0" algn="ctr"/>
            <a:r>
              <a:rPr b="1" i="0">
                <a:ln>
                  <a:noFill/>
                </a:ln>
                <a:solidFill>
                  <a:srgbClr val="FF0000"/>
                </a:solidFill>
                <a:latin typeface="Raleway"/>
              </a:rPr>
              <a:t>High 5!</a:t>
            </a:r>
          </a:p>
        </p:txBody>
      </p:sp>
      <p:graphicFrame>
        <p:nvGraphicFramePr>
          <p:cNvPr id="248" name="Google Shape;248;p30"/>
          <p:cNvGraphicFramePr/>
          <p:nvPr/>
        </p:nvGraphicFramePr>
        <p:xfrm>
          <a:off x="425775" y="2322323"/>
          <a:ext cx="3000000" cy="3000000"/>
        </p:xfrm>
        <a:graphic>
          <a:graphicData uri="http://schemas.openxmlformats.org/drawingml/2006/table">
            <a:tbl>
              <a:tblPr>
                <a:noFill/>
                <a:tableStyleId>{FA534013-DB43-470B-A46C-D3AB126CA5DC}</a:tableStyleId>
              </a:tblPr>
              <a:tblGrid>
                <a:gridCol w="1555000"/>
                <a:gridCol w="2131775"/>
                <a:gridCol w="1659000"/>
              </a:tblGrid>
              <a:tr h="100000">
                <a:tc>
                  <a:txBody>
                    <a:bodyPr/>
                    <a:lstStyle/>
                    <a:p>
                      <a:pPr indent="0" lvl="0" marL="0" rtl="0" algn="ctr">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a:t>Bed</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a:t>$44.99</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spcBef>
                          <a:spcPts val="0"/>
                        </a:spcBef>
                        <a:spcAft>
                          <a:spcPts val="0"/>
                        </a:spcAft>
                        <a:buNone/>
                      </a:pPr>
                      <a:r>
                        <a:rPr lang="en"/>
                        <a:t>Dishes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a:t>$16.99</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spcBef>
                          <a:spcPts val="0"/>
                        </a:spcBef>
                        <a:spcAft>
                          <a:spcPts val="0"/>
                        </a:spcAft>
                        <a:buNone/>
                      </a:pPr>
                      <a:r>
                        <a:rPr lang="en"/>
                        <a:t>Leash/Collar</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a:t>$15.98</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00">
                <a:tc>
                  <a:txBody>
                    <a:bodyPr/>
                    <a:lstStyle/>
                    <a:p>
                      <a:pPr indent="0" lvl="0" marL="0" rtl="0" algn="ctr">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spcBef>
                          <a:spcPts val="0"/>
                        </a:spcBef>
                        <a:spcAft>
                          <a:spcPts val="0"/>
                        </a:spcAft>
                        <a:buNone/>
                      </a:pPr>
                      <a:r>
                        <a:rPr lang="en"/>
                        <a:t>Toy</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a:t>$6.99</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ctr">
                        <a:spcBef>
                          <a:spcPts val="0"/>
                        </a:spcBef>
                        <a:spcAft>
                          <a:spcPts val="0"/>
                        </a:spcAft>
                        <a:buNone/>
                      </a:pPr>
                      <a:r>
                        <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CCCCC"/>
                    </a:solidFill>
                  </a:tcPr>
                </a:tc>
                <a:tc>
                  <a:txBody>
                    <a:bodyPr/>
                    <a:lstStyle/>
                    <a:p>
                      <a:pPr indent="0" lvl="0" marL="0" rtl="0" algn="ctr">
                        <a:spcBef>
                          <a:spcPts val="0"/>
                        </a:spcBef>
                        <a:spcAft>
                          <a:spcPts val="0"/>
                        </a:spcAft>
                        <a:buNone/>
                      </a:pPr>
                      <a:r>
                        <a:rPr b="1" lang="en">
                          <a:solidFill>
                            <a:srgbClr val="FFFFFF"/>
                          </a:solidFill>
                        </a:rPr>
                        <a:t>Total</a:t>
                      </a:r>
                      <a:endParaRPr b="1">
                        <a:solidFill>
                          <a:srgbClr val="FFFFFF"/>
                        </a:solidFill>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ctr">
                        <a:spcBef>
                          <a:spcPts val="0"/>
                        </a:spcBef>
                        <a:spcAft>
                          <a:spcPts val="0"/>
                        </a:spcAft>
                        <a:buNone/>
                      </a:pPr>
                      <a:r>
                        <a:rPr b="1" lang="en">
                          <a:solidFill>
                            <a:srgbClr val="FFFFFF"/>
                          </a:solidFill>
                        </a:rPr>
                        <a:t>$84.95</a:t>
                      </a:r>
                      <a:endParaRPr b="1">
                        <a:solidFill>
                          <a:srgbClr val="FFFFFF"/>
                        </a:solidFill>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bl>
          </a:graphicData>
        </a:graphic>
      </p:graphicFrame>
      <p:pic>
        <p:nvPicPr>
          <p:cNvPr id="249" name="Google Shape;249;p30"/>
          <p:cNvPicPr preferRelativeResize="0"/>
          <p:nvPr/>
        </p:nvPicPr>
        <p:blipFill>
          <a:blip r:embed="rId4">
            <a:alphaModFix/>
          </a:blip>
          <a:stretch>
            <a:fillRect/>
          </a:stretch>
        </p:blipFill>
        <p:spPr>
          <a:xfrm>
            <a:off x="651695" y="2344203"/>
            <a:ext cx="999685" cy="322975"/>
          </a:xfrm>
          <a:prstGeom prst="rect">
            <a:avLst/>
          </a:prstGeom>
          <a:noFill/>
          <a:ln>
            <a:noFill/>
          </a:ln>
        </p:spPr>
      </p:pic>
      <p:pic>
        <p:nvPicPr>
          <p:cNvPr id="250" name="Google Shape;250;p30"/>
          <p:cNvPicPr preferRelativeResize="0"/>
          <p:nvPr/>
        </p:nvPicPr>
        <p:blipFill>
          <a:blip r:embed="rId5">
            <a:alphaModFix/>
          </a:blip>
          <a:stretch>
            <a:fillRect/>
          </a:stretch>
        </p:blipFill>
        <p:spPr>
          <a:xfrm>
            <a:off x="651695" y="2733848"/>
            <a:ext cx="1093616" cy="383725"/>
          </a:xfrm>
          <a:prstGeom prst="rect">
            <a:avLst/>
          </a:prstGeom>
          <a:noFill/>
          <a:ln>
            <a:noFill/>
          </a:ln>
        </p:spPr>
      </p:pic>
      <p:pic>
        <p:nvPicPr>
          <p:cNvPr id="251" name="Google Shape;251;p30"/>
          <p:cNvPicPr preferRelativeResize="0"/>
          <p:nvPr/>
        </p:nvPicPr>
        <p:blipFill>
          <a:blip r:embed="rId5">
            <a:alphaModFix/>
          </a:blip>
          <a:stretch>
            <a:fillRect/>
          </a:stretch>
        </p:blipFill>
        <p:spPr>
          <a:xfrm>
            <a:off x="651695" y="3117573"/>
            <a:ext cx="1093616" cy="383725"/>
          </a:xfrm>
          <a:prstGeom prst="rect">
            <a:avLst/>
          </a:prstGeom>
          <a:noFill/>
          <a:ln>
            <a:noFill/>
          </a:ln>
        </p:spPr>
      </p:pic>
      <p:pic>
        <p:nvPicPr>
          <p:cNvPr id="252" name="Google Shape;252;p30"/>
          <p:cNvPicPr preferRelativeResize="0"/>
          <p:nvPr/>
        </p:nvPicPr>
        <p:blipFill>
          <a:blip r:embed="rId5">
            <a:alphaModFix/>
          </a:blip>
          <a:stretch>
            <a:fillRect/>
          </a:stretch>
        </p:blipFill>
        <p:spPr>
          <a:xfrm>
            <a:off x="651695" y="3501298"/>
            <a:ext cx="1093616" cy="383725"/>
          </a:xfrm>
          <a:prstGeom prst="rect">
            <a:avLst/>
          </a:prstGeom>
          <a:noFill/>
          <a:ln>
            <a:noFill/>
          </a:ln>
        </p:spPr>
      </p:pic>
      <p:sp>
        <p:nvSpPr>
          <p:cNvPr id="253" name="Google Shape;253;p30"/>
          <p:cNvSpPr txBox="1"/>
          <p:nvPr/>
        </p:nvSpPr>
        <p:spPr>
          <a:xfrm>
            <a:off x="425775" y="4337250"/>
            <a:ext cx="40587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0000"/>
                </a:solidFill>
                <a:latin typeface="Raleway"/>
                <a:ea typeface="Raleway"/>
                <a:cs typeface="Raleway"/>
                <a:sym typeface="Raleway"/>
              </a:rPr>
              <a:t>I was below the $90 budget.  </a:t>
            </a:r>
            <a:endParaRPr b="1">
              <a:solidFill>
                <a:srgbClr val="FF0000"/>
              </a:solidFill>
              <a:latin typeface="Raleway"/>
              <a:ea typeface="Raleway"/>
              <a:cs typeface="Raleway"/>
              <a:sym typeface="Raleway"/>
            </a:endParaRPr>
          </a:p>
          <a:p>
            <a:pPr indent="0" lvl="0" marL="0" rtl="0" algn="l">
              <a:spcBef>
                <a:spcPts val="0"/>
              </a:spcBef>
              <a:spcAft>
                <a:spcPts val="0"/>
              </a:spcAft>
              <a:buNone/>
            </a:pPr>
            <a:r>
              <a:rPr b="1" lang="en">
                <a:solidFill>
                  <a:srgbClr val="FF0000"/>
                </a:solidFill>
                <a:latin typeface="Raleway"/>
                <a:ea typeface="Raleway"/>
                <a:cs typeface="Raleway"/>
                <a:sym typeface="Raleway"/>
              </a:rPr>
              <a:t>Give yourself a high 5 if you were too!  </a:t>
            </a:r>
            <a:endParaRPr b="1">
              <a:solidFill>
                <a:srgbClr val="FF0000"/>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1000"/>
                                        <p:tgtEl>
                                          <p:spTgt spid="2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1000"/>
                                        <p:tgtEl>
                                          <p:spTgt spid="24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1"/>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lt1"/>
                </a:solidFill>
                <a:highlight>
                  <a:schemeClr val="dk1"/>
                </a:highlight>
              </a:rPr>
              <a:t> Learn to Comparison Shop </a:t>
            </a:r>
            <a:r>
              <a:rPr lang="en">
                <a:solidFill>
                  <a:srgbClr val="6AA84F"/>
                </a:solidFill>
              </a:rPr>
              <a:t>.</a:t>
            </a:r>
            <a:endParaRPr sz="3600">
              <a:solidFill>
                <a:srgbClr val="6AA84F"/>
              </a:solidFill>
            </a:endParaRPr>
          </a:p>
          <a:p>
            <a:pPr indent="0" lvl="0" marL="0" rtl="0" algn="l">
              <a:spcBef>
                <a:spcPts val="0"/>
              </a:spcBef>
              <a:spcAft>
                <a:spcPts val="0"/>
              </a:spcAft>
              <a:buNone/>
            </a:pPr>
            <a:r>
              <a:t/>
            </a:r>
            <a:endParaRPr/>
          </a:p>
        </p:txBody>
      </p:sp>
      <p:sp>
        <p:nvSpPr>
          <p:cNvPr id="259" name="Google Shape;259;p31"/>
          <p:cNvSpPr txBox="1"/>
          <p:nvPr>
            <p:ph idx="4294967295" type="subTitle"/>
          </p:nvPr>
        </p:nvSpPr>
        <p:spPr>
          <a:xfrm>
            <a:off x="429825" y="989675"/>
            <a:ext cx="7541100" cy="264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400">
                <a:solidFill>
                  <a:schemeClr val="dk2"/>
                </a:solidFill>
                <a:latin typeface="Raleway"/>
                <a:ea typeface="Raleway"/>
                <a:cs typeface="Raleway"/>
                <a:sym typeface="Raleway"/>
              </a:rPr>
              <a:t>So what did you learn?</a:t>
            </a:r>
            <a:r>
              <a:rPr b="1" lang="en" sz="2400">
                <a:latin typeface="Raleway"/>
                <a:ea typeface="Raleway"/>
                <a:cs typeface="Raleway"/>
                <a:sym typeface="Raleway"/>
              </a:rPr>
              <a:t>                                                                           </a:t>
            </a:r>
            <a:r>
              <a:rPr lang="en" sz="1500">
                <a:solidFill>
                  <a:schemeClr val="dk2"/>
                </a:solidFill>
                <a:latin typeface="Raleway"/>
                <a:ea typeface="Raleway"/>
                <a:cs typeface="Raleway"/>
                <a:sym typeface="Raleway"/>
              </a:rPr>
              <a:t>When we shop online we need to really pay attention to price, shipping, quality, even size and quantity will matter.  Often times you might be purchasing something like a new perfume or your favorite body soap online, and when it ships the bottle is much smaller than it appears.  Or even in the example I did here, the dog dishes I had selected, came in 3 different sizes, but on some of the sites I used, the Medium cost $4 more than the Large.  So you just cannot be thorough enough!  Do your research, put things in your cart for later, and check other sellers, read your reviews!  </a:t>
            </a:r>
            <a:endParaRPr sz="1500">
              <a:solidFill>
                <a:schemeClr val="dk2"/>
              </a:solidFill>
              <a:latin typeface="Raleway"/>
              <a:ea typeface="Raleway"/>
              <a:cs typeface="Raleway"/>
              <a:sym typeface="Raleway"/>
            </a:endParaRPr>
          </a:p>
          <a:p>
            <a:pPr indent="0" lvl="0" marL="0" rtl="0" algn="l">
              <a:spcBef>
                <a:spcPts val="1600"/>
              </a:spcBef>
              <a:spcAft>
                <a:spcPts val="1600"/>
              </a:spcAft>
              <a:buNone/>
            </a:pPr>
            <a:r>
              <a:t/>
            </a:r>
            <a:endParaRPr b="1" sz="1600">
              <a:latin typeface="Raleway"/>
              <a:ea typeface="Raleway"/>
              <a:cs typeface="Raleway"/>
              <a:sym typeface="Raleway"/>
            </a:endParaRPr>
          </a:p>
        </p:txBody>
      </p:sp>
      <p:sp>
        <p:nvSpPr>
          <p:cNvPr id="260" name="Google Shape;260;p31"/>
          <p:cNvSpPr txBox="1"/>
          <p:nvPr/>
        </p:nvSpPr>
        <p:spPr>
          <a:xfrm>
            <a:off x="429825" y="3331575"/>
            <a:ext cx="6604800" cy="13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CC0000"/>
                </a:solidFill>
              </a:rPr>
              <a:t>So...now for just a little homework on your own: Think of one thing you really would like that you could spend your own savings or allowance on:  maybe some AirPods you have been wanting, a new bike, a DVD of a recent release, or something cute for your room like a fluffy bean bag. Now go online to 3-4 different websites and try to find the best value (not the best price...the best quality and price combined)! </a:t>
            </a:r>
            <a:endParaRPr b="1">
              <a:solidFill>
                <a:srgbClr val="CC0000"/>
              </a:solidFill>
            </a:endParaRPr>
          </a:p>
        </p:txBody>
      </p:sp>
      <p:pic>
        <p:nvPicPr>
          <p:cNvPr id="261" name="Google Shape;261;p31"/>
          <p:cNvPicPr preferRelativeResize="0"/>
          <p:nvPr/>
        </p:nvPicPr>
        <p:blipFill>
          <a:blip r:embed="rId3">
            <a:alphaModFix/>
          </a:blip>
          <a:stretch>
            <a:fillRect/>
          </a:stretch>
        </p:blipFill>
        <p:spPr>
          <a:xfrm>
            <a:off x="6608150" y="2547500"/>
            <a:ext cx="2866775" cy="2367400"/>
          </a:xfrm>
          <a:prstGeom prst="rect">
            <a:avLst/>
          </a:prstGeom>
          <a:noFill/>
          <a:ln>
            <a:noFill/>
          </a:ln>
        </p:spPr>
      </p:pic>
      <p:pic>
        <p:nvPicPr>
          <p:cNvPr id="262" name="Google Shape;262;p31"/>
          <p:cNvPicPr preferRelativeResize="0"/>
          <p:nvPr/>
        </p:nvPicPr>
        <p:blipFill rotWithShape="1">
          <a:blip r:embed="rId4">
            <a:alphaModFix/>
          </a:blip>
          <a:srcRect b="3104" l="0" r="0" t="3095"/>
          <a:stretch/>
        </p:blipFill>
        <p:spPr>
          <a:xfrm flipH="1">
            <a:off x="7251523" y="207953"/>
            <a:ext cx="1732431" cy="16241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1000"/>
                                        <p:tgtEl>
                                          <p:spTgt spid="26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1000"/>
                                        <p:tgtEl>
                                          <p:spTgt spid="26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2"/>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Learn to Comparison Shop </a:t>
            </a:r>
            <a:r>
              <a:rPr lang="en">
                <a:solidFill>
                  <a:srgbClr val="FFFFFF"/>
                </a:solidFill>
              </a:rPr>
              <a:t>.</a:t>
            </a:r>
            <a:endParaRPr sz="3600">
              <a:solidFill>
                <a:srgbClr val="FFFFFF"/>
              </a:solidFill>
            </a:endParaRPr>
          </a:p>
          <a:p>
            <a:pPr indent="0" lvl="0" marL="0" rtl="0" algn="l">
              <a:spcBef>
                <a:spcPts val="0"/>
              </a:spcBef>
              <a:spcAft>
                <a:spcPts val="0"/>
              </a:spcAft>
              <a:buNone/>
            </a:pPr>
            <a:r>
              <a:t/>
            </a:r>
            <a:endParaRPr/>
          </a:p>
        </p:txBody>
      </p:sp>
      <p:sp>
        <p:nvSpPr>
          <p:cNvPr id="268" name="Google Shape;268;p32"/>
          <p:cNvSpPr txBox="1"/>
          <p:nvPr>
            <p:ph idx="4294967295" type="subTitle"/>
          </p:nvPr>
        </p:nvSpPr>
        <p:spPr>
          <a:xfrm>
            <a:off x="429825" y="989675"/>
            <a:ext cx="7541100" cy="2649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600">
                <a:latin typeface="Raleway"/>
                <a:ea typeface="Raleway"/>
                <a:cs typeface="Raleway"/>
                <a:sym typeface="Raleway"/>
              </a:rPr>
              <a:t>Take a few minutes to do your homework.  Don’t actually buy anything!!!</a:t>
            </a:r>
            <a:endParaRPr sz="1600">
              <a:latin typeface="Raleway"/>
              <a:ea typeface="Raleway"/>
              <a:cs typeface="Raleway"/>
              <a:sym typeface="Raleway"/>
            </a:endParaRPr>
          </a:p>
          <a:p>
            <a:pPr indent="0" lvl="0" marL="0" rtl="0" algn="l">
              <a:lnSpc>
                <a:spcPct val="100000"/>
              </a:lnSpc>
              <a:spcBef>
                <a:spcPts val="0"/>
              </a:spcBef>
              <a:spcAft>
                <a:spcPts val="0"/>
              </a:spcAft>
              <a:buClr>
                <a:schemeClr val="dk2"/>
              </a:buClr>
              <a:buSzPts val="1100"/>
              <a:buFont typeface="Arial"/>
              <a:buNone/>
            </a:pPr>
            <a:r>
              <a:rPr lang="en" sz="1600">
                <a:latin typeface="Raleway"/>
                <a:ea typeface="Raleway"/>
                <a:cs typeface="Raleway"/>
                <a:sym typeface="Raleway"/>
              </a:rPr>
              <a:t>You have about 5 minutes, just as long as these videos for background noise!</a:t>
            </a:r>
            <a:endParaRPr sz="1600">
              <a:latin typeface="Raleway"/>
              <a:ea typeface="Raleway"/>
              <a:cs typeface="Raleway"/>
              <a:sym typeface="Raleway"/>
            </a:endParaRPr>
          </a:p>
          <a:p>
            <a:pPr indent="0" lvl="0" marL="0" rtl="0" algn="l">
              <a:spcBef>
                <a:spcPts val="0"/>
              </a:spcBef>
              <a:spcAft>
                <a:spcPts val="1600"/>
              </a:spcAft>
              <a:buNone/>
            </a:pPr>
            <a:r>
              <a:t/>
            </a:r>
            <a:endParaRPr sz="1600">
              <a:latin typeface="Raleway"/>
              <a:ea typeface="Raleway"/>
              <a:cs typeface="Raleway"/>
              <a:sym typeface="Raleway"/>
            </a:endParaRPr>
          </a:p>
        </p:txBody>
      </p:sp>
      <p:pic>
        <p:nvPicPr>
          <p:cNvPr id="269" name="Google Shape;269;p32"/>
          <p:cNvPicPr preferRelativeResize="0"/>
          <p:nvPr/>
        </p:nvPicPr>
        <p:blipFill>
          <a:blip r:embed="rId3">
            <a:alphaModFix/>
          </a:blip>
          <a:stretch>
            <a:fillRect/>
          </a:stretch>
        </p:blipFill>
        <p:spPr>
          <a:xfrm>
            <a:off x="6608150" y="2547500"/>
            <a:ext cx="2866775" cy="2367400"/>
          </a:xfrm>
          <a:prstGeom prst="rect">
            <a:avLst/>
          </a:prstGeom>
          <a:noFill/>
          <a:ln>
            <a:noFill/>
          </a:ln>
        </p:spPr>
      </p:pic>
      <p:pic>
        <p:nvPicPr>
          <p:cNvPr id="270" name="Google Shape;270;p32"/>
          <p:cNvPicPr preferRelativeResize="0"/>
          <p:nvPr/>
        </p:nvPicPr>
        <p:blipFill rotWithShape="1">
          <a:blip r:embed="rId4">
            <a:alphaModFix/>
          </a:blip>
          <a:srcRect b="3104" l="0" r="0" t="3095"/>
          <a:stretch/>
        </p:blipFill>
        <p:spPr>
          <a:xfrm flipH="1">
            <a:off x="7251523" y="131753"/>
            <a:ext cx="1732431" cy="1624154"/>
          </a:xfrm>
          <a:prstGeom prst="rect">
            <a:avLst/>
          </a:prstGeom>
          <a:noFill/>
          <a:ln>
            <a:noFill/>
          </a:ln>
        </p:spPr>
      </p:pic>
      <p:pic>
        <p:nvPicPr>
          <p:cNvPr descr="This is a video I made for the senior girls' church talent show. Hope you enjoy! If you read this comment your favorite part!" id="271" name="Google Shape;271;p32" title="Thrift Shop- Kidz Bop Version Remake">
            <a:hlinkClick r:id="rId5"/>
          </p:cNvPr>
          <p:cNvPicPr preferRelativeResize="0"/>
          <p:nvPr/>
        </p:nvPicPr>
        <p:blipFill>
          <a:blip r:embed="rId6">
            <a:alphaModFix/>
          </a:blip>
          <a:stretch>
            <a:fillRect/>
          </a:stretch>
        </p:blipFill>
        <p:spPr>
          <a:xfrm>
            <a:off x="423700" y="1822975"/>
            <a:ext cx="3454900" cy="2591175"/>
          </a:xfrm>
          <a:prstGeom prst="rect">
            <a:avLst/>
          </a:prstGeom>
          <a:noFill/>
          <a:ln>
            <a:noFill/>
          </a:ln>
        </p:spPr>
      </p:pic>
      <p:pic>
        <p:nvPicPr>
          <p:cNvPr descr="TICKETS TO THE FIRST LEG OF ‘PENTATONIX: THE WORLD TOUR' ON SALE NOW&#10;http://www.ptxofficial.com/tour&#10; &#10;5/11/2019 - Oracle Arena - Oakland, CA&#10;5/14/2019 - Save Mart Center - Fresno, CA&#10;5/16/2019 - The Forum - Inglewood, CA  &#10;5/19/2019 - Pepsi Center - Denver, CO&#10;5/21/2019 - BOK Center - Tulsa, OK&#10;5/23/2019 - AT&amp;T Center - San Antonio, TX&#10;5/25/2019 - Von Braun Center - Huntsville, AL&#10;5/26/2019 - KFC Yum! Center - Louisville, KY&#10;5/30/2019 - Greensboro Coliseum Complex - Greensboro, NC&#10;6/1/2019 - Amway Center - Orlando, FL&#10;6/2/2019 - James Brown Arena - Augusta, GA&#10;6/4/2019 - PPL Center - Allentown, PA&#10;6/6/2019 - Madison Square Garden - New York, NY&#10;6/8/2019 - DCU Center - Worcester, MA&#10;6/9/2019 - Mark G Etess Arena - Atlantic City, NJ&#10;6/11/2019 - Centre Bell - Montreal, Canada&#10;6/13/2019 - Mohegan Sun Arena - Uncasville, CT&#10;6/15/2019 - Van Andel Arena - Grand Rapids, MI&#10;6/16/2019 - Nationwide Arena - Columbus, OH&#10;6/18/2019 - Fiserv Forum - Milwaukee, WI&#10;6/20/2019 - Bridgestone Arena - Nashville, TN&#10;6/22/2019 - Taxslayer Center - Moline, IL&#10;6/23/2019 - Resch Center - Green Bay, WI&#10;6/25/2019 - Xcel Energy Center - St. Paul, MN&#10;6/26/2019 - Fargodome - Fargo, ND&#10;6/28/2019 - Scotiabank Saddledome - Calgary, Canada&#10;6/30/2019 - Rogers Place - Edmonton, Canada&#10;7/2/2019 - Rogers Arena - Vancouver, Canada&#10;7/3/2019 - Tacoma Dome - Tacoma, WA&#10;7/6/2019 - Mandalay Bay Events Center - Las Vegas, NV&#10;7/7/2019 - Lake Tahoe Outdoor Arena at Harveys - Stateline, NV &#10;8/11/2019 - Hollywood Casino Amphitheatre - Maryland Heights, MO&#10;8/13/2019 - Starlight Theatre - Kansas City, MO&#10;8/14/2019 - Illinois State Fair - Springfield, IL&#10;8/15/2019 - Ravinia Festival - Highland Park, IL&#10;8/17/2019 - Iowa State Fair - Des Moines, IA&#10;8/19/2019 - Brandon Amphitheater - Brandon, MS&#10;8/20/2019 - Amphitheater at the Wharf - Orange Beach, AL&#10;8/22/2019 - Tuscaloosa Amphitheater - Tuscaloosa, AL&#10;8/24/2019 - Daily's Place - Jacksonville, FL&#10;8/26/2019 - Merriweather Post Pavillion - Columbia, MD&#10;8/27/2019 - Constellation Brands – Marvin Sands Performing Arts Center (CMAC) - Canandaigua, NY&#10;8/29/2019 - Bank of New Hampshire Pavilion - Gilford, NH&#10;8/31/2019 - Bethel Woods Center for the Arts - Bethel, NY&#10;9/1/2019 - Canfield Fair – Canfield, OH&#10; &#10; &#10;GET ‘THE SOUND OF SILENCE' NOW! http://smarturl.it/TS0Sptx?IQid=yt&#10;iTunes - http://smarturl.it/TS0Sptx/itunes?IQid=yt&#10;Apple Music - http://smarturl.it/TS0Sptx/applemusic?IQid=yt&#10;Spotify - http://smarturl.it/TS0Sptx/spotify?IQid=yt&#10;Amazon - http://smarturl.it/TS0Sptx/az?IQid=yt&#10;Google Play - http://smarturl.it/TS0Sptx/googleplay?IQid=yt&#10; &#10;Join our Patreon Fan Page!! http://www.patreon.com/pentatonix&#10; &#10;BUY CHRISTMAS IS HERE!&#10;http://smarturl.it/pTXmasIsHere?IQid=yt&#10; &#10;BUY PTX PRESENTS: TOP POP, VOL.&#10;http://smarturl.it/PTXTPV1?IQid=yt&#10; &#10;BUY PENTATONIX THE ALBUM&#10;http://smarturl.it/PTXalbum?IQid=yt&#10; &#10;BUY PTX VOL. 4 - CLASSICS EP&#10;http://smarturl.it/PTXVol4iT?IQid=yt&#10; &#10;BUY PTX VOL III&#10;http://smarturl.it/PTXVol3?IQId=yt&#10; &#10;BUY PTX VOL II&#10;http://smarturl.it/PTXVolume2?IQid=yt&#10; &#10;BUY PTX VOL I&#10;http://smarturl.it/PTXVol1?IQid=yt&#10;  &#10;BUY A PENTATONIX CHRISTMAS (DELUXE)&#10;http://smarturl.it/APTXmasDlxD?IQid=yt&#10; &#10;BUY THAT'S CHRISTMAS TO ME (DELUXE)&#10;http://smarturl.it/TCTMDlxiT?IQid=yt&#10; &#10;BUY PTXMAS&#10;http://smarturl.it/PTXmas?IQId=yt&#10; &#10;STREAM CHRISTMAS IS HERE!&#10;http://smarturl.it/pTXmasIsHere?IQid=yt&#10; &#10;STREAM PTX PRESENTS: TOP POP, VOL.&#10;http://smarturl.it/PTXTPV1?IQid=yt&#10; &#10;STREAM PENTATONIX THE ALBUM&#10;http://smarturl.it/PTXalbumS?IQid=yt&#10; &#10;STREAM PTX VOL. 4 - CLASSICS EP&#10;http://smarturl.it/StreamPTXVol4?IQid=yt&#10; &#10;STREAM PTX VOL III&#10;http://smarturl.it/PTXVol3Spot?IQid=yt&#10; &#10;STREAM PTX VOL II&#10;http://smarturl.it/PTXV2Spotify?IQid=yt&#10; &#10;STREAM PTX VOL I&#10;http://smarturl.it/PTXV1Spotify?IQid=yt&#10;  &#10;STREAM A PENTATONIX CHRISTMAS (DELUXE)&#10;http://smarturl.it/APTXmasDlxD/spotif...&#10; &#10;STREAM THAT'S CHRISTMAS TO ME (DELUXE)&#10;http://smarturl.it/TCTMDlxS?IQid=yt&#10; &#10;STREAM PTXMAS&#10;http://smarturl.it/PTXmas1Sp?IQid=yt&#10; &#10;ON MY WAY HOME&#10;THE DOCUMENTARY | AVAILABLE NOW!&#10;ITUNES: http://smarturl.it/PTXOMWHi?IQid=yt&#10;AMAZON: http://smarturl.it/PTXOMWHDVD?IQid=yt&#10; &#10;http://www.ptxofficial.com&#10;http://www.twitter.com/ptxofficial       @ptxofficial&#10;http://www.facebook.com/Pentatonix&#10;http://www.instagram.com/ptxofficial      @ptxofficial&#10;http://www.snapchat.com/add/PTXsnap" id="272" name="Google Shape;272;p32" title="Thrift Shop - Pentatonix (Macklemore &amp; Ryan Lewis cover)">
            <a:hlinkClick r:id="rId7"/>
          </p:cNvPr>
          <p:cNvPicPr preferRelativeResize="0"/>
          <p:nvPr/>
        </p:nvPicPr>
        <p:blipFill>
          <a:blip r:embed="rId8">
            <a:alphaModFix/>
          </a:blip>
          <a:stretch>
            <a:fillRect/>
          </a:stretch>
        </p:blipFill>
        <p:spPr>
          <a:xfrm>
            <a:off x="3951325" y="1822975"/>
            <a:ext cx="3454900" cy="2591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t>Anyone want to share the surprising deals they found?</a:t>
            </a:r>
            <a:endParaRPr sz="3600"/>
          </a:p>
          <a:p>
            <a:pPr indent="0" lvl="0" marL="0" rtl="0" algn="ctr">
              <a:spcBef>
                <a:spcPts val="0"/>
              </a:spcBef>
              <a:spcAft>
                <a:spcPts val="0"/>
              </a:spcAft>
              <a:buNone/>
            </a:pPr>
            <a:r>
              <a:rPr lang="en" sz="3600"/>
              <a:t>Anyone find an amazing deal? </a:t>
            </a:r>
            <a:endParaRPr sz="3600"/>
          </a:p>
        </p:txBody>
      </p:sp>
      <p:pic>
        <p:nvPicPr>
          <p:cNvPr id="278" name="Google Shape;278;p33"/>
          <p:cNvPicPr preferRelativeResize="0"/>
          <p:nvPr/>
        </p:nvPicPr>
        <p:blipFill>
          <a:blip r:embed="rId3">
            <a:alphaModFix/>
          </a:blip>
          <a:stretch>
            <a:fillRect/>
          </a:stretch>
        </p:blipFill>
        <p:spPr>
          <a:xfrm>
            <a:off x="6608150" y="2547500"/>
            <a:ext cx="2866775" cy="2367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Find Out How                  to Use Online Reviews.</a:t>
            </a:r>
            <a:endParaRPr/>
          </a:p>
        </p:txBody>
      </p:sp>
      <p:pic>
        <p:nvPicPr>
          <p:cNvPr id="284" name="Google Shape;284;p34"/>
          <p:cNvPicPr preferRelativeResize="0"/>
          <p:nvPr/>
        </p:nvPicPr>
        <p:blipFill>
          <a:blip r:embed="rId3">
            <a:alphaModFix/>
          </a:blip>
          <a:stretch>
            <a:fillRect/>
          </a:stretch>
        </p:blipFill>
        <p:spPr>
          <a:xfrm>
            <a:off x="1358725" y="2939475"/>
            <a:ext cx="1858775" cy="1277500"/>
          </a:xfrm>
          <a:prstGeom prst="rect">
            <a:avLst/>
          </a:prstGeom>
          <a:noFill/>
          <a:ln>
            <a:noFill/>
          </a:ln>
        </p:spPr>
      </p:pic>
      <p:sp>
        <p:nvSpPr>
          <p:cNvPr id="285" name="Google Shape;285;p34"/>
          <p:cNvSpPr/>
          <p:nvPr/>
        </p:nvSpPr>
        <p:spPr>
          <a:xfrm>
            <a:off x="4756075" y="4369025"/>
            <a:ext cx="973800" cy="29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4"/>
          <p:cNvSpPr txBox="1"/>
          <p:nvPr>
            <p:ph idx="2" type="body"/>
          </p:nvPr>
        </p:nvSpPr>
        <p:spPr>
          <a:xfrm>
            <a:off x="4939500" y="952800"/>
            <a:ext cx="38370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400">
                <a:solidFill>
                  <a:srgbClr val="FFFFFF"/>
                </a:solidFill>
                <a:latin typeface="Raleway"/>
                <a:ea typeface="Raleway"/>
                <a:cs typeface="Raleway"/>
                <a:sym typeface="Raleway"/>
              </a:rPr>
              <a:t>So, did anyone notice on the items we bought for Bowser, how the online reviews were sometimes super low?</a:t>
            </a:r>
            <a:endParaRPr b="1" sz="14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t/>
            </a:r>
            <a:endParaRPr b="1" sz="11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rPr b="1" lang="en" sz="1400">
                <a:solidFill>
                  <a:srgbClr val="FFFFFF"/>
                </a:solidFill>
                <a:latin typeface="Raleway"/>
                <a:ea typeface="Raleway"/>
                <a:cs typeface="Raleway"/>
                <a:sym typeface="Raleway"/>
              </a:rPr>
              <a:t>Or sometimes there were thousands of reviews at one shop and at other shops there might have only been a handful of reviews?</a:t>
            </a:r>
            <a:endParaRPr b="1" sz="14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t/>
            </a:r>
            <a:endParaRPr b="1" sz="11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rPr b="1" lang="en" sz="1400">
                <a:solidFill>
                  <a:srgbClr val="FFFFFF"/>
                </a:solidFill>
                <a:latin typeface="Raleway"/>
                <a:ea typeface="Raleway"/>
                <a:cs typeface="Raleway"/>
                <a:sym typeface="Raleway"/>
              </a:rPr>
              <a:t>Stores know that their consumer is their biggest advertisement for their product.  Have you ever bought something and received that email to go back to the website and place a review?  Those are important to drive up sales.  </a:t>
            </a:r>
            <a:endParaRPr b="1" sz="14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t/>
            </a:r>
            <a:endParaRPr b="1" sz="11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rPr b="1" lang="en" sz="1400" u="sng">
                <a:solidFill>
                  <a:srgbClr val="000000"/>
                </a:solidFill>
                <a:latin typeface="Raleway"/>
                <a:ea typeface="Raleway"/>
                <a:cs typeface="Raleway"/>
                <a:sym typeface="Raleway"/>
              </a:rPr>
              <a:t>It is important</a:t>
            </a:r>
            <a:r>
              <a:rPr b="1" lang="en" sz="1400">
                <a:solidFill>
                  <a:srgbClr val="000000"/>
                </a:solidFill>
                <a:latin typeface="Raleway"/>
                <a:ea typeface="Raleway"/>
                <a:cs typeface="Raleway"/>
                <a:sym typeface="Raleway"/>
              </a:rPr>
              <a:t> to read and understand those reviews to assist you on your purchases. </a:t>
            </a:r>
            <a:r>
              <a:rPr b="1" lang="en" sz="1400">
                <a:solidFill>
                  <a:srgbClr val="FFFFFF"/>
                </a:solidFill>
                <a:latin typeface="Raleway"/>
                <a:ea typeface="Raleway"/>
                <a:cs typeface="Raleway"/>
                <a:sym typeface="Raleway"/>
              </a:rPr>
              <a:t> </a:t>
            </a:r>
            <a:endParaRPr b="1" sz="14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t/>
            </a:r>
            <a:endParaRPr b="1" sz="1100">
              <a:solidFill>
                <a:srgbClr val="FFFFFF"/>
              </a:solidFill>
              <a:latin typeface="Raleway"/>
              <a:ea typeface="Raleway"/>
              <a:cs typeface="Raleway"/>
              <a:sym typeface="Raleway"/>
            </a:endParaRPr>
          </a:p>
          <a:p>
            <a:pPr indent="0" lvl="0" marL="0" rtl="0" algn="l">
              <a:lnSpc>
                <a:spcPct val="100000"/>
              </a:lnSpc>
              <a:spcBef>
                <a:spcPts val="0"/>
              </a:spcBef>
              <a:spcAft>
                <a:spcPts val="0"/>
              </a:spcAft>
              <a:buNone/>
            </a:pPr>
            <a:r>
              <a:rPr b="1" lang="en" sz="1400">
                <a:solidFill>
                  <a:srgbClr val="FFFFFF"/>
                </a:solidFill>
                <a:latin typeface="Raleway"/>
                <a:ea typeface="Raleway"/>
                <a:cs typeface="Raleway"/>
                <a:sym typeface="Raleway"/>
              </a:rPr>
              <a:t>On the next page we will look at some fun reviews that we found online.</a:t>
            </a:r>
            <a:endParaRPr b="1" sz="1400">
              <a:solidFill>
                <a:srgbClr val="FFFFFF"/>
              </a:solidFill>
              <a:latin typeface="Raleway"/>
              <a:ea typeface="Raleway"/>
              <a:cs typeface="Raleway"/>
              <a:sym typeface="Raleway"/>
            </a:endParaRPr>
          </a:p>
          <a:p>
            <a:pPr indent="0" lvl="0" marL="0" rtl="0" algn="l">
              <a:spcBef>
                <a:spcPts val="0"/>
              </a:spcBef>
              <a:spcAft>
                <a:spcPts val="1600"/>
              </a:spcAft>
              <a:buNone/>
            </a:pPr>
            <a:r>
              <a:t/>
            </a:r>
            <a:endParaRPr sz="1400">
              <a:solidFill>
                <a:srgbClr val="FFFFFF"/>
              </a:solidFill>
              <a:latin typeface="Raleway"/>
              <a:ea typeface="Raleway"/>
              <a:cs typeface="Raleway"/>
              <a:sym typeface="Raleway"/>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Find Out How to Use Online Reviews. </a:t>
            </a:r>
            <a:r>
              <a:rPr lang="en">
                <a:solidFill>
                  <a:srgbClr val="FFFFFF"/>
                </a:solidFill>
              </a:rPr>
              <a:t>.</a:t>
            </a:r>
            <a:endParaRPr sz="3600">
              <a:solidFill>
                <a:srgbClr val="FFFFFF"/>
              </a:solidFill>
            </a:endParaRPr>
          </a:p>
          <a:p>
            <a:pPr indent="0" lvl="0" marL="0" rtl="0" algn="l">
              <a:spcBef>
                <a:spcPts val="0"/>
              </a:spcBef>
              <a:spcAft>
                <a:spcPts val="0"/>
              </a:spcAft>
              <a:buNone/>
            </a:pPr>
            <a:r>
              <a:t/>
            </a:r>
            <a:endParaRPr>
              <a:solidFill>
                <a:schemeClr val="lt1"/>
              </a:solidFill>
              <a:highlight>
                <a:schemeClr val="dk1"/>
              </a:highlight>
            </a:endParaRPr>
          </a:p>
          <a:p>
            <a:pPr indent="0" lvl="0" marL="0" rtl="0" algn="ctr">
              <a:spcBef>
                <a:spcPts val="0"/>
              </a:spcBef>
              <a:spcAft>
                <a:spcPts val="0"/>
              </a:spcAft>
              <a:buClr>
                <a:schemeClr val="dk2"/>
              </a:buClr>
              <a:buSzPts val="1100"/>
              <a:buFont typeface="Arial"/>
              <a:buNone/>
            </a:pPr>
            <a:r>
              <a:t/>
            </a:r>
            <a:endParaRPr sz="3600">
              <a:solidFill>
                <a:schemeClr val="dk1"/>
              </a:solidFill>
            </a:endParaRPr>
          </a:p>
        </p:txBody>
      </p:sp>
      <p:pic>
        <p:nvPicPr>
          <p:cNvPr id="292" name="Google Shape;292;p35"/>
          <p:cNvPicPr preferRelativeResize="0"/>
          <p:nvPr/>
        </p:nvPicPr>
        <p:blipFill rotWithShape="1">
          <a:blip r:embed="rId3">
            <a:alphaModFix/>
          </a:blip>
          <a:srcRect b="11917" l="0" r="0" t="0"/>
          <a:stretch/>
        </p:blipFill>
        <p:spPr>
          <a:xfrm>
            <a:off x="262563" y="1336350"/>
            <a:ext cx="8618874" cy="323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292"/>
                                        </p:tgtEl>
                                        <p:attrNameLst>
                                          <p:attrName>ppt_y</p:attrName>
                                        </p:attrNameLst>
                                      </p:cBhvr>
                                      <p:tavLst>
                                        <p:tav fmla="" tm="0">
                                          <p:val>
                                            <p:strVal val="#ppt_y"/>
                                          </p:val>
                                        </p:tav>
                                        <p:tav fmla="" tm="100000">
                                          <p:val>
                                            <p:strVal val="#ppt_y-1"/>
                                          </p:val>
                                        </p:tav>
                                      </p:tavLst>
                                    </p:anim>
                                    <p:set>
                                      <p:cBhvr>
                                        <p:cTn dur="1" fill="hold">
                                          <p:stCondLst>
                                            <p:cond delay="1000"/>
                                          </p:stCondLst>
                                        </p:cTn>
                                        <p:tgtEl>
                                          <p:spTgt spid="29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Find Out How to Use Online Reviews. </a:t>
            </a:r>
            <a:r>
              <a:rPr lang="en">
                <a:solidFill>
                  <a:srgbClr val="FFFFFF"/>
                </a:solidFill>
              </a:rPr>
              <a:t>.</a:t>
            </a:r>
            <a:endParaRPr sz="3600">
              <a:solidFill>
                <a:srgbClr val="FFFFFF"/>
              </a:solidFill>
            </a:endParaRPr>
          </a:p>
          <a:p>
            <a:pPr indent="0" lvl="0" marL="0" rtl="0" algn="ctr">
              <a:spcBef>
                <a:spcPts val="0"/>
              </a:spcBef>
              <a:spcAft>
                <a:spcPts val="0"/>
              </a:spcAft>
              <a:buNone/>
            </a:pPr>
            <a:r>
              <a:t/>
            </a:r>
            <a:endParaRPr sz="3600">
              <a:solidFill>
                <a:schemeClr val="dk1"/>
              </a:solidFill>
            </a:endParaRPr>
          </a:p>
        </p:txBody>
      </p:sp>
      <p:pic>
        <p:nvPicPr>
          <p:cNvPr id="298" name="Google Shape;298;p36"/>
          <p:cNvPicPr preferRelativeResize="0"/>
          <p:nvPr/>
        </p:nvPicPr>
        <p:blipFill rotWithShape="1">
          <a:blip r:embed="rId3">
            <a:alphaModFix/>
          </a:blip>
          <a:srcRect b="2171" l="0" r="0" t="0"/>
          <a:stretch/>
        </p:blipFill>
        <p:spPr>
          <a:xfrm>
            <a:off x="369000" y="1032275"/>
            <a:ext cx="8405075" cy="4111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1000"/>
                                        <p:tgtEl>
                                          <p:spTgt spid="29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298"/>
                                        </p:tgtEl>
                                        <p:attrNameLst>
                                          <p:attrName>ppt_y</p:attrName>
                                        </p:attrNameLst>
                                      </p:cBhvr>
                                      <p:tavLst>
                                        <p:tav fmla="" tm="0">
                                          <p:val>
                                            <p:strVal val="#ppt_y"/>
                                          </p:val>
                                        </p:tav>
                                        <p:tav fmla="" tm="100000">
                                          <p:val>
                                            <p:strVal val="#ppt_y-1"/>
                                          </p:val>
                                        </p:tav>
                                      </p:tavLst>
                                    </p:anim>
                                    <p:set>
                                      <p:cBhvr>
                                        <p:cTn dur="1" fill="hold">
                                          <p:stCondLst>
                                            <p:cond delay="1000"/>
                                          </p:stCondLst>
                                        </p:cTn>
                                        <p:tgtEl>
                                          <p:spTgt spid="29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7"/>
          <p:cNvSpPr txBox="1"/>
          <p:nvPr>
            <p:ph type="title"/>
          </p:nvPr>
        </p:nvSpPr>
        <p:spPr>
          <a:xfrm>
            <a:off x="265500" y="2616550"/>
            <a:ext cx="2873700" cy="1318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Find Out How                  to Use Online Reviews.</a:t>
            </a:r>
            <a:endParaRPr/>
          </a:p>
        </p:txBody>
      </p:sp>
      <p:sp>
        <p:nvSpPr>
          <p:cNvPr id="304" name="Google Shape;304;p37"/>
          <p:cNvSpPr/>
          <p:nvPr/>
        </p:nvSpPr>
        <p:spPr>
          <a:xfrm>
            <a:off x="4756075" y="4369025"/>
            <a:ext cx="973800" cy="29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5" name="Google Shape;305;p37"/>
          <p:cNvPicPr preferRelativeResize="0"/>
          <p:nvPr/>
        </p:nvPicPr>
        <p:blipFill rotWithShape="1">
          <a:blip r:embed="rId3">
            <a:alphaModFix/>
          </a:blip>
          <a:srcRect b="0" l="0" r="17239" t="13971"/>
          <a:stretch/>
        </p:blipFill>
        <p:spPr>
          <a:xfrm>
            <a:off x="5316246" y="470487"/>
            <a:ext cx="3493204" cy="4202524"/>
          </a:xfrm>
          <a:prstGeom prst="rect">
            <a:avLst/>
          </a:prstGeom>
          <a:noFill/>
          <a:ln>
            <a:noFill/>
          </a:ln>
        </p:spPr>
      </p:pic>
      <p:pic>
        <p:nvPicPr>
          <p:cNvPr id="306" name="Google Shape;306;p37"/>
          <p:cNvPicPr preferRelativeResize="0"/>
          <p:nvPr/>
        </p:nvPicPr>
        <p:blipFill rotWithShape="1">
          <a:blip r:embed="rId4">
            <a:alphaModFix/>
          </a:blip>
          <a:srcRect b="0" l="0" r="0" t="12411"/>
          <a:stretch/>
        </p:blipFill>
        <p:spPr>
          <a:xfrm>
            <a:off x="2852900" y="272500"/>
            <a:ext cx="2199175" cy="4635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305"/>
                                        </p:tgtEl>
                                        <p:attrNameLst>
                                          <p:attrName>style.visibility</p:attrName>
                                        </p:attrNameLst>
                                      </p:cBhvr>
                                      <p:to>
                                        <p:strVal val="visible"/>
                                      </p:to>
                                    </p:set>
                                    <p:anim calcmode="lin" valueType="num">
                                      <p:cBhvr additive="base">
                                        <p:cTn dur="1000"/>
                                        <p:tgtEl>
                                          <p:spTgt spid="30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1000"/>
                                        <p:tgtEl>
                                          <p:spTgt spid="3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306"/>
                                        </p:tgtEl>
                                        <p:attrNameLst>
                                          <p:attrName>ppt_y</p:attrName>
                                        </p:attrNameLst>
                                      </p:cBhvr>
                                      <p:tavLst>
                                        <p:tav fmla="" tm="0">
                                          <p:val>
                                            <p:strVal val="#ppt_y"/>
                                          </p:val>
                                        </p:tav>
                                        <p:tav fmla="" tm="100000">
                                          <p:val>
                                            <p:strVal val="#ppt_y-1"/>
                                          </p:val>
                                        </p:tav>
                                      </p:tavLst>
                                    </p:anim>
                                    <p:set>
                                      <p:cBhvr>
                                        <p:cTn dur="1" fill="hold">
                                          <p:stCondLst>
                                            <p:cond delay="1000"/>
                                          </p:stCondLst>
                                        </p:cTn>
                                        <p:tgtEl>
                                          <p:spTgt spid="306"/>
                                        </p:tgtEl>
                                        <p:attrNameLst>
                                          <p:attrName>style.visibility</p:attrName>
                                        </p:attrNameLst>
                                      </p:cBhvr>
                                      <p:to>
                                        <p:strVal val="hidden"/>
                                      </p:to>
                                    </p:set>
                                  </p:childTnLst>
                                </p:cTn>
                              </p:par>
                              <p:par>
                                <p:cTn fill="hold" nodeType="withEffect" presetClass="exit" presetID="2" presetSubtype="1">
                                  <p:stCondLst>
                                    <p:cond delay="0"/>
                                  </p:stCondLst>
                                  <p:childTnLst>
                                    <p:anim calcmode="lin" valueType="num">
                                      <p:cBhvr additive="base">
                                        <p:cTn dur="1000"/>
                                        <p:tgtEl>
                                          <p:spTgt spid="305"/>
                                        </p:tgtEl>
                                        <p:attrNameLst>
                                          <p:attrName>ppt_y</p:attrName>
                                        </p:attrNameLst>
                                      </p:cBhvr>
                                      <p:tavLst>
                                        <p:tav fmla="" tm="0">
                                          <p:val>
                                            <p:strVal val="#ppt_y"/>
                                          </p:val>
                                        </p:tav>
                                        <p:tav fmla="" tm="100000">
                                          <p:val>
                                            <p:strVal val="#ppt_y-1"/>
                                          </p:val>
                                        </p:tav>
                                      </p:tavLst>
                                    </p:anim>
                                    <p:set>
                                      <p:cBhvr>
                                        <p:cTn dur="1" fill="hold">
                                          <p:stCondLst>
                                            <p:cond delay="1000"/>
                                          </p:stCondLst>
                                        </p:cTn>
                                        <p:tgtEl>
                                          <p:spTgt spid="30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8"/>
          <p:cNvSpPr txBox="1"/>
          <p:nvPr>
            <p:ph type="title"/>
          </p:nvPr>
        </p:nvSpPr>
        <p:spPr>
          <a:xfrm>
            <a:off x="406425" y="1806825"/>
            <a:ext cx="7365900" cy="154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How many of these reviews were useful? </a:t>
            </a:r>
            <a:r>
              <a:rPr lang="en" sz="3600">
                <a:highlight>
                  <a:srgbClr val="6AA84F"/>
                </a:highlight>
              </a:rPr>
              <a:t> None! </a:t>
            </a:r>
            <a:endParaRPr sz="3600">
              <a:highlight>
                <a:srgbClr val="6AA84F"/>
              </a:highlight>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Clr>
                <a:schemeClr val="dk2"/>
              </a:buClr>
              <a:buSzPts val="1100"/>
              <a:buFont typeface="Arial"/>
              <a:buNone/>
            </a:pPr>
            <a:r>
              <a:rPr lang="en" sz="1600">
                <a:solidFill>
                  <a:schemeClr val="dk2"/>
                </a:solidFill>
              </a:rPr>
              <a:t>Sure they were funny, but it’s important to read the reviews.  </a:t>
            </a:r>
            <a:endParaRPr sz="1600">
              <a:solidFill>
                <a:schemeClr val="dk2"/>
              </a:solidFill>
            </a:endParaRPr>
          </a:p>
          <a:p>
            <a:pPr indent="0" lvl="0" marL="0" rtl="0" algn="l">
              <a:spcBef>
                <a:spcPts val="0"/>
              </a:spcBef>
              <a:spcAft>
                <a:spcPts val="0"/>
              </a:spcAft>
              <a:buNone/>
            </a:pPr>
            <a:r>
              <a:rPr lang="en" sz="1600">
                <a:solidFill>
                  <a:schemeClr val="dk2"/>
                </a:solidFill>
              </a:rPr>
              <a:t>If there are a lot, read the ones that give the product 5 stars and why, and read the ones that gave the product low stars.  It’s also important to look at those dates and see if it might be an old problem that the manufacturer fixed.  And sometimes the manufacturer or seller will also respond and let the customer know that they will offer a refund.</a:t>
            </a:r>
            <a:endParaRPr sz="1600">
              <a:solidFill>
                <a:schemeClr val="dk2"/>
              </a:solidFill>
            </a:endParaRPr>
          </a:p>
          <a:p>
            <a:pPr indent="0" lvl="0" marL="0" rtl="0" algn="l">
              <a:spcBef>
                <a:spcPts val="0"/>
              </a:spcBef>
              <a:spcAft>
                <a:spcPts val="0"/>
              </a:spcAft>
              <a:buClr>
                <a:schemeClr val="dk2"/>
              </a:buClr>
              <a:buSzPts val="1100"/>
              <a:buFont typeface="Arial"/>
              <a:buNone/>
            </a:pPr>
            <a:r>
              <a:t/>
            </a:r>
            <a:endParaRPr sz="1600">
              <a:solidFill>
                <a:schemeClr val="dk2"/>
              </a:solidFill>
            </a:endParaRPr>
          </a:p>
          <a:p>
            <a:pPr indent="0" lvl="0" marL="0" rtl="0" algn="l">
              <a:spcBef>
                <a:spcPts val="0"/>
              </a:spcBef>
              <a:spcAft>
                <a:spcPts val="0"/>
              </a:spcAft>
              <a:buNone/>
            </a:pPr>
            <a:r>
              <a:rPr lang="en" sz="1600">
                <a:solidFill>
                  <a:schemeClr val="dk2"/>
                </a:solidFill>
              </a:rPr>
              <a:t>In short, the customer reviews will help you determine if a product is quality, what the fit might be like, and if it is worth the money.</a:t>
            </a:r>
            <a:r>
              <a:rPr lang="en" sz="1600">
                <a:solidFill>
                  <a:schemeClr val="dk1"/>
                </a:solidFill>
              </a:rPr>
              <a:t>.</a:t>
            </a:r>
            <a:r>
              <a:rPr lang="en" sz="1800">
                <a:highlight>
                  <a:schemeClr val="accent2"/>
                </a:highlight>
              </a:rPr>
              <a:t> </a:t>
            </a:r>
            <a:endParaRPr sz="1800">
              <a:highlight>
                <a:schemeClr val="accent2"/>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1000"/>
                                        <p:tgtEl>
                                          <p:spTgt spid="3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9"/>
          <p:cNvSpPr txBox="1"/>
          <p:nvPr>
            <p:ph type="title"/>
          </p:nvPr>
        </p:nvSpPr>
        <p:spPr>
          <a:xfrm>
            <a:off x="265500" y="7877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Check Out the Fine Print!</a:t>
            </a:r>
            <a:endParaRPr/>
          </a:p>
        </p:txBody>
      </p:sp>
      <p:sp>
        <p:nvSpPr>
          <p:cNvPr id="317" name="Google Shape;317;p39"/>
          <p:cNvSpPr/>
          <p:nvPr/>
        </p:nvSpPr>
        <p:spPr>
          <a:xfrm>
            <a:off x="4756075" y="4369025"/>
            <a:ext cx="973800" cy="29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9"/>
          <p:cNvSpPr txBox="1"/>
          <p:nvPr>
            <p:ph idx="2" type="body"/>
          </p:nvPr>
        </p:nvSpPr>
        <p:spPr>
          <a:xfrm>
            <a:off x="4939500" y="800400"/>
            <a:ext cx="38370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lang="en" sz="1600">
                <a:latin typeface="Raleway"/>
                <a:ea typeface="Raleway"/>
                <a:cs typeface="Raleway"/>
                <a:sym typeface="Raleway"/>
              </a:rPr>
              <a:t>We looked at a little bit of this online purchase fine print while doing our quick comparison shop on Bowser’s puppy items. The fine print online can often be a little less obvious when you are making a purchase. Often you have to get that item into your shopping cart, enter in your personal information, and almost be ready to click on Order Now before you realize shipping and handling costs have been added, there is sales tax on this item, and this company does not allow returns. So more than ever you need to weight out the benefits of online shopping versus picking up that item at the store.</a:t>
            </a:r>
            <a:endParaRPr b="1" sz="1600">
              <a:latin typeface="Raleway"/>
              <a:ea typeface="Raleway"/>
              <a:cs typeface="Raleway"/>
              <a:sym typeface="Raleway"/>
            </a:endParaRPr>
          </a:p>
        </p:txBody>
      </p:sp>
      <p:pic>
        <p:nvPicPr>
          <p:cNvPr id="319" name="Google Shape;319;p39"/>
          <p:cNvPicPr preferRelativeResize="0"/>
          <p:nvPr/>
        </p:nvPicPr>
        <p:blipFill>
          <a:blip r:embed="rId3">
            <a:alphaModFix/>
          </a:blip>
          <a:stretch>
            <a:fillRect/>
          </a:stretch>
        </p:blipFill>
        <p:spPr>
          <a:xfrm>
            <a:off x="981288" y="2127475"/>
            <a:ext cx="2613626" cy="26136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323" name="Shape 323"/>
        <p:cNvGrpSpPr/>
        <p:nvPr/>
      </p:nvGrpSpPr>
      <p:grpSpPr>
        <a:xfrm>
          <a:off x="0" y="0"/>
          <a:ext cx="0" cy="0"/>
          <a:chOff x="0" y="0"/>
          <a:chExt cx="0" cy="0"/>
        </a:xfrm>
      </p:grpSpPr>
      <p:sp>
        <p:nvSpPr>
          <p:cNvPr id="324" name="Google Shape;324;p40"/>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rPr>
              <a:t>Check Out the Fine Print</a:t>
            </a:r>
            <a:endParaRPr sz="3600">
              <a:solidFill>
                <a:srgbClr val="FFFFFF"/>
              </a:solidFill>
            </a:endParaRPr>
          </a:p>
        </p:txBody>
      </p:sp>
      <p:sp>
        <p:nvSpPr>
          <p:cNvPr id="325" name="Google Shape;325;p40"/>
          <p:cNvSpPr txBox="1"/>
          <p:nvPr>
            <p:ph idx="1" type="subTitle"/>
          </p:nvPr>
        </p:nvSpPr>
        <p:spPr>
          <a:xfrm>
            <a:off x="2371725" y="3467050"/>
            <a:ext cx="26019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aleway"/>
                <a:ea typeface="Raleway"/>
                <a:cs typeface="Raleway"/>
                <a:sym typeface="Raleway"/>
              </a:rPr>
              <a:t>A</a:t>
            </a:r>
            <a:r>
              <a:rPr b="1" lang="en" sz="1600">
                <a:solidFill>
                  <a:schemeClr val="dk2"/>
                </a:solidFill>
                <a:latin typeface="Raleway"/>
                <a:ea typeface="Raleway"/>
                <a:cs typeface="Raleway"/>
                <a:sym typeface="Raleway"/>
              </a:rPr>
              <a:t>nother thing that you might not be aware of is how both in store and online, those stores are working to boost their sales without you even being aware!  Let’s watch a couple of videos that clue us into things we might never have even considered when shopping.</a:t>
            </a:r>
            <a:endParaRPr b="1" sz="1600">
              <a:solidFill>
                <a:schemeClr val="dk2"/>
              </a:solidFill>
              <a:latin typeface="Raleway"/>
              <a:ea typeface="Raleway"/>
              <a:cs typeface="Raleway"/>
              <a:sym typeface="Raleway"/>
            </a:endParaRPr>
          </a:p>
          <a:p>
            <a:pPr indent="0" lvl="0" marL="0" rtl="0" algn="l">
              <a:spcBef>
                <a:spcPts val="0"/>
              </a:spcBef>
              <a:spcAft>
                <a:spcPts val="0"/>
              </a:spcAft>
              <a:buNone/>
            </a:pPr>
            <a:r>
              <a:t/>
            </a:r>
            <a:endParaRPr b="1" sz="1600">
              <a:latin typeface="Raleway"/>
              <a:ea typeface="Raleway"/>
              <a:cs typeface="Raleway"/>
              <a:sym typeface="Raleway"/>
            </a:endParaRPr>
          </a:p>
        </p:txBody>
      </p:sp>
      <p:pic>
        <p:nvPicPr>
          <p:cNvPr descr="Do you ever wonder how stores can offer seemingly ridiculous sales on Black Friday and Cyber Monday?&#10;&#10;This video will show you the dirty tricks companies use to manipulate you into buying more stuff.&#10;&#10;GET INVOLVED:&#10;http://action.storyofstuff.org/sign/break-the-consumer-cycle/&#10;&#10;FOLLOW US:&#10;Facebook: https://www.facebook.com/storyofstuff/&#10;Twitter: https://twitter.com/storyofstuff&#10;Instagram: https://www.instagram.com/storyofstuff/&#10;&#10;SUPPORT THE PROJECT:&#10;https://action.storyofstuff.org/donate/social_donations/&#10;&#10;Help us caption &amp; translate this video!&#10;&#10;https://amara.org/v/mO6i/" id="326" name="Google Shape;326;p40" title="3 Dirty Marketing Tricks to Get You to Buy More Stuff">
            <a:hlinkClick r:id="rId3"/>
          </p:cNvPr>
          <p:cNvPicPr preferRelativeResize="0"/>
          <p:nvPr/>
        </p:nvPicPr>
        <p:blipFill>
          <a:blip r:embed="rId4">
            <a:alphaModFix/>
          </a:blip>
          <a:stretch>
            <a:fillRect/>
          </a:stretch>
        </p:blipFill>
        <p:spPr>
          <a:xfrm>
            <a:off x="5020825" y="1370975"/>
            <a:ext cx="4123175" cy="3092400"/>
          </a:xfrm>
          <a:prstGeom prst="rect">
            <a:avLst/>
          </a:prstGeom>
          <a:noFill/>
          <a:ln>
            <a:noFill/>
          </a:ln>
        </p:spPr>
      </p:pic>
      <p:pic>
        <p:nvPicPr>
          <p:cNvPr id="327" name="Google Shape;327;p40"/>
          <p:cNvPicPr preferRelativeResize="0"/>
          <p:nvPr/>
        </p:nvPicPr>
        <p:blipFill>
          <a:blip r:embed="rId5">
            <a:alphaModFix/>
          </a:blip>
          <a:stretch>
            <a:fillRect/>
          </a:stretch>
        </p:blipFill>
        <p:spPr>
          <a:xfrm>
            <a:off x="393825" y="630225"/>
            <a:ext cx="816625" cy="1392051"/>
          </a:xfrm>
          <a:prstGeom prst="rect">
            <a:avLst/>
          </a:prstGeom>
          <a:noFill/>
          <a:ln>
            <a:noFill/>
          </a:ln>
        </p:spPr>
      </p:pic>
      <p:pic>
        <p:nvPicPr>
          <p:cNvPr id="328" name="Google Shape;328;p40"/>
          <p:cNvPicPr preferRelativeResize="0"/>
          <p:nvPr/>
        </p:nvPicPr>
        <p:blipFill rotWithShape="1">
          <a:blip r:embed="rId6">
            <a:alphaModFix/>
          </a:blip>
          <a:srcRect b="0" l="22822" r="22145" t="0"/>
          <a:stretch/>
        </p:blipFill>
        <p:spPr>
          <a:xfrm>
            <a:off x="393825" y="2996450"/>
            <a:ext cx="1113375" cy="663400"/>
          </a:xfrm>
          <a:prstGeom prst="rect">
            <a:avLst/>
          </a:prstGeom>
          <a:noFill/>
          <a:ln>
            <a:noFill/>
          </a:ln>
        </p:spPr>
      </p:pic>
      <p:pic>
        <p:nvPicPr>
          <p:cNvPr id="329" name="Google Shape;329;p40"/>
          <p:cNvPicPr preferRelativeResize="0"/>
          <p:nvPr/>
        </p:nvPicPr>
        <p:blipFill>
          <a:blip r:embed="rId7">
            <a:alphaModFix/>
          </a:blip>
          <a:stretch>
            <a:fillRect/>
          </a:stretch>
        </p:blipFill>
        <p:spPr>
          <a:xfrm>
            <a:off x="1035424" y="2010676"/>
            <a:ext cx="1054351" cy="790426"/>
          </a:xfrm>
          <a:prstGeom prst="rect">
            <a:avLst/>
          </a:prstGeom>
          <a:noFill/>
          <a:ln>
            <a:noFill/>
          </a:ln>
        </p:spPr>
      </p:pic>
      <p:pic>
        <p:nvPicPr>
          <p:cNvPr id="330" name="Google Shape;330;p40"/>
          <p:cNvPicPr preferRelativeResize="0"/>
          <p:nvPr/>
        </p:nvPicPr>
        <p:blipFill>
          <a:blip r:embed="rId8">
            <a:alphaModFix/>
          </a:blip>
          <a:stretch>
            <a:fillRect/>
          </a:stretch>
        </p:blipFill>
        <p:spPr>
          <a:xfrm>
            <a:off x="1005913" y="3873725"/>
            <a:ext cx="1113375" cy="83503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334" name="Shape 334"/>
        <p:cNvGrpSpPr/>
        <p:nvPr/>
      </p:nvGrpSpPr>
      <p:grpSpPr>
        <a:xfrm>
          <a:off x="0" y="0"/>
          <a:ext cx="0" cy="0"/>
          <a:chOff x="0" y="0"/>
          <a:chExt cx="0" cy="0"/>
        </a:xfrm>
      </p:grpSpPr>
      <p:sp>
        <p:nvSpPr>
          <p:cNvPr id="335" name="Google Shape;335;p41"/>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rPr>
              <a:t>Check Out the Fine Print</a:t>
            </a:r>
            <a:endParaRPr sz="3600">
              <a:solidFill>
                <a:srgbClr val="FFFFFF"/>
              </a:solidFill>
            </a:endParaRPr>
          </a:p>
        </p:txBody>
      </p:sp>
      <p:sp>
        <p:nvSpPr>
          <p:cNvPr id="336" name="Google Shape;336;p41"/>
          <p:cNvSpPr txBox="1"/>
          <p:nvPr>
            <p:ph idx="1" type="subTitle"/>
          </p:nvPr>
        </p:nvSpPr>
        <p:spPr>
          <a:xfrm>
            <a:off x="2371725" y="2476450"/>
            <a:ext cx="22002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aleway"/>
                <a:ea typeface="Raleway"/>
                <a:cs typeface="Raleway"/>
                <a:sym typeface="Raleway"/>
              </a:rPr>
              <a:t>So after watching these videos...what things have you fallen for?</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t/>
            </a:r>
            <a:endParaRPr b="1" sz="1600">
              <a:solidFill>
                <a:schemeClr val="dk2"/>
              </a:solidFill>
              <a:latin typeface="Raleway"/>
              <a:ea typeface="Raleway"/>
              <a:cs typeface="Raleway"/>
              <a:sym typeface="Raleway"/>
            </a:endParaRPr>
          </a:p>
          <a:p>
            <a:pPr indent="0" lvl="0" marL="0" rtl="0" algn="l">
              <a:spcBef>
                <a:spcPts val="0"/>
              </a:spcBef>
              <a:spcAft>
                <a:spcPts val="0"/>
              </a:spcAft>
              <a:buClr>
                <a:schemeClr val="dk2"/>
              </a:buClr>
              <a:buSzPts val="1100"/>
              <a:buFont typeface="Arial"/>
              <a:buNone/>
            </a:pPr>
            <a:r>
              <a:rPr b="1" lang="en" sz="1600">
                <a:solidFill>
                  <a:schemeClr val="dk2"/>
                </a:solidFill>
                <a:latin typeface="Raleway"/>
                <a:ea typeface="Raleway"/>
                <a:cs typeface="Raleway"/>
                <a:sym typeface="Raleway"/>
              </a:rPr>
              <a:t>Do you know any other tricks that retailers or online stores use?</a:t>
            </a:r>
            <a:endParaRPr b="1" sz="1600">
              <a:latin typeface="Raleway"/>
              <a:ea typeface="Raleway"/>
              <a:cs typeface="Raleway"/>
              <a:sym typeface="Raleway"/>
            </a:endParaRPr>
          </a:p>
        </p:txBody>
      </p:sp>
      <p:pic>
        <p:nvPicPr>
          <p:cNvPr id="337" name="Google Shape;337;p41"/>
          <p:cNvPicPr preferRelativeResize="0"/>
          <p:nvPr/>
        </p:nvPicPr>
        <p:blipFill>
          <a:blip r:embed="rId3">
            <a:alphaModFix/>
          </a:blip>
          <a:stretch>
            <a:fillRect/>
          </a:stretch>
        </p:blipFill>
        <p:spPr>
          <a:xfrm>
            <a:off x="393825" y="630225"/>
            <a:ext cx="816625" cy="1392051"/>
          </a:xfrm>
          <a:prstGeom prst="rect">
            <a:avLst/>
          </a:prstGeom>
          <a:noFill/>
          <a:ln>
            <a:noFill/>
          </a:ln>
        </p:spPr>
      </p:pic>
      <p:pic>
        <p:nvPicPr>
          <p:cNvPr id="338" name="Google Shape;338;p41"/>
          <p:cNvPicPr preferRelativeResize="0"/>
          <p:nvPr/>
        </p:nvPicPr>
        <p:blipFill rotWithShape="1">
          <a:blip r:embed="rId4">
            <a:alphaModFix/>
          </a:blip>
          <a:srcRect b="0" l="22822" r="22145" t="0"/>
          <a:stretch/>
        </p:blipFill>
        <p:spPr>
          <a:xfrm>
            <a:off x="393825" y="2996450"/>
            <a:ext cx="1113375" cy="663400"/>
          </a:xfrm>
          <a:prstGeom prst="rect">
            <a:avLst/>
          </a:prstGeom>
          <a:noFill/>
          <a:ln>
            <a:noFill/>
          </a:ln>
        </p:spPr>
      </p:pic>
      <p:pic>
        <p:nvPicPr>
          <p:cNvPr id="339" name="Google Shape;339;p41"/>
          <p:cNvPicPr preferRelativeResize="0"/>
          <p:nvPr/>
        </p:nvPicPr>
        <p:blipFill>
          <a:blip r:embed="rId5">
            <a:alphaModFix/>
          </a:blip>
          <a:stretch>
            <a:fillRect/>
          </a:stretch>
        </p:blipFill>
        <p:spPr>
          <a:xfrm>
            <a:off x="1035424" y="2010676"/>
            <a:ext cx="1054351" cy="790426"/>
          </a:xfrm>
          <a:prstGeom prst="rect">
            <a:avLst/>
          </a:prstGeom>
          <a:noFill/>
          <a:ln>
            <a:noFill/>
          </a:ln>
        </p:spPr>
      </p:pic>
      <p:pic>
        <p:nvPicPr>
          <p:cNvPr id="340" name="Google Shape;340;p41"/>
          <p:cNvPicPr preferRelativeResize="0"/>
          <p:nvPr/>
        </p:nvPicPr>
        <p:blipFill>
          <a:blip r:embed="rId6">
            <a:alphaModFix/>
          </a:blip>
          <a:stretch>
            <a:fillRect/>
          </a:stretch>
        </p:blipFill>
        <p:spPr>
          <a:xfrm>
            <a:off x="1005913" y="3873725"/>
            <a:ext cx="1113375" cy="835031"/>
          </a:xfrm>
          <a:prstGeom prst="rect">
            <a:avLst/>
          </a:prstGeom>
          <a:noFill/>
          <a:ln>
            <a:noFill/>
          </a:ln>
        </p:spPr>
      </p:pic>
      <p:pic>
        <p:nvPicPr>
          <p:cNvPr descr="We all like to think we’re savvy shoppers, but we’re still vulnerable to these common psychological tricks.&#10;&#10;Sources:&#10;The Zero Price Effect: “How Small is Zero Price?” Dan Ariely, Federal Reserve Bank of Boston&#10;https://www.bostonfed.org/publications/research-department-working-paper/2006/how-small-is-zero-price-the-true-value-of-free-products.aspx&#10;&#10;How the Offer of ‘Free Shipping’ Affects On-line Shopping&#10;http://knowledge.wharton.upenn.edu/article/how-the-offer-of-free-shipping-affects-on-line-shopping/&#10;&#10;On Orbitz, Mac Users Steered to Pricier Hotels&#10;https://www.wsj.com/articles/SB10001424052702304458604577488822667325882&#10;&#10;How Amazon Tricks You Into Thinking It Always Has the Lowest Prices&#10;https://www.recode.net/2015/1/13/11557700/how-amazon-tricks-you-into-thinking-it-always-has-the-lowest-prices (edited)&#10;&#10;Subscribe to The Atlantic on YouTube: http://bit.ly/subAtlanticYT" id="341" name="Google Shape;341;p41" title="How Stores Trick You Into Buying More Things">
            <a:hlinkClick r:id="rId7"/>
          </p:cNvPr>
          <p:cNvPicPr preferRelativeResize="0"/>
          <p:nvPr/>
        </p:nvPicPr>
        <p:blipFill>
          <a:blip r:embed="rId8">
            <a:alphaModFix/>
          </a:blip>
          <a:stretch>
            <a:fillRect/>
          </a:stretch>
        </p:blipFill>
        <p:spPr>
          <a:xfrm>
            <a:off x="4572000" y="1355900"/>
            <a:ext cx="4572074" cy="342905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2"/>
          <p:cNvSpPr txBox="1"/>
          <p:nvPr>
            <p:ph type="title"/>
          </p:nvPr>
        </p:nvSpPr>
        <p:spPr>
          <a:xfrm>
            <a:off x="265500" y="1016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Investigation How to Avoid Online Fraud</a:t>
            </a:r>
            <a:endParaRPr/>
          </a:p>
        </p:txBody>
      </p:sp>
      <p:sp>
        <p:nvSpPr>
          <p:cNvPr id="347" name="Google Shape;347;p42"/>
          <p:cNvSpPr txBox="1"/>
          <p:nvPr>
            <p:ph idx="1" type="subTitle"/>
          </p:nvPr>
        </p:nvSpPr>
        <p:spPr>
          <a:xfrm>
            <a:off x="265500" y="2354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Raleway"/>
                <a:ea typeface="Raleway"/>
                <a:cs typeface="Raleway"/>
                <a:sym typeface="Raleway"/>
              </a:rPr>
              <a:t>Most online sites are safe and secure, and they need to ensure and maintain that to keep their shoppers trust and guarantee they will come back again and again.  But how can you protect your own credit and be aware of potential scams?  </a:t>
            </a:r>
            <a:endParaRPr sz="1500">
              <a:latin typeface="Raleway"/>
              <a:ea typeface="Raleway"/>
              <a:cs typeface="Raleway"/>
              <a:sym typeface="Raleway"/>
            </a:endParaRPr>
          </a:p>
          <a:p>
            <a:pPr indent="0" lvl="0" marL="0" rtl="0" algn="ctr">
              <a:spcBef>
                <a:spcPts val="0"/>
              </a:spcBef>
              <a:spcAft>
                <a:spcPts val="0"/>
              </a:spcAft>
              <a:buNone/>
            </a:pPr>
            <a:r>
              <a:t/>
            </a:r>
            <a:endParaRPr sz="1500">
              <a:latin typeface="Raleway"/>
              <a:ea typeface="Raleway"/>
              <a:cs typeface="Raleway"/>
              <a:sym typeface="Raleway"/>
            </a:endParaRPr>
          </a:p>
          <a:p>
            <a:pPr indent="0" lvl="0" marL="0" rtl="0" algn="ctr">
              <a:spcBef>
                <a:spcPts val="0"/>
              </a:spcBef>
              <a:spcAft>
                <a:spcPts val="0"/>
              </a:spcAft>
              <a:buClr>
                <a:schemeClr val="dk2"/>
              </a:buClr>
              <a:buSzPts val="1100"/>
              <a:buFont typeface="Arial"/>
              <a:buNone/>
            </a:pPr>
            <a:r>
              <a:rPr b="1" lang="en" sz="1500">
                <a:latin typeface="Raleway"/>
                <a:ea typeface="Raleway"/>
                <a:cs typeface="Raleway"/>
                <a:sym typeface="Raleway"/>
              </a:rPr>
              <a:t>Let’s watch a video that helps us be more aware of things to look for:</a:t>
            </a:r>
            <a:endParaRPr b="1" sz="1500">
              <a:latin typeface="Raleway"/>
              <a:ea typeface="Raleway"/>
              <a:cs typeface="Raleway"/>
              <a:sym typeface="Raleway"/>
            </a:endParaRPr>
          </a:p>
        </p:txBody>
      </p:sp>
      <p:pic>
        <p:nvPicPr>
          <p:cNvPr descr="g.co/DigitalCitizenshipCourse" id="348" name="Google Shape;348;p42" title="Stay Safe from Phishing and Scams">
            <a:hlinkClick r:id="rId3"/>
          </p:cNvPr>
          <p:cNvPicPr preferRelativeResize="0"/>
          <p:nvPr/>
        </p:nvPicPr>
        <p:blipFill>
          <a:blip r:embed="rId4">
            <a:alphaModFix/>
          </a:blip>
          <a:stretch>
            <a:fillRect/>
          </a:stretch>
        </p:blipFill>
        <p:spPr>
          <a:xfrm>
            <a:off x="4793775" y="1023588"/>
            <a:ext cx="4128450" cy="3096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3"/>
          <p:cNvSpPr txBox="1"/>
          <p:nvPr>
            <p:ph type="title"/>
          </p:nvPr>
        </p:nvSpPr>
        <p:spPr>
          <a:xfrm>
            <a:off x="265500" y="16259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Investigation How to Avoid Online Fraud</a:t>
            </a:r>
            <a:endParaRPr/>
          </a:p>
        </p:txBody>
      </p:sp>
      <p:sp>
        <p:nvSpPr>
          <p:cNvPr id="354" name="Google Shape;354;p43"/>
          <p:cNvSpPr txBox="1"/>
          <p:nvPr>
            <p:ph idx="1" type="subTitle"/>
          </p:nvPr>
        </p:nvSpPr>
        <p:spPr>
          <a:xfrm>
            <a:off x="265500" y="29639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aleway"/>
                <a:ea typeface="Raleway"/>
                <a:cs typeface="Raleway"/>
                <a:sym typeface="Raleway"/>
              </a:rPr>
              <a:t>What are some ways to tell if a website it secure?</a:t>
            </a:r>
            <a:endParaRPr b="1" sz="1800">
              <a:latin typeface="Raleway"/>
              <a:ea typeface="Raleway"/>
              <a:cs typeface="Raleway"/>
              <a:sym typeface="Raleway"/>
            </a:endParaRPr>
          </a:p>
        </p:txBody>
      </p:sp>
      <p:pic>
        <p:nvPicPr>
          <p:cNvPr id="355" name="Google Shape;355;p43"/>
          <p:cNvPicPr preferRelativeResize="0"/>
          <p:nvPr/>
        </p:nvPicPr>
        <p:blipFill>
          <a:blip r:embed="rId3">
            <a:alphaModFix/>
          </a:blip>
          <a:stretch>
            <a:fillRect/>
          </a:stretch>
        </p:blipFill>
        <p:spPr>
          <a:xfrm>
            <a:off x="5056988" y="2593725"/>
            <a:ext cx="3095625" cy="1476375"/>
          </a:xfrm>
          <a:prstGeom prst="rect">
            <a:avLst/>
          </a:prstGeom>
          <a:noFill/>
          <a:ln>
            <a:noFill/>
          </a:ln>
        </p:spPr>
      </p:pic>
      <p:sp>
        <p:nvSpPr>
          <p:cNvPr id="356" name="Google Shape;356;p43"/>
          <p:cNvSpPr txBox="1"/>
          <p:nvPr/>
        </p:nvSpPr>
        <p:spPr>
          <a:xfrm>
            <a:off x="4939500" y="1238825"/>
            <a:ext cx="3778200" cy="8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aleway"/>
                <a:ea typeface="Raleway"/>
                <a:cs typeface="Raleway"/>
                <a:sym typeface="Raleway"/>
              </a:rPr>
              <a:t>Watch for the padlock on your browser bar, and the address should be legit.  https (with S standing for secure is one clue!)</a:t>
            </a:r>
            <a:endParaRPr sz="1800">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356"/>
                                        </p:tgtEl>
                                      </p:cBhvr>
                                    </p:animEffect>
                                    <p:set>
                                      <p:cBhvr>
                                        <p:cTn dur="1" fill="hold">
                                          <p:stCondLst>
                                            <p:cond delay="1000"/>
                                          </p:stCondLst>
                                        </p:cTn>
                                        <p:tgtEl>
                                          <p:spTgt spid="35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100"/>
                                        <p:tgtEl>
                                          <p:spTgt spid="355"/>
                                        </p:tgtEl>
                                      </p:cBhvr>
                                    </p:animEffect>
                                    <p:set>
                                      <p:cBhvr>
                                        <p:cTn dur="1" fill="hold">
                                          <p:stCondLst>
                                            <p:cond delay="1100"/>
                                          </p:stCondLst>
                                        </p:cTn>
                                        <p:tgtEl>
                                          <p:spTgt spid="35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4"/>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Investigation How to Avoid Online Fraud </a:t>
            </a:r>
            <a:r>
              <a:rPr lang="en">
                <a:solidFill>
                  <a:srgbClr val="FFFFFF"/>
                </a:solidFill>
              </a:rPr>
              <a:t>.</a:t>
            </a:r>
            <a:endParaRPr sz="3600">
              <a:solidFill>
                <a:srgbClr val="FFFFFF"/>
              </a:solidFill>
            </a:endParaRPr>
          </a:p>
          <a:p>
            <a:pPr indent="0" lvl="0" marL="0" rtl="0" algn="ctr">
              <a:spcBef>
                <a:spcPts val="0"/>
              </a:spcBef>
              <a:spcAft>
                <a:spcPts val="0"/>
              </a:spcAft>
              <a:buNone/>
            </a:pPr>
            <a:r>
              <a:t/>
            </a:r>
            <a:endParaRPr sz="3600">
              <a:solidFill>
                <a:schemeClr val="dk1"/>
              </a:solidFill>
            </a:endParaRPr>
          </a:p>
        </p:txBody>
      </p:sp>
      <p:sp>
        <p:nvSpPr>
          <p:cNvPr id="362" name="Google Shape;362;p44"/>
          <p:cNvSpPr txBox="1"/>
          <p:nvPr/>
        </p:nvSpPr>
        <p:spPr>
          <a:xfrm>
            <a:off x="399175" y="1078750"/>
            <a:ext cx="7139400" cy="46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Raleway"/>
                <a:ea typeface="Raleway"/>
                <a:cs typeface="Raleway"/>
                <a:sym typeface="Raleway"/>
              </a:rPr>
              <a:t>What personal information should you NEVER give out?</a:t>
            </a:r>
            <a:endParaRPr b="1" sz="2400">
              <a:latin typeface="Raleway"/>
              <a:ea typeface="Raleway"/>
              <a:cs typeface="Raleway"/>
              <a:sym typeface="Raleway"/>
            </a:endParaRPr>
          </a:p>
        </p:txBody>
      </p:sp>
      <p:sp>
        <p:nvSpPr>
          <p:cNvPr id="363" name="Google Shape;363;p44"/>
          <p:cNvSpPr/>
          <p:nvPr/>
        </p:nvSpPr>
        <p:spPr>
          <a:xfrm rot="-136745">
            <a:off x="881261" y="2244213"/>
            <a:ext cx="1252291" cy="655108"/>
          </a:xfrm>
          <a:prstGeom prst="wedgeRoundRectCallout">
            <a:avLst>
              <a:gd fmla="val -23805" name="adj1"/>
              <a:gd fmla="val 87822" name="adj2"/>
              <a:gd fmla="val 0" name="adj3"/>
            </a:avLst>
          </a:prstGeom>
          <a:solidFill>
            <a:srgbClr val="4A86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Full name?</a:t>
            </a:r>
            <a:endParaRPr b="1"/>
          </a:p>
        </p:txBody>
      </p:sp>
      <p:sp>
        <p:nvSpPr>
          <p:cNvPr id="364" name="Google Shape;364;p44"/>
          <p:cNvSpPr/>
          <p:nvPr/>
        </p:nvSpPr>
        <p:spPr>
          <a:xfrm rot="317557">
            <a:off x="4393657" y="2015537"/>
            <a:ext cx="1252138" cy="655009"/>
          </a:xfrm>
          <a:prstGeom prst="wedgeRoundRectCallout">
            <a:avLst>
              <a:gd fmla="val -22134" name="adj1"/>
              <a:gd fmla="val 107275" name="adj2"/>
              <a:gd fmla="val 0" name="adj3"/>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Phone #?</a:t>
            </a:r>
            <a:endParaRPr b="1"/>
          </a:p>
        </p:txBody>
      </p:sp>
      <p:sp>
        <p:nvSpPr>
          <p:cNvPr id="365" name="Google Shape;365;p44"/>
          <p:cNvSpPr/>
          <p:nvPr/>
        </p:nvSpPr>
        <p:spPr>
          <a:xfrm rot="317309">
            <a:off x="962891" y="3660145"/>
            <a:ext cx="1389816" cy="655009"/>
          </a:xfrm>
          <a:prstGeom prst="wedgeRoundRectCallout">
            <a:avLst>
              <a:gd fmla="val -28200" name="adj1"/>
              <a:gd fmla="val 120734" name="adj2"/>
              <a:gd fmla="val 0" name="adj3"/>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Credit Card # info?</a:t>
            </a:r>
            <a:endParaRPr b="1"/>
          </a:p>
        </p:txBody>
      </p:sp>
      <p:sp>
        <p:nvSpPr>
          <p:cNvPr id="366" name="Google Shape;366;p44"/>
          <p:cNvSpPr/>
          <p:nvPr/>
        </p:nvSpPr>
        <p:spPr>
          <a:xfrm rot="-173580">
            <a:off x="6919131" y="3690975"/>
            <a:ext cx="1598938" cy="654832"/>
          </a:xfrm>
          <a:prstGeom prst="wedgeRoundRectCallout">
            <a:avLst>
              <a:gd fmla="val -6375" name="adj1"/>
              <a:gd fmla="val 117119" name="adj2"/>
              <a:gd fmla="val 0" name="adj3"/>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Bank Account info?</a:t>
            </a:r>
            <a:endParaRPr b="1"/>
          </a:p>
        </p:txBody>
      </p:sp>
      <p:sp>
        <p:nvSpPr>
          <p:cNvPr id="367" name="Google Shape;367;p44"/>
          <p:cNvSpPr/>
          <p:nvPr/>
        </p:nvSpPr>
        <p:spPr>
          <a:xfrm rot="317551">
            <a:off x="4769742" y="3372798"/>
            <a:ext cx="1427787" cy="803552"/>
          </a:xfrm>
          <a:prstGeom prst="wedgeRoundRectCallout">
            <a:avLst>
              <a:gd fmla="val 33659" name="adj1"/>
              <a:gd fmla="val 104030" name="adj2"/>
              <a:gd fmla="val 0" name="adj3"/>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Social Security #?</a:t>
            </a:r>
            <a:endParaRPr b="1"/>
          </a:p>
        </p:txBody>
      </p:sp>
      <p:sp>
        <p:nvSpPr>
          <p:cNvPr id="368" name="Google Shape;368;p44"/>
          <p:cNvSpPr/>
          <p:nvPr/>
        </p:nvSpPr>
        <p:spPr>
          <a:xfrm rot="743116">
            <a:off x="2736611" y="2771165"/>
            <a:ext cx="1272822" cy="722152"/>
          </a:xfrm>
          <a:prstGeom prst="wedgeRoundRectCallout">
            <a:avLst>
              <a:gd fmla="val -1068" name="adj1"/>
              <a:gd fmla="val 123436" name="adj2"/>
              <a:gd fmla="val 0" name="adj3"/>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Date of birth?</a:t>
            </a:r>
            <a:endParaRPr b="1"/>
          </a:p>
        </p:txBody>
      </p:sp>
      <p:sp>
        <p:nvSpPr>
          <p:cNvPr id="369" name="Google Shape;369;p44"/>
          <p:cNvSpPr/>
          <p:nvPr/>
        </p:nvSpPr>
        <p:spPr>
          <a:xfrm rot="1225939">
            <a:off x="6683335" y="2160870"/>
            <a:ext cx="1252074" cy="655092"/>
          </a:xfrm>
          <a:prstGeom prst="wedgeRoundRectCallout">
            <a:avLst>
              <a:gd fmla="val -49243" name="adj1"/>
              <a:gd fmla="val 87423" name="adj2"/>
              <a:gd fmla="val 0" name="adj3"/>
            </a:avLst>
          </a:prstGeom>
          <a:solidFill>
            <a:srgbClr val="99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t>Address?</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1000"/>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1000"/>
                                        <p:tgtEl>
                                          <p:spTgt spid="3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Investigation How to Avoid Online Fraud </a:t>
            </a:r>
            <a:r>
              <a:rPr lang="en">
                <a:solidFill>
                  <a:srgbClr val="FFFFFF"/>
                </a:solidFill>
              </a:rPr>
              <a:t>.</a:t>
            </a:r>
            <a:endParaRPr sz="3600">
              <a:solidFill>
                <a:srgbClr val="FFFFFF"/>
              </a:solidFill>
            </a:endParaRPr>
          </a:p>
          <a:p>
            <a:pPr indent="0" lvl="0" marL="0" rtl="0" algn="ctr">
              <a:spcBef>
                <a:spcPts val="0"/>
              </a:spcBef>
              <a:spcAft>
                <a:spcPts val="0"/>
              </a:spcAft>
              <a:buNone/>
            </a:pPr>
            <a:r>
              <a:t/>
            </a:r>
            <a:endParaRPr sz="3600">
              <a:solidFill>
                <a:schemeClr val="dk1"/>
              </a:solidFill>
            </a:endParaRPr>
          </a:p>
        </p:txBody>
      </p:sp>
      <p:sp>
        <p:nvSpPr>
          <p:cNvPr id="375" name="Google Shape;375;p45"/>
          <p:cNvSpPr txBox="1"/>
          <p:nvPr/>
        </p:nvSpPr>
        <p:spPr>
          <a:xfrm>
            <a:off x="399175" y="1078750"/>
            <a:ext cx="7139400" cy="46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Raleway"/>
                <a:ea typeface="Raleway"/>
                <a:cs typeface="Raleway"/>
                <a:sym typeface="Raleway"/>
              </a:rPr>
              <a:t>What are the safest ways to pay online?</a:t>
            </a:r>
            <a:endParaRPr b="1" sz="2400">
              <a:latin typeface="Raleway"/>
              <a:ea typeface="Raleway"/>
              <a:cs typeface="Raleway"/>
              <a:sym typeface="Raleway"/>
            </a:endParaRPr>
          </a:p>
        </p:txBody>
      </p:sp>
      <p:pic>
        <p:nvPicPr>
          <p:cNvPr id="376" name="Google Shape;376;p45"/>
          <p:cNvPicPr preferRelativeResize="0"/>
          <p:nvPr/>
        </p:nvPicPr>
        <p:blipFill>
          <a:blip r:embed="rId3">
            <a:alphaModFix/>
          </a:blip>
          <a:stretch>
            <a:fillRect/>
          </a:stretch>
        </p:blipFill>
        <p:spPr>
          <a:xfrm>
            <a:off x="605700" y="1914275"/>
            <a:ext cx="1990275" cy="1344775"/>
          </a:xfrm>
          <a:prstGeom prst="rect">
            <a:avLst/>
          </a:prstGeom>
          <a:noFill/>
          <a:ln>
            <a:noFill/>
          </a:ln>
        </p:spPr>
      </p:pic>
      <p:pic>
        <p:nvPicPr>
          <p:cNvPr id="377" name="Google Shape;377;p45"/>
          <p:cNvPicPr preferRelativeResize="0"/>
          <p:nvPr/>
        </p:nvPicPr>
        <p:blipFill>
          <a:blip r:embed="rId4">
            <a:alphaModFix/>
          </a:blip>
          <a:stretch>
            <a:fillRect/>
          </a:stretch>
        </p:blipFill>
        <p:spPr>
          <a:xfrm>
            <a:off x="3469650" y="1914267"/>
            <a:ext cx="1451637" cy="1462158"/>
          </a:xfrm>
          <a:prstGeom prst="rect">
            <a:avLst/>
          </a:prstGeom>
          <a:noFill/>
          <a:ln>
            <a:noFill/>
          </a:ln>
        </p:spPr>
      </p:pic>
      <p:pic>
        <p:nvPicPr>
          <p:cNvPr id="378" name="Google Shape;378;p45"/>
          <p:cNvPicPr preferRelativeResize="0"/>
          <p:nvPr/>
        </p:nvPicPr>
        <p:blipFill>
          <a:blip r:embed="rId5">
            <a:alphaModFix/>
          </a:blip>
          <a:stretch>
            <a:fillRect/>
          </a:stretch>
        </p:blipFill>
        <p:spPr>
          <a:xfrm>
            <a:off x="7630950" y="2485700"/>
            <a:ext cx="924475" cy="924500"/>
          </a:xfrm>
          <a:prstGeom prst="rect">
            <a:avLst/>
          </a:prstGeom>
          <a:noFill/>
          <a:ln>
            <a:noFill/>
          </a:ln>
        </p:spPr>
      </p:pic>
      <p:pic>
        <p:nvPicPr>
          <p:cNvPr id="379" name="Google Shape;379;p45"/>
          <p:cNvPicPr preferRelativeResize="0"/>
          <p:nvPr/>
        </p:nvPicPr>
        <p:blipFill>
          <a:blip r:embed="rId6">
            <a:alphaModFix/>
          </a:blip>
          <a:stretch>
            <a:fillRect/>
          </a:stretch>
        </p:blipFill>
        <p:spPr>
          <a:xfrm>
            <a:off x="6402013" y="1213450"/>
            <a:ext cx="1648424" cy="1344775"/>
          </a:xfrm>
          <a:prstGeom prst="rect">
            <a:avLst/>
          </a:prstGeom>
          <a:noFill/>
          <a:ln>
            <a:noFill/>
          </a:ln>
        </p:spPr>
      </p:pic>
      <p:pic>
        <p:nvPicPr>
          <p:cNvPr id="380" name="Google Shape;380;p45"/>
          <p:cNvPicPr preferRelativeResize="0"/>
          <p:nvPr/>
        </p:nvPicPr>
        <p:blipFill>
          <a:blip r:embed="rId7">
            <a:alphaModFix/>
          </a:blip>
          <a:stretch>
            <a:fillRect/>
          </a:stretch>
        </p:blipFill>
        <p:spPr>
          <a:xfrm>
            <a:off x="5670475" y="2353625"/>
            <a:ext cx="1408752" cy="1056576"/>
          </a:xfrm>
          <a:prstGeom prst="rect">
            <a:avLst/>
          </a:prstGeom>
          <a:noFill/>
          <a:ln>
            <a:noFill/>
          </a:ln>
        </p:spPr>
      </p:pic>
      <p:sp>
        <p:nvSpPr>
          <p:cNvPr id="381" name="Google Shape;381;p45"/>
          <p:cNvSpPr txBox="1"/>
          <p:nvPr/>
        </p:nvSpPr>
        <p:spPr>
          <a:xfrm>
            <a:off x="350142" y="3432325"/>
            <a:ext cx="25014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Raleway"/>
                <a:ea typeface="Raleway"/>
                <a:cs typeface="Raleway"/>
                <a:sym typeface="Raleway"/>
              </a:rPr>
              <a:t>Be sure you have secure Wifi and aren’t using a public Wifi when making purchases.  A network Firewall is your protection.</a:t>
            </a:r>
            <a:endParaRPr b="1" sz="1200">
              <a:latin typeface="Raleway"/>
              <a:ea typeface="Raleway"/>
              <a:cs typeface="Raleway"/>
              <a:sym typeface="Raleway"/>
            </a:endParaRPr>
          </a:p>
        </p:txBody>
      </p:sp>
      <p:sp>
        <p:nvSpPr>
          <p:cNvPr id="382" name="Google Shape;382;p45"/>
          <p:cNvSpPr txBox="1"/>
          <p:nvPr/>
        </p:nvSpPr>
        <p:spPr>
          <a:xfrm>
            <a:off x="2974517" y="3524050"/>
            <a:ext cx="25014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Raleway"/>
                <a:ea typeface="Raleway"/>
                <a:cs typeface="Raleway"/>
                <a:sym typeface="Raleway"/>
              </a:rPr>
              <a:t>Mal-Ware and Anti-Virus Software will also offer protection.</a:t>
            </a:r>
            <a:endParaRPr b="1" sz="1200">
              <a:latin typeface="Raleway"/>
              <a:ea typeface="Raleway"/>
              <a:cs typeface="Raleway"/>
              <a:sym typeface="Raleway"/>
            </a:endParaRPr>
          </a:p>
        </p:txBody>
      </p:sp>
      <p:sp>
        <p:nvSpPr>
          <p:cNvPr id="383" name="Google Shape;383;p45"/>
          <p:cNvSpPr txBox="1"/>
          <p:nvPr/>
        </p:nvSpPr>
        <p:spPr>
          <a:xfrm>
            <a:off x="5590175" y="3524050"/>
            <a:ext cx="3272100" cy="68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latin typeface="Raleway"/>
                <a:ea typeface="Raleway"/>
                <a:cs typeface="Raleway"/>
                <a:sym typeface="Raleway"/>
              </a:rPr>
              <a:t>Use a Credit Card, Paypal, or even store gift card to make transactions.  Most of those services will provide protection after purchases and be sure again that you are seeing the padlock at the top of your browser when entering those numbers.</a:t>
            </a:r>
            <a:endParaRPr b="1" sz="1200">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par>
                                <p:cTn fill="hold" nodeType="withEffect" presetClass="exit" presetID="10" presetSubtype="0">
                                  <p:stCondLst>
                                    <p:cond delay="0"/>
                                  </p:stCondLst>
                                  <p:childTnLst>
                                    <p:animEffect filter="fade" transition="out">
                                      <p:cBhvr>
                                        <p:cTn dur="1000"/>
                                        <p:tgtEl>
                                          <p:spTgt spid="381"/>
                                        </p:tgtEl>
                                      </p:cBhvr>
                                    </p:animEffect>
                                    <p:set>
                                      <p:cBhvr>
                                        <p:cTn dur="1" fill="hold">
                                          <p:stCondLst>
                                            <p:cond delay="1000"/>
                                          </p:stCondLst>
                                        </p:cTn>
                                        <p:tgtEl>
                                          <p:spTgt spid="3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par>
                                <p:cTn fill="hold" nodeType="with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par>
                                <p:cTn fill="hold" nodeType="with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par>
                                <p:cTn fill="hold" nodeType="withEffect" presetClass="exit" presetID="10" presetSubtype="0">
                                  <p:stCondLst>
                                    <p:cond delay="0"/>
                                  </p:stCondLst>
                                  <p:childTnLst>
                                    <p:animEffect filter="fade" transition="out">
                                      <p:cBhvr>
                                        <p:cTn dur="1000"/>
                                        <p:tgtEl>
                                          <p:spTgt spid="382"/>
                                        </p:tgtEl>
                                      </p:cBhvr>
                                    </p:animEffect>
                                    <p:set>
                                      <p:cBhvr>
                                        <p:cTn dur="1" fill="hold">
                                          <p:stCondLst>
                                            <p:cond delay="1000"/>
                                          </p:stCondLst>
                                        </p:cTn>
                                        <p:tgtEl>
                                          <p:spTgt spid="38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highlight>
                  <a:schemeClr val="dk1"/>
                </a:highlight>
              </a:rPr>
              <a:t> Investigation How to Avoid Online Fraud </a:t>
            </a:r>
            <a:r>
              <a:rPr lang="en">
                <a:solidFill>
                  <a:srgbClr val="FFFFFF"/>
                </a:solidFill>
              </a:rPr>
              <a:t>.</a:t>
            </a:r>
            <a:endParaRPr sz="3600">
              <a:solidFill>
                <a:srgbClr val="FFFFFF"/>
              </a:solidFill>
            </a:endParaRPr>
          </a:p>
          <a:p>
            <a:pPr indent="0" lvl="0" marL="0" rtl="0" algn="ctr">
              <a:spcBef>
                <a:spcPts val="0"/>
              </a:spcBef>
              <a:spcAft>
                <a:spcPts val="0"/>
              </a:spcAft>
              <a:buNone/>
            </a:pPr>
            <a:r>
              <a:t/>
            </a:r>
            <a:endParaRPr sz="3600">
              <a:solidFill>
                <a:schemeClr val="dk1"/>
              </a:solidFill>
            </a:endParaRPr>
          </a:p>
        </p:txBody>
      </p:sp>
      <p:sp>
        <p:nvSpPr>
          <p:cNvPr id="389" name="Google Shape;389;p46"/>
          <p:cNvSpPr txBox="1"/>
          <p:nvPr/>
        </p:nvSpPr>
        <p:spPr>
          <a:xfrm>
            <a:off x="399175" y="1078750"/>
            <a:ext cx="7139400" cy="46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Raleway"/>
                <a:ea typeface="Raleway"/>
                <a:cs typeface="Raleway"/>
                <a:sym typeface="Raleway"/>
              </a:rPr>
              <a:t>What can you do if you suspect online fraud?</a:t>
            </a:r>
            <a:endParaRPr b="1" sz="2400">
              <a:latin typeface="Raleway"/>
              <a:ea typeface="Raleway"/>
              <a:cs typeface="Raleway"/>
              <a:sym typeface="Raleway"/>
            </a:endParaRPr>
          </a:p>
        </p:txBody>
      </p:sp>
      <p:sp>
        <p:nvSpPr>
          <p:cNvPr id="390" name="Google Shape;390;p46"/>
          <p:cNvSpPr txBox="1"/>
          <p:nvPr/>
        </p:nvSpPr>
        <p:spPr>
          <a:xfrm>
            <a:off x="399175" y="1669575"/>
            <a:ext cx="6003900" cy="3372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aleway"/>
              <a:buAutoNum type="arabicPeriod"/>
            </a:pPr>
            <a:r>
              <a:rPr b="1" lang="en" sz="1800">
                <a:latin typeface="Raleway"/>
                <a:ea typeface="Raleway"/>
                <a:cs typeface="Raleway"/>
                <a:sym typeface="Raleway"/>
              </a:rPr>
              <a:t>If you believe an email isn’t legit</a:t>
            </a:r>
            <a:r>
              <a:rPr lang="en" sz="1800">
                <a:latin typeface="Raleway"/>
                <a:ea typeface="Raleway"/>
                <a:cs typeface="Raleway"/>
                <a:sym typeface="Raleway"/>
              </a:rPr>
              <a:t> </a:t>
            </a:r>
            <a:r>
              <a:rPr lang="en">
                <a:latin typeface="Raleway"/>
                <a:ea typeface="Raleway"/>
                <a:cs typeface="Raleway"/>
                <a:sym typeface="Raleway"/>
              </a:rPr>
              <a:t>(because the sender's address doesn’t look real, or the deal is too good to be true, or they are asking for personal information) </a:t>
            </a:r>
            <a:r>
              <a:rPr lang="en" sz="1800">
                <a:latin typeface="Raleway"/>
                <a:ea typeface="Raleway"/>
                <a:cs typeface="Raleway"/>
                <a:sym typeface="Raleway"/>
              </a:rPr>
              <a:t>don’t click on any links in it. Go directly to the website to check on it’s accuracy, and send that email to a junk folder.</a:t>
            </a:r>
            <a:endParaRPr sz="1800">
              <a:latin typeface="Raleway"/>
              <a:ea typeface="Raleway"/>
              <a:cs typeface="Raleway"/>
              <a:sym typeface="Raleway"/>
            </a:endParaRPr>
          </a:p>
          <a:p>
            <a:pPr indent="-342900" lvl="0" marL="457200" rtl="0" algn="l">
              <a:spcBef>
                <a:spcPts val="0"/>
              </a:spcBef>
              <a:spcAft>
                <a:spcPts val="0"/>
              </a:spcAft>
              <a:buSzPts val="1800"/>
              <a:buFont typeface="Raleway"/>
              <a:buAutoNum type="arabicPeriod"/>
            </a:pPr>
            <a:r>
              <a:rPr b="1" lang="en" sz="1800">
                <a:latin typeface="Raleway"/>
                <a:ea typeface="Raleway"/>
                <a:cs typeface="Raleway"/>
                <a:sym typeface="Raleway"/>
              </a:rPr>
              <a:t>Tell a parent or trusted adult immediately </a:t>
            </a:r>
            <a:r>
              <a:rPr lang="en" sz="1800">
                <a:latin typeface="Raleway"/>
                <a:ea typeface="Raleway"/>
                <a:cs typeface="Raleway"/>
                <a:sym typeface="Raleway"/>
              </a:rPr>
              <a:t>if you feel that you have fell victim to a scam. They can help you to ensure your identity remains secure and help you to process any claims with the seller or credit card companies.</a:t>
            </a:r>
            <a:endParaRPr sz="1800">
              <a:latin typeface="Raleway"/>
              <a:ea typeface="Raleway"/>
              <a:cs typeface="Raleway"/>
              <a:sym typeface="Raleway"/>
            </a:endParaRPr>
          </a:p>
        </p:txBody>
      </p:sp>
      <p:pic>
        <p:nvPicPr>
          <p:cNvPr id="391" name="Google Shape;391;p46"/>
          <p:cNvPicPr preferRelativeResize="0"/>
          <p:nvPr/>
        </p:nvPicPr>
        <p:blipFill>
          <a:blip r:embed="rId3">
            <a:alphaModFix/>
          </a:blip>
          <a:stretch>
            <a:fillRect/>
          </a:stretch>
        </p:blipFill>
        <p:spPr>
          <a:xfrm>
            <a:off x="6316971" y="1770629"/>
            <a:ext cx="2554025" cy="255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1000"/>
                                        <p:tgtEl>
                                          <p:spTgt spid="3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0"/>
                                        </p:tgtEl>
                                        <p:attrNameLst>
                                          <p:attrName>style.visibility</p:attrName>
                                        </p:attrNameLst>
                                      </p:cBhvr>
                                      <p:to>
                                        <p:strVal val="visible"/>
                                      </p:to>
                                    </p:set>
                                    <p:animEffect filter="fade" transition="in">
                                      <p:cBhvr>
                                        <p:cTn dur="1000"/>
                                        <p:tgtEl>
                                          <p:spTgt spid="390"/>
                                        </p:tgtEl>
                                      </p:cBhvr>
                                    </p:animEffect>
                                  </p:childTnLst>
                                </p:cTn>
                              </p:par>
                              <p:par>
                                <p:cTn fill="hold" nodeType="with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7"/>
          <p:cNvSpPr txBox="1"/>
          <p:nvPr>
            <p:ph type="title"/>
          </p:nvPr>
        </p:nvSpPr>
        <p:spPr>
          <a:xfrm>
            <a:off x="265500" y="13211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Investigation How to Avoid Online Fraud</a:t>
            </a:r>
            <a:endParaRPr/>
          </a:p>
        </p:txBody>
      </p:sp>
      <p:sp>
        <p:nvSpPr>
          <p:cNvPr id="397" name="Google Shape;397;p47"/>
          <p:cNvSpPr txBox="1"/>
          <p:nvPr>
            <p:ph idx="1" type="subTitle"/>
          </p:nvPr>
        </p:nvSpPr>
        <p:spPr>
          <a:xfrm>
            <a:off x="265500" y="26591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Raleway"/>
                <a:ea typeface="Raleway"/>
                <a:cs typeface="Raleway"/>
                <a:sym typeface="Raleway"/>
              </a:rPr>
              <a:t>Another way that young people are targeted as well is through clickbait.  Let’s watch a video to ensure you understand how to protect your computer...even when you really do want to find out about the “World’s Tiniest Horse”!</a:t>
            </a:r>
            <a:endParaRPr b="1" sz="1600">
              <a:latin typeface="Raleway"/>
              <a:ea typeface="Raleway"/>
              <a:cs typeface="Raleway"/>
              <a:sym typeface="Raleway"/>
            </a:endParaRPr>
          </a:p>
        </p:txBody>
      </p:sp>
      <p:pic>
        <p:nvPicPr>
          <p:cNvPr descr="This is part of a series of sponsored videos in partnership with Halifax.  Be sure to check out the other videos for more money tips and advice.&#10;&#10;➡️ Click here to subscribe to Ambi C Vlog: http://bit.ly/1QVsYaX&#10;&#10;❤️ Follow my Instagram: https://www.instagram.com/ambi_c_youtube" id="398" name="Google Shape;398;p47" title="What is Clickbait? Money Advice">
            <a:hlinkClick r:id="rId3"/>
          </p:cNvPr>
          <p:cNvPicPr preferRelativeResize="0"/>
          <p:nvPr/>
        </p:nvPicPr>
        <p:blipFill>
          <a:blip r:embed="rId4">
            <a:alphaModFix/>
          </a:blip>
          <a:stretch>
            <a:fillRect/>
          </a:stretch>
        </p:blipFill>
        <p:spPr>
          <a:xfrm>
            <a:off x="4873399" y="1070288"/>
            <a:ext cx="4003925" cy="3002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1000"/>
                                        <p:tgtEl>
                                          <p:spTgt spid="3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8"/>
          <p:cNvSpPr txBox="1"/>
          <p:nvPr>
            <p:ph type="ctrTitle"/>
          </p:nvPr>
        </p:nvSpPr>
        <p:spPr>
          <a:xfrm>
            <a:off x="4571997" y="630225"/>
            <a:ext cx="41376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Knowing How to Manage YOUR Online Shopping</a:t>
            </a:r>
            <a:endParaRPr sz="3600"/>
          </a:p>
        </p:txBody>
      </p:sp>
      <p:sp>
        <p:nvSpPr>
          <p:cNvPr id="404" name="Google Shape;404;p48"/>
          <p:cNvSpPr txBox="1"/>
          <p:nvPr>
            <p:ph idx="1" type="subTitle"/>
          </p:nvPr>
        </p:nvSpPr>
        <p:spPr>
          <a:xfrm>
            <a:off x="4584114" y="3238450"/>
            <a:ext cx="41376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600">
                <a:solidFill>
                  <a:schemeClr val="dk2"/>
                </a:solidFill>
                <a:latin typeface="Raleway"/>
                <a:ea typeface="Raleway"/>
                <a:cs typeface="Raleway"/>
                <a:sym typeface="Raleway"/>
              </a:rPr>
              <a:t>Since you don’t have to have actual dollar bills in your pocket to do online shopping, it can be a bit of a lure to buy more than you need, just to have the latest and coolest thing.  So let’s watch this video and talk about how you can avoid the urge to spend!</a:t>
            </a:r>
            <a:endParaRPr sz="1600">
              <a:latin typeface="Raleway"/>
              <a:ea typeface="Raleway"/>
              <a:cs typeface="Raleway"/>
              <a:sym typeface="Raleway"/>
            </a:endParaRPr>
          </a:p>
        </p:txBody>
      </p:sp>
      <p:pic>
        <p:nvPicPr>
          <p:cNvPr descr="I believe that I already earn enough money to go shopping and buy every toy that I like! But banks do not open accounts for dachshunds, and I have to put up with the fact that my daddy bookkeeping my business... And so, he decides how much pocket money to give me... Oh! This is so unfair!&#10;But I think that if this time I spend a little more than usual, he will not even notice!&#10;I hope you enhoy my new cute &amp; funny dachshund dog video!&#10;---------------------------&#10;You can support Doxie Din project at Patreon - https://www.patreon.com/DoxieDin&#10;---------------------------&#10;Much more Doxie Din:&#10;Second channel - https://www.youtube.com/c/doxiefamily&#10;Сhooses a profession - http://ow.ly/tHQH30jN6sW&#10;Skits and short movies - http://ow.ly/sOOV30jN6xY&#10;Village adventures - http://ow.ly/kOwK30jN6Kh&#10;All other adventures - http://ow.ly/M2FC30jN6OH&#10;On travel - http://ow.ly/CAxV30jN6S2&#10;Tricks and tricks learning - http://ow.ly/Yx9L30jN6Yg" id="405" name="Google Shape;405;p48" title="Shopaholic dog!!! Cute &amp; funny dachshund dog video!">
            <a:hlinkClick r:id="rId3"/>
          </p:cNvPr>
          <p:cNvPicPr preferRelativeResize="0"/>
          <p:nvPr/>
        </p:nvPicPr>
        <p:blipFill>
          <a:blip r:embed="rId4">
            <a:alphaModFix/>
          </a:blip>
          <a:stretch>
            <a:fillRect/>
          </a:stretch>
        </p:blipFill>
        <p:spPr>
          <a:xfrm>
            <a:off x="0" y="926188"/>
            <a:ext cx="4388174" cy="3291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09" name="Shape 409"/>
        <p:cNvGrpSpPr/>
        <p:nvPr/>
      </p:nvGrpSpPr>
      <p:grpSpPr>
        <a:xfrm>
          <a:off x="0" y="0"/>
          <a:ext cx="0" cy="0"/>
          <a:chOff x="0" y="0"/>
          <a:chExt cx="0" cy="0"/>
        </a:xfrm>
      </p:grpSpPr>
      <p:sp>
        <p:nvSpPr>
          <p:cNvPr id="410" name="Google Shape;410;p49"/>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11" name="Google Shape;411;p49"/>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12" name="Google Shape;412;p49"/>
          <p:cNvSpPr txBox="1"/>
          <p:nvPr/>
        </p:nvSpPr>
        <p:spPr>
          <a:xfrm>
            <a:off x="303300" y="2752275"/>
            <a:ext cx="5670300" cy="1977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a:pPr>
            <a:r>
              <a:rPr b="1" lang="en" sz="1600">
                <a:latin typeface="Raleway"/>
                <a:ea typeface="Raleway"/>
                <a:cs typeface="Raleway"/>
                <a:sym typeface="Raleway"/>
              </a:rPr>
              <a:t>Take inventory of what you already own!  </a:t>
            </a:r>
            <a:endParaRPr b="1" sz="16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For example if you already have 2 little black dresses or 3 pink sweaters, do you really need anymore?  </a:t>
            </a:r>
            <a:endParaRPr sz="15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Or you already have a perfectly working Iphone, it might not be the most current model, but should you spend a lot of money when the one you has works for everything you need now?</a:t>
            </a:r>
            <a:endParaRPr sz="1500">
              <a:latin typeface="Raleway"/>
              <a:ea typeface="Raleway"/>
              <a:cs typeface="Raleway"/>
              <a:sym typeface="Raleway"/>
            </a:endParaRPr>
          </a:p>
        </p:txBody>
      </p:sp>
      <p:pic>
        <p:nvPicPr>
          <p:cNvPr id="413" name="Google Shape;413;p49"/>
          <p:cNvPicPr preferRelativeResize="0"/>
          <p:nvPr/>
        </p:nvPicPr>
        <p:blipFill>
          <a:blip r:embed="rId3">
            <a:alphaModFix/>
          </a:blip>
          <a:stretch>
            <a:fillRect/>
          </a:stretch>
        </p:blipFill>
        <p:spPr>
          <a:xfrm>
            <a:off x="6026225" y="1406250"/>
            <a:ext cx="2504076" cy="3338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par>
                                <p:cTn fill="hold" nodeType="with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17" name="Shape 417"/>
        <p:cNvGrpSpPr/>
        <p:nvPr/>
      </p:nvGrpSpPr>
      <p:grpSpPr>
        <a:xfrm>
          <a:off x="0" y="0"/>
          <a:ext cx="0" cy="0"/>
          <a:chOff x="0" y="0"/>
          <a:chExt cx="0" cy="0"/>
        </a:xfrm>
      </p:grpSpPr>
      <p:sp>
        <p:nvSpPr>
          <p:cNvPr id="418" name="Google Shape;418;p50"/>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19" name="Google Shape;419;p50"/>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20" name="Google Shape;420;p50"/>
          <p:cNvSpPr txBox="1"/>
          <p:nvPr/>
        </p:nvSpPr>
        <p:spPr>
          <a:xfrm>
            <a:off x="303300" y="2752275"/>
            <a:ext cx="5877300" cy="2611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startAt="2"/>
            </a:pPr>
            <a:r>
              <a:rPr b="1" lang="en" sz="1600">
                <a:latin typeface="Raleway"/>
                <a:ea typeface="Raleway"/>
                <a:cs typeface="Raleway"/>
                <a:sym typeface="Raleway"/>
              </a:rPr>
              <a:t>Create a personal buy ban </a:t>
            </a:r>
            <a:endParaRPr b="1" sz="16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Set a time limit for yourself.  If you have a purchase you are considering, walk away from it or put it in your cart, but don’t pull the trigger.  Instead wait 30 days.  In that time you can determine that you can truly live without that item or the fad is over.  On the other hand you might have found that yes, that item really will make your life better.</a:t>
            </a:r>
            <a:endParaRPr sz="1500">
              <a:latin typeface="Raleway"/>
              <a:ea typeface="Raleway"/>
              <a:cs typeface="Raleway"/>
              <a:sym typeface="Raleway"/>
            </a:endParaRPr>
          </a:p>
        </p:txBody>
      </p:sp>
      <p:pic>
        <p:nvPicPr>
          <p:cNvPr id="421" name="Google Shape;421;p50"/>
          <p:cNvPicPr preferRelativeResize="0"/>
          <p:nvPr/>
        </p:nvPicPr>
        <p:blipFill>
          <a:blip r:embed="rId3">
            <a:alphaModFix/>
          </a:blip>
          <a:stretch>
            <a:fillRect/>
          </a:stretch>
        </p:blipFill>
        <p:spPr>
          <a:xfrm>
            <a:off x="5868521" y="2049300"/>
            <a:ext cx="2690625" cy="798675"/>
          </a:xfrm>
          <a:prstGeom prst="rect">
            <a:avLst/>
          </a:prstGeom>
          <a:noFill/>
          <a:ln>
            <a:noFill/>
          </a:ln>
        </p:spPr>
      </p:pic>
      <p:sp>
        <p:nvSpPr>
          <p:cNvPr id="422" name="Google Shape;422;p50"/>
          <p:cNvSpPr/>
          <p:nvPr/>
        </p:nvSpPr>
        <p:spPr>
          <a:xfrm>
            <a:off x="6180488" y="1386025"/>
            <a:ext cx="2066700" cy="2125200"/>
          </a:xfrm>
          <a:prstGeom prst="noSmoking">
            <a:avLst>
              <a:gd fmla="val 18750" name="adj"/>
            </a:avLst>
          </a:prstGeom>
          <a:solidFill>
            <a:srgbClr val="EB1212">
              <a:alpha val="47750"/>
            </a:srgbClr>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1000"/>
                                        <p:tgtEl>
                                          <p:spTgt spid="422"/>
                                        </p:tgtEl>
                                      </p:cBhvr>
                                    </p:animEffect>
                                  </p:childTnLst>
                                </p:cTn>
                              </p:par>
                              <p:par>
                                <p:cTn fill="hold" nodeType="with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26" name="Shape 426"/>
        <p:cNvGrpSpPr/>
        <p:nvPr/>
      </p:nvGrpSpPr>
      <p:grpSpPr>
        <a:xfrm>
          <a:off x="0" y="0"/>
          <a:ext cx="0" cy="0"/>
          <a:chOff x="0" y="0"/>
          <a:chExt cx="0" cy="0"/>
        </a:xfrm>
      </p:grpSpPr>
      <p:sp>
        <p:nvSpPr>
          <p:cNvPr id="427" name="Google Shape;427;p51"/>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28" name="Google Shape;428;p51"/>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29" name="Google Shape;429;p51"/>
          <p:cNvSpPr txBox="1"/>
          <p:nvPr/>
        </p:nvSpPr>
        <p:spPr>
          <a:xfrm>
            <a:off x="303300" y="2770175"/>
            <a:ext cx="4980600" cy="247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startAt="3"/>
            </a:pPr>
            <a:r>
              <a:rPr b="1" lang="en" sz="1600">
                <a:latin typeface="Raleway"/>
                <a:ea typeface="Raleway"/>
                <a:cs typeface="Raleway"/>
                <a:sym typeface="Raleway"/>
              </a:rPr>
              <a:t>Unsubscribe from catalogs, magazines, emails, and newsletters.</a:t>
            </a:r>
            <a:endParaRPr b="1" sz="16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All of these contain advertisements and marketing ploys to get you to make a purchase every day.  If you don’t see their sales or ads, you won’t be tempted to add that 4th pink sweater to your closet.</a:t>
            </a:r>
            <a:endParaRPr sz="1500">
              <a:latin typeface="Raleway"/>
              <a:ea typeface="Raleway"/>
              <a:cs typeface="Raleway"/>
              <a:sym typeface="Raleway"/>
            </a:endParaRPr>
          </a:p>
        </p:txBody>
      </p:sp>
      <p:pic>
        <p:nvPicPr>
          <p:cNvPr id="430" name="Google Shape;430;p51"/>
          <p:cNvPicPr preferRelativeResize="0"/>
          <p:nvPr/>
        </p:nvPicPr>
        <p:blipFill>
          <a:blip r:embed="rId3">
            <a:alphaModFix/>
          </a:blip>
          <a:stretch>
            <a:fillRect/>
          </a:stretch>
        </p:blipFill>
        <p:spPr>
          <a:xfrm>
            <a:off x="5283750" y="1624375"/>
            <a:ext cx="3622726" cy="21736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34" name="Shape 434"/>
        <p:cNvGrpSpPr/>
        <p:nvPr/>
      </p:nvGrpSpPr>
      <p:grpSpPr>
        <a:xfrm>
          <a:off x="0" y="0"/>
          <a:ext cx="0" cy="0"/>
          <a:chOff x="0" y="0"/>
          <a:chExt cx="0" cy="0"/>
        </a:xfrm>
      </p:grpSpPr>
      <p:sp>
        <p:nvSpPr>
          <p:cNvPr id="435" name="Google Shape;435;p52"/>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36" name="Google Shape;436;p52"/>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37" name="Google Shape;437;p52"/>
          <p:cNvSpPr txBox="1"/>
          <p:nvPr/>
        </p:nvSpPr>
        <p:spPr>
          <a:xfrm>
            <a:off x="303300" y="2727550"/>
            <a:ext cx="4698900" cy="247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startAt="4"/>
            </a:pPr>
            <a:r>
              <a:rPr b="1" lang="en" sz="1600">
                <a:latin typeface="Raleway"/>
                <a:ea typeface="Raleway"/>
                <a:cs typeface="Raleway"/>
                <a:sym typeface="Raleway"/>
              </a:rPr>
              <a:t>Socialize differently</a:t>
            </a:r>
            <a:endParaRPr b="1" sz="16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We all use eating and shopping as a way to spend time with friends...but why?  Explore other ideas, for example next time a friend says “let’s get together” suggest going on a nature walk or trying out a new art or yoga class you wanted to check out.  </a:t>
            </a:r>
            <a:endParaRPr sz="1500">
              <a:latin typeface="Raleway"/>
              <a:ea typeface="Raleway"/>
              <a:cs typeface="Raleway"/>
              <a:sym typeface="Raleway"/>
            </a:endParaRPr>
          </a:p>
        </p:txBody>
      </p:sp>
      <p:pic>
        <p:nvPicPr>
          <p:cNvPr id="438" name="Google Shape;438;p52"/>
          <p:cNvPicPr preferRelativeResize="0"/>
          <p:nvPr/>
        </p:nvPicPr>
        <p:blipFill>
          <a:blip r:embed="rId3">
            <a:alphaModFix/>
          </a:blip>
          <a:stretch>
            <a:fillRect/>
          </a:stretch>
        </p:blipFill>
        <p:spPr>
          <a:xfrm>
            <a:off x="6119923" y="1339800"/>
            <a:ext cx="2903487" cy="2476196"/>
          </a:xfrm>
          <a:prstGeom prst="rect">
            <a:avLst/>
          </a:prstGeom>
          <a:noFill/>
          <a:ln>
            <a:noFill/>
          </a:ln>
        </p:spPr>
      </p:pic>
      <p:pic>
        <p:nvPicPr>
          <p:cNvPr id="439" name="Google Shape;439;p52"/>
          <p:cNvPicPr preferRelativeResize="0"/>
          <p:nvPr/>
        </p:nvPicPr>
        <p:blipFill>
          <a:blip r:embed="rId4">
            <a:alphaModFix/>
          </a:blip>
          <a:stretch>
            <a:fillRect/>
          </a:stretch>
        </p:blipFill>
        <p:spPr>
          <a:xfrm>
            <a:off x="5060995" y="2008175"/>
            <a:ext cx="1931075" cy="2764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par>
                                <p:cTn fill="hold" nodeType="with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43" name="Shape 443"/>
        <p:cNvGrpSpPr/>
        <p:nvPr/>
      </p:nvGrpSpPr>
      <p:grpSpPr>
        <a:xfrm>
          <a:off x="0" y="0"/>
          <a:ext cx="0" cy="0"/>
          <a:chOff x="0" y="0"/>
          <a:chExt cx="0" cy="0"/>
        </a:xfrm>
      </p:grpSpPr>
      <p:sp>
        <p:nvSpPr>
          <p:cNvPr id="444" name="Google Shape;444;p53"/>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45" name="Google Shape;445;p53"/>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46" name="Google Shape;446;p53"/>
          <p:cNvSpPr txBox="1"/>
          <p:nvPr/>
        </p:nvSpPr>
        <p:spPr>
          <a:xfrm>
            <a:off x="303300" y="2770175"/>
            <a:ext cx="4980600" cy="247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startAt="5"/>
            </a:pPr>
            <a:r>
              <a:rPr b="1" lang="en" sz="1600">
                <a:latin typeface="Raleway"/>
                <a:ea typeface="Raleway"/>
                <a:cs typeface="Raleway"/>
                <a:sym typeface="Raleway"/>
              </a:rPr>
              <a:t>Set up a swap with friends</a:t>
            </a:r>
            <a:endParaRPr b="1" sz="1600">
              <a:latin typeface="Raleway"/>
              <a:ea typeface="Raleway"/>
              <a:cs typeface="Raleway"/>
              <a:sym typeface="Raleway"/>
            </a:endParaRPr>
          </a:p>
          <a:p>
            <a:pPr indent="-330200" lvl="1" marL="914400" rtl="0" algn="l">
              <a:spcBef>
                <a:spcPts val="0"/>
              </a:spcBef>
              <a:spcAft>
                <a:spcPts val="0"/>
              </a:spcAft>
              <a:buSzPts val="1600"/>
              <a:buFont typeface="Raleway"/>
              <a:buChar char="○"/>
            </a:pPr>
            <a:r>
              <a:rPr lang="en" sz="1500">
                <a:latin typeface="Raleway"/>
                <a:ea typeface="Raleway"/>
                <a:cs typeface="Raleway"/>
                <a:sym typeface="Raleway"/>
              </a:rPr>
              <a:t>You all want the latest trends, and how often do you see your friends wearing the same shirt or leggings you already have.                 So why not go through each other’s closets and trade a backpack for a leather jacket                     or a pair of boots you don’t wear often for                              a different pair of jeans or a book you wanted? </a:t>
            </a:r>
            <a:r>
              <a:rPr lang="en" sz="1600">
                <a:latin typeface="Raleway"/>
                <a:ea typeface="Raleway"/>
                <a:cs typeface="Raleway"/>
                <a:sym typeface="Raleway"/>
              </a:rPr>
              <a:t> </a:t>
            </a:r>
            <a:endParaRPr sz="1600">
              <a:latin typeface="Raleway"/>
              <a:ea typeface="Raleway"/>
              <a:cs typeface="Raleway"/>
              <a:sym typeface="Raleway"/>
            </a:endParaRPr>
          </a:p>
        </p:txBody>
      </p:sp>
      <p:pic>
        <p:nvPicPr>
          <p:cNvPr id="447" name="Google Shape;447;p53"/>
          <p:cNvPicPr preferRelativeResize="0"/>
          <p:nvPr/>
        </p:nvPicPr>
        <p:blipFill rotWithShape="1">
          <a:blip r:embed="rId3">
            <a:alphaModFix/>
          </a:blip>
          <a:srcRect b="4212" l="0" r="0" t="4221"/>
          <a:stretch/>
        </p:blipFill>
        <p:spPr>
          <a:xfrm>
            <a:off x="5283900" y="1363750"/>
            <a:ext cx="3534551" cy="3236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1000"/>
                                        <p:tgtEl>
                                          <p:spTgt spid="446"/>
                                        </p:tgtEl>
                                      </p:cBhvr>
                                    </p:animEffect>
                                  </p:childTnLst>
                                </p:cTn>
                              </p:par>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451" name="Shape 451"/>
        <p:cNvGrpSpPr/>
        <p:nvPr/>
      </p:nvGrpSpPr>
      <p:grpSpPr>
        <a:xfrm>
          <a:off x="0" y="0"/>
          <a:ext cx="0" cy="0"/>
          <a:chOff x="0" y="0"/>
          <a:chExt cx="0" cy="0"/>
        </a:xfrm>
      </p:grpSpPr>
      <p:sp>
        <p:nvSpPr>
          <p:cNvPr id="452" name="Google Shape;452;p54"/>
          <p:cNvSpPr txBox="1"/>
          <p:nvPr>
            <p:ph type="title"/>
          </p:nvPr>
        </p:nvSpPr>
        <p:spPr>
          <a:xfrm>
            <a:off x="303300" y="411575"/>
            <a:ext cx="7746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Knowing How to Manage YOUR Online Shopping</a:t>
            </a:r>
            <a:endParaRPr>
              <a:solidFill>
                <a:srgbClr val="FFFFFF"/>
              </a:solidFill>
            </a:endParaRPr>
          </a:p>
          <a:p>
            <a:pPr indent="0" lvl="0" marL="0" rtl="0" algn="ctr">
              <a:spcBef>
                <a:spcPts val="0"/>
              </a:spcBef>
              <a:spcAft>
                <a:spcPts val="0"/>
              </a:spcAft>
              <a:buNone/>
            </a:pPr>
            <a:r>
              <a:t/>
            </a:r>
            <a:endParaRPr>
              <a:solidFill>
                <a:schemeClr val="dk1"/>
              </a:solidFill>
            </a:endParaRPr>
          </a:p>
        </p:txBody>
      </p:sp>
      <p:sp>
        <p:nvSpPr>
          <p:cNvPr id="453" name="Google Shape;453;p54"/>
          <p:cNvSpPr txBox="1"/>
          <p:nvPr>
            <p:ph idx="4294967295" type="subTitle"/>
          </p:nvPr>
        </p:nvSpPr>
        <p:spPr>
          <a:xfrm>
            <a:off x="303300" y="1485850"/>
            <a:ext cx="5302200" cy="124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solidFill>
                  <a:schemeClr val="dk2"/>
                </a:solidFill>
                <a:latin typeface="Roboto"/>
                <a:ea typeface="Roboto"/>
                <a:cs typeface="Roboto"/>
                <a:sym typeface="Roboto"/>
              </a:rPr>
              <a:t>Can you think of any strategies to keep you from spending those dollars compulsively, and instead shopping more sensibly?</a:t>
            </a:r>
            <a:r>
              <a:rPr b="1" lang="en" sz="1600">
                <a:latin typeface="Roboto"/>
                <a:ea typeface="Roboto"/>
                <a:cs typeface="Roboto"/>
                <a:sym typeface="Roboto"/>
              </a:rPr>
              <a:t>                                                                </a:t>
            </a:r>
            <a:r>
              <a:rPr b="1" lang="en" sz="1600">
                <a:solidFill>
                  <a:srgbClr val="FFFFFF"/>
                </a:solidFill>
                <a:latin typeface="Arial"/>
                <a:ea typeface="Arial"/>
                <a:cs typeface="Arial"/>
                <a:sym typeface="Arial"/>
              </a:rPr>
              <a:t>Here are a few tips to help you out:</a:t>
            </a:r>
            <a:endParaRPr b="1" sz="1600">
              <a:solidFill>
                <a:srgbClr val="FFFFFF"/>
              </a:solidFill>
              <a:latin typeface="Arial"/>
              <a:ea typeface="Arial"/>
              <a:cs typeface="Arial"/>
              <a:sym typeface="Arial"/>
            </a:endParaRPr>
          </a:p>
          <a:p>
            <a:pPr indent="0" lvl="0" marL="0" rtl="0" algn="l">
              <a:spcBef>
                <a:spcPts val="1600"/>
              </a:spcBef>
              <a:spcAft>
                <a:spcPts val="1600"/>
              </a:spcAft>
              <a:buClr>
                <a:schemeClr val="dk2"/>
              </a:buClr>
              <a:buSzPts val="1100"/>
              <a:buFont typeface="Arial"/>
              <a:buNone/>
            </a:pPr>
            <a:r>
              <a:t/>
            </a:r>
            <a:endParaRPr b="1" sz="1600">
              <a:solidFill>
                <a:schemeClr val="dk2"/>
              </a:solidFill>
              <a:latin typeface="Roboto"/>
              <a:ea typeface="Roboto"/>
              <a:cs typeface="Roboto"/>
              <a:sym typeface="Roboto"/>
            </a:endParaRPr>
          </a:p>
        </p:txBody>
      </p:sp>
      <p:sp>
        <p:nvSpPr>
          <p:cNvPr id="454" name="Google Shape;454;p54"/>
          <p:cNvSpPr txBox="1"/>
          <p:nvPr/>
        </p:nvSpPr>
        <p:spPr>
          <a:xfrm>
            <a:off x="303300" y="2693975"/>
            <a:ext cx="5250900" cy="247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Raleway"/>
              <a:buAutoNum type="arabicParenR" startAt="6"/>
            </a:pPr>
            <a:r>
              <a:rPr b="1" lang="en" sz="1600">
                <a:latin typeface="Raleway"/>
                <a:ea typeface="Raleway"/>
                <a:cs typeface="Raleway"/>
                <a:sym typeface="Raleway"/>
              </a:rPr>
              <a:t>Finally, and most importantly, ignore sales!</a:t>
            </a:r>
            <a:endParaRPr b="1" sz="16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Use this tactic, even if you look at the sale price, imagine that the item wasn’t on sale.  Would you pay full price for that item?  Be   sure to try it on or read the reviews!  If the top doesn’t quite fit right, doesn’t look the best on you, the color isn’t quite right, and it were the full $50 price would you still buy it?  If the answer is no, you REALLY DON’T NEED IT!</a:t>
            </a:r>
            <a:endParaRPr sz="1500">
              <a:latin typeface="Raleway"/>
              <a:ea typeface="Raleway"/>
              <a:cs typeface="Raleway"/>
              <a:sym typeface="Raleway"/>
            </a:endParaRPr>
          </a:p>
        </p:txBody>
      </p:sp>
      <p:pic>
        <p:nvPicPr>
          <p:cNvPr id="455" name="Google Shape;455;p54"/>
          <p:cNvPicPr preferRelativeResize="0"/>
          <p:nvPr/>
        </p:nvPicPr>
        <p:blipFill>
          <a:blip r:embed="rId3">
            <a:alphaModFix/>
          </a:blip>
          <a:stretch>
            <a:fillRect/>
          </a:stretch>
        </p:blipFill>
        <p:spPr>
          <a:xfrm>
            <a:off x="5304200" y="1129906"/>
            <a:ext cx="3600001" cy="25353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1000"/>
                                        <p:tgtEl>
                                          <p:spTgt spid="454"/>
                                        </p:tgtEl>
                                      </p:cBhvr>
                                    </p:animEffect>
                                  </p:childTnLst>
                                </p:cTn>
                              </p:par>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5"/>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rPr>
              <a:t>What’s your biggest takeaway from today’s meeting?</a:t>
            </a:r>
            <a:endParaRPr sz="3000">
              <a:solidFill>
                <a:srgbClr val="FFFFFF"/>
              </a:solidFill>
            </a:endParaRPr>
          </a:p>
          <a:p>
            <a:pPr indent="0" lvl="0" marL="0" rtl="0" algn="l">
              <a:spcBef>
                <a:spcPts val="0"/>
              </a:spcBef>
              <a:spcAft>
                <a:spcPts val="0"/>
              </a:spcAft>
              <a:buNone/>
            </a:pPr>
            <a:r>
              <a:t/>
            </a:r>
            <a:endParaRPr sz="3000">
              <a:solidFill>
                <a:srgbClr val="FFFFFF"/>
              </a:solidFill>
            </a:endParaRPr>
          </a:p>
          <a:p>
            <a:pPr indent="0" lvl="0" marL="0" rtl="0" algn="l">
              <a:lnSpc>
                <a:spcPct val="115000"/>
              </a:lnSpc>
              <a:spcBef>
                <a:spcPts val="0"/>
              </a:spcBef>
              <a:spcAft>
                <a:spcPts val="0"/>
              </a:spcAft>
              <a:buClr>
                <a:schemeClr val="dk2"/>
              </a:buClr>
              <a:buSzPts val="1100"/>
              <a:buFont typeface="Arial"/>
              <a:buNone/>
            </a:pPr>
            <a:r>
              <a:rPr lang="en" sz="3000">
                <a:solidFill>
                  <a:srgbClr val="FFFFFF"/>
                </a:solidFill>
              </a:rPr>
              <a:t>Are there things you might do differently or things you might change because of what you learned today?</a:t>
            </a:r>
            <a:endParaRPr sz="3000">
              <a:solidFill>
                <a:srgbClr val="FFFFFF"/>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6"/>
          <p:cNvSpPr txBox="1"/>
          <p:nvPr>
            <p:ph type="title"/>
          </p:nvPr>
        </p:nvSpPr>
        <p:spPr>
          <a:xfrm>
            <a:off x="265500" y="12449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Thank You for shopping with   us today!</a:t>
            </a:r>
            <a:endParaRPr/>
          </a:p>
        </p:txBody>
      </p:sp>
      <p:sp>
        <p:nvSpPr>
          <p:cNvPr id="466" name="Google Shape;466;p56"/>
          <p:cNvSpPr txBox="1"/>
          <p:nvPr>
            <p:ph idx="1" type="subTitle"/>
          </p:nvPr>
        </p:nvSpPr>
        <p:spPr>
          <a:xfrm>
            <a:off x="265500" y="2582971"/>
            <a:ext cx="4045200" cy="134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1600">
                <a:latin typeface="Raleway"/>
                <a:ea typeface="Raleway"/>
                <a:cs typeface="Raleway"/>
                <a:sym typeface="Raleway"/>
              </a:rPr>
              <a:t>Have a nice day!</a:t>
            </a:r>
            <a:endParaRPr b="1" sz="1600">
              <a:latin typeface="Raleway"/>
              <a:ea typeface="Raleway"/>
              <a:cs typeface="Raleway"/>
              <a:sym typeface="Raleway"/>
            </a:endParaRPr>
          </a:p>
          <a:p>
            <a:pPr indent="-330200" lvl="0" marL="457200" rtl="0" algn="l">
              <a:lnSpc>
                <a:spcPct val="115000"/>
              </a:lnSpc>
              <a:spcBef>
                <a:spcPts val="0"/>
              </a:spcBef>
              <a:spcAft>
                <a:spcPts val="0"/>
              </a:spcAft>
              <a:buSzPts val="1600"/>
              <a:buFont typeface="Raleway"/>
              <a:buChar char="●"/>
            </a:pPr>
            <a:r>
              <a:rPr lang="en" sz="1600">
                <a:latin typeface="Raleway"/>
                <a:ea typeface="Raleway"/>
                <a:cs typeface="Raleway"/>
                <a:sym typeface="Raleway"/>
              </a:rPr>
              <a:t>Does anyone have any questions?</a:t>
            </a:r>
            <a:endParaRPr sz="1600">
              <a:latin typeface="Raleway"/>
              <a:ea typeface="Raleway"/>
              <a:cs typeface="Raleway"/>
              <a:sym typeface="Raleway"/>
            </a:endParaRPr>
          </a:p>
          <a:p>
            <a:pPr indent="-330200" lvl="0" marL="457200" rtl="0" algn="l">
              <a:lnSpc>
                <a:spcPct val="115000"/>
              </a:lnSpc>
              <a:spcBef>
                <a:spcPts val="0"/>
              </a:spcBef>
              <a:spcAft>
                <a:spcPts val="0"/>
              </a:spcAft>
              <a:buSzPts val="1600"/>
              <a:buFont typeface="Raleway"/>
              <a:buChar char="●"/>
            </a:pPr>
            <a:r>
              <a:rPr lang="en" sz="1600">
                <a:latin typeface="Raleway"/>
                <a:ea typeface="Raleway"/>
                <a:cs typeface="Raleway"/>
                <a:sym typeface="Raleway"/>
              </a:rPr>
              <a:t>Do you want to share what you might need to shop for soon and use what you learned today? </a:t>
            </a:r>
            <a:endParaRPr sz="1600">
              <a:latin typeface="Raleway"/>
              <a:ea typeface="Raleway"/>
              <a:cs typeface="Raleway"/>
              <a:sym typeface="Raleway"/>
            </a:endParaRPr>
          </a:p>
          <a:p>
            <a:pPr indent="-330200" lvl="0" marL="457200" rtl="0" algn="l">
              <a:lnSpc>
                <a:spcPct val="115000"/>
              </a:lnSpc>
              <a:spcBef>
                <a:spcPts val="0"/>
              </a:spcBef>
              <a:spcAft>
                <a:spcPts val="0"/>
              </a:spcAft>
              <a:buSzPts val="1600"/>
              <a:buFont typeface="Raleway"/>
              <a:buChar char="●"/>
            </a:pPr>
            <a:r>
              <a:rPr lang="en" sz="1600">
                <a:latin typeface="Raleway"/>
                <a:ea typeface="Raleway"/>
                <a:cs typeface="Raleway"/>
                <a:sym typeface="Raleway"/>
              </a:rPr>
              <a:t>Any suggestions for our next meeting?</a:t>
            </a:r>
            <a:endParaRPr sz="1600">
              <a:latin typeface="Raleway"/>
              <a:ea typeface="Raleway"/>
              <a:cs typeface="Raleway"/>
              <a:sym typeface="Raleway"/>
            </a:endParaRPr>
          </a:p>
        </p:txBody>
      </p:sp>
      <p:pic>
        <p:nvPicPr>
          <p:cNvPr id="467" name="Google Shape;467;p56"/>
          <p:cNvPicPr preferRelativeResize="0"/>
          <p:nvPr/>
        </p:nvPicPr>
        <p:blipFill>
          <a:blip r:embed="rId3">
            <a:alphaModFix/>
          </a:blip>
          <a:stretch>
            <a:fillRect/>
          </a:stretch>
        </p:blipFill>
        <p:spPr>
          <a:xfrm>
            <a:off x="5733299" y="315875"/>
            <a:ext cx="2345725" cy="4511726"/>
          </a:xfrm>
          <a:prstGeom prst="rect">
            <a:avLst/>
          </a:prstGeom>
          <a:noFill/>
          <a:ln>
            <a:noFill/>
          </a:ln>
        </p:spPr>
      </p:pic>
      <p:pic>
        <p:nvPicPr>
          <p:cNvPr id="468" name="Google Shape;468;p56"/>
          <p:cNvPicPr preferRelativeResize="0"/>
          <p:nvPr/>
        </p:nvPicPr>
        <p:blipFill rotWithShape="1">
          <a:blip r:embed="rId4">
            <a:alphaModFix/>
          </a:blip>
          <a:srcRect b="3104" l="0" r="0" t="3095"/>
          <a:stretch/>
        </p:blipFill>
        <p:spPr>
          <a:xfrm flipH="1">
            <a:off x="4000873" y="418178"/>
            <a:ext cx="1732431" cy="162415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F0000"/>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