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Pacifico"/>
      <p:regular r:id="rId30"/>
    </p:embeddedFont>
    <p:embeddedFont>
      <p:font typeface="Syncopate"/>
      <p:regular r:id="rId31"/>
      <p:bold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Syncopate-regular.fntdata"/><Relationship Id="rId30" Type="http://schemas.openxmlformats.org/officeDocument/2006/relationships/font" Target="fonts/Pacifico-regular.fntdata"/><Relationship Id="rId11" Type="http://schemas.openxmlformats.org/officeDocument/2006/relationships/slide" Target="slides/slide6.xml"/><Relationship Id="rId10" Type="http://schemas.openxmlformats.org/officeDocument/2006/relationships/slide" Target="slides/slide5.xml"/><Relationship Id="rId32" Type="http://schemas.openxmlformats.org/officeDocument/2006/relationships/font" Target="fonts/Syncopate-bold.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9aa7afb41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9aa7afb41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 name="Google Shape;6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827c3b468f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827c3b468f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1" name="Google Shape;221;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 name="Shape 13"/>
        <p:cNvGrpSpPr/>
        <p:nvPr/>
      </p:nvGrpSpPr>
      <p:grpSpPr>
        <a:xfrm>
          <a:off x="0" y="0"/>
          <a:ext cx="0" cy="0"/>
          <a:chOff x="0" y="0"/>
          <a:chExt cx="0" cy="0"/>
        </a:xfrm>
      </p:grpSpPr>
      <p:sp>
        <p:nvSpPr>
          <p:cNvPr id="14" name="Google Shape;14;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7" name="Google Shape;17;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8" name="Google Shape;18;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1" name="Google Shape;21;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4" name="Google Shape;24;p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5" name="Google Shape;25;p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6" name="Google Shape;26;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2" name="Google Shape;32;p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3" name="Google Shape;33;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6" name="Google Shape;36;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1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0" name="Google Shape;40;p1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1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2" name="Google Shape;42;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45" name="Google Shape;45;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1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49" name="Google Shape;49;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0000"/>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55.png"/><Relationship Id="rId6" Type="http://schemas.openxmlformats.org/officeDocument/2006/relationships/image" Target="../media/image2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9.png"/><Relationship Id="rId4" Type="http://schemas.openxmlformats.org/officeDocument/2006/relationships/image" Target="../media/image12.png"/><Relationship Id="rId5" Type="http://schemas.openxmlformats.org/officeDocument/2006/relationships/image" Target="../media/image26.png"/><Relationship Id="rId6" Type="http://schemas.openxmlformats.org/officeDocument/2006/relationships/image" Target="../media/image3.png"/><Relationship Id="rId7"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4.png"/><Relationship Id="rId4" Type="http://schemas.openxmlformats.org/officeDocument/2006/relationships/hyperlink" Target="http://www.youtube.com/watch?v=qOJcaF4YPAE" TargetMode="External"/><Relationship Id="rId5" Type="http://schemas.openxmlformats.org/officeDocument/2006/relationships/image" Target="../media/image11.jpg"/><Relationship Id="rId6"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www.youtube.com/watch?v=o3U39SZ-V-o" TargetMode="External"/><Relationship Id="rId4" Type="http://schemas.openxmlformats.org/officeDocument/2006/relationships/image" Target="../media/image5.jpg"/><Relationship Id="rId5"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2.png"/><Relationship Id="rId4" Type="http://schemas.openxmlformats.org/officeDocument/2006/relationships/image" Target="../media/image5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16.png"/><Relationship Id="rId6" Type="http://schemas.openxmlformats.org/officeDocument/2006/relationships/image" Target="../media/image27.png"/><Relationship Id="rId7" Type="http://schemas.openxmlformats.org/officeDocument/2006/relationships/image" Target="../media/image8.png"/><Relationship Id="rId8"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10.png"/><Relationship Id="rId5" Type="http://schemas.openxmlformats.org/officeDocument/2006/relationships/image" Target="../media/image1.png"/><Relationship Id="rId6" Type="http://schemas.openxmlformats.org/officeDocument/2006/relationships/image" Target="../media/image5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www.youtube.com/watch?v=Eum7-8AMNhA" TargetMode="Externa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www.youtube.com/watch?v=IomgUWKjUxA" TargetMode="External"/><Relationship Id="rId4" Type="http://schemas.openxmlformats.org/officeDocument/2006/relationships/image" Target="../media/image3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www.youtube.com/watch?v=Ib-mPTzuhpc" TargetMode="External"/><Relationship Id="rId4" Type="http://schemas.openxmlformats.org/officeDocument/2006/relationships/image" Target="../media/image3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youtube.com/watch?v=7400yOdoyDk" TargetMode="External"/><Relationship Id="rId4" Type="http://schemas.openxmlformats.org/officeDocument/2006/relationships/image" Target="../media/image15.jpg"/><Relationship Id="rId5" Type="http://schemas.openxmlformats.org/officeDocument/2006/relationships/image" Target="../media/image12.png"/><Relationship Id="rId6"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0.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www.youtube.com/watch?v=74BxKXHgk1A" TargetMode="External"/><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1.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8.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png"/><Relationship Id="rId4" Type="http://schemas.openxmlformats.org/officeDocument/2006/relationships/image" Target="../media/image35.png"/><Relationship Id="rId5"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6.png"/><Relationship Id="rId4" Type="http://schemas.openxmlformats.org/officeDocument/2006/relationships/image" Target="../media/image48.png"/><Relationship Id="rId5" Type="http://schemas.openxmlformats.org/officeDocument/2006/relationships/image" Target="../media/image36.png"/><Relationship Id="rId6"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png"/><Relationship Id="rId4" Type="http://schemas.openxmlformats.org/officeDocument/2006/relationships/hyperlink" Target="http://www.youtube.com/watch?v=QvsQ9hYKq7c" TargetMode="External"/><Relationship Id="rId5" Type="http://schemas.openxmlformats.org/officeDocument/2006/relationships/image" Target="../media/image34.jpg"/><Relationship Id="rId6"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www.youtube.com/watch?v=rCscwzUeppA" TargetMode="External"/><Relationship Id="rId4" Type="http://schemas.openxmlformats.org/officeDocument/2006/relationships/image" Target="../media/image4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40.png"/><Relationship Id="rId6" Type="http://schemas.openxmlformats.org/officeDocument/2006/relationships/image" Target="../media/image49.png"/><Relationship Id="rId7" Type="http://schemas.openxmlformats.org/officeDocument/2006/relationships/image" Target="../media/image5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9.png"/><Relationship Id="rId4" Type="http://schemas.openxmlformats.org/officeDocument/2006/relationships/image" Target="../media/image1.png"/><Relationship Id="rId5" Type="http://schemas.openxmlformats.org/officeDocument/2006/relationships/hyperlink" Target="https://comicsclub.blog/comics-worksheets/" TargetMode="External"/><Relationship Id="rId6" Type="http://schemas.openxmlformats.org/officeDocument/2006/relationships/hyperlink" Target="http://www.moosekidcomics.com/" TargetMode="External"/><Relationship Id="rId7" Type="http://schemas.openxmlformats.org/officeDocument/2006/relationships/image" Target="../media/image4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9.png"/><Relationship Id="rId4" Type="http://schemas.openxmlformats.org/officeDocument/2006/relationships/image" Target="../media/image26.png"/><Relationship Id="rId5" Type="http://schemas.openxmlformats.org/officeDocument/2006/relationships/image" Target="../media/image3.png"/><Relationship Id="rId6"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3" name="Shape 53"/>
        <p:cNvGrpSpPr/>
        <p:nvPr/>
      </p:nvGrpSpPr>
      <p:grpSpPr>
        <a:xfrm>
          <a:off x="0" y="0"/>
          <a:ext cx="0" cy="0"/>
          <a:chOff x="0" y="0"/>
          <a:chExt cx="0" cy="0"/>
        </a:xfrm>
      </p:grpSpPr>
      <p:sp>
        <p:nvSpPr>
          <p:cNvPr id="54" name="Google Shape;54;p13"/>
          <p:cNvSpPr txBox="1"/>
          <p:nvPr/>
        </p:nvSpPr>
        <p:spPr>
          <a:xfrm>
            <a:off x="1174975" y="360175"/>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sz="3000">
                <a:solidFill>
                  <a:srgbClr val="000000"/>
                </a:solidFill>
              </a:rPr>
              <a:t>Leader Instructions &amp; Meeting Prep:</a:t>
            </a:r>
            <a:endParaRPr b="1" sz="3000">
              <a:solidFill>
                <a:srgbClr val="000000"/>
              </a:solidFill>
            </a:endParaRPr>
          </a:p>
        </p:txBody>
      </p:sp>
      <p:sp>
        <p:nvSpPr>
          <p:cNvPr id="55" name="Google Shape;55;p13"/>
          <p:cNvSpPr txBox="1"/>
          <p:nvPr/>
        </p:nvSpPr>
        <p:spPr>
          <a:xfrm>
            <a:off x="1193000" y="787900"/>
            <a:ext cx="31392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US" sz="1800">
                <a:solidFill>
                  <a:srgbClr val="FF0000"/>
                </a:solidFill>
                <a:latin typeface="Pacifico"/>
                <a:ea typeface="Pacifico"/>
                <a:cs typeface="Pacifico"/>
                <a:sym typeface="Pacifico"/>
              </a:rPr>
              <a:t>Cadette Comic Artist</a:t>
            </a:r>
            <a:r>
              <a:rPr lang="en-US" sz="1800">
                <a:solidFill>
                  <a:srgbClr val="FF0000"/>
                </a:solidFill>
                <a:latin typeface="Pacifico"/>
                <a:ea typeface="Pacifico"/>
                <a:cs typeface="Pacifico"/>
                <a:sym typeface="Pacifico"/>
              </a:rPr>
              <a:t> Badge</a:t>
            </a:r>
            <a:endParaRPr sz="1800">
              <a:solidFill>
                <a:srgbClr val="FF0000"/>
              </a:solidFill>
              <a:latin typeface="Pacifico"/>
              <a:ea typeface="Pacifico"/>
              <a:cs typeface="Pacifico"/>
              <a:sym typeface="Pacifico"/>
            </a:endParaRPr>
          </a:p>
        </p:txBody>
      </p:sp>
      <p:sp>
        <p:nvSpPr>
          <p:cNvPr id="56" name="Google Shape;56;p13"/>
          <p:cNvSpPr txBox="1"/>
          <p:nvPr/>
        </p:nvSpPr>
        <p:spPr>
          <a:xfrm>
            <a:off x="482550" y="1342575"/>
            <a:ext cx="5438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US" sz="1000">
                <a:solidFill>
                  <a:srgbClr val="000000"/>
                </a:solidFill>
              </a:rPr>
              <a:t>The following slides will walk your troop through a virtual meeting to earn the </a:t>
            </a:r>
            <a:r>
              <a:rPr lang="en-US" sz="1000"/>
              <a:t>Cadette Comic Artist</a:t>
            </a:r>
            <a:r>
              <a:rPr lang="en-US" sz="1000">
                <a:solidFill>
                  <a:srgbClr val="000000"/>
                </a:solidFill>
              </a:rPr>
              <a:t> Badge.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US" sz="1000" u="sng">
                <a:solidFill>
                  <a:srgbClr val="57BB8A"/>
                </a:solidFill>
                <a:hlinkClick r:id="rId3">
                  <a:extLst>
                    <a:ext uri="{A12FA001-AC4F-418D-AE19-62706E023703}">
                      <ahyp:hlinkClr val="tx"/>
                    </a:ext>
                  </a:extLst>
                </a:hlinkClick>
              </a:rPr>
              <a:t>gsnw.gl/</a:t>
            </a:r>
            <a:r>
              <a:rPr lang="en-US" sz="9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US"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US"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US"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sp>
        <p:nvSpPr>
          <p:cNvPr id="57" name="Google Shape;57;p13"/>
          <p:cNvSpPr txBox="1"/>
          <p:nvPr/>
        </p:nvSpPr>
        <p:spPr>
          <a:xfrm>
            <a:off x="6249175" y="1230375"/>
            <a:ext cx="2417700" cy="2476200"/>
          </a:xfrm>
          <a:prstGeom prst="rect">
            <a:avLst/>
          </a:prstGeom>
          <a:noFill/>
          <a:ln cap="flat" cmpd="sng" w="2857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US" sz="1000">
                <a:solidFill>
                  <a:srgbClr val="FFFFFF"/>
                </a:solidFill>
                <a:highlight>
                  <a:srgbClr val="31BA77"/>
                </a:highlight>
              </a:rPr>
              <a:t> Cadette Comic Artist Badge</a:t>
            </a:r>
            <a:r>
              <a:rPr b="1" lang="en-US" sz="1000">
                <a:solidFill>
                  <a:srgbClr val="31BA77"/>
                </a:solidFill>
                <a:highlight>
                  <a:srgbClr val="31BA77"/>
                </a:highlight>
              </a:rPr>
              <a:t>:</a:t>
            </a:r>
            <a:r>
              <a:rPr b="1" lang="en-US" sz="1000">
                <a:solidFill>
                  <a:srgbClr val="FFFFFF"/>
                </a:solidFill>
                <a:highlight>
                  <a:srgbClr val="31BA77"/>
                </a:highlight>
              </a:rPr>
              <a:t>                     </a:t>
            </a:r>
            <a:r>
              <a:rPr b="1" lang="en-US" sz="1000">
                <a:solidFill>
                  <a:srgbClr val="31BA77"/>
                </a:solidFill>
                <a:highlight>
                  <a:srgbClr val="31BA77"/>
                </a:highlight>
              </a:rPr>
              <a:t>:</a:t>
            </a:r>
            <a:r>
              <a:rPr b="1" lang="en-US" sz="1000">
                <a:solidFill>
                  <a:srgbClr val="FFFFFF"/>
                </a:solidFill>
                <a:highlight>
                  <a:srgbClr val="31BA77"/>
                </a:highlight>
              </a:rPr>
              <a:t>meeting plan supply list:</a:t>
            </a:r>
            <a:r>
              <a:rPr b="1" lang="en-US" sz="1000">
                <a:solidFill>
                  <a:srgbClr val="31BA77"/>
                </a:solidFill>
                <a:highlight>
                  <a:srgbClr val="31BA77"/>
                </a:highlight>
              </a:rPr>
              <a:t>:</a:t>
            </a:r>
            <a:r>
              <a:rPr b="1" lang="en-US" sz="1000">
                <a:highlight>
                  <a:srgbClr val="31BA77"/>
                </a:highlight>
              </a:rPr>
              <a:t> </a:t>
            </a:r>
            <a:r>
              <a:rPr b="1" lang="en-US" sz="1000"/>
              <a:t>                                                                                                                    </a:t>
            </a:r>
            <a:endParaRPr b="1" sz="1000"/>
          </a:p>
          <a:p>
            <a:pPr indent="-292100" lvl="0" marL="457200" rtl="0" algn="l">
              <a:lnSpc>
                <a:spcPct val="115000"/>
              </a:lnSpc>
              <a:spcBef>
                <a:spcPts val="1200"/>
              </a:spcBef>
              <a:spcAft>
                <a:spcPts val="0"/>
              </a:spcAft>
              <a:buClr>
                <a:srgbClr val="000000"/>
              </a:buClr>
              <a:buSzPts val="1000"/>
              <a:buChar char="●"/>
            </a:pPr>
            <a:r>
              <a:rPr lang="en-US" sz="1000"/>
              <a:t>Paper - blank white</a:t>
            </a:r>
            <a:endParaRPr sz="1000"/>
          </a:p>
          <a:p>
            <a:pPr indent="-292100" lvl="0" marL="457200" rtl="0" algn="l">
              <a:lnSpc>
                <a:spcPct val="115000"/>
              </a:lnSpc>
              <a:spcBef>
                <a:spcPts val="0"/>
              </a:spcBef>
              <a:spcAft>
                <a:spcPts val="0"/>
              </a:spcAft>
              <a:buClr>
                <a:srgbClr val="000000"/>
              </a:buClr>
              <a:buSzPts val="1000"/>
              <a:buChar char="●"/>
            </a:pPr>
            <a:r>
              <a:rPr lang="en-US" sz="1000"/>
              <a:t>Notebook or sketch pad</a:t>
            </a:r>
            <a:endParaRPr sz="1000"/>
          </a:p>
          <a:p>
            <a:pPr indent="-292100" lvl="0" marL="457200" rtl="0" algn="l">
              <a:lnSpc>
                <a:spcPct val="115000"/>
              </a:lnSpc>
              <a:spcBef>
                <a:spcPts val="0"/>
              </a:spcBef>
              <a:spcAft>
                <a:spcPts val="0"/>
              </a:spcAft>
              <a:buClr>
                <a:srgbClr val="000000"/>
              </a:buClr>
              <a:buSzPts val="1000"/>
              <a:buChar char="●"/>
            </a:pPr>
            <a:r>
              <a:rPr lang="en-US" sz="1000"/>
              <a:t>Post It Notes</a:t>
            </a:r>
            <a:endParaRPr sz="1000"/>
          </a:p>
          <a:p>
            <a:pPr indent="-292100" lvl="0" marL="457200" rtl="0" algn="l">
              <a:lnSpc>
                <a:spcPct val="115000"/>
              </a:lnSpc>
              <a:spcBef>
                <a:spcPts val="0"/>
              </a:spcBef>
              <a:spcAft>
                <a:spcPts val="0"/>
              </a:spcAft>
              <a:buClr>
                <a:srgbClr val="000000"/>
              </a:buClr>
              <a:buSzPts val="1000"/>
              <a:buChar char="●"/>
            </a:pPr>
            <a:r>
              <a:rPr lang="en-US" sz="1000"/>
              <a:t>Pencil</a:t>
            </a:r>
            <a:endParaRPr sz="1000"/>
          </a:p>
          <a:p>
            <a:pPr indent="-292100" lvl="0" marL="457200" rtl="0" algn="l">
              <a:lnSpc>
                <a:spcPct val="115000"/>
              </a:lnSpc>
              <a:spcBef>
                <a:spcPts val="0"/>
              </a:spcBef>
              <a:spcAft>
                <a:spcPts val="0"/>
              </a:spcAft>
              <a:buClr>
                <a:srgbClr val="000000"/>
              </a:buClr>
              <a:buSzPts val="1000"/>
              <a:buChar char="●"/>
            </a:pPr>
            <a:r>
              <a:rPr lang="en-US" sz="1000"/>
              <a:t>Erasers</a:t>
            </a:r>
            <a:endParaRPr sz="1000"/>
          </a:p>
          <a:p>
            <a:pPr indent="-292100" lvl="0" marL="457200" rtl="0" algn="l">
              <a:lnSpc>
                <a:spcPct val="115000"/>
              </a:lnSpc>
              <a:spcBef>
                <a:spcPts val="0"/>
              </a:spcBef>
              <a:spcAft>
                <a:spcPts val="0"/>
              </a:spcAft>
              <a:buClr>
                <a:srgbClr val="000000"/>
              </a:buClr>
              <a:buSzPts val="1000"/>
              <a:buChar char="●"/>
            </a:pPr>
            <a:r>
              <a:rPr lang="en-US" sz="1000"/>
              <a:t>Fine Line Black Marker and Thicker one if you have them</a:t>
            </a:r>
            <a:endParaRPr sz="1000"/>
          </a:p>
          <a:p>
            <a:pPr indent="-292100" lvl="0" marL="457200" rtl="0" algn="l">
              <a:lnSpc>
                <a:spcPct val="115000"/>
              </a:lnSpc>
              <a:spcBef>
                <a:spcPts val="0"/>
              </a:spcBef>
              <a:spcAft>
                <a:spcPts val="0"/>
              </a:spcAft>
              <a:buClr>
                <a:srgbClr val="000000"/>
              </a:buClr>
              <a:buSzPts val="1000"/>
              <a:buChar char="●"/>
            </a:pPr>
            <a:r>
              <a:rPr lang="en-US" sz="1000"/>
              <a:t>Colored pencils or pastels or markers or even crayons</a:t>
            </a:r>
            <a:endParaRPr sz="1000"/>
          </a:p>
        </p:txBody>
      </p:sp>
      <p:pic>
        <p:nvPicPr>
          <p:cNvPr id="58" name="Google Shape;58;p13"/>
          <p:cNvPicPr preferRelativeResize="0"/>
          <p:nvPr/>
        </p:nvPicPr>
        <p:blipFill rotWithShape="1">
          <a:blip r:embed="rId5">
            <a:alphaModFix/>
          </a:blip>
          <a:srcRect b="0" l="21796" r="21796" t="0"/>
          <a:stretch/>
        </p:blipFill>
        <p:spPr>
          <a:xfrm>
            <a:off x="482549" y="360175"/>
            <a:ext cx="663778" cy="1003005"/>
          </a:xfrm>
          <a:prstGeom prst="rect">
            <a:avLst/>
          </a:prstGeom>
          <a:noFill/>
          <a:ln>
            <a:noFill/>
          </a:ln>
        </p:spPr>
      </p:pic>
      <p:pic>
        <p:nvPicPr>
          <p:cNvPr id="59" name="Google Shape;59;p13"/>
          <p:cNvPicPr preferRelativeResize="0"/>
          <p:nvPr/>
        </p:nvPicPr>
        <p:blipFill rotWithShape="1">
          <a:blip r:embed="rId6">
            <a:alphaModFix/>
          </a:blip>
          <a:srcRect b="3104" l="0" r="0" t="3095"/>
          <a:stretch/>
        </p:blipFill>
        <p:spPr>
          <a:xfrm flipH="1">
            <a:off x="177401" y="143800"/>
            <a:ext cx="348399" cy="32662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pic>
        <p:nvPicPr>
          <p:cNvPr id="64" name="Google Shape;64;p14"/>
          <p:cNvPicPr preferRelativeResize="0"/>
          <p:nvPr/>
        </p:nvPicPr>
        <p:blipFill rotWithShape="1">
          <a:blip r:embed="rId3">
            <a:alphaModFix/>
          </a:blip>
          <a:srcRect b="0" l="967" r="1834" t="17985"/>
          <a:stretch/>
        </p:blipFill>
        <p:spPr>
          <a:xfrm>
            <a:off x="0" y="0"/>
            <a:ext cx="9144000" cy="5143501"/>
          </a:xfrm>
          <a:prstGeom prst="rect">
            <a:avLst/>
          </a:prstGeom>
          <a:noFill/>
          <a:ln>
            <a:noFill/>
          </a:ln>
        </p:spPr>
      </p:pic>
      <p:sp>
        <p:nvSpPr>
          <p:cNvPr id="65" name="Google Shape;65;p14"/>
          <p:cNvSpPr txBox="1"/>
          <p:nvPr>
            <p:ph type="ctrTitle"/>
          </p:nvPr>
        </p:nvSpPr>
        <p:spPr>
          <a:xfrm>
            <a:off x="307108" y="2149144"/>
            <a:ext cx="4866900" cy="1407600"/>
          </a:xfrm>
          <a:prstGeom prst="rect">
            <a:avLst/>
          </a:prstGeom>
          <a:noFill/>
          <a:ln>
            <a:noFill/>
          </a:ln>
          <a:effectLst>
            <a:outerShdw rotWithShape="0" algn="bl" dir="3600000" dist="47625">
              <a:srgbClr val="FF0000">
                <a:alpha val="83921"/>
              </a:srgbClr>
            </a:outerShdw>
          </a:effectLst>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5200"/>
              <a:buNone/>
            </a:pPr>
            <a:r>
              <a:rPr b="1" lang="en-US" sz="6000">
                <a:solidFill>
                  <a:srgbClr val="FFFF00"/>
                </a:solidFill>
                <a:latin typeface="Syncopate"/>
                <a:ea typeface="Syncopate"/>
                <a:cs typeface="Syncopate"/>
                <a:sym typeface="Syncopate"/>
              </a:rPr>
              <a:t>Comic </a:t>
            </a:r>
            <a:br>
              <a:rPr b="1" lang="en-US" sz="6000">
                <a:solidFill>
                  <a:srgbClr val="FFFF00"/>
                </a:solidFill>
                <a:latin typeface="Syncopate"/>
                <a:ea typeface="Syncopate"/>
                <a:cs typeface="Syncopate"/>
                <a:sym typeface="Syncopate"/>
              </a:rPr>
            </a:br>
            <a:r>
              <a:rPr b="1" lang="en-US" sz="6000">
                <a:solidFill>
                  <a:srgbClr val="FFFF00"/>
                </a:solidFill>
                <a:latin typeface="Syncopate"/>
                <a:ea typeface="Syncopate"/>
                <a:cs typeface="Syncopate"/>
                <a:sym typeface="Syncopate"/>
              </a:rPr>
              <a:t>Artist</a:t>
            </a:r>
            <a:endParaRPr b="1" sz="6000">
              <a:solidFill>
                <a:srgbClr val="FFFF00"/>
              </a:solidFill>
              <a:latin typeface="Syncopate"/>
              <a:ea typeface="Syncopate"/>
              <a:cs typeface="Syncopate"/>
              <a:sym typeface="Syncopate"/>
            </a:endParaRPr>
          </a:p>
        </p:txBody>
      </p:sp>
      <p:pic>
        <p:nvPicPr>
          <p:cNvPr id="66" name="Google Shape;66;p14"/>
          <p:cNvPicPr preferRelativeResize="0"/>
          <p:nvPr/>
        </p:nvPicPr>
        <p:blipFill rotWithShape="1">
          <a:blip r:embed="rId4">
            <a:alphaModFix/>
          </a:blip>
          <a:srcRect b="0" l="0" r="0" t="0"/>
          <a:stretch/>
        </p:blipFill>
        <p:spPr>
          <a:xfrm>
            <a:off x="6075492" y="1487515"/>
            <a:ext cx="2761400" cy="2118401"/>
          </a:xfrm>
          <a:prstGeom prst="rect">
            <a:avLst/>
          </a:prstGeom>
          <a:noFill/>
          <a:ln>
            <a:noFill/>
          </a:ln>
        </p:spPr>
      </p:pic>
      <p:pic>
        <p:nvPicPr>
          <p:cNvPr id="67" name="Google Shape;67;p14"/>
          <p:cNvPicPr preferRelativeResize="0"/>
          <p:nvPr/>
        </p:nvPicPr>
        <p:blipFill rotWithShape="1">
          <a:blip r:embed="rId5">
            <a:alphaModFix/>
          </a:blip>
          <a:srcRect b="0" l="0" r="0" t="0"/>
          <a:stretch/>
        </p:blipFill>
        <p:spPr>
          <a:xfrm rot="-1295818">
            <a:off x="4233011" y="195876"/>
            <a:ext cx="2052601" cy="2052601"/>
          </a:xfrm>
          <a:prstGeom prst="rect">
            <a:avLst/>
          </a:prstGeom>
          <a:noFill/>
          <a:ln>
            <a:noFill/>
          </a:ln>
        </p:spPr>
      </p:pic>
      <p:sp>
        <p:nvSpPr>
          <p:cNvPr id="68" name="Google Shape;68;p14"/>
          <p:cNvSpPr/>
          <p:nvPr/>
        </p:nvSpPr>
        <p:spPr>
          <a:xfrm>
            <a:off x="0" y="3731172"/>
            <a:ext cx="9144000" cy="714600"/>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9" name="Google Shape;69;p14"/>
          <p:cNvSpPr txBox="1"/>
          <p:nvPr>
            <p:ph idx="1" type="subTitle"/>
          </p:nvPr>
        </p:nvSpPr>
        <p:spPr>
          <a:xfrm>
            <a:off x="-90977" y="3794232"/>
            <a:ext cx="9407400" cy="553500"/>
          </a:xfrm>
          <a:prstGeom prst="rect">
            <a:avLst/>
          </a:prstGeom>
          <a:noFill/>
          <a:ln>
            <a:noFill/>
          </a:ln>
          <a:effectLst>
            <a:outerShdw blurRad="42863" rotWithShape="0" algn="bl" dir="5400000" dist="57150">
              <a:srgbClr val="000000">
                <a:alpha val="86666"/>
              </a:srgbClr>
            </a:outerShdw>
          </a:effectLst>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US">
                <a:solidFill>
                  <a:schemeClr val="lt1"/>
                </a:solidFill>
                <a:latin typeface="Syncopate"/>
                <a:ea typeface="Syncopate"/>
                <a:cs typeface="Syncopate"/>
                <a:sym typeface="Syncopate"/>
              </a:rPr>
              <a:t>Cadette</a:t>
            </a:r>
            <a:endParaRPr b="1">
              <a:solidFill>
                <a:schemeClr val="lt1"/>
              </a:solidFill>
              <a:latin typeface="Syncopate"/>
              <a:ea typeface="Syncopate"/>
              <a:cs typeface="Syncopate"/>
              <a:sym typeface="Syncopate"/>
            </a:endParaRPr>
          </a:p>
        </p:txBody>
      </p:sp>
      <p:pic>
        <p:nvPicPr>
          <p:cNvPr id="70" name="Google Shape;70;p14"/>
          <p:cNvPicPr preferRelativeResize="0"/>
          <p:nvPr/>
        </p:nvPicPr>
        <p:blipFill rotWithShape="1">
          <a:blip r:embed="rId6">
            <a:alphaModFix/>
          </a:blip>
          <a:srcRect b="3131" l="0" r="0" t="3121"/>
          <a:stretch/>
        </p:blipFill>
        <p:spPr>
          <a:xfrm flipH="1" rot="-489930">
            <a:off x="4527941" y="2290798"/>
            <a:ext cx="1292228" cy="1211464"/>
          </a:xfrm>
          <a:prstGeom prst="rect">
            <a:avLst/>
          </a:prstGeom>
          <a:noFill/>
          <a:ln>
            <a:noFill/>
          </a:ln>
        </p:spPr>
      </p:pic>
      <p:pic>
        <p:nvPicPr>
          <p:cNvPr id="71" name="Google Shape;71;p14"/>
          <p:cNvPicPr preferRelativeResize="0"/>
          <p:nvPr/>
        </p:nvPicPr>
        <p:blipFill rotWithShape="1">
          <a:blip r:embed="rId6">
            <a:alphaModFix/>
          </a:blip>
          <a:srcRect b="3131" l="0" r="0" t="3121"/>
          <a:stretch/>
        </p:blipFill>
        <p:spPr>
          <a:xfrm flipH="1" rot="967150">
            <a:off x="6806998" y="574670"/>
            <a:ext cx="849194" cy="796119"/>
          </a:xfrm>
          <a:prstGeom prst="rect">
            <a:avLst/>
          </a:prstGeom>
          <a:noFill/>
          <a:ln>
            <a:noFill/>
          </a:ln>
        </p:spPr>
      </p:pic>
      <p:grpSp>
        <p:nvGrpSpPr>
          <p:cNvPr id="72" name="Google Shape;72;p14"/>
          <p:cNvGrpSpPr/>
          <p:nvPr/>
        </p:nvGrpSpPr>
        <p:grpSpPr>
          <a:xfrm>
            <a:off x="0" y="4628700"/>
            <a:ext cx="9144000" cy="526450"/>
            <a:chOff x="0" y="4628700"/>
            <a:chExt cx="9144000" cy="526450"/>
          </a:xfrm>
        </p:grpSpPr>
        <p:sp>
          <p:nvSpPr>
            <p:cNvPr id="73" name="Google Shape;73;p14"/>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4" name="Google Shape;74;p14"/>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75" name="Google Shape;75;p14"/>
            <p:cNvGrpSpPr/>
            <p:nvPr/>
          </p:nvGrpSpPr>
          <p:grpSpPr>
            <a:xfrm>
              <a:off x="1589925" y="4721650"/>
              <a:ext cx="6111100" cy="433500"/>
              <a:chOff x="751725" y="4721650"/>
              <a:chExt cx="6111100" cy="433500"/>
            </a:xfrm>
          </p:grpSpPr>
          <p:sp>
            <p:nvSpPr>
              <p:cNvPr id="76" name="Google Shape;76;p14"/>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t>Brought to you by Girl Scouts of the Northwestern Great Lakes</a:t>
                </a:r>
                <a:endParaRPr b="1"/>
              </a:p>
            </p:txBody>
          </p:sp>
          <p:pic>
            <p:nvPicPr>
              <p:cNvPr id="77" name="Google Shape;77;p14"/>
              <p:cNvPicPr preferRelativeResize="0"/>
              <p:nvPr/>
            </p:nvPicPr>
            <p:blipFill rotWithShape="1">
              <a:blip r:embed="rId7">
                <a:alphaModFix/>
              </a:blip>
              <a:srcRect b="0" l="0" r="0" t="0"/>
              <a:stretch/>
            </p:blipFill>
            <p:spPr>
              <a:xfrm flipH="1">
                <a:off x="751725" y="4798762"/>
                <a:ext cx="297900" cy="279275"/>
              </a:xfrm>
              <a:prstGeom prst="rect">
                <a:avLst/>
              </a:prstGeom>
              <a:noFill/>
              <a:ln>
                <a:noFill/>
              </a:ln>
            </p:spPr>
          </p:pic>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66"/>
                                        </p:tgtEl>
                                        <p:attrNameLst>
                                          <p:attrName>style.visibility</p:attrName>
                                        </p:attrNameLst>
                                      </p:cBhvr>
                                      <p:to>
                                        <p:strVal val="visible"/>
                                      </p:to>
                                    </p:set>
                                    <p:anim calcmode="lin" valueType="num">
                                      <p:cBhvr additive="base">
                                        <p:cTn dur="700"/>
                                        <p:tgtEl>
                                          <p:spTgt spid="66"/>
                                        </p:tgtEl>
                                        <p:attrNameLst>
                                          <p:attrName>ppt_w</p:attrName>
                                        </p:attrNameLst>
                                      </p:cBhvr>
                                      <p:tavLst>
                                        <p:tav fmla="" tm="0">
                                          <p:val>
                                            <p:strVal val="0"/>
                                          </p:val>
                                        </p:tav>
                                        <p:tav fmla="" tm="100000">
                                          <p:val>
                                            <p:strVal val="#ppt_w"/>
                                          </p:val>
                                        </p:tav>
                                      </p:tavLst>
                                    </p:anim>
                                    <p:anim calcmode="lin" valueType="num">
                                      <p:cBhvr additive="base">
                                        <p:cTn dur="700"/>
                                        <p:tgtEl>
                                          <p:spTgt spid="66"/>
                                        </p:tgtEl>
                                        <p:attrNameLst>
                                          <p:attrName>ppt_h</p:attrName>
                                        </p:attrNameLst>
                                      </p:cBhvr>
                                      <p:tavLst>
                                        <p:tav fmla="" tm="0">
                                          <p:val>
                                            <p:strVal val="0"/>
                                          </p:val>
                                        </p:tav>
                                        <p:tav fmla="" tm="100000">
                                          <p:val>
                                            <p:strVal val="#ppt_h"/>
                                          </p:val>
                                        </p:tav>
                                      </p:tavLst>
                                    </p:anim>
                                  </p:childTnLst>
                                </p:cTn>
                              </p:par>
                            </p:childTnLst>
                          </p:cTn>
                        </p:par>
                        <p:par>
                          <p:cTn fill="hold">
                            <p:stCondLst>
                              <p:cond delay="700"/>
                            </p:stCondLst>
                            <p:childTnLst>
                              <p:par>
                                <p:cTn fill="hold" nodeType="afterEffect" presetClass="entr" presetID="23" presetSubtype="16">
                                  <p:stCondLst>
                                    <p:cond delay="0"/>
                                  </p:stCondLst>
                                  <p:childTnLst>
                                    <p:set>
                                      <p:cBhvr>
                                        <p:cTn dur="1" fill="hold">
                                          <p:stCondLst>
                                            <p:cond delay="0"/>
                                          </p:stCondLst>
                                        </p:cTn>
                                        <p:tgtEl>
                                          <p:spTgt spid="67"/>
                                        </p:tgtEl>
                                        <p:attrNameLst>
                                          <p:attrName>style.visibility</p:attrName>
                                        </p:attrNameLst>
                                      </p:cBhvr>
                                      <p:to>
                                        <p:strVal val="visible"/>
                                      </p:to>
                                    </p:set>
                                    <p:anim calcmode="lin" valueType="num">
                                      <p:cBhvr additive="base">
                                        <p:cTn dur="1000"/>
                                        <p:tgtEl>
                                          <p:spTgt spid="67"/>
                                        </p:tgtEl>
                                        <p:attrNameLst>
                                          <p:attrName>ppt_w</p:attrName>
                                        </p:attrNameLst>
                                      </p:cBhvr>
                                      <p:tavLst>
                                        <p:tav fmla="" tm="0">
                                          <p:val>
                                            <p:strVal val="0"/>
                                          </p:val>
                                        </p:tav>
                                        <p:tav fmla="" tm="100000">
                                          <p:val>
                                            <p:strVal val="#ppt_w"/>
                                          </p:val>
                                        </p:tav>
                                      </p:tavLst>
                                    </p:anim>
                                    <p:anim calcmode="lin" valueType="num">
                                      <p:cBhvr additive="base">
                                        <p:cTn dur="1000"/>
                                        <p:tgtEl>
                                          <p:spTgt spid="67"/>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pic>
        <p:nvPicPr>
          <p:cNvPr id="82" name="Google Shape;82;p15"/>
          <p:cNvPicPr preferRelativeResize="0"/>
          <p:nvPr/>
        </p:nvPicPr>
        <p:blipFill rotWithShape="1">
          <a:blip r:embed="rId3">
            <a:alphaModFix/>
          </a:blip>
          <a:srcRect b="0" l="967" r="1834" t="17985"/>
          <a:stretch/>
        </p:blipFill>
        <p:spPr>
          <a:xfrm>
            <a:off x="0" y="0"/>
            <a:ext cx="9144000" cy="5143501"/>
          </a:xfrm>
          <a:prstGeom prst="rect">
            <a:avLst/>
          </a:prstGeom>
          <a:noFill/>
          <a:ln>
            <a:noFill/>
          </a:ln>
        </p:spPr>
      </p:pic>
      <p:sp>
        <p:nvSpPr>
          <p:cNvPr id="83" name="Google Shape;83;p15"/>
          <p:cNvSpPr/>
          <p:nvPr/>
        </p:nvSpPr>
        <p:spPr>
          <a:xfrm>
            <a:off x="357352" y="956441"/>
            <a:ext cx="2816772" cy="3331780"/>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It's not enough to read the words. Sometimes you need to see what the words can represent." id="84" name="Google Shape;84;p15" title="Girl Scout Promise &amp; Law">
            <a:hlinkClick r:id="rId4"/>
          </p:cNvPr>
          <p:cNvPicPr preferRelativeResize="0"/>
          <p:nvPr/>
        </p:nvPicPr>
        <p:blipFill rotWithShape="1">
          <a:blip r:embed="rId5">
            <a:alphaModFix/>
          </a:blip>
          <a:srcRect b="0" l="0" r="0" t="0"/>
          <a:stretch/>
        </p:blipFill>
        <p:spPr>
          <a:xfrm>
            <a:off x="2917200" y="236700"/>
            <a:ext cx="6226800" cy="4670100"/>
          </a:xfrm>
          <a:prstGeom prst="rect">
            <a:avLst/>
          </a:prstGeom>
          <a:noFill/>
          <a:ln>
            <a:noFill/>
          </a:ln>
        </p:spPr>
      </p:pic>
      <p:sp>
        <p:nvSpPr>
          <p:cNvPr id="85" name="Google Shape;85;p15"/>
          <p:cNvSpPr txBox="1"/>
          <p:nvPr/>
        </p:nvSpPr>
        <p:spPr>
          <a:xfrm>
            <a:off x="159300" y="445025"/>
            <a:ext cx="2605500" cy="4307700"/>
          </a:xfrm>
          <a:prstGeom prst="rect">
            <a:avLst/>
          </a:prstGeom>
          <a:noFill/>
          <a:ln>
            <a:noFill/>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None/>
            </a:pPr>
            <a:r>
              <a:rPr b="1" i="0" lang="en-US" sz="2400" u="none" cap="none" strike="noStrike">
                <a:solidFill>
                  <a:schemeClr val="lt1"/>
                </a:solidFill>
                <a:latin typeface="Arial"/>
                <a:ea typeface="Arial"/>
                <a:cs typeface="Arial"/>
                <a:sym typeface="Arial"/>
              </a:rPr>
              <a:t>LET’S START WITH OUR PROMISE </a:t>
            </a:r>
            <a:endParaRPr/>
          </a:p>
          <a:p>
            <a:pPr indent="0" lvl="0" marL="0" marR="0" rtl="0" algn="r">
              <a:lnSpc>
                <a:spcPct val="100000"/>
              </a:lnSpc>
              <a:spcBef>
                <a:spcPts val="0"/>
              </a:spcBef>
              <a:spcAft>
                <a:spcPts val="0"/>
              </a:spcAft>
              <a:buNone/>
            </a:pPr>
            <a:r>
              <a:rPr b="1" i="0" lang="en-US" sz="2400" u="none" cap="none" strike="noStrike">
                <a:solidFill>
                  <a:schemeClr val="lt1"/>
                </a:solidFill>
                <a:latin typeface="Arial"/>
                <a:ea typeface="Arial"/>
                <a:cs typeface="Arial"/>
                <a:sym typeface="Arial"/>
              </a:rPr>
              <a:t>AND LAW</a:t>
            </a:r>
            <a:endParaRPr/>
          </a:p>
        </p:txBody>
      </p:sp>
      <p:pic>
        <p:nvPicPr>
          <p:cNvPr id="86" name="Google Shape;86;p15"/>
          <p:cNvPicPr preferRelativeResize="0"/>
          <p:nvPr/>
        </p:nvPicPr>
        <p:blipFill rotWithShape="1">
          <a:blip r:embed="rId6">
            <a:alphaModFix/>
          </a:blip>
          <a:srcRect b="3131" l="0" r="0" t="3121"/>
          <a:stretch/>
        </p:blipFill>
        <p:spPr>
          <a:xfrm flipH="1">
            <a:off x="3372175" y="1081794"/>
            <a:ext cx="849195" cy="79611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6"/>
          <p:cNvSpPr txBox="1"/>
          <p:nvPr/>
        </p:nvSpPr>
        <p:spPr>
          <a:xfrm>
            <a:off x="478475" y="516765"/>
            <a:ext cx="5333700" cy="49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2800"/>
              <a:buFont typeface="Arial"/>
              <a:buNone/>
            </a:pPr>
            <a:r>
              <a:rPr b="1" i="0" lang="en-US" sz="2400" u="none" cap="none" strike="noStrike">
                <a:solidFill>
                  <a:srgbClr val="FFFFFF"/>
                </a:solidFill>
                <a:latin typeface="Arial"/>
                <a:ea typeface="Arial"/>
                <a:cs typeface="Arial"/>
                <a:sym typeface="Arial"/>
              </a:rPr>
              <a:t>Let’s Say the Pledge!</a:t>
            </a:r>
            <a:endParaRPr sz="2400">
              <a:solidFill>
                <a:srgbClr val="FFFFFF"/>
              </a:solidFill>
            </a:endParaRPr>
          </a:p>
        </p:txBody>
      </p:sp>
      <p:pic>
        <p:nvPicPr>
          <p:cNvPr descr="via YouTube Capture" id="92" name="Google Shape;92;p16" title="Girl Scout Pledge of Allegiance">
            <a:hlinkClick r:id="rId3"/>
          </p:cNvPr>
          <p:cNvPicPr preferRelativeResize="0"/>
          <p:nvPr/>
        </p:nvPicPr>
        <p:blipFill>
          <a:blip r:embed="rId4">
            <a:alphaModFix/>
          </a:blip>
          <a:stretch>
            <a:fillRect/>
          </a:stretch>
        </p:blipFill>
        <p:spPr>
          <a:xfrm>
            <a:off x="603000" y="1330013"/>
            <a:ext cx="5084650" cy="3813487"/>
          </a:xfrm>
          <a:prstGeom prst="rect">
            <a:avLst/>
          </a:prstGeom>
          <a:noFill/>
          <a:ln>
            <a:noFill/>
          </a:ln>
        </p:spPr>
      </p:pic>
      <p:pic>
        <p:nvPicPr>
          <p:cNvPr id="93" name="Google Shape;93;p16"/>
          <p:cNvPicPr preferRelativeResize="0"/>
          <p:nvPr/>
        </p:nvPicPr>
        <p:blipFill rotWithShape="1">
          <a:blip r:embed="rId5">
            <a:alphaModFix/>
          </a:blip>
          <a:srcRect b="0" l="0" r="0" t="0"/>
          <a:stretch/>
        </p:blipFill>
        <p:spPr>
          <a:xfrm>
            <a:off x="5970453" y="1330024"/>
            <a:ext cx="2468700" cy="1642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F0"/>
        </a:solidFill>
      </p:bgPr>
    </p:bg>
    <p:spTree>
      <p:nvGrpSpPr>
        <p:cNvPr id="97" name="Shape 97"/>
        <p:cNvGrpSpPr/>
        <p:nvPr/>
      </p:nvGrpSpPr>
      <p:grpSpPr>
        <a:xfrm>
          <a:off x="0" y="0"/>
          <a:ext cx="0" cy="0"/>
          <a:chOff x="0" y="0"/>
          <a:chExt cx="0" cy="0"/>
        </a:xfrm>
      </p:grpSpPr>
      <p:pic>
        <p:nvPicPr>
          <p:cNvPr id="98" name="Google Shape;98;p17"/>
          <p:cNvPicPr preferRelativeResize="0"/>
          <p:nvPr/>
        </p:nvPicPr>
        <p:blipFill rotWithShape="1">
          <a:blip r:embed="rId3">
            <a:alphaModFix/>
          </a:blip>
          <a:srcRect b="0" l="0" r="0" t="0"/>
          <a:stretch/>
        </p:blipFill>
        <p:spPr>
          <a:xfrm>
            <a:off x="3374250" y="239687"/>
            <a:ext cx="5640725" cy="4664125"/>
          </a:xfrm>
          <a:prstGeom prst="rect">
            <a:avLst/>
          </a:prstGeom>
          <a:noFill/>
          <a:ln>
            <a:noFill/>
          </a:ln>
        </p:spPr>
      </p:pic>
      <p:sp>
        <p:nvSpPr>
          <p:cNvPr id="99" name="Google Shape;99;p17"/>
          <p:cNvSpPr/>
          <p:nvPr/>
        </p:nvSpPr>
        <p:spPr>
          <a:xfrm>
            <a:off x="357352" y="239686"/>
            <a:ext cx="2816772" cy="4664125"/>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0" name="Google Shape;100;p17"/>
          <p:cNvSpPr txBox="1"/>
          <p:nvPr/>
        </p:nvSpPr>
        <p:spPr>
          <a:xfrm>
            <a:off x="493987" y="903889"/>
            <a:ext cx="2554013" cy="352096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FFFF00"/>
                </a:solidFill>
                <a:latin typeface="Syncopate"/>
                <a:ea typeface="Syncopate"/>
                <a:cs typeface="Syncopate"/>
                <a:sym typeface="Syncopate"/>
              </a:rPr>
              <a:t>Comic Artist Badgework</a:t>
            </a:r>
            <a:endParaRPr/>
          </a:p>
          <a:p>
            <a:pPr indent="0" lvl="0" marL="0" marR="0" rtl="0" algn="l">
              <a:lnSpc>
                <a:spcPct val="100000"/>
              </a:lnSpc>
              <a:spcBef>
                <a:spcPts val="0"/>
              </a:spcBef>
              <a:spcAft>
                <a:spcPts val="0"/>
              </a:spcAft>
              <a:buNone/>
            </a:pPr>
            <a:r>
              <a:t/>
            </a:r>
            <a:endParaRPr b="1" i="0" sz="1800" u="none" cap="none" strike="noStrike">
              <a:solidFill>
                <a:schemeClr val="lt1"/>
              </a:solidFill>
              <a:latin typeface="Syncopate"/>
              <a:ea typeface="Syncopate"/>
              <a:cs typeface="Syncopate"/>
              <a:sym typeface="Syncopate"/>
            </a:endParaRPr>
          </a:p>
          <a:p>
            <a:pPr indent="0" lvl="0" marL="0" marR="0" rtl="0" algn="l">
              <a:lnSpc>
                <a:spcPct val="100000"/>
              </a:lnSpc>
              <a:spcBef>
                <a:spcPts val="0"/>
              </a:spcBef>
              <a:spcAft>
                <a:spcPts val="0"/>
              </a:spcAft>
              <a:buNone/>
            </a:pPr>
            <a:r>
              <a:rPr b="1" i="0" lang="en-US" sz="1800" u="none" cap="none" strike="noStrike">
                <a:solidFill>
                  <a:schemeClr val="lt1"/>
                </a:solidFill>
              </a:rPr>
              <a:t>Icebreaker - </a:t>
            </a:r>
            <a:r>
              <a:rPr b="0" i="0" lang="en-US" sz="1800" u="none" cap="none" strike="noStrike">
                <a:solidFill>
                  <a:schemeClr val="lt1"/>
                </a:solidFill>
                <a:latin typeface="Arial"/>
                <a:ea typeface="Arial"/>
                <a:cs typeface="Arial"/>
                <a:sym typeface="Arial"/>
              </a:rPr>
              <a:t>let’s do a quick roll call.  Alphabetically by first name, tell us your favorite cartoon, graphic novel, comicbook, or even animated film.</a:t>
            </a:r>
            <a:endParaRPr/>
          </a:p>
          <a:p>
            <a:pPr indent="0" lvl="0" marL="0" marR="0" rtl="0" algn="l">
              <a:lnSpc>
                <a:spcPct val="100000"/>
              </a:lnSpc>
              <a:spcBef>
                <a:spcPts val="0"/>
              </a:spcBef>
              <a:spcAft>
                <a:spcPts val="0"/>
              </a:spcAft>
              <a:buNone/>
            </a:pPr>
            <a:r>
              <a:t/>
            </a:r>
            <a:endParaRPr b="1" i="0" sz="1800" u="none" cap="none" strike="noStrike">
              <a:solidFill>
                <a:schemeClr val="lt1"/>
              </a:solidFill>
              <a:latin typeface="Syncopate"/>
              <a:ea typeface="Syncopate"/>
              <a:cs typeface="Syncopate"/>
              <a:sym typeface="Syncopate"/>
            </a:endParaRPr>
          </a:p>
        </p:txBody>
      </p:sp>
      <p:pic>
        <p:nvPicPr>
          <p:cNvPr id="101" name="Google Shape;101;p17"/>
          <p:cNvPicPr preferRelativeResize="0"/>
          <p:nvPr/>
        </p:nvPicPr>
        <p:blipFill rotWithShape="1">
          <a:blip r:embed="rId4">
            <a:alphaModFix/>
          </a:blip>
          <a:srcRect b="0" l="21796" r="21796" t="0"/>
          <a:stretch/>
        </p:blipFill>
        <p:spPr>
          <a:xfrm>
            <a:off x="2585689" y="3088475"/>
            <a:ext cx="1217803" cy="184017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00"/>
        </a:solidFill>
      </p:bgPr>
    </p:bg>
    <p:spTree>
      <p:nvGrpSpPr>
        <p:cNvPr id="105" name="Shape 105"/>
        <p:cNvGrpSpPr/>
        <p:nvPr/>
      </p:nvGrpSpPr>
      <p:grpSpPr>
        <a:xfrm>
          <a:off x="0" y="0"/>
          <a:ext cx="0" cy="0"/>
          <a:chOff x="0" y="0"/>
          <a:chExt cx="0" cy="0"/>
        </a:xfrm>
      </p:grpSpPr>
      <p:sp>
        <p:nvSpPr>
          <p:cNvPr id="106" name="Google Shape;106;p18"/>
          <p:cNvSpPr/>
          <p:nvPr/>
        </p:nvSpPr>
        <p:spPr>
          <a:xfrm>
            <a:off x="0" y="472977"/>
            <a:ext cx="9144000" cy="714704"/>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107" name="Google Shape;107;p18"/>
          <p:cNvSpPr txBox="1"/>
          <p:nvPr/>
        </p:nvSpPr>
        <p:spPr>
          <a:xfrm>
            <a:off x="311700" y="614981"/>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FFFF00"/>
                </a:solidFill>
                <a:latin typeface="Syncopate"/>
                <a:ea typeface="Syncopate"/>
                <a:cs typeface="Syncopate"/>
                <a:sym typeface="Syncopate"/>
              </a:rPr>
              <a:t>Comic Artist Badgework</a:t>
            </a:r>
            <a:endParaRPr/>
          </a:p>
        </p:txBody>
      </p:sp>
      <p:sp>
        <p:nvSpPr>
          <p:cNvPr id="108" name="Google Shape;108;p18"/>
          <p:cNvSpPr txBox="1"/>
          <p:nvPr/>
        </p:nvSpPr>
        <p:spPr>
          <a:xfrm>
            <a:off x="311701" y="1289105"/>
            <a:ext cx="8254230" cy="118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1600"/>
              </a:spcAft>
              <a:buNone/>
            </a:pPr>
            <a:r>
              <a:rPr b="0" i="0" lang="en-US" sz="1800" u="none" cap="none" strike="noStrike">
                <a:solidFill>
                  <a:srgbClr val="000000"/>
                </a:solidFill>
                <a:latin typeface="Arial"/>
                <a:ea typeface="Arial"/>
                <a:cs typeface="Arial"/>
                <a:sym typeface="Arial"/>
              </a:rPr>
              <a:t>Newspaper cartoons, comic books, even graphic novels - comic artistry is broad and an ever growing field. The fastest growing book industry are those graphic novels geared toward 8-14 year olds! </a:t>
            </a:r>
            <a:r>
              <a:rPr b="1" i="0" lang="en-US" sz="1800" u="none" cap="none" strike="noStrike">
                <a:solidFill>
                  <a:srgbClr val="FF0000"/>
                </a:solidFill>
              </a:rPr>
              <a:t>You know the ones. </a:t>
            </a:r>
            <a:r>
              <a:rPr b="0" i="0" lang="en-US" sz="1800" u="none" cap="none" strike="noStrike">
                <a:solidFill>
                  <a:srgbClr val="000000"/>
                </a:solidFill>
                <a:latin typeface="Arial"/>
                <a:ea typeface="Arial"/>
                <a:cs typeface="Arial"/>
                <a:sym typeface="Arial"/>
              </a:rPr>
              <a:t> </a:t>
            </a:r>
            <a:endParaRPr/>
          </a:p>
        </p:txBody>
      </p:sp>
      <p:pic>
        <p:nvPicPr>
          <p:cNvPr id="109" name="Google Shape;109;p18"/>
          <p:cNvPicPr preferRelativeResize="0"/>
          <p:nvPr/>
        </p:nvPicPr>
        <p:blipFill rotWithShape="1">
          <a:blip r:embed="rId3">
            <a:alphaModFix/>
          </a:blip>
          <a:srcRect b="0" l="0" r="0" t="0"/>
          <a:stretch/>
        </p:blipFill>
        <p:spPr>
          <a:xfrm>
            <a:off x="3870277" y="2546245"/>
            <a:ext cx="1403446" cy="1308531"/>
          </a:xfrm>
          <a:prstGeom prst="rect">
            <a:avLst/>
          </a:prstGeom>
          <a:noFill/>
          <a:ln>
            <a:noFill/>
          </a:ln>
        </p:spPr>
      </p:pic>
      <p:pic>
        <p:nvPicPr>
          <p:cNvPr id="110" name="Google Shape;110;p18"/>
          <p:cNvPicPr preferRelativeResize="0"/>
          <p:nvPr/>
        </p:nvPicPr>
        <p:blipFill rotWithShape="1">
          <a:blip r:embed="rId4">
            <a:alphaModFix/>
          </a:blip>
          <a:srcRect b="0" l="0" r="0" t="0"/>
          <a:stretch/>
        </p:blipFill>
        <p:spPr>
          <a:xfrm>
            <a:off x="5759966" y="2528166"/>
            <a:ext cx="1559281" cy="2338935"/>
          </a:xfrm>
          <a:prstGeom prst="rect">
            <a:avLst/>
          </a:prstGeom>
          <a:noFill/>
          <a:ln>
            <a:noFill/>
          </a:ln>
        </p:spPr>
      </p:pic>
      <p:pic>
        <p:nvPicPr>
          <p:cNvPr id="111" name="Google Shape;111;p18"/>
          <p:cNvPicPr preferRelativeResize="0"/>
          <p:nvPr/>
        </p:nvPicPr>
        <p:blipFill rotWithShape="1">
          <a:blip r:embed="rId5">
            <a:alphaModFix/>
          </a:blip>
          <a:srcRect b="0" l="0" r="0" t="0"/>
          <a:stretch/>
        </p:blipFill>
        <p:spPr>
          <a:xfrm>
            <a:off x="1832041" y="2525384"/>
            <a:ext cx="1559276" cy="2306429"/>
          </a:xfrm>
          <a:prstGeom prst="rect">
            <a:avLst/>
          </a:prstGeom>
          <a:noFill/>
          <a:ln>
            <a:noFill/>
          </a:ln>
        </p:spPr>
      </p:pic>
      <p:pic>
        <p:nvPicPr>
          <p:cNvPr id="112" name="Google Shape;112;p18"/>
          <p:cNvPicPr preferRelativeResize="0"/>
          <p:nvPr/>
        </p:nvPicPr>
        <p:blipFill rotWithShape="1">
          <a:blip r:embed="rId6">
            <a:alphaModFix/>
          </a:blip>
          <a:srcRect b="0" l="0" r="0" t="0"/>
          <a:stretch/>
        </p:blipFill>
        <p:spPr>
          <a:xfrm>
            <a:off x="7397676" y="2527331"/>
            <a:ext cx="1596840" cy="2365703"/>
          </a:xfrm>
          <a:prstGeom prst="rect">
            <a:avLst/>
          </a:prstGeom>
          <a:noFill/>
          <a:ln>
            <a:noFill/>
          </a:ln>
        </p:spPr>
      </p:pic>
      <p:pic>
        <p:nvPicPr>
          <p:cNvPr id="113" name="Google Shape;113;p18"/>
          <p:cNvPicPr preferRelativeResize="0"/>
          <p:nvPr/>
        </p:nvPicPr>
        <p:blipFill rotWithShape="1">
          <a:blip r:embed="rId7">
            <a:alphaModFix/>
          </a:blip>
          <a:srcRect b="0" l="0" r="0" t="0"/>
          <a:stretch/>
        </p:blipFill>
        <p:spPr>
          <a:xfrm>
            <a:off x="156766" y="2526776"/>
            <a:ext cx="1596841" cy="2322697"/>
          </a:xfrm>
          <a:prstGeom prst="rect">
            <a:avLst/>
          </a:prstGeom>
          <a:noFill/>
          <a:ln>
            <a:noFill/>
          </a:ln>
        </p:spPr>
      </p:pic>
      <p:sp>
        <p:nvSpPr>
          <p:cNvPr id="114" name="Google Shape;114;p18"/>
          <p:cNvSpPr txBox="1"/>
          <p:nvPr/>
        </p:nvSpPr>
        <p:spPr>
          <a:xfrm>
            <a:off x="3469746" y="3949851"/>
            <a:ext cx="2235000" cy="730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0000"/>
                </a:solidFill>
                <a:latin typeface="Arial"/>
                <a:ea typeface="Arial"/>
                <a:cs typeface="Arial"/>
                <a:sym typeface="Arial"/>
              </a:rPr>
              <a:t>CAN YOU LIST SOME MORE THAT YOU LOVE?</a:t>
            </a:r>
            <a:endParaRPr b="1" i="0" sz="1800" u="none" cap="none" strike="noStrike">
              <a:solidFill>
                <a:srgbClr val="FF0000"/>
              </a:solidFill>
              <a:latin typeface="Arial"/>
              <a:ea typeface="Arial"/>
              <a:cs typeface="Arial"/>
              <a:sym typeface="Arial"/>
            </a:endParaRPr>
          </a:p>
        </p:txBody>
      </p:sp>
      <p:pic>
        <p:nvPicPr>
          <p:cNvPr id="115" name="Google Shape;115;p18"/>
          <p:cNvPicPr preferRelativeResize="0"/>
          <p:nvPr/>
        </p:nvPicPr>
        <p:blipFill rotWithShape="1">
          <a:blip r:embed="rId8">
            <a:alphaModFix/>
          </a:blip>
          <a:srcRect b="3131" l="0" r="0" t="3121"/>
          <a:stretch/>
        </p:blipFill>
        <p:spPr>
          <a:xfrm flipH="1">
            <a:off x="7616512" y="250466"/>
            <a:ext cx="1261120" cy="1182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1000"/>
                                        <p:tgtEl>
                                          <p:spTgt spid="1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gtEl>
                                        <p:attrNameLst>
                                          <p:attrName>style.visibility</p:attrName>
                                        </p:attrNameLst>
                                      </p:cBhvr>
                                      <p:to>
                                        <p:strVal val="visible"/>
                                      </p:to>
                                    </p:set>
                                    <p:animEffect filter="fade" transition="in">
                                      <p:cBhvr>
                                        <p:cTn dur="1000"/>
                                        <p:tgtEl>
                                          <p:spTgt spid="1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000"/>
                                        <p:tgtEl>
                                          <p:spTgt spid="1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1000"/>
                                        <p:tgtEl>
                                          <p:spTgt spid="1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
                                        </p:tgtEl>
                                        <p:attrNameLst>
                                          <p:attrName>style.visibility</p:attrName>
                                        </p:attrNameLst>
                                      </p:cBhvr>
                                      <p:to>
                                        <p:strVal val="visible"/>
                                      </p:to>
                                    </p:set>
                                    <p:animEffect filter="fade" transition="in">
                                      <p:cBhvr>
                                        <p:cTn dur="1000"/>
                                        <p:tgtEl>
                                          <p:spTgt spid="1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1000"/>
                                        <p:tgtEl>
                                          <p:spTgt spid="1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19"/>
          <p:cNvPicPr preferRelativeResize="0"/>
          <p:nvPr/>
        </p:nvPicPr>
        <p:blipFill rotWithShape="1">
          <a:blip r:embed="rId3">
            <a:alphaModFix/>
          </a:blip>
          <a:srcRect b="0" l="967" r="1834" t="17985"/>
          <a:stretch/>
        </p:blipFill>
        <p:spPr>
          <a:xfrm>
            <a:off x="0" y="0"/>
            <a:ext cx="9144000" cy="5143501"/>
          </a:xfrm>
          <a:prstGeom prst="rect">
            <a:avLst/>
          </a:prstGeom>
          <a:noFill/>
          <a:ln>
            <a:noFill/>
          </a:ln>
        </p:spPr>
      </p:pic>
      <p:sp>
        <p:nvSpPr>
          <p:cNvPr id="121" name="Google Shape;121;p19"/>
          <p:cNvSpPr/>
          <p:nvPr/>
        </p:nvSpPr>
        <p:spPr>
          <a:xfrm>
            <a:off x="0" y="2214814"/>
            <a:ext cx="9144000" cy="292868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2" name="Google Shape;122;p19"/>
          <p:cNvSpPr/>
          <p:nvPr/>
        </p:nvSpPr>
        <p:spPr>
          <a:xfrm>
            <a:off x="0" y="664033"/>
            <a:ext cx="9144000" cy="1653072"/>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3" name="Google Shape;123;p19"/>
          <p:cNvSpPr txBox="1"/>
          <p:nvPr/>
        </p:nvSpPr>
        <p:spPr>
          <a:xfrm>
            <a:off x="311700" y="1155413"/>
            <a:ext cx="8410080" cy="118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1600"/>
              </a:spcAft>
              <a:buNone/>
            </a:pPr>
            <a:r>
              <a:rPr b="0" i="0" lang="en-US" sz="1800" u="none" cap="none" strike="noStrike">
                <a:solidFill>
                  <a:schemeClr val="lt1"/>
                </a:solidFill>
                <a:latin typeface="Arial"/>
                <a:ea typeface="Arial"/>
                <a:cs typeface="Arial"/>
                <a:sym typeface="Arial"/>
              </a:rPr>
              <a:t>Comics are sometimes described as “sequential art”, spanning many panels. While some are only one panel. So what is a comic, exactly? It’s a visual story, however YOU would like to tell it! </a:t>
            </a:r>
            <a:r>
              <a:rPr b="1" i="0" lang="en-US" sz="1800" u="none" cap="none" strike="noStrike">
                <a:solidFill>
                  <a:schemeClr val="lt1"/>
                </a:solidFill>
                <a:latin typeface="Arial"/>
                <a:ea typeface="Arial"/>
                <a:cs typeface="Arial"/>
                <a:sym typeface="Arial"/>
              </a:rPr>
              <a:t>So let’s go for it!   </a:t>
            </a:r>
            <a:endParaRPr/>
          </a:p>
        </p:txBody>
      </p:sp>
      <p:sp>
        <p:nvSpPr>
          <p:cNvPr id="124" name="Google Shape;124;p19"/>
          <p:cNvSpPr txBox="1"/>
          <p:nvPr/>
        </p:nvSpPr>
        <p:spPr>
          <a:xfrm>
            <a:off x="311700" y="784278"/>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FFFF00"/>
                </a:solidFill>
                <a:latin typeface="Syncopate"/>
                <a:ea typeface="Syncopate"/>
                <a:cs typeface="Syncopate"/>
                <a:sym typeface="Syncopate"/>
              </a:rPr>
              <a:t>What’s a comic?</a:t>
            </a:r>
            <a:endParaRPr/>
          </a:p>
        </p:txBody>
      </p:sp>
      <p:sp>
        <p:nvSpPr>
          <p:cNvPr id="125" name="Google Shape;125;p19"/>
          <p:cNvSpPr txBox="1"/>
          <p:nvPr/>
        </p:nvSpPr>
        <p:spPr>
          <a:xfrm>
            <a:off x="567560" y="2552275"/>
            <a:ext cx="5307724" cy="252535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To earn our Comic Artist Badge, today we will:</a:t>
            </a:r>
            <a:endParaRPr/>
          </a:p>
          <a:p>
            <a:pPr indent="-342900" lvl="0" marL="457200" marR="0" rtl="0" algn="l">
              <a:lnSpc>
                <a:spcPct val="100000"/>
              </a:lnSpc>
              <a:spcBef>
                <a:spcPts val="0"/>
              </a:spcBef>
              <a:spcAft>
                <a:spcPts val="0"/>
              </a:spcAft>
              <a:buClr>
                <a:srgbClr val="FF0000"/>
              </a:buClr>
              <a:buSzPts val="1800"/>
              <a:buFont typeface="Arial"/>
              <a:buAutoNum type="arabicPeriod"/>
            </a:pPr>
            <a:r>
              <a:rPr b="0" i="0" lang="en-US" sz="1800" u="none" cap="none" strike="noStrike">
                <a:solidFill>
                  <a:schemeClr val="dk1"/>
                </a:solidFill>
                <a:latin typeface="Arial"/>
                <a:ea typeface="Arial"/>
                <a:cs typeface="Arial"/>
                <a:sym typeface="Arial"/>
              </a:rPr>
              <a:t>Delve into the world of comics</a:t>
            </a:r>
            <a:endParaRPr/>
          </a:p>
          <a:p>
            <a:pPr indent="-342900" lvl="0" marL="457200" marR="0" rtl="0" algn="l">
              <a:lnSpc>
                <a:spcPct val="100000"/>
              </a:lnSpc>
              <a:spcBef>
                <a:spcPts val="0"/>
              </a:spcBef>
              <a:spcAft>
                <a:spcPts val="0"/>
              </a:spcAft>
              <a:buClr>
                <a:srgbClr val="FF0000"/>
              </a:buClr>
              <a:buSzPts val="1800"/>
              <a:buFont typeface="Arial"/>
              <a:buAutoNum type="arabicPeriod"/>
            </a:pPr>
            <a:r>
              <a:rPr b="0" i="0" lang="en-US" sz="1800" u="none" cap="none" strike="noStrike">
                <a:solidFill>
                  <a:schemeClr val="dk1"/>
                </a:solidFill>
                <a:latin typeface="Arial"/>
                <a:ea typeface="Arial"/>
                <a:cs typeface="Arial"/>
                <a:sym typeface="Arial"/>
              </a:rPr>
              <a:t>Choose a story to tell</a:t>
            </a:r>
            <a:endParaRPr/>
          </a:p>
          <a:p>
            <a:pPr indent="-342900" lvl="0" marL="457200" marR="0" rtl="0" algn="l">
              <a:lnSpc>
                <a:spcPct val="100000"/>
              </a:lnSpc>
              <a:spcBef>
                <a:spcPts val="0"/>
              </a:spcBef>
              <a:spcAft>
                <a:spcPts val="0"/>
              </a:spcAft>
              <a:buClr>
                <a:srgbClr val="FF0000"/>
              </a:buClr>
              <a:buSzPts val="1800"/>
              <a:buFont typeface="Arial"/>
              <a:buAutoNum type="arabicPeriod"/>
            </a:pPr>
            <a:r>
              <a:rPr b="0" i="0" lang="en-US" sz="1800" u="none" cap="none" strike="noStrike">
                <a:solidFill>
                  <a:schemeClr val="dk1"/>
                </a:solidFill>
                <a:latin typeface="Arial"/>
                <a:ea typeface="Arial"/>
                <a:cs typeface="Arial"/>
                <a:sym typeface="Arial"/>
              </a:rPr>
              <a:t>Draw it out</a:t>
            </a:r>
            <a:endParaRPr/>
          </a:p>
          <a:p>
            <a:pPr indent="-342900" lvl="0" marL="457200" marR="0" rtl="0" algn="l">
              <a:lnSpc>
                <a:spcPct val="100000"/>
              </a:lnSpc>
              <a:spcBef>
                <a:spcPts val="0"/>
              </a:spcBef>
              <a:spcAft>
                <a:spcPts val="0"/>
              </a:spcAft>
              <a:buClr>
                <a:srgbClr val="FF0000"/>
              </a:buClr>
              <a:buSzPts val="1800"/>
              <a:buFont typeface="Arial"/>
              <a:buAutoNum type="arabicPeriod"/>
            </a:pPr>
            <a:r>
              <a:rPr b="0" i="0" lang="en-US" sz="1800" u="none" cap="none" strike="noStrike">
                <a:solidFill>
                  <a:schemeClr val="dk1"/>
                </a:solidFill>
                <a:latin typeface="Arial"/>
                <a:ea typeface="Arial"/>
                <a:cs typeface="Arial"/>
                <a:sym typeface="Arial"/>
              </a:rPr>
              <a:t>Frame it in four panels</a:t>
            </a:r>
            <a:endParaRPr/>
          </a:p>
          <a:p>
            <a:pPr indent="-342900" lvl="0" marL="457200" marR="0" rtl="0" algn="l">
              <a:lnSpc>
                <a:spcPct val="100000"/>
              </a:lnSpc>
              <a:spcBef>
                <a:spcPts val="0"/>
              </a:spcBef>
              <a:spcAft>
                <a:spcPts val="0"/>
              </a:spcAft>
              <a:buClr>
                <a:srgbClr val="FF0000"/>
              </a:buClr>
              <a:buSzPts val="1800"/>
              <a:buFont typeface="Arial"/>
              <a:buAutoNum type="arabicPeriod"/>
            </a:pPr>
            <a:r>
              <a:rPr b="0" i="0" lang="en-US" sz="1800" u="none" cap="none" strike="noStrike">
                <a:solidFill>
                  <a:schemeClr val="dk1"/>
                </a:solidFill>
                <a:latin typeface="Arial"/>
                <a:ea typeface="Arial"/>
                <a:cs typeface="Arial"/>
                <a:sym typeface="Arial"/>
              </a:rPr>
              <a:t>Add the words</a:t>
            </a:r>
            <a:endParaRPr/>
          </a:p>
          <a:p>
            <a:pPr indent="0" lvl="0" marL="139700" marR="0" rtl="0" algn="l">
              <a:lnSpc>
                <a:spcPct val="100000"/>
              </a:lnSpc>
              <a:spcBef>
                <a:spcPts val="0"/>
              </a:spcBef>
              <a:spcAft>
                <a:spcPts val="0"/>
              </a:spcAft>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Let’s get started...</a:t>
            </a:r>
            <a:endParaRPr b="1" i="0" sz="1800" u="none" cap="none" strike="noStrike">
              <a:solidFill>
                <a:schemeClr val="dk1"/>
              </a:solidFill>
              <a:latin typeface="Arial"/>
              <a:ea typeface="Arial"/>
              <a:cs typeface="Arial"/>
              <a:sym typeface="Arial"/>
            </a:endParaRPr>
          </a:p>
        </p:txBody>
      </p:sp>
      <p:pic>
        <p:nvPicPr>
          <p:cNvPr id="126" name="Google Shape;126;p19"/>
          <p:cNvPicPr preferRelativeResize="0"/>
          <p:nvPr/>
        </p:nvPicPr>
        <p:blipFill rotWithShape="1">
          <a:blip r:embed="rId4">
            <a:alphaModFix/>
          </a:blip>
          <a:srcRect b="0" l="0" r="0" t="0"/>
          <a:stretch/>
        </p:blipFill>
        <p:spPr>
          <a:xfrm>
            <a:off x="5947959" y="2029747"/>
            <a:ext cx="2558200" cy="2693517"/>
          </a:xfrm>
          <a:prstGeom prst="rect">
            <a:avLst/>
          </a:prstGeom>
          <a:noFill/>
          <a:ln>
            <a:noFill/>
          </a:ln>
        </p:spPr>
      </p:pic>
      <p:pic>
        <p:nvPicPr>
          <p:cNvPr id="127" name="Google Shape;127;p19"/>
          <p:cNvPicPr preferRelativeResize="0"/>
          <p:nvPr/>
        </p:nvPicPr>
        <p:blipFill rotWithShape="1">
          <a:blip r:embed="rId5">
            <a:alphaModFix/>
          </a:blip>
          <a:srcRect b="3131" l="0" r="0" t="3121"/>
          <a:stretch/>
        </p:blipFill>
        <p:spPr>
          <a:xfrm flipH="1">
            <a:off x="8086509" y="4331578"/>
            <a:ext cx="546681" cy="512513"/>
          </a:xfrm>
          <a:prstGeom prst="rect">
            <a:avLst/>
          </a:prstGeom>
          <a:noFill/>
          <a:ln>
            <a:noFill/>
          </a:ln>
        </p:spPr>
      </p:pic>
      <p:pic>
        <p:nvPicPr>
          <p:cNvPr id="128" name="Google Shape;128;p19"/>
          <p:cNvPicPr preferRelativeResize="0"/>
          <p:nvPr/>
        </p:nvPicPr>
        <p:blipFill rotWithShape="1">
          <a:blip r:embed="rId6">
            <a:alphaModFix/>
          </a:blip>
          <a:srcRect b="0" l="21796" r="21796" t="0"/>
          <a:stretch/>
        </p:blipFill>
        <p:spPr>
          <a:xfrm>
            <a:off x="4657464" y="3028825"/>
            <a:ext cx="1217803" cy="18401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gtEl>
                                        <p:attrNameLst>
                                          <p:attrName>style.visibility</p:attrName>
                                        </p:attrNameLst>
                                      </p:cBhvr>
                                      <p:to>
                                        <p:strVal val="visible"/>
                                      </p:to>
                                    </p:set>
                                    <p:animEffect filter="fade" transition="in">
                                      <p:cBhvr>
                                        <p:cTn dur="1000"/>
                                        <p:tgtEl>
                                          <p:spTgt spid="12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26"/>
                                        </p:tgtEl>
                                        <p:attrNameLst>
                                          <p:attrName>style.visibility</p:attrName>
                                        </p:attrNameLst>
                                      </p:cBhvr>
                                      <p:to>
                                        <p:strVal val="visible"/>
                                      </p:to>
                                    </p:set>
                                    <p:animEffect filter="fade" transition="in">
                                      <p:cBhvr>
                                        <p:cTn dur="1000"/>
                                        <p:tgtEl>
                                          <p:spTgt spid="1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0"/>
          <p:cNvSpPr/>
          <p:nvPr/>
        </p:nvSpPr>
        <p:spPr>
          <a:xfrm>
            <a:off x="357352" y="239686"/>
            <a:ext cx="2816772" cy="4664125"/>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4" name="Google Shape;134;p20"/>
          <p:cNvSpPr txBox="1"/>
          <p:nvPr/>
        </p:nvSpPr>
        <p:spPr>
          <a:xfrm>
            <a:off x="493987" y="805918"/>
            <a:ext cx="2554013" cy="2318282"/>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FFFF00"/>
                </a:solidFill>
                <a:latin typeface="Syncopate"/>
                <a:ea typeface="Syncopate"/>
                <a:cs typeface="Syncopate"/>
                <a:sym typeface="Syncopate"/>
              </a:rPr>
              <a:t>Delve into the world of comics</a:t>
            </a:r>
            <a:endParaRPr/>
          </a:p>
          <a:p>
            <a:pPr indent="0" lvl="0" marL="0" marR="0" rtl="0" algn="l">
              <a:lnSpc>
                <a:spcPct val="100000"/>
              </a:lnSpc>
              <a:spcBef>
                <a:spcPts val="0"/>
              </a:spcBef>
              <a:spcAft>
                <a:spcPts val="0"/>
              </a:spcAft>
              <a:buNone/>
            </a:pPr>
            <a:r>
              <a:t/>
            </a:r>
            <a:endParaRPr b="1" i="0" sz="1800" u="none" cap="none" strike="noStrike">
              <a:solidFill>
                <a:schemeClr val="lt1"/>
              </a:solidFill>
              <a:latin typeface="Syncopate"/>
              <a:ea typeface="Syncopate"/>
              <a:cs typeface="Syncopate"/>
              <a:sym typeface="Syncopate"/>
            </a:endParaRPr>
          </a:p>
          <a:p>
            <a:pPr indent="0" lvl="0" marL="0" marR="0" rtl="0" algn="l">
              <a:lnSpc>
                <a:spcPct val="100000"/>
              </a:lnSpc>
              <a:spcBef>
                <a:spcPts val="0"/>
              </a:spcBef>
              <a:spcAft>
                <a:spcPts val="1600"/>
              </a:spcAft>
              <a:buNone/>
            </a:pPr>
            <a:r>
              <a:rPr b="0" i="0" lang="en-US" sz="1800" u="none" cap="none" strike="noStrike">
                <a:solidFill>
                  <a:schemeClr val="lt1"/>
                </a:solidFill>
                <a:latin typeface="Arial"/>
                <a:ea typeface="Arial"/>
                <a:cs typeface="Arial"/>
                <a:sym typeface="Arial"/>
              </a:rPr>
              <a:t>Let’s visit with a few comic artists and find out what that world is like.</a:t>
            </a:r>
            <a:endParaRPr/>
          </a:p>
        </p:txBody>
      </p:sp>
      <p:pic>
        <p:nvPicPr>
          <p:cNvPr descr="Tania del Rio, known for her long run on Sabrina the Teenage Witch and giving the book a manga aesthetic, draws the character for us!&#10;&#10;&#10;►►Subscribe To SYFY Wire: http://po.st/SubscribeSYFYWire&#10;More About 'Sabrina the Teenage Witch': Sabrina the Teenage Witch is a comic book series published by Archie Comics about the adventures of a fictional American teenager named Sabrina Spellman. Sabrina was created by writer George Gladir and artist Dan DeCarlo, and first appeared in Archie's Madhouse #22 (cover-dated Oct. 1962). The series' premise is that Sabrina, a &quot;half-witch&quot; – her mother is an ordinary human, or &quot;mortal&quot; as witches refer to them, while her father is a witch – lives with her two aunts, Hilda and Zelda Spellman, both witches themselves, in the fictional town of Greendale, which is located somewhere near Riverdale, the home of Archie Andrews. Also living with the three women as the family pet is Salem Saberhagen, a witch who's been turned into a cat as punishment for world domination attempts.&#10;&#10;SYFY WIRE is dedicated to all things science fiction, fantasy and supernatural horror (with some other stuff like space and future technology thrown in for good measure). It features news and original reporting about movies, TV, games, books, genre figures and more. We’ve got recaps, interviews, movie trailers, and sneak peeks at upcoming TV shows. Plus: Top 10 lists, Q&amp;As, videos, funny stuff and a lot more.&#10;&#10;Visit SYFYWIRE.com: po.st/SYFYWIRE&#10;&#10;Sabrina The Teenage Witch Sketched By Tania del Rio (Artists Alley) | SYFY WIRE&#10;https://www.youtube.com/channel/UC985XM8r_uh-_znGrj8HG9w" id="135" name="Google Shape;135;p20" title="Sabrina The Teenage Witch Sketched By Tania del Rio (Artists Alley) | SYFY WIRE">
            <a:hlinkClick r:id="rId3"/>
          </p:cNvPr>
          <p:cNvPicPr preferRelativeResize="0"/>
          <p:nvPr/>
        </p:nvPicPr>
        <p:blipFill rotWithShape="1">
          <a:blip r:embed="rId4">
            <a:alphaModFix/>
          </a:blip>
          <a:srcRect b="0" l="0" r="0" t="0"/>
          <a:stretch/>
        </p:blipFill>
        <p:spPr>
          <a:xfrm>
            <a:off x="3174124" y="333045"/>
            <a:ext cx="5969876" cy="4477406"/>
          </a:xfrm>
          <a:prstGeom prst="rect">
            <a:avLst/>
          </a:prstGeom>
          <a:noFill/>
          <a:ln>
            <a:noFill/>
          </a:ln>
        </p:spPr>
      </p:pic>
      <p:sp>
        <p:nvSpPr>
          <p:cNvPr id="136" name="Google Shape;136;p20"/>
          <p:cNvSpPr txBox="1"/>
          <p:nvPr/>
        </p:nvSpPr>
        <p:spPr>
          <a:xfrm>
            <a:off x="583841" y="3335394"/>
            <a:ext cx="2355301" cy="1040668"/>
          </a:xfrm>
          <a:prstGeom prst="rect">
            <a:avLst/>
          </a:prstGeom>
          <a:solidFill>
            <a:schemeClr val="lt1"/>
          </a:solidFill>
          <a:ln cap="flat" cmpd="sng" w="28575">
            <a:solidFill>
              <a:srgbClr val="00B0F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Syncopate"/>
                <a:ea typeface="Syncopate"/>
                <a:cs typeface="Syncopate"/>
                <a:sym typeface="Syncopate"/>
              </a:rPr>
              <a:t>Tania Del Rio -</a:t>
            </a:r>
            <a:endParaRPr b="1" i="0" sz="1400" u="none" cap="none" strike="noStrike">
              <a:solidFill>
                <a:srgbClr val="000000"/>
              </a:solidFill>
              <a:latin typeface="Syncopate"/>
              <a:ea typeface="Syncopate"/>
              <a:cs typeface="Syncopate"/>
              <a:sym typeface="Syncopate"/>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Syncopate"/>
                <a:ea typeface="Syncopate"/>
                <a:cs typeface="Syncopate"/>
                <a:sym typeface="Syncopate"/>
              </a:rPr>
              <a:t> </a:t>
            </a:r>
            <a:endParaRPr b="1" i="0" sz="1400" u="none" cap="none" strike="noStrike">
              <a:solidFill>
                <a:srgbClr val="000000"/>
              </a:solidFill>
              <a:latin typeface="Syncopate"/>
              <a:ea typeface="Syncopate"/>
              <a:cs typeface="Syncopate"/>
              <a:sym typeface="Syncopate"/>
            </a:endParaRPr>
          </a:p>
          <a:p>
            <a:pPr indent="0" lvl="0" marL="0" marR="0" rtl="0" algn="ctr">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Syncopate"/>
                <a:ea typeface="Syncopate"/>
                <a:cs typeface="Syncopate"/>
                <a:sym typeface="Syncopate"/>
              </a:rPr>
              <a:t>Sabrina the Teenage Witch</a:t>
            </a:r>
            <a:endParaRPr b="1" i="1" sz="1400" u="none" cap="none" strike="noStrike">
              <a:solidFill>
                <a:srgbClr val="000000"/>
              </a:solidFill>
              <a:latin typeface="Syncopate"/>
              <a:ea typeface="Syncopate"/>
              <a:cs typeface="Syncopate"/>
              <a:sym typeface="Syncopat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F0"/>
        </a:solidFill>
      </p:bgPr>
    </p:bg>
    <p:spTree>
      <p:nvGrpSpPr>
        <p:cNvPr id="140" name="Shape 140"/>
        <p:cNvGrpSpPr/>
        <p:nvPr/>
      </p:nvGrpSpPr>
      <p:grpSpPr>
        <a:xfrm>
          <a:off x="0" y="0"/>
          <a:ext cx="0" cy="0"/>
          <a:chOff x="0" y="0"/>
          <a:chExt cx="0" cy="0"/>
        </a:xfrm>
      </p:grpSpPr>
      <p:sp>
        <p:nvSpPr>
          <p:cNvPr id="141" name="Google Shape;141;p21"/>
          <p:cNvSpPr txBox="1"/>
          <p:nvPr/>
        </p:nvSpPr>
        <p:spPr>
          <a:xfrm>
            <a:off x="493987" y="1018572"/>
            <a:ext cx="2554013" cy="2318282"/>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FFFF00"/>
                </a:solidFill>
                <a:latin typeface="Syncopate"/>
                <a:ea typeface="Syncopate"/>
                <a:cs typeface="Syncopate"/>
                <a:sym typeface="Syncopate"/>
              </a:rPr>
              <a:t>Delve into the world of comics</a:t>
            </a:r>
            <a:endParaRPr/>
          </a:p>
          <a:p>
            <a:pPr indent="0" lvl="0" marL="0" marR="0" rtl="0" algn="l">
              <a:lnSpc>
                <a:spcPct val="100000"/>
              </a:lnSpc>
              <a:spcBef>
                <a:spcPts val="0"/>
              </a:spcBef>
              <a:spcAft>
                <a:spcPts val="0"/>
              </a:spcAft>
              <a:buNone/>
            </a:pPr>
            <a:r>
              <a:t/>
            </a:r>
            <a:endParaRPr b="1" i="0" sz="1800" u="none" cap="none" strike="noStrike">
              <a:solidFill>
                <a:schemeClr val="lt1"/>
              </a:solidFill>
              <a:latin typeface="Syncopate"/>
              <a:ea typeface="Syncopate"/>
              <a:cs typeface="Syncopate"/>
              <a:sym typeface="Syncopate"/>
            </a:endParaRPr>
          </a:p>
          <a:p>
            <a:pPr indent="0" lvl="0" marL="0" marR="0" rtl="0" algn="l">
              <a:lnSpc>
                <a:spcPct val="100000"/>
              </a:lnSpc>
              <a:spcBef>
                <a:spcPts val="0"/>
              </a:spcBef>
              <a:spcAft>
                <a:spcPts val="1600"/>
              </a:spcAft>
              <a:buNone/>
            </a:pPr>
            <a:r>
              <a:rPr b="0" i="0" lang="en-US" sz="1800" u="none" cap="none" strike="noStrike">
                <a:solidFill>
                  <a:schemeClr val="lt1"/>
                </a:solidFill>
                <a:latin typeface="Arial"/>
                <a:ea typeface="Arial"/>
                <a:cs typeface="Arial"/>
                <a:sym typeface="Arial"/>
              </a:rPr>
              <a:t>Let’s visit with a few comic artists and find out what that world is like.</a:t>
            </a:r>
            <a:endParaRPr/>
          </a:p>
        </p:txBody>
      </p:sp>
      <p:sp>
        <p:nvSpPr>
          <p:cNvPr id="142" name="Google Shape;142;p21"/>
          <p:cNvSpPr txBox="1"/>
          <p:nvPr/>
        </p:nvSpPr>
        <p:spPr>
          <a:xfrm>
            <a:off x="583841" y="3548048"/>
            <a:ext cx="2355301" cy="619918"/>
          </a:xfrm>
          <a:prstGeom prst="rect">
            <a:avLst/>
          </a:prstGeom>
          <a:solidFill>
            <a:schemeClr val="lt1"/>
          </a:solidFill>
          <a:ln cap="flat" cmpd="sng" w="2857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i="0" lang="en-US" sz="1400" u="none" cap="none" strike="noStrike">
                <a:solidFill>
                  <a:srgbClr val="000000"/>
                </a:solidFill>
                <a:latin typeface="Syncopate"/>
                <a:ea typeface="Syncopate"/>
                <a:cs typeface="Syncopate"/>
                <a:sym typeface="Syncopate"/>
              </a:rPr>
              <a:t>Josie Trinidad -</a:t>
            </a:r>
            <a:r>
              <a:rPr b="1" i="1" lang="en-US" sz="1400" u="none" cap="none" strike="noStrike">
                <a:solidFill>
                  <a:srgbClr val="000000"/>
                </a:solidFill>
                <a:latin typeface="Syncopate"/>
                <a:ea typeface="Syncopate"/>
                <a:cs typeface="Syncopate"/>
                <a:sym typeface="Syncopate"/>
              </a:rPr>
              <a:t>Disney artist</a:t>
            </a:r>
            <a:endParaRPr/>
          </a:p>
        </p:txBody>
      </p:sp>
      <p:pic>
        <p:nvPicPr>
          <p:cNvPr descr="Josie Trinidad, the head of story for Disney's Ralph Breaks The Internet, shares her secrets from making the movie and shows us how storyboarding works.&#10;►►Subscribe To SYFY Wire: http://po.st/SubscribeSYFYWire&#10;&#10;More About Wreck-It Ralph: Wreck-It Ralph is a 2012 American 3D computer-animated comedy film produced by Walt Disney Animation Studios and released by Walt Disney Pictures.It is the 52nd Disney animated feature film. The film was directed by Rich Moore, who also directed episodes of The Simpsons and Futurama, and the screenplay was written by Phil Johnston and Jennifer Lee from a story by Moore, Johnston, and Jim Reardon. John Lasseter served as the executive producer. The film features the voices of John C. Reilly, Sarah Silverman, Jack McBrayer and Jane Lynch and tells the story of the eponymous arcade game villain who rebels against his &quot;bad-guy&quot; role and dreams of becoming a hero.&#10;&#10;Watch Videos from SYFY WIRE ►►  http://po.st/SYFYWIRE_videos&#10;SYFY WIRE is a fan-first genre news and editorial destination dedicated to covering science fiction and nerd culture across TV, Film, Books, Comics, space and technology with up-to-the-minute news, in-depth analysis and content that drives conversation and debate.&#10;&#10;Watch &quot;Everything You Didn't Know&quot; Videos ►► http://po.st/SYFYWIRE_EYDK&#10;Uncover all the easter eggs, references, and fun facts from classic movies, shows, and comic books.&#10;&#10;Watch &quot;Lightning Round&quot; videos ►► http://po.st/SYFYWIRE_LightningRound&#10;Learn everything there is to know about classic movies, shows, and comic books in just two minutes.&#10;&#10;Watch &quot;In 2 Minutes&quot; Videos ►► http://po.st/SYFYWIRE_In2Min&#10;Learn everything there is to know about classic movies, shows, and comic books in just two minutes.&#10;&#10;Watch Lists and Rankings Videos ►►http://po.st/SYFYWIRE_ListsAndRankings&#10;We love lists. Check out our favorite movies, shows, comic books.&#10;&#10;Watch Videos about Movies ►► http://po.st/SYFYWIRE_Movies&#10;Learn even  about your favorite movies with SYFY WIRE.&#10;&#10;Watch Movie Sneak Peeks ►► http://po.st/SYFYWIRE_MovieSneakPeeks&#10;Catch these exclusive sneak peeks of upcoming movies.&#10;&#10;Watch &quot;Drawing Famous Characters&quot; Videos ►► http://po.st/SYFYWIRE_CharacterDrawings&#10;Watch comic book legends bring iconic characters to life.&#10;&#10;Watch Celebrity Interviews ►►&#10;http://po.st/SYFYWIRE_CelebrityInterviews&#10;Catch SYFY WIRE's exclusive interviews with your favorite celebrities.&#10;&#10;Watch Writer &amp; Creator Interviews ►► &#10;http://po.st/SYFYWIRE_CreatorInterviews&#10;Get the inside scoop from the writers and creators of your favorite shows, movies, and comic books. &#10;&#10;Watch Videos from San Diego Comic-Con 2017 ►► http://po.st/SYFYWIRE_SDCC2017&#10;Catch all of the exciting news from San Diego Comic-Con 2017 with SYFY WIRE. &#10;&#10;About SYFY WIRE: &#10;SYFY WIRE is a fan-first genre news and editorial destination dedicated to covering science fiction and nerd culture across TV, Film, Books, Comics, space and technology with up-to-the-minute news, in-depth analysis and content that drives conversation and debate.&#10;&#10;Check out exclusive SYFY WIRE content:&#10;Visit SYFYWIRE.com: po.st/SYFYWIRE&#10;Find SYFYWIRE on Facebook: po.st/LikeSYFYWIRE&#10;Follow SYFYWIRE on Twitter: po.st/FollowSYFYWIRE&#10;&#10;About SYFY: &#10;It doesn’t matter if you’re into space outlaws, exiled dragon queens, or survivors of the zombie apocalypse. If you love it, you’re one of us.&#10;&#10;Check out exclusive SYFY content: &#10;Watch SYFY on YouTube: https://www.youtube.com/c/SYFY&#10;Subscribe to SYFY on YouTube: http://po.st/SubscribeToSYFY&#10;Visit SYFY.com: http://bit.ly/VisitSYFY&#10;Find SYFY on Facebook: http://bit.ly/LikeSYFY&#10;Follow SYFY on Twitter: http://bit.ly/FollowSYFY&#10;Follow SYFY on Google+: http://bit.ly/PlusSYFY&#10;Follow SYFY on Instagram: http://bit.ly/InstaSYFY&#10;Follow SYFY on Tumblr: http://bit.ly/TumblrSYFY&#10;&#10;Watch Disney Animation’s Head Of Story Share Animation Secrets &amp; Sketch (Artists Alley) | SYFY WIRE&#10;https://www.youtube.com/c/SYFYWIRE" id="143" name="Google Shape;143;p21" title="Watch Disney Animation’s Head Of Story Share Animation Secrets &amp; Sketch (Artists Alley) | SYFY WIRE">
            <a:hlinkClick r:id="rId3"/>
          </p:cNvPr>
          <p:cNvPicPr preferRelativeResize="0"/>
          <p:nvPr/>
        </p:nvPicPr>
        <p:blipFill rotWithShape="1">
          <a:blip r:embed="rId4">
            <a:alphaModFix/>
          </a:blip>
          <a:srcRect b="0" l="0" r="0" t="0"/>
          <a:stretch/>
        </p:blipFill>
        <p:spPr>
          <a:xfrm>
            <a:off x="3174124" y="333045"/>
            <a:ext cx="5969876" cy="447740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00"/>
        </a:solidFill>
      </p:bgPr>
    </p:bg>
    <p:spTree>
      <p:nvGrpSpPr>
        <p:cNvPr id="147" name="Shape 147"/>
        <p:cNvGrpSpPr/>
        <p:nvPr/>
      </p:nvGrpSpPr>
      <p:grpSpPr>
        <a:xfrm>
          <a:off x="0" y="0"/>
          <a:ext cx="0" cy="0"/>
          <a:chOff x="0" y="0"/>
          <a:chExt cx="0" cy="0"/>
        </a:xfrm>
      </p:grpSpPr>
      <p:sp>
        <p:nvSpPr>
          <p:cNvPr id="148" name="Google Shape;148;p22"/>
          <p:cNvSpPr txBox="1"/>
          <p:nvPr/>
        </p:nvSpPr>
        <p:spPr>
          <a:xfrm>
            <a:off x="493987" y="1018572"/>
            <a:ext cx="2554013" cy="2318282"/>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FF0000"/>
                </a:solidFill>
                <a:latin typeface="Syncopate"/>
                <a:ea typeface="Syncopate"/>
                <a:cs typeface="Syncopate"/>
                <a:sym typeface="Syncopate"/>
              </a:rPr>
              <a:t>Delve into the world of comics</a:t>
            </a:r>
            <a:endParaRPr/>
          </a:p>
          <a:p>
            <a:pPr indent="0" lvl="0" marL="0" marR="0" rtl="0" algn="l">
              <a:lnSpc>
                <a:spcPct val="100000"/>
              </a:lnSpc>
              <a:spcBef>
                <a:spcPts val="0"/>
              </a:spcBef>
              <a:spcAft>
                <a:spcPts val="0"/>
              </a:spcAft>
              <a:buNone/>
            </a:pPr>
            <a:r>
              <a:t/>
            </a:r>
            <a:endParaRPr b="1" i="0" sz="1800" u="none" cap="none" strike="noStrike">
              <a:solidFill>
                <a:srgbClr val="FF0000"/>
              </a:solidFill>
              <a:latin typeface="Syncopate"/>
              <a:ea typeface="Syncopate"/>
              <a:cs typeface="Syncopate"/>
              <a:sym typeface="Syncopate"/>
            </a:endParaRPr>
          </a:p>
          <a:p>
            <a:pPr indent="0" lvl="0" marL="0" marR="0" rtl="0" algn="l">
              <a:lnSpc>
                <a:spcPct val="100000"/>
              </a:lnSpc>
              <a:spcBef>
                <a:spcPts val="0"/>
              </a:spcBef>
              <a:spcAft>
                <a:spcPts val="1600"/>
              </a:spcAft>
              <a:buNone/>
            </a:pPr>
            <a:r>
              <a:rPr b="0" i="0" lang="en-US" sz="1800" u="none" cap="none" strike="noStrike">
                <a:solidFill>
                  <a:schemeClr val="dk1"/>
                </a:solidFill>
                <a:latin typeface="Arial"/>
                <a:ea typeface="Arial"/>
                <a:cs typeface="Arial"/>
                <a:sym typeface="Arial"/>
              </a:rPr>
              <a:t>Let’s visit with a few comic artists and find out what that world is like.</a:t>
            </a:r>
            <a:endParaRPr/>
          </a:p>
        </p:txBody>
      </p:sp>
      <p:sp>
        <p:nvSpPr>
          <p:cNvPr id="149" name="Google Shape;149;p22"/>
          <p:cNvSpPr txBox="1"/>
          <p:nvPr/>
        </p:nvSpPr>
        <p:spPr>
          <a:xfrm>
            <a:off x="583841" y="3548048"/>
            <a:ext cx="2355301" cy="1045217"/>
          </a:xfrm>
          <a:prstGeom prst="rect">
            <a:avLst/>
          </a:prstGeom>
          <a:solidFill>
            <a:schemeClr val="lt1"/>
          </a:solidFill>
          <a:ln cap="flat" cmpd="sng" w="2857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i="0" lang="en-US" sz="1400" u="none" cap="none" strike="noStrike">
                <a:solidFill>
                  <a:srgbClr val="000000"/>
                </a:solidFill>
                <a:latin typeface="Syncopate"/>
                <a:ea typeface="Syncopate"/>
                <a:cs typeface="Syncopate"/>
                <a:sym typeface="Syncopate"/>
              </a:rPr>
              <a:t>Amanda Connor -</a:t>
            </a:r>
            <a:endParaRPr/>
          </a:p>
          <a:p>
            <a:pPr indent="0" lvl="0" marL="0" marR="0" rtl="0" algn="ctr">
              <a:lnSpc>
                <a:spcPct val="100000"/>
              </a:lnSpc>
              <a:spcBef>
                <a:spcPts val="0"/>
              </a:spcBef>
              <a:spcAft>
                <a:spcPts val="0"/>
              </a:spcAft>
              <a:buNone/>
            </a:pPr>
            <a:r>
              <a:rPr b="1" i="0" lang="en-US" sz="1400" u="none" cap="none" strike="noStrike">
                <a:solidFill>
                  <a:srgbClr val="000000"/>
                </a:solidFill>
                <a:latin typeface="Syncopate"/>
                <a:ea typeface="Syncopate"/>
                <a:cs typeface="Syncopate"/>
                <a:sym typeface="Syncopate"/>
              </a:rPr>
              <a:t> </a:t>
            </a:r>
            <a:endParaRPr/>
          </a:p>
          <a:p>
            <a:pPr indent="0" lvl="0" marL="0" marR="0" rtl="0" algn="ctr">
              <a:lnSpc>
                <a:spcPct val="100000"/>
              </a:lnSpc>
              <a:spcBef>
                <a:spcPts val="0"/>
              </a:spcBef>
              <a:spcAft>
                <a:spcPts val="0"/>
              </a:spcAft>
              <a:buNone/>
            </a:pPr>
            <a:r>
              <a:rPr b="1" i="1" lang="en-US" sz="1400" u="none" cap="none" strike="noStrike">
                <a:solidFill>
                  <a:srgbClr val="000000"/>
                </a:solidFill>
                <a:latin typeface="Syncopate"/>
                <a:ea typeface="Syncopate"/>
                <a:cs typeface="Syncopate"/>
                <a:sym typeface="Syncopate"/>
              </a:rPr>
              <a:t>Harley quinn</a:t>
            </a:r>
            <a:endParaRPr b="1" i="1" sz="1400" u="none" cap="none" strike="noStrike">
              <a:solidFill>
                <a:srgbClr val="000000"/>
              </a:solidFill>
              <a:latin typeface="Syncopate"/>
              <a:ea typeface="Syncopate"/>
              <a:cs typeface="Syncopate"/>
              <a:sym typeface="Syncopate"/>
            </a:endParaRPr>
          </a:p>
        </p:txBody>
      </p:sp>
      <p:pic>
        <p:nvPicPr>
          <p:cNvPr descr="The Harley Quinn artist sketched DC Comics’ most lovable psychopath for us in real time.&#10;&#10;►►Subscribe To SYFY Wire: http://po.st/SubscribeSYFYWire&#10;&#10;More About Harley Quinn: Harley Quinn is a fictional supervillain appearing in American comic books published by DC Comics. The character was created by Paul Dini and Bruce Timm, and first appeared in Batman: The Animated Series in September 1992. She later appeared in DC Comics' Batman comic books, with her first comic book appearance in The Batman Adventures #12 (Sept. 1993).&#10;&#10;SYFY WIRE is dedicated to all things science fiction, fantasy and supernatural horror (with some other stuff like space and future technology thrown in for good measure). It features news and original reporting about movies, TV, games, books, genre figures and more. We’ve got recaps, interviews, movie trailers, and sneak peeks at upcoming TV shows. Plus: Top 10 lists, Q&amp;As, videos, funny stuff and a lot more.&#10;&#10;Visit SYFYWIRE.com:  http://po.st/Blastr&#10;Find SYFY WIRE on Facebook: http://po.st/LikeBlastr&#10;Follow SYFY WIRE on Twitter: http://po.st/FollowBlastr&#10;&#10;Amanda Conner Sketches Harley Quinn (Artists Alley) | SYFY WIRE&#10;https://www.youtube.com/channel/UC985XM8r_uh-_znGrj8HG9w" id="150" name="Google Shape;150;p22" title="Amanda Conner Sketches Harley Quinn (Artists Alley) | SYFY WIRE">
            <a:hlinkClick r:id="rId3"/>
          </p:cNvPr>
          <p:cNvPicPr preferRelativeResize="0"/>
          <p:nvPr/>
        </p:nvPicPr>
        <p:blipFill rotWithShape="1">
          <a:blip r:embed="rId4">
            <a:alphaModFix/>
          </a:blip>
          <a:srcRect b="0" l="0" r="0" t="0"/>
          <a:stretch/>
        </p:blipFill>
        <p:spPr>
          <a:xfrm>
            <a:off x="3174115" y="333045"/>
            <a:ext cx="5969885" cy="447740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3"/>
          <p:cNvSpPr txBox="1"/>
          <p:nvPr/>
        </p:nvSpPr>
        <p:spPr>
          <a:xfrm>
            <a:off x="493987" y="571998"/>
            <a:ext cx="3939790" cy="2318282"/>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FFFF00"/>
                </a:solidFill>
                <a:latin typeface="Syncopate"/>
                <a:ea typeface="Syncopate"/>
                <a:cs typeface="Syncopate"/>
                <a:sym typeface="Syncopate"/>
              </a:rPr>
              <a:t>Delve into the world of comics</a:t>
            </a:r>
            <a:endParaRPr/>
          </a:p>
          <a:p>
            <a:pPr indent="0" lvl="0" marL="0" marR="0" rtl="0" algn="l">
              <a:lnSpc>
                <a:spcPct val="100000"/>
              </a:lnSpc>
              <a:spcBef>
                <a:spcPts val="0"/>
              </a:spcBef>
              <a:spcAft>
                <a:spcPts val="0"/>
              </a:spcAft>
              <a:buNone/>
            </a:pPr>
            <a:r>
              <a:t/>
            </a:r>
            <a:endParaRPr b="1" i="0" sz="1800" u="none" cap="none" strike="noStrike">
              <a:solidFill>
                <a:schemeClr val="lt1"/>
              </a:solidFill>
              <a:latin typeface="Syncopate"/>
              <a:ea typeface="Syncopate"/>
              <a:cs typeface="Syncopate"/>
              <a:sym typeface="Syncopate"/>
            </a:endParaRPr>
          </a:p>
          <a:p>
            <a:pPr indent="0" lvl="0" marL="0" marR="0" rtl="0" algn="l">
              <a:lnSpc>
                <a:spcPct val="100000"/>
              </a:lnSpc>
              <a:spcBef>
                <a:spcPts val="0"/>
              </a:spcBef>
              <a:spcAft>
                <a:spcPts val="0"/>
              </a:spcAft>
              <a:buNone/>
            </a:pPr>
            <a:r>
              <a:rPr b="0" i="0" lang="en-US" sz="1800" u="none" cap="none" strike="noStrike">
                <a:solidFill>
                  <a:schemeClr val="lt1"/>
                </a:solidFill>
                <a:latin typeface="Arial"/>
                <a:ea typeface="Arial"/>
                <a:cs typeface="Arial"/>
                <a:sym typeface="Arial"/>
              </a:rPr>
              <a:t>So, you might already know, there are multiple jobs within this industry: </a:t>
            </a:r>
            <a:endParaRPr/>
          </a:p>
          <a:p>
            <a:pPr indent="-285750" lvl="0" marL="285750" marR="0" rtl="0" algn="l">
              <a:lnSpc>
                <a:spcPct val="100000"/>
              </a:lnSpc>
              <a:spcBef>
                <a:spcPts val="1600"/>
              </a:spcBef>
              <a:spcAft>
                <a:spcPts val="0"/>
              </a:spcAft>
              <a:buClr>
                <a:srgbClr val="000000"/>
              </a:buClr>
              <a:buSzPts val="1800"/>
              <a:buFont typeface="Arial"/>
              <a:buChar char="•"/>
            </a:pPr>
            <a:r>
              <a:rPr b="0" i="0" lang="en-US" sz="1800" u="none" cap="none" strike="noStrike">
                <a:solidFill>
                  <a:schemeClr val="lt1"/>
                </a:solidFill>
                <a:latin typeface="Arial"/>
                <a:ea typeface="Arial"/>
                <a:cs typeface="Arial"/>
                <a:sym typeface="Arial"/>
              </a:rPr>
              <a:t>Artist</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chemeClr val="lt1"/>
                </a:solidFill>
                <a:latin typeface="Arial"/>
                <a:ea typeface="Arial"/>
                <a:cs typeface="Arial"/>
                <a:sym typeface="Arial"/>
              </a:rPr>
              <a:t>Video Game Artist</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chemeClr val="lt1"/>
                </a:solidFill>
                <a:latin typeface="Arial"/>
                <a:ea typeface="Arial"/>
                <a:cs typeface="Arial"/>
                <a:sym typeface="Arial"/>
              </a:rPr>
              <a:t>Police Sketch Artist</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chemeClr val="lt1"/>
                </a:solidFill>
                <a:latin typeface="Arial"/>
                <a:ea typeface="Arial"/>
                <a:cs typeface="Arial"/>
                <a:sym typeface="Arial"/>
              </a:rPr>
              <a:t>Colorist</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chemeClr val="lt1"/>
                </a:solidFill>
                <a:latin typeface="Arial"/>
                <a:ea typeface="Arial"/>
                <a:cs typeface="Arial"/>
                <a:sym typeface="Arial"/>
              </a:rPr>
              <a:t>Storywriter</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chemeClr val="lt1"/>
                </a:solidFill>
                <a:latin typeface="Arial"/>
                <a:ea typeface="Arial"/>
                <a:cs typeface="Arial"/>
                <a:sym typeface="Arial"/>
              </a:rPr>
              <a:t>Text artist-</a:t>
            </a:r>
            <a:r>
              <a:rPr b="0" i="0" lang="en-US" sz="1200" u="none" cap="none" strike="noStrike">
                <a:solidFill>
                  <a:schemeClr val="lt1"/>
                </a:solidFill>
                <a:latin typeface="Arial"/>
                <a:ea typeface="Arial"/>
                <a:cs typeface="Arial"/>
                <a:sym typeface="Arial"/>
              </a:rPr>
              <a:t>called an “Inker” </a:t>
            </a:r>
            <a:r>
              <a:rPr b="0" i="1" lang="en-US" sz="1200" u="none" cap="none" strike="noStrike">
                <a:solidFill>
                  <a:schemeClr val="lt1"/>
                </a:solidFill>
                <a:latin typeface="Arial"/>
                <a:ea typeface="Arial"/>
                <a:cs typeface="Arial"/>
                <a:sym typeface="Arial"/>
              </a:rPr>
              <a:t>(the look of the text in a comicstrip)</a:t>
            </a:r>
            <a:endParaRPr b="0" i="1" sz="14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chemeClr val="lt1"/>
                </a:solidFill>
                <a:latin typeface="Arial"/>
                <a:ea typeface="Arial"/>
                <a:cs typeface="Arial"/>
                <a:sym typeface="Arial"/>
              </a:rPr>
              <a:t>Editor</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chemeClr val="lt1"/>
                </a:solidFill>
                <a:latin typeface="Arial"/>
                <a:ea typeface="Arial"/>
                <a:cs typeface="Arial"/>
                <a:sym typeface="Arial"/>
              </a:rPr>
              <a:t>So many more!!!</a:t>
            </a:r>
            <a:endParaRPr/>
          </a:p>
        </p:txBody>
      </p:sp>
      <p:pic>
        <p:nvPicPr>
          <p:cNvPr descr="Kelly Sue DeConnick, current author of DC Comics’ “Aquaman” and the first woman to ever have an extended run on the series, is one of the few female comic book writers in the trade. NBC’s Jo Ling Kent learns more about DeConnick for the 3rd hour of TODAY.&#10;» Subscribe to TODAY: http://on.today.com/SubscribeToTODAY&#10;» Watch the latest from TODAY: http://bit.ly/LatestTODAY&#10;&#10;About: TODAY brings you the latest headlines and expert tips on money, health and parenting. We wake up every morning to give you and your family all you need to start your day. If it matters to you, it matters to us. We are in the people business. Subscribe to our channel for exclusive TODAY archival footage &amp; our original web series.  &#10;&#10;Connect with TODAY Online!&#10;Visit TODAY's Website: http://on.today.com/ReadTODAY&#10;Find TODAY on Facebook: http://on.today.com/LikeTODAY&#10;Follow TODAY on Twitter: http://on.today.com/FollowTODAY&#10;Follow TODAY on Instagram: http://on.today.com/InstaTODAY&#10;Follow TODAY on Pinterest: http://on.today.com/PinTODAY&#10;&#10;#KellySueDeConnick #DCComics #TodayShow&#10;&#10;Meet Kelly Sue DeConnick, The Female Comic Book Writer Making Waves | TODAY" id="156" name="Google Shape;156;p23" title="Meet Kelly Sue DeConnick, The Female Comic Book Writer Making Waves | TODAY">
            <a:hlinkClick r:id="rId3"/>
          </p:cNvPr>
          <p:cNvPicPr preferRelativeResize="0"/>
          <p:nvPr/>
        </p:nvPicPr>
        <p:blipFill rotWithShape="1">
          <a:blip r:embed="rId4">
            <a:alphaModFix/>
          </a:blip>
          <a:srcRect b="0" l="0" r="0" t="0"/>
          <a:stretch/>
        </p:blipFill>
        <p:spPr>
          <a:xfrm>
            <a:off x="4322161" y="1316001"/>
            <a:ext cx="4821839" cy="3616397"/>
          </a:xfrm>
          <a:prstGeom prst="rect">
            <a:avLst/>
          </a:prstGeom>
          <a:noFill/>
          <a:ln>
            <a:noFill/>
          </a:ln>
        </p:spPr>
      </p:pic>
      <p:pic>
        <p:nvPicPr>
          <p:cNvPr id="157" name="Google Shape;157;p23"/>
          <p:cNvPicPr preferRelativeResize="0"/>
          <p:nvPr/>
        </p:nvPicPr>
        <p:blipFill rotWithShape="1">
          <a:blip r:embed="rId5">
            <a:alphaModFix/>
          </a:blip>
          <a:srcRect b="0" l="0" r="0" t="0"/>
          <a:stretch/>
        </p:blipFill>
        <p:spPr>
          <a:xfrm>
            <a:off x="6206121" y="0"/>
            <a:ext cx="2761400" cy="2118401"/>
          </a:xfrm>
          <a:prstGeom prst="rect">
            <a:avLst/>
          </a:prstGeom>
          <a:noFill/>
          <a:ln>
            <a:noFill/>
          </a:ln>
        </p:spPr>
      </p:pic>
      <p:pic>
        <p:nvPicPr>
          <p:cNvPr id="158" name="Google Shape;158;p23"/>
          <p:cNvPicPr preferRelativeResize="0"/>
          <p:nvPr/>
        </p:nvPicPr>
        <p:blipFill rotWithShape="1">
          <a:blip r:embed="rId6">
            <a:alphaModFix/>
          </a:blip>
          <a:srcRect b="0" l="0" r="0" t="0"/>
          <a:stretch/>
        </p:blipFill>
        <p:spPr>
          <a:xfrm flipH="1" rot="-489929">
            <a:off x="5174734" y="280484"/>
            <a:ext cx="805371" cy="75503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57"/>
                                        </p:tgtEl>
                                        <p:attrNameLst>
                                          <p:attrName>style.visibility</p:attrName>
                                        </p:attrNameLst>
                                      </p:cBhvr>
                                      <p:to>
                                        <p:strVal val="visible"/>
                                      </p:to>
                                    </p:set>
                                    <p:anim calcmode="lin" valueType="num">
                                      <p:cBhvr additive="base">
                                        <p:cTn dur="700"/>
                                        <p:tgtEl>
                                          <p:spTgt spid="157"/>
                                        </p:tgtEl>
                                        <p:attrNameLst>
                                          <p:attrName>ppt_w</p:attrName>
                                        </p:attrNameLst>
                                      </p:cBhvr>
                                      <p:tavLst>
                                        <p:tav fmla="" tm="0">
                                          <p:val>
                                            <p:strVal val="0"/>
                                          </p:val>
                                        </p:tav>
                                        <p:tav fmla="" tm="100000">
                                          <p:val>
                                            <p:strVal val="#ppt_w"/>
                                          </p:val>
                                        </p:tav>
                                      </p:tavLst>
                                    </p:anim>
                                    <p:anim calcmode="lin" valueType="num">
                                      <p:cBhvr additive="base">
                                        <p:cTn dur="700"/>
                                        <p:tgtEl>
                                          <p:spTgt spid="157"/>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24"/>
          <p:cNvPicPr preferRelativeResize="0"/>
          <p:nvPr/>
        </p:nvPicPr>
        <p:blipFill rotWithShape="1">
          <a:blip r:embed="rId3">
            <a:alphaModFix/>
          </a:blip>
          <a:srcRect b="0" l="967" r="1834" t="17985"/>
          <a:stretch/>
        </p:blipFill>
        <p:spPr>
          <a:xfrm>
            <a:off x="0" y="0"/>
            <a:ext cx="9144000" cy="5143501"/>
          </a:xfrm>
          <a:prstGeom prst="rect">
            <a:avLst/>
          </a:prstGeom>
          <a:noFill/>
          <a:ln>
            <a:noFill/>
          </a:ln>
        </p:spPr>
      </p:pic>
      <p:sp>
        <p:nvSpPr>
          <p:cNvPr id="164" name="Google Shape;164;p24"/>
          <p:cNvSpPr/>
          <p:nvPr/>
        </p:nvSpPr>
        <p:spPr>
          <a:xfrm>
            <a:off x="311700" y="1761060"/>
            <a:ext cx="6894642" cy="30558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700" u="none" cap="none" strike="noStrike">
              <a:solidFill>
                <a:schemeClr val="lt1"/>
              </a:solidFill>
              <a:latin typeface="Arial"/>
              <a:ea typeface="Arial"/>
              <a:cs typeface="Arial"/>
              <a:sym typeface="Arial"/>
            </a:endParaRPr>
          </a:p>
        </p:txBody>
      </p:sp>
      <p:sp>
        <p:nvSpPr>
          <p:cNvPr id="165" name="Google Shape;165;p24"/>
          <p:cNvSpPr/>
          <p:nvPr/>
        </p:nvSpPr>
        <p:spPr>
          <a:xfrm>
            <a:off x="0" y="326572"/>
            <a:ext cx="9144000" cy="1888242"/>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6" name="Google Shape;166;p24"/>
          <p:cNvSpPr txBox="1"/>
          <p:nvPr/>
        </p:nvSpPr>
        <p:spPr>
          <a:xfrm>
            <a:off x="311700" y="817952"/>
            <a:ext cx="8410080" cy="118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Comics are simply another method of storytelling. Think of characters or animals you already doodle or cartoons you love, and let those inspire your story! Your story should be short - remember you are making a comic strip - 4 panels long and usually that last panel is a punch line. So keep your story SUPER simple!</a:t>
            </a:r>
            <a:endParaRPr/>
          </a:p>
        </p:txBody>
      </p:sp>
      <p:sp>
        <p:nvSpPr>
          <p:cNvPr id="167" name="Google Shape;167;p24"/>
          <p:cNvSpPr txBox="1"/>
          <p:nvPr/>
        </p:nvSpPr>
        <p:spPr>
          <a:xfrm>
            <a:off x="311700" y="446817"/>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FFFF00"/>
                </a:solidFill>
                <a:latin typeface="Syncopate"/>
                <a:ea typeface="Syncopate"/>
                <a:cs typeface="Syncopate"/>
                <a:sym typeface="Syncopate"/>
              </a:rPr>
              <a:t>Choose a story to tell</a:t>
            </a:r>
            <a:endParaRPr/>
          </a:p>
        </p:txBody>
      </p:sp>
      <p:sp>
        <p:nvSpPr>
          <p:cNvPr id="168" name="Google Shape;168;p24"/>
          <p:cNvSpPr txBox="1"/>
          <p:nvPr/>
        </p:nvSpPr>
        <p:spPr>
          <a:xfrm>
            <a:off x="311699" y="2465186"/>
            <a:ext cx="6894643" cy="2525353"/>
          </a:xfrm>
          <a:prstGeom prst="rect">
            <a:avLst/>
          </a:prstGeom>
          <a:noFill/>
          <a:ln>
            <a:noFill/>
          </a:ln>
        </p:spPr>
        <p:txBody>
          <a:bodyPr anchorCtr="0" anchor="t" bIns="91425" lIns="91425" spcFirstLastPara="1" rIns="91425" wrap="square" tIns="91425">
            <a:noAutofit/>
          </a:bodyPr>
          <a:lstStyle/>
          <a:p>
            <a:pPr indent="-342900" lvl="0" marL="482600" marR="0" rtl="0" algn="l">
              <a:lnSpc>
                <a:spcPct val="100000"/>
              </a:lnSpc>
              <a:spcBef>
                <a:spcPts val="0"/>
              </a:spcBef>
              <a:spcAft>
                <a:spcPts val="0"/>
              </a:spcAft>
              <a:buClr>
                <a:srgbClr val="FF0000"/>
              </a:buClr>
              <a:buSzPts val="1512"/>
              <a:buFont typeface="Arial"/>
              <a:buAutoNum type="arabicPeriod"/>
            </a:pPr>
            <a:r>
              <a:rPr b="0" i="0" lang="en-US" sz="1800" u="none" cap="none" strike="noStrike">
                <a:solidFill>
                  <a:srgbClr val="000000"/>
                </a:solidFill>
                <a:latin typeface="Arial"/>
                <a:ea typeface="Arial"/>
                <a:cs typeface="Arial"/>
                <a:sym typeface="Arial"/>
              </a:rPr>
              <a:t>Think of a story from you life, something silly that happened to a friend or a memory from camp.</a:t>
            </a:r>
            <a:endParaRPr/>
          </a:p>
          <a:p>
            <a:pPr indent="0" lvl="0" marL="139700" marR="0" rtl="0" algn="l">
              <a:lnSpc>
                <a:spcPct val="100000"/>
              </a:lnSpc>
              <a:spcBef>
                <a:spcPts val="0"/>
              </a:spcBef>
              <a:spcAft>
                <a:spcPts val="0"/>
              </a:spcAft>
              <a:buNone/>
            </a:pPr>
            <a:r>
              <a:t/>
            </a:r>
            <a:endParaRPr b="0" i="0" sz="1800" u="none" cap="none" strike="noStrike">
              <a:solidFill>
                <a:srgbClr val="000000"/>
              </a:solidFill>
              <a:latin typeface="Arial"/>
              <a:ea typeface="Arial"/>
              <a:cs typeface="Arial"/>
              <a:sym typeface="Arial"/>
            </a:endParaRPr>
          </a:p>
          <a:p>
            <a:pPr indent="-342900" lvl="0" marL="482600" marR="0" rtl="0" algn="l">
              <a:lnSpc>
                <a:spcPct val="100000"/>
              </a:lnSpc>
              <a:spcBef>
                <a:spcPts val="0"/>
              </a:spcBef>
              <a:spcAft>
                <a:spcPts val="0"/>
              </a:spcAft>
              <a:buClr>
                <a:srgbClr val="FF0000"/>
              </a:buClr>
              <a:buSzPts val="1512"/>
              <a:buFont typeface="Arial"/>
              <a:buAutoNum type="arabicPeriod"/>
            </a:pPr>
            <a:r>
              <a:rPr b="0" i="0" lang="en-US" sz="1800" u="none" cap="none" strike="noStrike">
                <a:solidFill>
                  <a:srgbClr val="000000"/>
                </a:solidFill>
                <a:latin typeface="Arial"/>
                <a:ea typeface="Arial"/>
                <a:cs typeface="Arial"/>
                <a:sym typeface="Arial"/>
              </a:rPr>
              <a:t>Think of a story from a book or a movie...could it be turned into a comic strip?</a:t>
            </a:r>
            <a:endParaRPr/>
          </a:p>
          <a:p>
            <a:pPr indent="0" lvl="0" marL="139700" marR="0" rtl="0" algn="l">
              <a:lnSpc>
                <a:spcPct val="100000"/>
              </a:lnSpc>
              <a:spcBef>
                <a:spcPts val="0"/>
              </a:spcBef>
              <a:spcAft>
                <a:spcPts val="0"/>
              </a:spcAft>
              <a:buNone/>
            </a:pPr>
            <a:r>
              <a:t/>
            </a:r>
            <a:endParaRPr b="0" i="0" sz="1800" u="none" cap="none" strike="noStrike">
              <a:solidFill>
                <a:srgbClr val="000000"/>
              </a:solidFill>
              <a:latin typeface="Arial"/>
              <a:ea typeface="Arial"/>
              <a:cs typeface="Arial"/>
              <a:sym typeface="Arial"/>
            </a:endParaRPr>
          </a:p>
          <a:p>
            <a:pPr indent="-342900" lvl="0" marL="482600" marR="0" rtl="0" algn="l">
              <a:lnSpc>
                <a:spcPct val="100000"/>
              </a:lnSpc>
              <a:spcBef>
                <a:spcPts val="0"/>
              </a:spcBef>
              <a:spcAft>
                <a:spcPts val="0"/>
              </a:spcAft>
              <a:buClr>
                <a:srgbClr val="FF0000"/>
              </a:buClr>
              <a:buSzPts val="1512"/>
              <a:buFont typeface="Arial"/>
              <a:buAutoNum type="arabicPeriod"/>
            </a:pPr>
            <a:r>
              <a:rPr b="0" i="0" lang="en-US" sz="1800" u="none" cap="none" strike="noStrike">
                <a:solidFill>
                  <a:srgbClr val="000000"/>
                </a:solidFill>
                <a:latin typeface="Arial"/>
                <a:ea typeface="Arial"/>
                <a:cs typeface="Arial"/>
                <a:sym typeface="Arial"/>
              </a:rPr>
              <a:t>Make something up, let your creativity take over!</a:t>
            </a:r>
            <a:endParaRPr/>
          </a:p>
        </p:txBody>
      </p:sp>
      <p:pic>
        <p:nvPicPr>
          <p:cNvPr id="169" name="Google Shape;169;p24"/>
          <p:cNvPicPr preferRelativeResize="0"/>
          <p:nvPr/>
        </p:nvPicPr>
        <p:blipFill rotWithShape="1">
          <a:blip r:embed="rId4">
            <a:alphaModFix/>
          </a:blip>
          <a:srcRect b="3131" l="0" r="0" t="3121"/>
          <a:stretch/>
        </p:blipFill>
        <p:spPr>
          <a:xfrm flipH="1" rot="-489930">
            <a:off x="7460590" y="3563260"/>
            <a:ext cx="1292228" cy="1211464"/>
          </a:xfrm>
          <a:prstGeom prst="rect">
            <a:avLst/>
          </a:prstGeom>
          <a:noFill/>
          <a:ln>
            <a:noFill/>
          </a:ln>
        </p:spPr>
      </p:pic>
      <p:pic>
        <p:nvPicPr>
          <p:cNvPr id="170" name="Google Shape;170;p24"/>
          <p:cNvPicPr preferRelativeResize="0"/>
          <p:nvPr/>
        </p:nvPicPr>
        <p:blipFill rotWithShape="1">
          <a:blip r:embed="rId4">
            <a:alphaModFix/>
          </a:blip>
          <a:srcRect b="3131" l="0" r="0" t="3121"/>
          <a:stretch/>
        </p:blipFill>
        <p:spPr>
          <a:xfrm flipH="1" rot="967150">
            <a:off x="7778764" y="2530627"/>
            <a:ext cx="849194" cy="79611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000"/>
                                        <p:tgtEl>
                                          <p:spTgt spid="1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00"/>
        </a:solidFill>
      </p:bgPr>
    </p:bg>
    <p:spTree>
      <p:nvGrpSpPr>
        <p:cNvPr id="174" name="Shape 174"/>
        <p:cNvGrpSpPr/>
        <p:nvPr/>
      </p:nvGrpSpPr>
      <p:grpSpPr>
        <a:xfrm>
          <a:off x="0" y="0"/>
          <a:ext cx="0" cy="0"/>
          <a:chOff x="0" y="0"/>
          <a:chExt cx="0" cy="0"/>
        </a:xfrm>
      </p:grpSpPr>
      <p:pic>
        <p:nvPicPr>
          <p:cNvPr id="175" name="Google Shape;175;p25"/>
          <p:cNvPicPr preferRelativeResize="0"/>
          <p:nvPr/>
        </p:nvPicPr>
        <p:blipFill rotWithShape="1">
          <a:blip r:embed="rId3">
            <a:alphaModFix/>
          </a:blip>
          <a:srcRect b="0" l="0" r="0" t="0"/>
          <a:stretch/>
        </p:blipFill>
        <p:spPr>
          <a:xfrm>
            <a:off x="3907972" y="2011573"/>
            <a:ext cx="5076132" cy="2985495"/>
          </a:xfrm>
          <a:prstGeom prst="rect">
            <a:avLst/>
          </a:prstGeom>
          <a:noFill/>
          <a:ln>
            <a:noFill/>
          </a:ln>
        </p:spPr>
      </p:pic>
      <p:sp>
        <p:nvSpPr>
          <p:cNvPr id="176" name="Google Shape;176;p25"/>
          <p:cNvSpPr/>
          <p:nvPr/>
        </p:nvSpPr>
        <p:spPr>
          <a:xfrm>
            <a:off x="0" y="472977"/>
            <a:ext cx="9144000" cy="714704"/>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177" name="Google Shape;177;p25"/>
          <p:cNvSpPr txBox="1"/>
          <p:nvPr/>
        </p:nvSpPr>
        <p:spPr>
          <a:xfrm>
            <a:off x="311700" y="614981"/>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FFFF00"/>
                </a:solidFill>
                <a:latin typeface="Syncopate"/>
                <a:ea typeface="Syncopate"/>
                <a:cs typeface="Syncopate"/>
                <a:sym typeface="Syncopate"/>
              </a:rPr>
              <a:t>Choose a story to tell</a:t>
            </a:r>
            <a:endParaRPr b="1" i="0" sz="1800" u="none" cap="none" strike="noStrike">
              <a:solidFill>
                <a:srgbClr val="FFFF00"/>
              </a:solidFill>
              <a:latin typeface="Syncopate"/>
              <a:ea typeface="Syncopate"/>
              <a:cs typeface="Syncopate"/>
              <a:sym typeface="Syncopate"/>
            </a:endParaRPr>
          </a:p>
        </p:txBody>
      </p:sp>
      <p:sp>
        <p:nvSpPr>
          <p:cNvPr id="178" name="Google Shape;178;p25"/>
          <p:cNvSpPr txBox="1"/>
          <p:nvPr/>
        </p:nvSpPr>
        <p:spPr>
          <a:xfrm>
            <a:off x="311701" y="1289105"/>
            <a:ext cx="8254230" cy="118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chemeClr val="dk1"/>
                </a:solidFill>
                <a:latin typeface="Arial"/>
                <a:ea typeface="Arial"/>
                <a:cs typeface="Arial"/>
                <a:sym typeface="Arial"/>
              </a:rPr>
              <a:t>Okay - who is ready to share their story?</a:t>
            </a:r>
            <a:endParaRPr/>
          </a:p>
          <a:p>
            <a:pPr indent="0" lvl="0" marL="0" marR="0" rtl="0" algn="l">
              <a:lnSpc>
                <a:spcPct val="100000"/>
              </a:lnSpc>
              <a:spcBef>
                <a:spcPts val="0"/>
              </a:spcBef>
              <a:spcAft>
                <a:spcPts val="0"/>
              </a:spcAft>
              <a:buNone/>
            </a:pPr>
            <a:r>
              <a:rPr b="1" i="0" lang="en-US" sz="1800" u="none" cap="none" strike="noStrike">
                <a:solidFill>
                  <a:schemeClr val="dk1"/>
                </a:solidFill>
                <a:latin typeface="Arial"/>
                <a:ea typeface="Arial"/>
                <a:cs typeface="Arial"/>
                <a:sym typeface="Arial"/>
              </a:rPr>
              <a:t>Let’s hear ‘em!</a:t>
            </a:r>
            <a:endParaRPr/>
          </a:p>
          <a:p>
            <a:pPr indent="0" lvl="0" marL="0" marR="0" rtl="0" algn="l">
              <a:lnSpc>
                <a:spcPct val="100000"/>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1" i="0" lang="en-US" sz="1800" u="none" cap="none" strike="noStrike">
                <a:solidFill>
                  <a:schemeClr val="dk1"/>
                </a:solidFill>
                <a:latin typeface="Arial"/>
                <a:ea typeface="Arial"/>
                <a:cs typeface="Arial"/>
                <a:sym typeface="Arial"/>
              </a:rPr>
              <a:t>Make sure you have a:</a:t>
            </a:r>
            <a:endParaRPr/>
          </a:p>
          <a:p>
            <a:pPr indent="-381000" lvl="0" marL="457200" marR="0" rtl="0" algn="l">
              <a:lnSpc>
                <a:spcPct val="100000"/>
              </a:lnSpc>
              <a:spcBef>
                <a:spcPts val="0"/>
              </a:spcBef>
              <a:spcAft>
                <a:spcPts val="0"/>
              </a:spcAft>
              <a:buClr>
                <a:srgbClr val="000000"/>
              </a:buClr>
              <a:buSzPts val="2400"/>
              <a:buFont typeface="Arial"/>
              <a:buChar char="●"/>
            </a:pPr>
            <a:r>
              <a:rPr b="0" i="0" lang="en-US" sz="1800" u="none" cap="none" strike="noStrike">
                <a:solidFill>
                  <a:schemeClr val="dk1"/>
                </a:solidFill>
                <a:latin typeface="Arial"/>
                <a:ea typeface="Arial"/>
                <a:cs typeface="Arial"/>
                <a:sym typeface="Arial"/>
              </a:rPr>
              <a:t>Situation</a:t>
            </a:r>
            <a:endParaRPr/>
          </a:p>
          <a:p>
            <a:pPr indent="-381000" lvl="0" marL="457200" marR="0" rtl="0" algn="l">
              <a:lnSpc>
                <a:spcPct val="100000"/>
              </a:lnSpc>
              <a:spcBef>
                <a:spcPts val="0"/>
              </a:spcBef>
              <a:spcAft>
                <a:spcPts val="0"/>
              </a:spcAft>
              <a:buClr>
                <a:srgbClr val="000000"/>
              </a:buClr>
              <a:buSzPts val="2400"/>
              <a:buFont typeface="Arial"/>
              <a:buChar char="●"/>
            </a:pPr>
            <a:r>
              <a:rPr b="0" i="0" lang="en-US" sz="1800" u="none" cap="none" strike="noStrike">
                <a:solidFill>
                  <a:schemeClr val="dk1"/>
                </a:solidFill>
                <a:latin typeface="Arial"/>
                <a:ea typeface="Arial"/>
                <a:cs typeface="Arial"/>
                <a:sym typeface="Arial"/>
              </a:rPr>
              <a:t>Location</a:t>
            </a:r>
            <a:endParaRPr/>
          </a:p>
          <a:p>
            <a:pPr indent="-381000" lvl="0" marL="457200" marR="0" rtl="0" algn="l">
              <a:lnSpc>
                <a:spcPct val="100000"/>
              </a:lnSpc>
              <a:spcBef>
                <a:spcPts val="0"/>
              </a:spcBef>
              <a:spcAft>
                <a:spcPts val="0"/>
              </a:spcAft>
              <a:buClr>
                <a:srgbClr val="000000"/>
              </a:buClr>
              <a:buSzPts val="2400"/>
              <a:buFont typeface="Arial"/>
              <a:buChar char="●"/>
            </a:pPr>
            <a:r>
              <a:rPr b="0" i="0" lang="en-US" sz="1800" u="none" cap="none" strike="noStrike">
                <a:solidFill>
                  <a:schemeClr val="dk1"/>
                </a:solidFill>
                <a:latin typeface="Arial"/>
                <a:ea typeface="Arial"/>
                <a:cs typeface="Arial"/>
                <a:sym typeface="Arial"/>
              </a:rPr>
              <a:t>1-3 Characters</a:t>
            </a:r>
            <a:endParaRPr/>
          </a:p>
          <a:p>
            <a:pPr indent="-381000" lvl="0" marL="457200" marR="0" rtl="0" algn="l">
              <a:lnSpc>
                <a:spcPct val="100000"/>
              </a:lnSpc>
              <a:spcBef>
                <a:spcPts val="0"/>
              </a:spcBef>
              <a:spcAft>
                <a:spcPts val="0"/>
              </a:spcAft>
              <a:buClr>
                <a:srgbClr val="000000"/>
              </a:buClr>
              <a:buSzPts val="2400"/>
              <a:buFont typeface="Arial"/>
              <a:buChar char="●"/>
            </a:pPr>
            <a:r>
              <a:rPr b="0" i="0" lang="en-US" sz="1800" u="none" cap="none" strike="noStrike">
                <a:solidFill>
                  <a:schemeClr val="dk1"/>
                </a:solidFill>
                <a:latin typeface="Arial"/>
                <a:ea typeface="Arial"/>
                <a:cs typeface="Arial"/>
                <a:sym typeface="Arial"/>
              </a:rPr>
              <a:t>Punch Line or Consequence</a:t>
            </a:r>
            <a:endParaRPr b="0" i="0" sz="1800" u="none" cap="none" strike="noStrike">
              <a:solidFill>
                <a:srgbClr val="000000"/>
              </a:solidFill>
              <a:latin typeface="Arial"/>
              <a:ea typeface="Arial"/>
              <a:cs typeface="Arial"/>
              <a:sym typeface="Arial"/>
            </a:endParaRPr>
          </a:p>
        </p:txBody>
      </p:sp>
      <p:pic>
        <p:nvPicPr>
          <p:cNvPr id="179" name="Google Shape;179;p25"/>
          <p:cNvPicPr preferRelativeResize="0"/>
          <p:nvPr/>
        </p:nvPicPr>
        <p:blipFill rotWithShape="1">
          <a:blip r:embed="rId4">
            <a:alphaModFix/>
          </a:blip>
          <a:srcRect b="3131" l="0" r="0" t="3121"/>
          <a:stretch/>
        </p:blipFill>
        <p:spPr>
          <a:xfrm flipH="1">
            <a:off x="7616512" y="250466"/>
            <a:ext cx="1261120" cy="11823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6"/>
          <p:cNvSpPr txBox="1"/>
          <p:nvPr/>
        </p:nvSpPr>
        <p:spPr>
          <a:xfrm>
            <a:off x="493987" y="1018572"/>
            <a:ext cx="2554013" cy="2318282"/>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FFFF00"/>
                </a:solidFill>
                <a:latin typeface="Syncopate"/>
                <a:ea typeface="Syncopate"/>
                <a:cs typeface="Syncopate"/>
                <a:sym typeface="Syncopate"/>
              </a:rPr>
              <a:t>Draw it out</a:t>
            </a:r>
            <a:endParaRPr/>
          </a:p>
          <a:p>
            <a:pPr indent="0" lvl="0" marL="0" marR="0" rtl="0" algn="l">
              <a:lnSpc>
                <a:spcPct val="100000"/>
              </a:lnSpc>
              <a:spcBef>
                <a:spcPts val="0"/>
              </a:spcBef>
              <a:spcAft>
                <a:spcPts val="0"/>
              </a:spcAft>
              <a:buNone/>
            </a:pPr>
            <a:r>
              <a:t/>
            </a:r>
            <a:endParaRPr b="1" i="0" sz="1800" u="none" cap="none" strike="noStrike">
              <a:solidFill>
                <a:srgbClr val="FF0000"/>
              </a:solidFill>
              <a:latin typeface="Syncopate"/>
              <a:ea typeface="Syncopate"/>
              <a:cs typeface="Syncopate"/>
              <a:sym typeface="Syncopate"/>
            </a:endParaRPr>
          </a:p>
          <a:p>
            <a:pPr indent="0" lvl="0" marL="0" marR="0" rtl="0" algn="l">
              <a:lnSpc>
                <a:spcPct val="100000"/>
              </a:lnSpc>
              <a:spcBef>
                <a:spcPts val="0"/>
              </a:spcBef>
              <a:spcAft>
                <a:spcPts val="0"/>
              </a:spcAft>
              <a:buNone/>
            </a:pPr>
            <a:r>
              <a:rPr b="0" i="0" lang="en-US" sz="1800" u="none" cap="none" strike="noStrike">
                <a:solidFill>
                  <a:schemeClr val="lt1"/>
                </a:solidFill>
                <a:latin typeface="Arial"/>
                <a:ea typeface="Arial"/>
                <a:cs typeface="Arial"/>
                <a:sym typeface="Arial"/>
              </a:rPr>
              <a:t>Take the characters in your story, start to think what they might look like and how they might act. This video of Rebecca Sugar might help you on character development:</a:t>
            </a:r>
            <a:endParaRPr/>
          </a:p>
        </p:txBody>
      </p:sp>
      <p:pic>
        <p:nvPicPr>
          <p:cNvPr descr="Have you ever wanted to create your own cartoons? Well, now's your chance! Cartoon Network has teamed up with Scratch to encourage fans like you to get creative with coding and make your own animations. To help get you started, we sat down with Rebecca Sugar, creator of Steven Universe, to learn more about how she creates characters in the hopes that it inspires you while you make your own!&#10;What will you create in Scratch? Get started today by visiting: cartoonnetwork.com/scratch&#10;&#10;SCRATCH: https://scratch.mit.edu&#10;CN GAMES: http://bit.ly/CNGames&#10;SUBSCRIBE: http://bit.ly/109Y6wq &#10;WATCH MORE: http://bit.ly/VgnfHu&#10;&#10;About Cartoon Network:&#10;Welcome to Cartoon Network's YouTube Channel, the destination for all of your favorite cartoons and videos. Watch clips from shows like Teen Titans Go, Adventure Time, Regular Show, The Amazing World of Gumball, Ben 10, Steven Universe and more! &#10;&#10;Connect with Cartoon Network Online:&#10;Visit Cartoon Network WEBSITE: http://bit.ly/90omi9 &#10;Like Cartoon Network on FACEBOOK: http://on.fb.me/SULxhQ&#10;Follow Cartoon Network on TWITTER: http://bit.ly/XqeBXf&#10;Follow Cartoon network on TUMBLR:  http://bit.ly/1B3nUQF&#10;&#10;&#10;http://www.youtube.com/user/CartoonNetwork" id="185" name="Google Shape;185;p26" title="Create Your Own Cartoons! | Interview with Rebecca Sugar | Cartoon Network">
            <a:hlinkClick r:id="rId3"/>
          </p:cNvPr>
          <p:cNvPicPr preferRelativeResize="0"/>
          <p:nvPr/>
        </p:nvPicPr>
        <p:blipFill rotWithShape="1">
          <a:blip r:embed="rId4">
            <a:alphaModFix/>
          </a:blip>
          <a:srcRect b="0" l="0" r="0" t="0"/>
          <a:stretch/>
        </p:blipFill>
        <p:spPr>
          <a:xfrm>
            <a:off x="3174115" y="333045"/>
            <a:ext cx="5969885" cy="447741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F0"/>
        </a:solidFill>
      </p:bgPr>
    </p:bg>
    <p:spTree>
      <p:nvGrpSpPr>
        <p:cNvPr id="189" name="Shape 189"/>
        <p:cNvGrpSpPr/>
        <p:nvPr/>
      </p:nvGrpSpPr>
      <p:grpSpPr>
        <a:xfrm>
          <a:off x="0" y="0"/>
          <a:ext cx="0" cy="0"/>
          <a:chOff x="0" y="0"/>
          <a:chExt cx="0" cy="0"/>
        </a:xfrm>
      </p:grpSpPr>
      <p:sp>
        <p:nvSpPr>
          <p:cNvPr id="190" name="Google Shape;190;p27"/>
          <p:cNvSpPr/>
          <p:nvPr/>
        </p:nvSpPr>
        <p:spPr>
          <a:xfrm>
            <a:off x="0" y="472977"/>
            <a:ext cx="9144000" cy="714704"/>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191" name="Google Shape;191;p27"/>
          <p:cNvSpPr txBox="1"/>
          <p:nvPr/>
        </p:nvSpPr>
        <p:spPr>
          <a:xfrm>
            <a:off x="311700" y="614981"/>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FFFF00"/>
                </a:solidFill>
                <a:latin typeface="Syncopate"/>
                <a:ea typeface="Syncopate"/>
                <a:cs typeface="Syncopate"/>
                <a:sym typeface="Syncopate"/>
              </a:rPr>
              <a:t>Draw it out</a:t>
            </a:r>
            <a:endParaRPr/>
          </a:p>
        </p:txBody>
      </p:sp>
      <p:sp>
        <p:nvSpPr>
          <p:cNvPr id="192" name="Google Shape;192;p27"/>
          <p:cNvSpPr txBox="1"/>
          <p:nvPr/>
        </p:nvSpPr>
        <p:spPr>
          <a:xfrm>
            <a:off x="311701" y="1289105"/>
            <a:ext cx="8254230" cy="118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000000"/>
                </a:solidFill>
                <a:latin typeface="Arial"/>
                <a:ea typeface="Arial"/>
                <a:cs typeface="Arial"/>
                <a:sym typeface="Arial"/>
              </a:rPr>
              <a:t>Now let’s start some rough sketching. Stick figures are just fine...you </a:t>
            </a:r>
            <a:endParaRPr/>
          </a:p>
          <a:p>
            <a:pPr indent="0" lvl="0" marL="0" marR="0" rtl="0" algn="l">
              <a:lnSpc>
                <a:spcPct val="100000"/>
              </a:lnSpc>
              <a:spcBef>
                <a:spcPts val="0"/>
              </a:spcBef>
              <a:spcAft>
                <a:spcPts val="0"/>
              </a:spcAft>
              <a:buNone/>
            </a:pPr>
            <a:r>
              <a:rPr b="1" i="0" lang="en-US" sz="1800" u="none" cap="none" strike="noStrike">
                <a:solidFill>
                  <a:srgbClr val="000000"/>
                </a:solidFill>
                <a:latin typeface="Arial"/>
                <a:ea typeface="Arial"/>
                <a:cs typeface="Arial"/>
                <a:sym typeface="Arial"/>
              </a:rPr>
              <a:t>saw how Josie Trinidad sketched quickly just to get her ideas going </a:t>
            </a:r>
            <a:endParaRPr/>
          </a:p>
          <a:p>
            <a:pPr indent="0" lvl="0" marL="0" marR="0" rtl="0" algn="l">
              <a:lnSpc>
                <a:spcPct val="100000"/>
              </a:lnSpc>
              <a:spcBef>
                <a:spcPts val="0"/>
              </a:spcBef>
              <a:spcAft>
                <a:spcPts val="0"/>
              </a:spcAft>
              <a:buNone/>
            </a:pPr>
            <a:r>
              <a:rPr b="1" i="0" lang="en-US" sz="1800" u="none" cap="none" strike="noStrike">
                <a:solidFill>
                  <a:srgbClr val="000000"/>
                </a:solidFill>
                <a:latin typeface="Arial"/>
                <a:ea typeface="Arial"/>
                <a:cs typeface="Arial"/>
                <a:sym typeface="Arial"/>
              </a:rPr>
              <a:t>for Wreckit Ralph! </a:t>
            </a:r>
            <a:endParaRPr/>
          </a:p>
          <a:p>
            <a:pPr indent="0" lvl="0" marL="0" marR="0" rtl="0" algn="l">
              <a:lnSpc>
                <a:spcPct val="100000"/>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b="0" i="0" lang="en-US" sz="1800" u="none" cap="none" strike="noStrike">
                <a:solidFill>
                  <a:schemeClr val="dk1"/>
                </a:solidFill>
                <a:latin typeface="Arial"/>
                <a:ea typeface="Arial"/>
                <a:cs typeface="Arial"/>
                <a:sym typeface="Arial"/>
              </a:rPr>
              <a:t>Using some scrap paper, cardboard cookie boxes, </a:t>
            </a:r>
            <a:endParaRPr/>
          </a:p>
          <a:p>
            <a:pPr indent="0" lvl="0" marL="0" marR="0" rtl="0" algn="l">
              <a:lnSpc>
                <a:spcPct val="115000"/>
              </a:lnSpc>
              <a:spcBef>
                <a:spcPts val="0"/>
              </a:spcBef>
              <a:spcAft>
                <a:spcPts val="0"/>
              </a:spcAft>
              <a:buNone/>
            </a:pPr>
            <a:r>
              <a:rPr b="0" i="0" lang="en-US" sz="1800" u="none" cap="none" strike="noStrike">
                <a:solidFill>
                  <a:schemeClr val="dk1"/>
                </a:solidFill>
                <a:latin typeface="Arial"/>
                <a:ea typeface="Arial"/>
                <a:cs typeface="Arial"/>
                <a:sym typeface="Arial"/>
              </a:rPr>
              <a:t>or your notebook </a:t>
            </a:r>
            <a:r>
              <a:rPr lang="en-US" sz="1800">
                <a:solidFill>
                  <a:schemeClr val="dk1"/>
                </a:solidFill>
              </a:rPr>
              <a:t>- </a:t>
            </a:r>
            <a:r>
              <a:rPr b="0" i="0" lang="en-US" sz="1800" u="none" cap="none" strike="noStrike">
                <a:solidFill>
                  <a:schemeClr val="dk1"/>
                </a:solidFill>
                <a:latin typeface="Arial"/>
                <a:ea typeface="Arial"/>
                <a:cs typeface="Arial"/>
                <a:sym typeface="Arial"/>
              </a:rPr>
              <a:t>take 5 minutes and everyone </a:t>
            </a:r>
            <a:endParaRPr/>
          </a:p>
          <a:p>
            <a:pPr indent="0" lvl="0" marL="0" marR="0" rtl="0" algn="l">
              <a:lnSpc>
                <a:spcPct val="115000"/>
              </a:lnSpc>
              <a:spcBef>
                <a:spcPts val="0"/>
              </a:spcBef>
              <a:spcAft>
                <a:spcPts val="0"/>
              </a:spcAft>
              <a:buNone/>
            </a:pPr>
            <a:r>
              <a:rPr b="0" i="0" lang="en-US" sz="1800" u="none" cap="none" strike="noStrike">
                <a:solidFill>
                  <a:schemeClr val="dk1"/>
                </a:solidFill>
                <a:latin typeface="Arial"/>
                <a:ea typeface="Arial"/>
                <a:cs typeface="Arial"/>
                <a:sym typeface="Arial"/>
              </a:rPr>
              <a:t>just sketch your characters, more than once to show </a:t>
            </a:r>
            <a:endParaRPr/>
          </a:p>
          <a:p>
            <a:pPr indent="0" lvl="0" marL="0" marR="0" rtl="0" algn="l">
              <a:lnSpc>
                <a:spcPct val="115000"/>
              </a:lnSpc>
              <a:spcBef>
                <a:spcPts val="0"/>
              </a:spcBef>
              <a:spcAft>
                <a:spcPts val="0"/>
              </a:spcAft>
              <a:buNone/>
            </a:pPr>
            <a:r>
              <a:rPr b="0" i="0" lang="en-US" sz="1800" u="none" cap="none" strike="noStrike">
                <a:solidFill>
                  <a:schemeClr val="dk1"/>
                </a:solidFill>
                <a:latin typeface="Arial"/>
                <a:ea typeface="Arial"/>
                <a:cs typeface="Arial"/>
                <a:sym typeface="Arial"/>
              </a:rPr>
              <a:t>different emotions and show movement. Keep it </a:t>
            </a:r>
            <a:endParaRPr/>
          </a:p>
          <a:p>
            <a:pPr indent="0" lvl="0" marL="0" marR="0" rtl="0" algn="l">
              <a:lnSpc>
                <a:spcPct val="115000"/>
              </a:lnSpc>
              <a:spcBef>
                <a:spcPts val="0"/>
              </a:spcBef>
              <a:spcAft>
                <a:spcPts val="0"/>
              </a:spcAft>
              <a:buNone/>
            </a:pPr>
            <a:r>
              <a:rPr b="0" i="0" lang="en-US" sz="1800" u="none" cap="none" strike="noStrike">
                <a:solidFill>
                  <a:schemeClr val="dk1"/>
                </a:solidFill>
                <a:latin typeface="Arial"/>
                <a:ea typeface="Arial"/>
                <a:cs typeface="Arial"/>
                <a:sym typeface="Arial"/>
              </a:rPr>
              <a:t>simple, just sketch with a pencil or fine black marker.</a:t>
            </a:r>
            <a:endParaRPr/>
          </a:p>
        </p:txBody>
      </p:sp>
      <p:pic>
        <p:nvPicPr>
          <p:cNvPr id="193" name="Google Shape;193;p27"/>
          <p:cNvPicPr preferRelativeResize="0"/>
          <p:nvPr/>
        </p:nvPicPr>
        <p:blipFill rotWithShape="1">
          <a:blip r:embed="rId3">
            <a:alphaModFix/>
          </a:blip>
          <a:srcRect b="0" l="0" r="0" t="0"/>
          <a:stretch/>
        </p:blipFill>
        <p:spPr>
          <a:xfrm>
            <a:off x="6150532" y="2155235"/>
            <a:ext cx="2565993" cy="2857399"/>
          </a:xfrm>
          <a:prstGeom prst="rect">
            <a:avLst/>
          </a:prstGeom>
          <a:noFill/>
          <a:ln>
            <a:noFill/>
          </a:ln>
        </p:spPr>
      </p:pic>
      <p:pic>
        <p:nvPicPr>
          <p:cNvPr id="194" name="Google Shape;194;p27"/>
          <p:cNvPicPr preferRelativeResize="0"/>
          <p:nvPr/>
        </p:nvPicPr>
        <p:blipFill rotWithShape="1">
          <a:blip r:embed="rId4">
            <a:alphaModFix/>
          </a:blip>
          <a:srcRect b="3131" l="0" r="0" t="3121"/>
          <a:stretch/>
        </p:blipFill>
        <p:spPr>
          <a:xfrm flipH="1">
            <a:off x="7616512" y="250466"/>
            <a:ext cx="1261120" cy="11823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8"/>
          <p:cNvSpPr txBox="1"/>
          <p:nvPr>
            <p:ph type="title"/>
          </p:nvPr>
        </p:nvSpPr>
        <p:spPr>
          <a:xfrm>
            <a:off x="311700" y="1933588"/>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US" sz="1800">
                <a:solidFill>
                  <a:srgbClr val="FFFF00"/>
                </a:solidFill>
                <a:latin typeface="Syncopate"/>
                <a:ea typeface="Syncopate"/>
                <a:cs typeface="Syncopate"/>
                <a:sym typeface="Syncopate"/>
              </a:rPr>
              <a:t>DRAW IT OUT</a:t>
            </a:r>
            <a:br>
              <a:rPr b="1" lang="en-US" sz="1800">
                <a:latin typeface="Syncopate"/>
                <a:ea typeface="Syncopate"/>
                <a:cs typeface="Syncopate"/>
                <a:sym typeface="Syncopate"/>
              </a:rPr>
            </a:br>
            <a:br>
              <a:rPr b="1" lang="en-US" sz="1800">
                <a:latin typeface="Syncopate"/>
                <a:ea typeface="Syncopate"/>
                <a:cs typeface="Syncopate"/>
                <a:sym typeface="Syncopate"/>
              </a:rPr>
            </a:br>
            <a:r>
              <a:rPr b="1" lang="en-US" sz="1800">
                <a:solidFill>
                  <a:schemeClr val="lt1"/>
                </a:solidFill>
              </a:rPr>
              <a:t>LET’S SEE THOSE SKETCHES.  </a:t>
            </a:r>
            <a:br>
              <a:rPr b="1" lang="en-US" sz="1800">
                <a:solidFill>
                  <a:schemeClr val="dk1"/>
                </a:solidFill>
              </a:rPr>
            </a:br>
            <a:r>
              <a:rPr b="1" lang="en-US" sz="1800">
                <a:solidFill>
                  <a:schemeClr val="dk1"/>
                </a:solidFill>
              </a:rPr>
              <a:t>Everyone show your sketches to us </a:t>
            </a:r>
            <a:br>
              <a:rPr b="1" lang="en-US" sz="1800">
                <a:solidFill>
                  <a:schemeClr val="dk1"/>
                </a:solidFill>
              </a:rPr>
            </a:br>
            <a:r>
              <a:rPr b="1" lang="en-US" sz="1800">
                <a:solidFill>
                  <a:schemeClr val="dk1"/>
                </a:solidFill>
              </a:rPr>
              <a:t>on screen.</a:t>
            </a:r>
            <a:br>
              <a:rPr lang="en-US" sz="1800">
                <a:solidFill>
                  <a:schemeClr val="dk1"/>
                </a:solidFill>
              </a:rPr>
            </a:br>
            <a:br>
              <a:rPr lang="en-US" sz="1800">
                <a:solidFill>
                  <a:schemeClr val="lt1"/>
                </a:solidFill>
              </a:rPr>
            </a:br>
            <a:r>
              <a:rPr lang="en-US" sz="1800">
                <a:solidFill>
                  <a:schemeClr val="lt1"/>
                </a:solidFill>
              </a:rPr>
              <a:t>Which one’s made you giggle?</a:t>
            </a:r>
            <a:br>
              <a:rPr lang="en-US" sz="1800">
                <a:solidFill>
                  <a:schemeClr val="lt1"/>
                </a:solidFill>
              </a:rPr>
            </a:br>
            <a:r>
              <a:rPr lang="en-US" sz="1800">
                <a:solidFill>
                  <a:schemeClr val="lt1"/>
                </a:solidFill>
              </a:rPr>
              <a:t>Who are the best artists?</a:t>
            </a:r>
            <a:br>
              <a:rPr lang="en-US" sz="1800">
                <a:solidFill>
                  <a:schemeClr val="lt1"/>
                </a:solidFill>
              </a:rPr>
            </a:br>
            <a:r>
              <a:rPr lang="en-US" sz="1800">
                <a:solidFill>
                  <a:schemeClr val="lt1"/>
                </a:solidFill>
              </a:rPr>
              <a:t>Who did the best to show emotion?</a:t>
            </a:r>
            <a:br>
              <a:rPr lang="en-US" sz="1800">
                <a:solidFill>
                  <a:schemeClr val="lt1"/>
                </a:solidFill>
              </a:rPr>
            </a:br>
            <a:br>
              <a:rPr lang="en-US" sz="1800">
                <a:solidFill>
                  <a:schemeClr val="lt1"/>
                </a:solidFill>
              </a:rPr>
            </a:br>
            <a:endParaRPr b="1" sz="1800">
              <a:solidFill>
                <a:schemeClr val="lt1"/>
              </a:solidFill>
              <a:latin typeface="Syncopate"/>
              <a:ea typeface="Syncopate"/>
              <a:cs typeface="Syncopate"/>
              <a:sym typeface="Syncopate"/>
            </a:endParaRPr>
          </a:p>
        </p:txBody>
      </p:sp>
      <p:pic>
        <p:nvPicPr>
          <p:cNvPr id="200" name="Google Shape;200;p28"/>
          <p:cNvPicPr preferRelativeResize="0"/>
          <p:nvPr/>
        </p:nvPicPr>
        <p:blipFill rotWithShape="1">
          <a:blip r:embed="rId3">
            <a:alphaModFix/>
          </a:blip>
          <a:srcRect b="0" l="0" r="0" t="0"/>
          <a:stretch/>
        </p:blipFill>
        <p:spPr>
          <a:xfrm>
            <a:off x="5084975" y="215800"/>
            <a:ext cx="3747325" cy="4711900"/>
          </a:xfrm>
          <a:prstGeom prst="rect">
            <a:avLst/>
          </a:prstGeom>
          <a:noFill/>
          <a:ln>
            <a:noFill/>
          </a:ln>
        </p:spPr>
      </p:pic>
      <p:pic>
        <p:nvPicPr>
          <p:cNvPr id="201" name="Google Shape;201;p28"/>
          <p:cNvPicPr preferRelativeResize="0"/>
          <p:nvPr/>
        </p:nvPicPr>
        <p:blipFill rotWithShape="1">
          <a:blip r:embed="rId4">
            <a:alphaModFix/>
          </a:blip>
          <a:srcRect b="3131" l="0" r="0" t="3121"/>
          <a:stretch/>
        </p:blipFill>
        <p:spPr>
          <a:xfrm flipH="1">
            <a:off x="397005" y="566259"/>
            <a:ext cx="1261120" cy="11823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00"/>
        </a:solidFill>
      </p:bgPr>
    </p:bg>
    <p:spTree>
      <p:nvGrpSpPr>
        <p:cNvPr id="205" name="Shape 205"/>
        <p:cNvGrpSpPr/>
        <p:nvPr/>
      </p:nvGrpSpPr>
      <p:grpSpPr>
        <a:xfrm>
          <a:off x="0" y="0"/>
          <a:ext cx="0" cy="0"/>
          <a:chOff x="0" y="0"/>
          <a:chExt cx="0" cy="0"/>
        </a:xfrm>
      </p:grpSpPr>
      <p:sp>
        <p:nvSpPr>
          <p:cNvPr id="206" name="Google Shape;206;p29"/>
          <p:cNvSpPr txBox="1"/>
          <p:nvPr/>
        </p:nvSpPr>
        <p:spPr>
          <a:xfrm>
            <a:off x="311700" y="871059"/>
            <a:ext cx="4430421"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FF0000"/>
                </a:solidFill>
                <a:latin typeface="Syncopate"/>
                <a:ea typeface="Syncopate"/>
                <a:cs typeface="Syncopate"/>
                <a:sym typeface="Syncopate"/>
              </a:rPr>
              <a:t>Frame it in Four Panels</a:t>
            </a:r>
            <a:br>
              <a:rPr b="1" i="0" lang="en-US" sz="1800" u="none" cap="none" strike="noStrike">
                <a:solidFill>
                  <a:srgbClr val="000000"/>
                </a:solidFill>
                <a:latin typeface="Syncopate"/>
                <a:ea typeface="Syncopate"/>
                <a:cs typeface="Syncopate"/>
                <a:sym typeface="Syncopate"/>
              </a:rPr>
            </a:br>
            <a:br>
              <a:rPr b="1" i="0" lang="en-US" sz="1800" u="none" cap="none" strike="noStrike">
                <a:solidFill>
                  <a:schemeClr val="dk1"/>
                </a:solidFill>
                <a:latin typeface="Syncopate"/>
                <a:ea typeface="Syncopate"/>
                <a:cs typeface="Syncopate"/>
                <a:sym typeface="Syncopate"/>
              </a:rPr>
            </a:br>
            <a:r>
              <a:rPr b="0" i="0" lang="en-US" sz="1800" u="none" cap="none" strike="noStrike">
                <a:solidFill>
                  <a:schemeClr val="dk1"/>
                </a:solidFill>
                <a:latin typeface="Arial"/>
                <a:ea typeface="Arial"/>
                <a:cs typeface="Arial"/>
                <a:sym typeface="Arial"/>
              </a:rPr>
              <a:t>Okay, let’s give those characters some action, that means framing them, those frames are called “panels”. An easy way to do this is to use sticky notes, or use a ruler and draw 4 boxes on your page.</a:t>
            </a:r>
            <a:br>
              <a:rPr b="0" i="0" lang="en-US" sz="1800" u="none" cap="none" strike="noStrike">
                <a:solidFill>
                  <a:schemeClr val="dk1"/>
                </a:solidFill>
                <a:latin typeface="Arial"/>
                <a:ea typeface="Arial"/>
                <a:cs typeface="Arial"/>
                <a:sym typeface="Arial"/>
              </a:rPr>
            </a:br>
            <a:br>
              <a:rPr b="0" i="0" lang="en-US" sz="1800" u="none" cap="none" strike="noStrike">
                <a:solidFill>
                  <a:schemeClr val="dk1"/>
                </a:solidFill>
                <a:latin typeface="Arial"/>
                <a:ea typeface="Arial"/>
                <a:cs typeface="Arial"/>
                <a:sym typeface="Arial"/>
              </a:rPr>
            </a:br>
            <a:r>
              <a:rPr b="1" i="0" lang="en-US" sz="1800" u="none" cap="none" strike="noStrike">
                <a:solidFill>
                  <a:schemeClr val="dk1"/>
                </a:solidFill>
                <a:latin typeface="Arial"/>
                <a:ea typeface="Arial"/>
                <a:cs typeface="Arial"/>
                <a:sym typeface="Arial"/>
              </a:rPr>
              <a:t>Now, tell your story! </a:t>
            </a:r>
            <a:r>
              <a:rPr b="0" i="0" lang="en-US" sz="1800" u="none" cap="none" strike="noStrike">
                <a:solidFill>
                  <a:schemeClr val="dk1"/>
                </a:solidFill>
                <a:latin typeface="Arial"/>
                <a:ea typeface="Arial"/>
                <a:cs typeface="Arial"/>
                <a:sym typeface="Arial"/>
              </a:rPr>
              <a:t>Be sure to have your characters changing facial expressions and body postures to illustrate their feelings and movement.</a:t>
            </a:r>
            <a:endParaRPr/>
          </a:p>
          <a:p>
            <a:pPr indent="0" lvl="0" marL="0" marR="0" rtl="0" algn="l">
              <a:lnSpc>
                <a:spcPct val="100000"/>
              </a:lnSpc>
              <a:spcBef>
                <a:spcPts val="0"/>
              </a:spcBef>
              <a:spcAft>
                <a:spcPts val="0"/>
              </a:spcAft>
              <a:buNone/>
            </a:pPr>
            <a:br>
              <a:rPr b="0" i="0" lang="en-US" sz="1800" u="none" cap="none" strike="noStrike">
                <a:solidFill>
                  <a:schemeClr val="lt1"/>
                </a:solidFill>
                <a:latin typeface="Arial"/>
                <a:ea typeface="Arial"/>
                <a:cs typeface="Arial"/>
                <a:sym typeface="Arial"/>
              </a:rPr>
            </a:br>
            <a:br>
              <a:rPr b="0" i="0" lang="en-US" sz="1800" u="none" cap="none" strike="noStrike">
                <a:solidFill>
                  <a:schemeClr val="lt1"/>
                </a:solidFill>
                <a:latin typeface="Arial"/>
                <a:ea typeface="Arial"/>
                <a:cs typeface="Arial"/>
                <a:sym typeface="Arial"/>
              </a:rPr>
            </a:br>
            <a:endParaRPr b="1" i="0" sz="1800" u="none" cap="none" strike="noStrike">
              <a:solidFill>
                <a:schemeClr val="lt1"/>
              </a:solidFill>
              <a:latin typeface="Syncopate"/>
              <a:ea typeface="Syncopate"/>
              <a:cs typeface="Syncopate"/>
              <a:sym typeface="Syncopate"/>
            </a:endParaRPr>
          </a:p>
        </p:txBody>
      </p:sp>
      <p:pic>
        <p:nvPicPr>
          <p:cNvPr id="207" name="Google Shape;207;p29"/>
          <p:cNvPicPr preferRelativeResize="0"/>
          <p:nvPr/>
        </p:nvPicPr>
        <p:blipFill rotWithShape="1">
          <a:blip r:embed="rId3">
            <a:alphaModFix/>
          </a:blip>
          <a:srcRect b="0" l="0" r="0" t="0"/>
          <a:stretch/>
        </p:blipFill>
        <p:spPr>
          <a:xfrm>
            <a:off x="5036541" y="215800"/>
            <a:ext cx="3795759" cy="47389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mph" presetID="8" presetSubtype="0">
                                  <p:stCondLst>
                                    <p:cond delay="0"/>
                                  </p:stCondLst>
                                  <p:childTnLst>
                                    <p:animRot by="-21600000">
                                      <p:cBhvr>
                                        <p:cTn dur="1700" fill="hold"/>
                                        <p:tgtEl>
                                          <p:spTgt spid="207"/>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30"/>
          <p:cNvPicPr preferRelativeResize="0"/>
          <p:nvPr/>
        </p:nvPicPr>
        <p:blipFill rotWithShape="1">
          <a:blip r:embed="rId3">
            <a:alphaModFix/>
          </a:blip>
          <a:srcRect b="0" l="967" r="1834" t="17985"/>
          <a:stretch/>
        </p:blipFill>
        <p:spPr>
          <a:xfrm>
            <a:off x="0" y="0"/>
            <a:ext cx="9144000" cy="5143501"/>
          </a:xfrm>
          <a:prstGeom prst="rect">
            <a:avLst/>
          </a:prstGeom>
          <a:noFill/>
          <a:ln>
            <a:noFill/>
          </a:ln>
        </p:spPr>
      </p:pic>
      <p:pic>
        <p:nvPicPr>
          <p:cNvPr id="213" name="Google Shape;213;p30"/>
          <p:cNvPicPr preferRelativeResize="0"/>
          <p:nvPr/>
        </p:nvPicPr>
        <p:blipFill rotWithShape="1">
          <a:blip r:embed="rId4">
            <a:alphaModFix/>
          </a:blip>
          <a:srcRect b="12796" l="0" r="0" t="13861"/>
          <a:stretch/>
        </p:blipFill>
        <p:spPr>
          <a:xfrm>
            <a:off x="1906811" y="1765195"/>
            <a:ext cx="5308971" cy="3378305"/>
          </a:xfrm>
          <a:prstGeom prst="rect">
            <a:avLst/>
          </a:prstGeom>
          <a:noFill/>
          <a:ln>
            <a:noFill/>
          </a:ln>
        </p:spPr>
      </p:pic>
      <p:sp>
        <p:nvSpPr>
          <p:cNvPr id="214" name="Google Shape;214;p30"/>
          <p:cNvSpPr/>
          <p:nvPr/>
        </p:nvSpPr>
        <p:spPr>
          <a:xfrm>
            <a:off x="0" y="326572"/>
            <a:ext cx="9144000" cy="1434488"/>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5" name="Google Shape;215;p30"/>
          <p:cNvSpPr txBox="1"/>
          <p:nvPr/>
        </p:nvSpPr>
        <p:spPr>
          <a:xfrm>
            <a:off x="311700" y="817952"/>
            <a:ext cx="8410080" cy="79014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1800" u="none" cap="none" strike="noStrike">
                <a:solidFill>
                  <a:schemeClr val="dk1"/>
                </a:solidFill>
                <a:latin typeface="Arial"/>
                <a:ea typeface="Arial"/>
                <a:cs typeface="Arial"/>
                <a:sym typeface="Arial"/>
              </a:rPr>
              <a:t>While you are drawing, let’s look at the parts of a comic strip with this funny illustration...this is what you will need to know before adding text.</a:t>
            </a:r>
            <a:endParaRPr/>
          </a:p>
        </p:txBody>
      </p:sp>
      <p:sp>
        <p:nvSpPr>
          <p:cNvPr id="216" name="Google Shape;216;p30"/>
          <p:cNvSpPr txBox="1"/>
          <p:nvPr/>
        </p:nvSpPr>
        <p:spPr>
          <a:xfrm>
            <a:off x="311700" y="446817"/>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FFFF00"/>
                </a:solidFill>
                <a:latin typeface="Syncopate"/>
                <a:ea typeface="Syncopate"/>
                <a:cs typeface="Syncopate"/>
                <a:sym typeface="Syncopate"/>
              </a:rPr>
              <a:t>FRAME IT IN FOUR PANELS</a:t>
            </a:r>
            <a:endParaRPr b="1" i="0" sz="1800" u="none" cap="none" strike="noStrike">
              <a:solidFill>
                <a:srgbClr val="FFFF00"/>
              </a:solidFill>
              <a:latin typeface="Syncopate"/>
              <a:ea typeface="Syncopate"/>
              <a:cs typeface="Syncopate"/>
              <a:sym typeface="Syncopate"/>
            </a:endParaRPr>
          </a:p>
        </p:txBody>
      </p:sp>
      <p:pic>
        <p:nvPicPr>
          <p:cNvPr id="217" name="Google Shape;217;p30"/>
          <p:cNvPicPr preferRelativeResize="0"/>
          <p:nvPr/>
        </p:nvPicPr>
        <p:blipFill rotWithShape="1">
          <a:blip r:embed="rId5">
            <a:alphaModFix/>
          </a:blip>
          <a:srcRect b="3131" l="0" r="0" t="3121"/>
          <a:stretch/>
        </p:blipFill>
        <p:spPr>
          <a:xfrm flipH="1" rot="-489930">
            <a:off x="7460590" y="3563260"/>
            <a:ext cx="1292228" cy="1211464"/>
          </a:xfrm>
          <a:prstGeom prst="rect">
            <a:avLst/>
          </a:prstGeom>
          <a:noFill/>
          <a:ln>
            <a:noFill/>
          </a:ln>
        </p:spPr>
      </p:pic>
      <p:pic>
        <p:nvPicPr>
          <p:cNvPr id="218" name="Google Shape;218;p30"/>
          <p:cNvPicPr preferRelativeResize="0"/>
          <p:nvPr/>
        </p:nvPicPr>
        <p:blipFill rotWithShape="1">
          <a:blip r:embed="rId5">
            <a:alphaModFix/>
          </a:blip>
          <a:srcRect b="3131" l="0" r="0" t="3121"/>
          <a:stretch/>
        </p:blipFill>
        <p:spPr>
          <a:xfrm flipH="1" rot="967150">
            <a:off x="7778764" y="2530627"/>
            <a:ext cx="849194" cy="79611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US" sz="1800">
                <a:solidFill>
                  <a:srgbClr val="FFFF00"/>
                </a:solidFill>
                <a:latin typeface="Syncopate"/>
                <a:ea typeface="Syncopate"/>
                <a:cs typeface="Syncopate"/>
                <a:sym typeface="Syncopate"/>
              </a:rPr>
              <a:t>ADD THE WORDS</a:t>
            </a:r>
            <a:endParaRPr b="1" sz="1800">
              <a:solidFill>
                <a:srgbClr val="FFFF00"/>
              </a:solidFill>
              <a:latin typeface="Syncopate"/>
              <a:ea typeface="Syncopate"/>
              <a:cs typeface="Syncopate"/>
              <a:sym typeface="Syncopate"/>
            </a:endParaRPr>
          </a:p>
        </p:txBody>
      </p:sp>
      <p:sp>
        <p:nvSpPr>
          <p:cNvPr id="224" name="Google Shape;224;p31"/>
          <p:cNvSpPr txBox="1"/>
          <p:nvPr>
            <p:ph idx="1" type="body"/>
          </p:nvPr>
        </p:nvSpPr>
        <p:spPr>
          <a:xfrm>
            <a:off x="311700" y="800009"/>
            <a:ext cx="8437700" cy="1827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US">
                <a:solidFill>
                  <a:schemeClr val="lt1"/>
                </a:solidFill>
              </a:rPr>
              <a:t>Sure, some comics convey their message without words, but for most the art of combining words and pictures is what captures the audience. So now we will add words by either adding simple dialogue in speech bubbles, or maybe just convey what someone is thinking in a thought bubble. Another method is writing as a narrator in dialogue boxes at the bottom of each panel.  </a:t>
            </a:r>
            <a:endParaRPr>
              <a:solidFill>
                <a:schemeClr val="lt1"/>
              </a:solidFill>
            </a:endParaRPr>
          </a:p>
        </p:txBody>
      </p:sp>
      <p:pic>
        <p:nvPicPr>
          <p:cNvPr id="225" name="Google Shape;225;p31"/>
          <p:cNvPicPr preferRelativeResize="0"/>
          <p:nvPr/>
        </p:nvPicPr>
        <p:blipFill rotWithShape="1">
          <a:blip r:embed="rId3">
            <a:alphaModFix/>
          </a:blip>
          <a:srcRect b="0" l="0" r="0" t="0"/>
          <a:stretch/>
        </p:blipFill>
        <p:spPr>
          <a:xfrm rot="-984454">
            <a:off x="5906151" y="2504135"/>
            <a:ext cx="2898900" cy="1739350"/>
          </a:xfrm>
          <a:prstGeom prst="rect">
            <a:avLst/>
          </a:prstGeom>
          <a:noFill/>
          <a:ln>
            <a:noFill/>
          </a:ln>
        </p:spPr>
      </p:pic>
      <p:pic>
        <p:nvPicPr>
          <p:cNvPr id="226" name="Google Shape;226;p31"/>
          <p:cNvPicPr preferRelativeResize="0"/>
          <p:nvPr/>
        </p:nvPicPr>
        <p:blipFill rotWithShape="1">
          <a:blip r:embed="rId4">
            <a:alphaModFix/>
          </a:blip>
          <a:srcRect b="0" l="0" r="0" t="0"/>
          <a:stretch/>
        </p:blipFill>
        <p:spPr>
          <a:xfrm rot="-312754">
            <a:off x="264664" y="2466081"/>
            <a:ext cx="2704419" cy="2596241"/>
          </a:xfrm>
          <a:prstGeom prst="rect">
            <a:avLst/>
          </a:prstGeom>
          <a:noFill/>
          <a:ln>
            <a:noFill/>
          </a:ln>
        </p:spPr>
      </p:pic>
      <p:pic>
        <p:nvPicPr>
          <p:cNvPr id="227" name="Google Shape;227;p31"/>
          <p:cNvPicPr preferRelativeResize="0"/>
          <p:nvPr/>
        </p:nvPicPr>
        <p:blipFill rotWithShape="1">
          <a:blip r:embed="rId5">
            <a:alphaModFix/>
          </a:blip>
          <a:srcRect b="0" l="0" r="0" t="0"/>
          <a:stretch/>
        </p:blipFill>
        <p:spPr>
          <a:xfrm>
            <a:off x="3285550" y="2627009"/>
            <a:ext cx="2572902" cy="2530348"/>
          </a:xfrm>
          <a:prstGeom prst="rect">
            <a:avLst/>
          </a:prstGeom>
          <a:noFill/>
          <a:ln>
            <a:noFill/>
          </a:ln>
        </p:spPr>
      </p:pic>
      <p:pic>
        <p:nvPicPr>
          <p:cNvPr id="228" name="Google Shape;228;p31"/>
          <p:cNvPicPr preferRelativeResize="0"/>
          <p:nvPr/>
        </p:nvPicPr>
        <p:blipFill rotWithShape="1">
          <a:blip r:embed="rId6">
            <a:alphaModFix/>
          </a:blip>
          <a:srcRect b="3131" l="0" r="0" t="3121"/>
          <a:stretch/>
        </p:blipFill>
        <p:spPr>
          <a:xfrm flipH="1" rot="967150">
            <a:off x="8048663" y="4042245"/>
            <a:ext cx="849194" cy="79611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226"/>
                                        </p:tgtEl>
                                        <p:attrNameLst>
                                          <p:attrName>style.visibility</p:attrName>
                                        </p:attrNameLst>
                                      </p:cBhvr>
                                      <p:to>
                                        <p:strVal val="visible"/>
                                      </p:to>
                                    </p:set>
                                    <p:anim calcmode="lin" valueType="num">
                                      <p:cBhvr additive="base">
                                        <p:cTn dur="1000"/>
                                        <p:tgtEl>
                                          <p:spTgt spid="226"/>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ntr" presetID="2" presetSubtype="4">
                                  <p:stCondLst>
                                    <p:cond delay="0"/>
                                  </p:stCondLst>
                                  <p:childTnLst>
                                    <p:set>
                                      <p:cBhvr>
                                        <p:cTn dur="1" fill="hold">
                                          <p:stCondLst>
                                            <p:cond delay="0"/>
                                          </p:stCondLst>
                                        </p:cTn>
                                        <p:tgtEl>
                                          <p:spTgt spid="227"/>
                                        </p:tgtEl>
                                        <p:attrNameLst>
                                          <p:attrName>style.visibility</p:attrName>
                                        </p:attrNameLst>
                                      </p:cBhvr>
                                      <p:to>
                                        <p:strVal val="visible"/>
                                      </p:to>
                                    </p:set>
                                    <p:anim calcmode="lin" valueType="num">
                                      <p:cBhvr additive="base">
                                        <p:cTn dur="1000"/>
                                        <p:tgtEl>
                                          <p:spTgt spid="227"/>
                                        </p:tgtEl>
                                        <p:attrNameLst>
                                          <p:attrName>ppt_y</p:attrName>
                                        </p:attrNameLst>
                                      </p:cBhvr>
                                      <p:tavLst>
                                        <p:tav fmla="" tm="0">
                                          <p:val>
                                            <p:strVal val="#ppt_y+1"/>
                                          </p:val>
                                        </p:tav>
                                        <p:tav fmla="" tm="100000">
                                          <p:val>
                                            <p:strVal val="#ppt_y"/>
                                          </p:val>
                                        </p:tav>
                                      </p:tavLst>
                                    </p:anim>
                                  </p:childTnLst>
                                </p:cTn>
                              </p:par>
                            </p:childTnLst>
                          </p:cTn>
                        </p:par>
                        <p:par>
                          <p:cTn fill="hold">
                            <p:stCondLst>
                              <p:cond delay="2000"/>
                            </p:stCondLst>
                            <p:childTnLst>
                              <p:par>
                                <p:cTn fill="hold" nodeType="afterEffect" presetClass="entr" presetID="2" presetSubtype="2">
                                  <p:stCondLst>
                                    <p:cond delay="0"/>
                                  </p:stCondLst>
                                  <p:childTnLst>
                                    <p:set>
                                      <p:cBhvr>
                                        <p:cTn dur="1" fill="hold">
                                          <p:stCondLst>
                                            <p:cond delay="0"/>
                                          </p:stCondLst>
                                        </p:cTn>
                                        <p:tgtEl>
                                          <p:spTgt spid="225"/>
                                        </p:tgtEl>
                                        <p:attrNameLst>
                                          <p:attrName>style.visibility</p:attrName>
                                        </p:attrNameLst>
                                      </p:cBhvr>
                                      <p:to>
                                        <p:strVal val="visible"/>
                                      </p:to>
                                    </p:set>
                                    <p:anim calcmode="lin" valueType="num">
                                      <p:cBhvr additive="base">
                                        <p:cTn dur="1000"/>
                                        <p:tgtEl>
                                          <p:spTgt spid="225"/>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32"/>
          <p:cNvPicPr preferRelativeResize="0"/>
          <p:nvPr/>
        </p:nvPicPr>
        <p:blipFill rotWithShape="1">
          <a:blip r:embed="rId3">
            <a:alphaModFix/>
          </a:blip>
          <a:srcRect b="0" l="967" r="1834" t="17985"/>
          <a:stretch/>
        </p:blipFill>
        <p:spPr>
          <a:xfrm>
            <a:off x="0" y="0"/>
            <a:ext cx="9144000" cy="5143501"/>
          </a:xfrm>
          <a:prstGeom prst="rect">
            <a:avLst/>
          </a:prstGeom>
          <a:noFill/>
          <a:ln>
            <a:noFill/>
          </a:ln>
        </p:spPr>
      </p:pic>
      <p:pic>
        <p:nvPicPr>
          <p:cNvPr descr="OK I know that this is not the most original thing in the world but it is the whole song or that's what I believe. Hope u lik it Bye, XokAs" id="234" name="Google Shape;234;p32" title="In the Jungle, the mighty jungle...">
            <a:hlinkClick r:id="rId4"/>
          </p:cNvPr>
          <p:cNvPicPr preferRelativeResize="0"/>
          <p:nvPr/>
        </p:nvPicPr>
        <p:blipFill rotWithShape="1">
          <a:blip r:embed="rId5">
            <a:alphaModFix/>
          </a:blip>
          <a:srcRect b="0" l="0" r="0" t="0"/>
          <a:stretch/>
        </p:blipFill>
        <p:spPr>
          <a:xfrm>
            <a:off x="2317039" y="1761050"/>
            <a:ext cx="4509934" cy="3382450"/>
          </a:xfrm>
          <a:prstGeom prst="rect">
            <a:avLst/>
          </a:prstGeom>
          <a:noFill/>
          <a:ln>
            <a:noFill/>
          </a:ln>
        </p:spPr>
      </p:pic>
      <p:sp>
        <p:nvSpPr>
          <p:cNvPr id="235" name="Google Shape;235;p32"/>
          <p:cNvSpPr/>
          <p:nvPr/>
        </p:nvSpPr>
        <p:spPr>
          <a:xfrm>
            <a:off x="0" y="326572"/>
            <a:ext cx="9144000" cy="1434488"/>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6" name="Google Shape;236;p32"/>
          <p:cNvSpPr txBox="1"/>
          <p:nvPr/>
        </p:nvSpPr>
        <p:spPr>
          <a:xfrm>
            <a:off x="311700" y="817952"/>
            <a:ext cx="8410080" cy="79014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So take some time...lets add our text...and listen to a song. When the song is done, be prepared to SHARE!</a:t>
            </a:r>
            <a:endParaRPr/>
          </a:p>
        </p:txBody>
      </p:sp>
      <p:sp>
        <p:nvSpPr>
          <p:cNvPr id="237" name="Google Shape;237;p32"/>
          <p:cNvSpPr txBox="1"/>
          <p:nvPr/>
        </p:nvSpPr>
        <p:spPr>
          <a:xfrm>
            <a:off x="311700" y="446817"/>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FFFF00"/>
                </a:solidFill>
                <a:latin typeface="Syncopate"/>
                <a:ea typeface="Syncopate"/>
                <a:cs typeface="Syncopate"/>
                <a:sym typeface="Syncopate"/>
              </a:rPr>
              <a:t>Add the words</a:t>
            </a:r>
            <a:endParaRPr/>
          </a:p>
        </p:txBody>
      </p:sp>
      <p:pic>
        <p:nvPicPr>
          <p:cNvPr id="238" name="Google Shape;238;p32"/>
          <p:cNvPicPr preferRelativeResize="0"/>
          <p:nvPr/>
        </p:nvPicPr>
        <p:blipFill rotWithShape="1">
          <a:blip r:embed="rId6">
            <a:alphaModFix/>
          </a:blip>
          <a:srcRect b="3131" l="0" r="0" t="3121"/>
          <a:stretch/>
        </p:blipFill>
        <p:spPr>
          <a:xfrm flipH="1" rot="-489930">
            <a:off x="7460590" y="3563260"/>
            <a:ext cx="1292228" cy="1211464"/>
          </a:xfrm>
          <a:prstGeom prst="rect">
            <a:avLst/>
          </a:prstGeom>
          <a:noFill/>
          <a:ln>
            <a:noFill/>
          </a:ln>
        </p:spPr>
      </p:pic>
      <p:pic>
        <p:nvPicPr>
          <p:cNvPr id="239" name="Google Shape;239;p32"/>
          <p:cNvPicPr preferRelativeResize="0"/>
          <p:nvPr/>
        </p:nvPicPr>
        <p:blipFill rotWithShape="1">
          <a:blip r:embed="rId6">
            <a:alphaModFix/>
          </a:blip>
          <a:srcRect b="3131" l="0" r="0" t="3121"/>
          <a:stretch/>
        </p:blipFill>
        <p:spPr>
          <a:xfrm flipH="1" rot="967150">
            <a:off x="7778764" y="2530627"/>
            <a:ext cx="849194" cy="79611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F0"/>
        </a:solidFill>
      </p:bgPr>
    </p:bg>
    <p:spTree>
      <p:nvGrpSpPr>
        <p:cNvPr id="243" name="Shape 243"/>
        <p:cNvGrpSpPr/>
        <p:nvPr/>
      </p:nvGrpSpPr>
      <p:grpSpPr>
        <a:xfrm>
          <a:off x="0" y="0"/>
          <a:ext cx="0" cy="0"/>
          <a:chOff x="0" y="0"/>
          <a:chExt cx="0" cy="0"/>
        </a:xfrm>
      </p:grpSpPr>
      <p:sp>
        <p:nvSpPr>
          <p:cNvPr id="244" name="Google Shape;244;p33"/>
          <p:cNvSpPr txBox="1"/>
          <p:nvPr/>
        </p:nvSpPr>
        <p:spPr>
          <a:xfrm>
            <a:off x="493987" y="486943"/>
            <a:ext cx="3216776" cy="2318282"/>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FFFF00"/>
                </a:solidFill>
                <a:latin typeface="Syncopate"/>
                <a:ea typeface="Syncopate"/>
                <a:cs typeface="Syncopate"/>
                <a:sym typeface="Syncopate"/>
              </a:rPr>
              <a:t>Tell the </a:t>
            </a:r>
            <a:endParaRPr/>
          </a:p>
          <a:p>
            <a:pPr indent="0" lvl="0" marL="0" marR="0" rtl="0" algn="l">
              <a:lnSpc>
                <a:spcPct val="100000"/>
              </a:lnSpc>
              <a:spcBef>
                <a:spcPts val="0"/>
              </a:spcBef>
              <a:spcAft>
                <a:spcPts val="0"/>
              </a:spcAft>
              <a:buNone/>
            </a:pPr>
            <a:r>
              <a:rPr b="1" i="0" lang="en-US" sz="1800" u="none" cap="none" strike="noStrike">
                <a:solidFill>
                  <a:srgbClr val="FFFF00"/>
                </a:solidFill>
                <a:latin typeface="Syncopate"/>
                <a:ea typeface="Syncopate"/>
                <a:cs typeface="Syncopate"/>
                <a:sym typeface="Syncopate"/>
              </a:rPr>
              <a:t>whole story!</a:t>
            </a:r>
            <a:endParaRPr/>
          </a:p>
          <a:p>
            <a:pPr indent="0" lvl="0" marL="0" marR="0" rtl="0" algn="l">
              <a:lnSpc>
                <a:spcPct val="100000"/>
              </a:lnSpc>
              <a:spcBef>
                <a:spcPts val="0"/>
              </a:spcBef>
              <a:spcAft>
                <a:spcPts val="0"/>
              </a:spcAft>
              <a:buNone/>
            </a:pPr>
            <a:r>
              <a:t/>
            </a:r>
            <a:endParaRPr b="1" i="0" sz="1800" u="none" cap="none" strike="noStrike">
              <a:solidFill>
                <a:srgbClr val="FF0000"/>
              </a:solidFill>
              <a:latin typeface="Syncopate"/>
              <a:ea typeface="Syncopate"/>
              <a:cs typeface="Syncopate"/>
              <a:sym typeface="Syncopate"/>
            </a:endParaRPr>
          </a:p>
          <a:p>
            <a:pPr indent="0" lvl="0" marL="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You should now have a completed comic strip in the rough form. I challenge you all to take it to the next level.  Ink it in, clean it up, create multiple stories...even go so far to create a mini comic book, adding to it every day until our next meeting!</a:t>
            </a:r>
            <a:endParaRPr/>
          </a:p>
          <a:p>
            <a:pPr indent="0" lvl="0" marL="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Here is a young artist, giving you the step by step of her own comic strip</a:t>
            </a:r>
            <a:r>
              <a:rPr lang="en-US" sz="1800"/>
              <a:t>.</a:t>
            </a:r>
            <a:endParaRPr/>
          </a:p>
        </p:txBody>
      </p:sp>
      <p:pic>
        <p:nvPicPr>
          <p:cNvPr descr="You want to know how to make your own comic strip? watch this" id="245" name="Google Shape;245;p33" title="How to Make a Comic Strip">
            <a:hlinkClick r:id="rId3"/>
          </p:cNvPr>
          <p:cNvPicPr preferRelativeResize="0"/>
          <p:nvPr/>
        </p:nvPicPr>
        <p:blipFill rotWithShape="1">
          <a:blip r:embed="rId4">
            <a:alphaModFix/>
          </a:blip>
          <a:srcRect b="0" l="0" r="0" t="0"/>
          <a:stretch/>
        </p:blipFill>
        <p:spPr>
          <a:xfrm>
            <a:off x="3775613" y="558596"/>
            <a:ext cx="5368387" cy="402630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34"/>
          <p:cNvPicPr preferRelativeResize="0"/>
          <p:nvPr/>
        </p:nvPicPr>
        <p:blipFill rotWithShape="1">
          <a:blip r:embed="rId3">
            <a:alphaModFix/>
          </a:blip>
          <a:srcRect b="0" l="967" r="1834" t="17985"/>
          <a:stretch/>
        </p:blipFill>
        <p:spPr>
          <a:xfrm>
            <a:off x="0" y="0"/>
            <a:ext cx="9144000" cy="5143501"/>
          </a:xfrm>
          <a:prstGeom prst="rect">
            <a:avLst/>
          </a:prstGeom>
          <a:noFill/>
          <a:ln>
            <a:noFill/>
          </a:ln>
        </p:spPr>
      </p:pic>
      <p:sp>
        <p:nvSpPr>
          <p:cNvPr id="251" name="Google Shape;251;p34"/>
          <p:cNvSpPr/>
          <p:nvPr/>
        </p:nvSpPr>
        <p:spPr>
          <a:xfrm>
            <a:off x="0" y="326571"/>
            <a:ext cx="9144000" cy="2688771"/>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2" name="Google Shape;252;p34"/>
          <p:cNvSpPr txBox="1"/>
          <p:nvPr/>
        </p:nvSpPr>
        <p:spPr>
          <a:xfrm>
            <a:off x="311700" y="817952"/>
            <a:ext cx="8410080" cy="79014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000000"/>
                </a:solidFill>
              </a:rPr>
              <a:t>Use what you learned today and give back!</a:t>
            </a:r>
            <a:endParaRPr b="1"/>
          </a:p>
          <a:p>
            <a:pPr indent="-342900" lvl="0" marL="45720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Consider drawing an uplifting or inspirational comic to share with classmates or family members and share it on social media.</a:t>
            </a:r>
            <a:endParaRPr/>
          </a:p>
          <a:p>
            <a:pPr indent="-342900" lvl="0" marL="45720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Create eye catching comic posters or booklets to educate the public and younger kids to wash their hands, recycle, or not to litter.</a:t>
            </a:r>
            <a:endParaRPr/>
          </a:p>
          <a:p>
            <a:pPr indent="-342900" lvl="0" marL="45720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Draw a comic about a school or community issue and share it with a leader to maybe be the basis for a Silver Award project.</a:t>
            </a:r>
            <a:endParaRPr/>
          </a:p>
        </p:txBody>
      </p:sp>
      <p:sp>
        <p:nvSpPr>
          <p:cNvPr id="253" name="Google Shape;253;p34"/>
          <p:cNvSpPr txBox="1"/>
          <p:nvPr/>
        </p:nvSpPr>
        <p:spPr>
          <a:xfrm>
            <a:off x="311700" y="446817"/>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FFFF00"/>
                </a:solidFill>
                <a:latin typeface="Syncopate"/>
                <a:ea typeface="Syncopate"/>
                <a:cs typeface="Syncopate"/>
                <a:sym typeface="Syncopate"/>
              </a:rPr>
              <a:t>Tell the whole story!</a:t>
            </a:r>
            <a:endParaRPr/>
          </a:p>
        </p:txBody>
      </p:sp>
      <p:pic>
        <p:nvPicPr>
          <p:cNvPr id="254" name="Google Shape;254;p34"/>
          <p:cNvPicPr preferRelativeResize="0"/>
          <p:nvPr/>
        </p:nvPicPr>
        <p:blipFill rotWithShape="1">
          <a:blip r:embed="rId4">
            <a:alphaModFix/>
          </a:blip>
          <a:srcRect b="3131" l="0" r="0" t="3121"/>
          <a:stretch/>
        </p:blipFill>
        <p:spPr>
          <a:xfrm flipH="1" rot="967150">
            <a:off x="7889284" y="188748"/>
            <a:ext cx="849194" cy="796119"/>
          </a:xfrm>
          <a:prstGeom prst="rect">
            <a:avLst/>
          </a:prstGeom>
          <a:noFill/>
          <a:ln>
            <a:noFill/>
          </a:ln>
        </p:spPr>
      </p:pic>
      <p:pic>
        <p:nvPicPr>
          <p:cNvPr id="255" name="Google Shape;255;p34"/>
          <p:cNvPicPr preferRelativeResize="0"/>
          <p:nvPr/>
        </p:nvPicPr>
        <p:blipFill rotWithShape="1">
          <a:blip r:embed="rId5">
            <a:alphaModFix/>
          </a:blip>
          <a:srcRect b="0" l="0" r="0" t="0"/>
          <a:stretch/>
        </p:blipFill>
        <p:spPr>
          <a:xfrm>
            <a:off x="3819448" y="3108359"/>
            <a:ext cx="1903326" cy="1903326"/>
          </a:xfrm>
          <a:prstGeom prst="rect">
            <a:avLst/>
          </a:prstGeom>
          <a:noFill/>
          <a:ln>
            <a:noFill/>
          </a:ln>
        </p:spPr>
      </p:pic>
      <p:pic>
        <p:nvPicPr>
          <p:cNvPr id="256" name="Google Shape;256;p34"/>
          <p:cNvPicPr preferRelativeResize="0"/>
          <p:nvPr/>
        </p:nvPicPr>
        <p:blipFill rotWithShape="1">
          <a:blip r:embed="rId6">
            <a:alphaModFix/>
          </a:blip>
          <a:srcRect b="0" l="0" r="0" t="0"/>
          <a:stretch/>
        </p:blipFill>
        <p:spPr>
          <a:xfrm>
            <a:off x="1156114" y="3186072"/>
            <a:ext cx="1903325" cy="1747900"/>
          </a:xfrm>
          <a:prstGeom prst="rect">
            <a:avLst/>
          </a:prstGeom>
          <a:noFill/>
          <a:ln>
            <a:noFill/>
          </a:ln>
        </p:spPr>
      </p:pic>
      <p:pic>
        <p:nvPicPr>
          <p:cNvPr id="257" name="Google Shape;257;p34"/>
          <p:cNvPicPr preferRelativeResize="0"/>
          <p:nvPr/>
        </p:nvPicPr>
        <p:blipFill rotWithShape="1">
          <a:blip r:embed="rId7">
            <a:alphaModFix/>
          </a:blip>
          <a:srcRect b="0" l="15301" r="14607" t="0"/>
          <a:stretch/>
        </p:blipFill>
        <p:spPr>
          <a:xfrm>
            <a:off x="6482783" y="2809711"/>
            <a:ext cx="1312677" cy="220197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00"/>
        </a:solidFill>
      </p:bgPr>
    </p:bg>
    <p:spTree>
      <p:nvGrpSpPr>
        <p:cNvPr id="261" name="Shape 261"/>
        <p:cNvGrpSpPr/>
        <p:nvPr/>
      </p:nvGrpSpPr>
      <p:grpSpPr>
        <a:xfrm>
          <a:off x="0" y="0"/>
          <a:ext cx="0" cy="0"/>
          <a:chOff x="0" y="0"/>
          <a:chExt cx="0" cy="0"/>
        </a:xfrm>
      </p:grpSpPr>
      <p:sp>
        <p:nvSpPr>
          <p:cNvPr id="262" name="Google Shape;262;p35"/>
          <p:cNvSpPr txBox="1"/>
          <p:nvPr/>
        </p:nvSpPr>
        <p:spPr>
          <a:xfrm>
            <a:off x="1482110" y="3587663"/>
            <a:ext cx="7270005" cy="1082859"/>
          </a:xfrm>
          <a:prstGeom prst="rect">
            <a:avLst/>
          </a:prstGeom>
          <a:solidFill>
            <a:schemeClr val="lt1"/>
          </a:solidFill>
          <a:ln>
            <a:noFill/>
          </a:ln>
        </p:spPr>
        <p:txBody>
          <a:bodyPr anchorCtr="0" anchor="ctr" bIns="91425" lIns="91425" spcFirstLastPara="1" rIns="91425" wrap="square" tIns="91425">
            <a:noAutofit/>
          </a:bodyPr>
          <a:lstStyle/>
          <a:p>
            <a:pPr indent="0" lvl="0" marL="11430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Clip2Comic is another great app that allows you to change your photos into illustrations.</a:t>
            </a:r>
            <a:endParaRPr/>
          </a:p>
        </p:txBody>
      </p:sp>
      <p:pic>
        <p:nvPicPr>
          <p:cNvPr id="263" name="Google Shape;263;p35"/>
          <p:cNvPicPr preferRelativeResize="0"/>
          <p:nvPr/>
        </p:nvPicPr>
        <p:blipFill rotWithShape="1">
          <a:blip r:embed="rId3">
            <a:alphaModFix/>
          </a:blip>
          <a:srcRect b="0" l="0" r="0" t="0"/>
          <a:stretch/>
        </p:blipFill>
        <p:spPr>
          <a:xfrm>
            <a:off x="391885" y="3580298"/>
            <a:ext cx="1090225" cy="1090225"/>
          </a:xfrm>
          <a:prstGeom prst="rect">
            <a:avLst/>
          </a:prstGeom>
          <a:noFill/>
          <a:ln>
            <a:noFill/>
          </a:ln>
        </p:spPr>
      </p:pic>
      <p:sp>
        <p:nvSpPr>
          <p:cNvPr id="264" name="Google Shape;264;p35"/>
          <p:cNvSpPr/>
          <p:nvPr/>
        </p:nvSpPr>
        <p:spPr>
          <a:xfrm>
            <a:off x="0" y="472977"/>
            <a:ext cx="9144000" cy="714704"/>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0000"/>
              </a:solidFill>
              <a:latin typeface="Arial"/>
              <a:ea typeface="Arial"/>
              <a:cs typeface="Arial"/>
              <a:sym typeface="Arial"/>
            </a:endParaRPr>
          </a:p>
        </p:txBody>
      </p:sp>
      <p:sp>
        <p:nvSpPr>
          <p:cNvPr id="265" name="Google Shape;265;p35"/>
          <p:cNvSpPr txBox="1"/>
          <p:nvPr/>
        </p:nvSpPr>
        <p:spPr>
          <a:xfrm>
            <a:off x="311700" y="614981"/>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FFFF00"/>
                </a:solidFill>
                <a:latin typeface="Syncopate"/>
                <a:ea typeface="Syncopate"/>
                <a:cs typeface="Syncopate"/>
                <a:sym typeface="Syncopate"/>
              </a:rPr>
              <a:t>Tell the whole story!</a:t>
            </a:r>
            <a:endParaRPr/>
          </a:p>
        </p:txBody>
      </p:sp>
      <p:sp>
        <p:nvSpPr>
          <p:cNvPr id="266" name="Google Shape;266;p35"/>
          <p:cNvSpPr txBox="1"/>
          <p:nvPr/>
        </p:nvSpPr>
        <p:spPr>
          <a:xfrm>
            <a:off x="311701" y="1289105"/>
            <a:ext cx="8254230" cy="118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Now...some things you might want to check out:</a:t>
            </a:r>
            <a:endParaRPr/>
          </a:p>
        </p:txBody>
      </p:sp>
      <p:pic>
        <p:nvPicPr>
          <p:cNvPr id="267" name="Google Shape;267;p35"/>
          <p:cNvPicPr preferRelativeResize="0"/>
          <p:nvPr/>
        </p:nvPicPr>
        <p:blipFill rotWithShape="1">
          <a:blip r:embed="rId4">
            <a:alphaModFix/>
          </a:blip>
          <a:srcRect b="3131" l="0" r="0" t="3121"/>
          <a:stretch/>
        </p:blipFill>
        <p:spPr>
          <a:xfrm flipH="1">
            <a:off x="7616512" y="250466"/>
            <a:ext cx="1261120" cy="1182300"/>
          </a:xfrm>
          <a:prstGeom prst="rect">
            <a:avLst/>
          </a:prstGeom>
          <a:noFill/>
          <a:ln>
            <a:noFill/>
          </a:ln>
        </p:spPr>
      </p:pic>
      <p:sp>
        <p:nvSpPr>
          <p:cNvPr id="268" name="Google Shape;268;p35"/>
          <p:cNvSpPr/>
          <p:nvPr/>
        </p:nvSpPr>
        <p:spPr>
          <a:xfrm>
            <a:off x="391885" y="1880849"/>
            <a:ext cx="4016829" cy="1477328"/>
          </a:xfrm>
          <a:prstGeom prst="rect">
            <a:avLst/>
          </a:prstGeom>
          <a:solidFill>
            <a:schemeClr val="lt1"/>
          </a:solidFill>
          <a:ln>
            <a:noFill/>
          </a:ln>
        </p:spPr>
        <p:txBody>
          <a:bodyPr anchorCtr="0" anchor="t" bIns="45700" lIns="91425" spcFirstLastPara="1" rIns="91425" wrap="square" tIns="45700">
            <a:noAutofit/>
          </a:bodyPr>
          <a:lstStyle/>
          <a:p>
            <a:pPr indent="0" lvl="0" marL="11430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This website has some great ideas to keep you drawing (even a how to draw a unicorn tutorial): </a:t>
            </a:r>
            <a:r>
              <a:rPr b="0" i="0" lang="en-US" sz="1800" u="sng" cap="none" strike="noStrike">
                <a:solidFill>
                  <a:schemeClr val="hlink"/>
                </a:solidFill>
                <a:latin typeface="Arial"/>
                <a:ea typeface="Arial"/>
                <a:cs typeface="Arial"/>
                <a:sym typeface="Arial"/>
                <a:hlinkClick r:id="rId5"/>
              </a:rPr>
              <a:t>https://comicsclub.blog/comics-worksheets/</a:t>
            </a:r>
            <a:endParaRPr b="0" i="0" sz="1800" u="none" cap="none" strike="noStrike">
              <a:solidFill>
                <a:srgbClr val="000000"/>
              </a:solidFill>
              <a:latin typeface="Arial"/>
              <a:ea typeface="Arial"/>
              <a:cs typeface="Arial"/>
              <a:sym typeface="Arial"/>
            </a:endParaRPr>
          </a:p>
        </p:txBody>
      </p:sp>
      <p:sp>
        <p:nvSpPr>
          <p:cNvPr id="269" name="Google Shape;269;p35"/>
          <p:cNvSpPr/>
          <p:nvPr/>
        </p:nvSpPr>
        <p:spPr>
          <a:xfrm>
            <a:off x="4652184" y="1910777"/>
            <a:ext cx="4099931" cy="646331"/>
          </a:xfrm>
          <a:prstGeom prst="rect">
            <a:avLst/>
          </a:prstGeom>
          <a:solidFill>
            <a:schemeClr val="lt1"/>
          </a:solidFill>
          <a:ln>
            <a:noFill/>
          </a:ln>
        </p:spPr>
        <p:txBody>
          <a:bodyPr anchorCtr="0" anchor="t" bIns="45700" lIns="91425" spcFirstLastPara="1" rIns="91425" wrap="square" tIns="45700">
            <a:noAutofit/>
          </a:bodyPr>
          <a:lstStyle/>
          <a:p>
            <a:pPr indent="0" lvl="0" marL="11430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Free online comics to read: </a:t>
            </a:r>
            <a:r>
              <a:rPr b="0" i="0" lang="en-US" sz="1800" u="sng" cap="none" strike="noStrike">
                <a:solidFill>
                  <a:schemeClr val="hlink"/>
                </a:solidFill>
                <a:latin typeface="Arial"/>
                <a:ea typeface="Arial"/>
                <a:cs typeface="Arial"/>
                <a:sym typeface="Arial"/>
                <a:hlinkClick r:id="rId6"/>
              </a:rPr>
              <a:t>http://www.moosekidcomics.com/</a:t>
            </a:r>
            <a:endParaRPr b="0" i="0" sz="1800" u="none" cap="none" strike="noStrike">
              <a:solidFill>
                <a:srgbClr val="000000"/>
              </a:solidFill>
              <a:latin typeface="Arial"/>
              <a:ea typeface="Arial"/>
              <a:cs typeface="Arial"/>
              <a:sym typeface="Arial"/>
            </a:endParaRPr>
          </a:p>
        </p:txBody>
      </p:sp>
      <p:sp>
        <p:nvSpPr>
          <p:cNvPr id="270" name="Google Shape;270;p35"/>
          <p:cNvSpPr/>
          <p:nvPr/>
        </p:nvSpPr>
        <p:spPr>
          <a:xfrm>
            <a:off x="4652184" y="2719212"/>
            <a:ext cx="4099931" cy="646331"/>
          </a:xfrm>
          <a:prstGeom prst="rect">
            <a:avLst/>
          </a:prstGeom>
          <a:solidFill>
            <a:schemeClr val="lt1"/>
          </a:solidFill>
          <a:ln>
            <a:noFill/>
          </a:ln>
        </p:spPr>
        <p:txBody>
          <a:bodyPr anchorCtr="0" anchor="t" bIns="45700" lIns="91425" spcFirstLastPara="1" rIns="91425" wrap="square" tIns="45700">
            <a:noAutofit/>
          </a:bodyPr>
          <a:lstStyle/>
          <a:p>
            <a:pPr indent="0" lvl="0" marL="11430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Download the free app: PIXTON to create your own stories </a:t>
            </a:r>
            <a:endParaRPr/>
          </a:p>
        </p:txBody>
      </p:sp>
      <p:pic>
        <p:nvPicPr>
          <p:cNvPr id="271" name="Google Shape;271;p35"/>
          <p:cNvPicPr preferRelativeResize="0"/>
          <p:nvPr/>
        </p:nvPicPr>
        <p:blipFill rotWithShape="1">
          <a:blip r:embed="rId7">
            <a:alphaModFix/>
          </a:blip>
          <a:srcRect b="0" l="0" r="0" t="0"/>
          <a:stretch/>
        </p:blipFill>
        <p:spPr>
          <a:xfrm>
            <a:off x="7544470" y="3107350"/>
            <a:ext cx="935725" cy="3559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id="276" name="Google Shape;276;p36"/>
          <p:cNvPicPr preferRelativeResize="0"/>
          <p:nvPr/>
        </p:nvPicPr>
        <p:blipFill rotWithShape="1">
          <a:blip r:embed="rId3">
            <a:alphaModFix/>
          </a:blip>
          <a:srcRect b="0" l="967" r="1834" t="17985"/>
          <a:stretch/>
        </p:blipFill>
        <p:spPr>
          <a:xfrm>
            <a:off x="0" y="0"/>
            <a:ext cx="9144000" cy="5143501"/>
          </a:xfrm>
          <a:prstGeom prst="rect">
            <a:avLst/>
          </a:prstGeom>
          <a:noFill/>
          <a:ln>
            <a:noFill/>
          </a:ln>
        </p:spPr>
      </p:pic>
      <p:sp>
        <p:nvSpPr>
          <p:cNvPr id="277" name="Google Shape;277;p36"/>
          <p:cNvSpPr/>
          <p:nvPr/>
        </p:nvSpPr>
        <p:spPr>
          <a:xfrm>
            <a:off x="0" y="3293152"/>
            <a:ext cx="9144000" cy="185034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8" name="Google Shape;278;p36"/>
          <p:cNvSpPr txBox="1"/>
          <p:nvPr/>
        </p:nvSpPr>
        <p:spPr>
          <a:xfrm>
            <a:off x="307108" y="1365372"/>
            <a:ext cx="4866947" cy="1407717"/>
          </a:xfrm>
          <a:prstGeom prst="rect">
            <a:avLst/>
          </a:prstGeom>
          <a:noFill/>
          <a:ln>
            <a:noFill/>
          </a:ln>
          <a:effectLst>
            <a:outerShdw rotWithShape="0" algn="bl" dir="3600000" dist="47625">
              <a:srgbClr val="FF0000">
                <a:alpha val="83921"/>
              </a:srgbClr>
            </a:outerShdw>
          </a:effectLst>
        </p:spPr>
        <p:txBody>
          <a:bodyPr anchorCtr="0" anchor="b" bIns="91425" lIns="91425" spcFirstLastPara="1" rIns="91425" wrap="square" tIns="91425">
            <a:noAutofit/>
          </a:bodyPr>
          <a:lstStyle/>
          <a:p>
            <a:pPr indent="0" lvl="0" marL="0" marR="0" rtl="0" algn="l">
              <a:lnSpc>
                <a:spcPct val="100000"/>
              </a:lnSpc>
              <a:spcBef>
                <a:spcPts val="0"/>
              </a:spcBef>
              <a:spcAft>
                <a:spcPts val="0"/>
              </a:spcAft>
              <a:buNone/>
            </a:pPr>
            <a:r>
              <a:rPr b="1" i="0" lang="en-US" sz="2800" u="none" cap="none" strike="noStrike">
                <a:solidFill>
                  <a:srgbClr val="FFFF00"/>
                </a:solidFill>
                <a:latin typeface="Syncopate"/>
                <a:ea typeface="Syncopate"/>
                <a:cs typeface="Syncopate"/>
                <a:sym typeface="Syncopate"/>
              </a:rPr>
              <a:t>Thank you </a:t>
            </a:r>
            <a:endParaRPr/>
          </a:p>
          <a:p>
            <a:pPr indent="0" lvl="0" marL="0" marR="0" rtl="0" algn="l">
              <a:lnSpc>
                <a:spcPct val="100000"/>
              </a:lnSpc>
              <a:spcBef>
                <a:spcPts val="0"/>
              </a:spcBef>
              <a:spcAft>
                <a:spcPts val="0"/>
              </a:spcAft>
              <a:buNone/>
            </a:pPr>
            <a:r>
              <a:rPr b="1" i="0" lang="en-US" sz="2800" u="none" cap="none" strike="noStrike">
                <a:solidFill>
                  <a:srgbClr val="FFFF00"/>
                </a:solidFill>
                <a:latin typeface="Syncopate"/>
                <a:ea typeface="Syncopate"/>
                <a:cs typeface="Syncopate"/>
                <a:sym typeface="Syncopate"/>
              </a:rPr>
              <a:t>for joining </a:t>
            </a:r>
            <a:endParaRPr/>
          </a:p>
          <a:p>
            <a:pPr indent="0" lvl="0" marL="0" marR="0" rtl="0" algn="l">
              <a:lnSpc>
                <a:spcPct val="100000"/>
              </a:lnSpc>
              <a:spcBef>
                <a:spcPts val="0"/>
              </a:spcBef>
              <a:spcAft>
                <a:spcPts val="0"/>
              </a:spcAft>
              <a:buNone/>
            </a:pPr>
            <a:r>
              <a:rPr b="1" i="0" lang="en-US" sz="2800" u="none" cap="none" strike="noStrike">
                <a:solidFill>
                  <a:srgbClr val="FFFF00"/>
                </a:solidFill>
                <a:latin typeface="Syncopate"/>
                <a:ea typeface="Syncopate"/>
                <a:cs typeface="Syncopate"/>
                <a:sym typeface="Syncopate"/>
              </a:rPr>
              <a:t>us today!</a:t>
            </a:r>
            <a:endParaRPr/>
          </a:p>
        </p:txBody>
      </p:sp>
      <p:pic>
        <p:nvPicPr>
          <p:cNvPr id="279" name="Google Shape;279;p36"/>
          <p:cNvPicPr preferRelativeResize="0"/>
          <p:nvPr/>
        </p:nvPicPr>
        <p:blipFill rotWithShape="1">
          <a:blip r:embed="rId4">
            <a:alphaModFix/>
          </a:blip>
          <a:srcRect b="0" l="0" r="0" t="0"/>
          <a:stretch/>
        </p:blipFill>
        <p:spPr>
          <a:xfrm rot="-1295818">
            <a:off x="4402608" y="544424"/>
            <a:ext cx="2052601" cy="2052601"/>
          </a:xfrm>
          <a:prstGeom prst="rect">
            <a:avLst/>
          </a:prstGeom>
          <a:noFill/>
          <a:ln>
            <a:noFill/>
          </a:ln>
        </p:spPr>
      </p:pic>
      <p:sp>
        <p:nvSpPr>
          <p:cNvPr id="280" name="Google Shape;280;p36"/>
          <p:cNvSpPr/>
          <p:nvPr/>
        </p:nvSpPr>
        <p:spPr>
          <a:xfrm>
            <a:off x="0" y="2871200"/>
            <a:ext cx="9144000" cy="558892"/>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1" name="Google Shape;281;p36"/>
          <p:cNvSpPr txBox="1"/>
          <p:nvPr/>
        </p:nvSpPr>
        <p:spPr>
          <a:xfrm>
            <a:off x="-90977" y="2934261"/>
            <a:ext cx="9407501" cy="399866"/>
          </a:xfrm>
          <a:prstGeom prst="rect">
            <a:avLst/>
          </a:prstGeom>
          <a:noFill/>
          <a:ln>
            <a:noFill/>
          </a:ln>
          <a:effectLst>
            <a:outerShdw blurRad="42863" rotWithShape="0" algn="bl" dir="5400000" dist="57150">
              <a:srgbClr val="000000">
                <a:alpha val="86666"/>
              </a:srgbClr>
            </a:outerShdw>
          </a:effectLst>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i="0" lang="en-US" sz="1400" u="none" cap="none" strike="noStrike">
                <a:solidFill>
                  <a:schemeClr val="lt1"/>
                </a:solidFill>
                <a:latin typeface="Syncopate"/>
                <a:ea typeface="Syncopate"/>
                <a:cs typeface="Syncopate"/>
                <a:sym typeface="Syncopate"/>
              </a:rPr>
              <a:t>We hope you had a                       and continue to draw &amp; create  </a:t>
            </a:r>
            <a:endParaRPr/>
          </a:p>
        </p:txBody>
      </p:sp>
      <p:pic>
        <p:nvPicPr>
          <p:cNvPr id="282" name="Google Shape;282;p36"/>
          <p:cNvPicPr preferRelativeResize="0"/>
          <p:nvPr/>
        </p:nvPicPr>
        <p:blipFill rotWithShape="1">
          <a:blip r:embed="rId5">
            <a:alphaModFix/>
          </a:blip>
          <a:srcRect b="3131" l="0" r="0" t="3121"/>
          <a:stretch/>
        </p:blipFill>
        <p:spPr>
          <a:xfrm flipH="1" rot="-489930">
            <a:off x="7422541" y="1384004"/>
            <a:ext cx="1292228" cy="1211464"/>
          </a:xfrm>
          <a:prstGeom prst="rect">
            <a:avLst/>
          </a:prstGeom>
          <a:noFill/>
          <a:ln>
            <a:noFill/>
          </a:ln>
        </p:spPr>
      </p:pic>
      <p:pic>
        <p:nvPicPr>
          <p:cNvPr id="283" name="Google Shape;283;p36"/>
          <p:cNvPicPr preferRelativeResize="0"/>
          <p:nvPr/>
        </p:nvPicPr>
        <p:blipFill rotWithShape="1">
          <a:blip r:embed="rId5">
            <a:alphaModFix/>
          </a:blip>
          <a:srcRect b="3131" l="0" r="0" t="3121"/>
          <a:stretch/>
        </p:blipFill>
        <p:spPr>
          <a:xfrm flipH="1" rot="967150">
            <a:off x="6568715" y="467018"/>
            <a:ext cx="849194" cy="796119"/>
          </a:xfrm>
          <a:prstGeom prst="rect">
            <a:avLst/>
          </a:prstGeom>
          <a:noFill/>
          <a:ln>
            <a:noFill/>
          </a:ln>
        </p:spPr>
      </p:pic>
      <p:pic>
        <p:nvPicPr>
          <p:cNvPr id="284" name="Google Shape;284;p36"/>
          <p:cNvPicPr preferRelativeResize="0"/>
          <p:nvPr/>
        </p:nvPicPr>
        <p:blipFill rotWithShape="1">
          <a:blip r:embed="rId6">
            <a:alphaModFix/>
          </a:blip>
          <a:srcRect b="0" l="0" r="0" t="0"/>
          <a:stretch/>
        </p:blipFill>
        <p:spPr>
          <a:xfrm>
            <a:off x="2919848" y="2532948"/>
            <a:ext cx="1692925" cy="1140725"/>
          </a:xfrm>
          <a:prstGeom prst="rect">
            <a:avLst/>
          </a:prstGeom>
          <a:noFill/>
          <a:ln>
            <a:noFill/>
          </a:ln>
        </p:spPr>
      </p:pic>
      <p:sp>
        <p:nvSpPr>
          <p:cNvPr id="285" name="Google Shape;285;p36"/>
          <p:cNvSpPr/>
          <p:nvPr/>
        </p:nvSpPr>
        <p:spPr>
          <a:xfrm>
            <a:off x="307107" y="3647531"/>
            <a:ext cx="8488549" cy="132343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Does anyone have any questions or want to tell us what they are going to be doing with what they learned today?</a:t>
            </a:r>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Any suggestions for next meetings or things you would like to share virtually (cooking, craft, or outdoor skills demos, etc.)?</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279"/>
                                        </p:tgtEl>
                                        <p:attrNameLst>
                                          <p:attrName>style.visibility</p:attrName>
                                        </p:attrNameLst>
                                      </p:cBhvr>
                                      <p:to>
                                        <p:strVal val="visible"/>
                                      </p:to>
                                    </p:set>
                                    <p:anim calcmode="lin" valueType="num">
                                      <p:cBhvr additive="base">
                                        <p:cTn dur="1000"/>
                                        <p:tgtEl>
                                          <p:spTgt spid="279"/>
                                        </p:tgtEl>
                                        <p:attrNameLst>
                                          <p:attrName>ppt_w</p:attrName>
                                        </p:attrNameLst>
                                      </p:cBhvr>
                                      <p:tavLst>
                                        <p:tav fmla="" tm="0">
                                          <p:val>
                                            <p:strVal val="0"/>
                                          </p:val>
                                        </p:tav>
                                        <p:tav fmla="" tm="100000">
                                          <p:val>
                                            <p:strVal val="#ppt_w"/>
                                          </p:val>
                                        </p:tav>
                                      </p:tavLst>
                                    </p:anim>
                                    <p:anim calcmode="lin" valueType="num">
                                      <p:cBhvr additive="base">
                                        <p:cTn dur="1000"/>
                                        <p:tgtEl>
                                          <p:spTgt spid="279"/>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