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embeddedFontLst>
    <p:embeddedFont>
      <p:font typeface="Raleway"/>
      <p:regular r:id="rId37"/>
      <p:bold r:id="rId38"/>
      <p:italic r:id="rId39"/>
      <p:boldItalic r:id="rId40"/>
    </p:embeddedFont>
    <p:embeddedFont>
      <p:font typeface="Economica"/>
      <p:regular r:id="rId41"/>
      <p:bold r:id="rId42"/>
      <p:italic r:id="rId43"/>
      <p:boldItalic r:id="rId44"/>
    </p:embeddedFont>
    <p:embeddedFont>
      <p:font typeface="Lato"/>
      <p:regular r:id="rId45"/>
      <p:bold r:id="rId46"/>
      <p:italic r:id="rId47"/>
      <p:boldItalic r:id="rId48"/>
    </p:embeddedFont>
    <p:embeddedFont>
      <p:font typeface="Pacifico"/>
      <p:regular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leway-boldItalic.fntdata"/><Relationship Id="rId42" Type="http://schemas.openxmlformats.org/officeDocument/2006/relationships/font" Target="fonts/Economica-bold.fntdata"/><Relationship Id="rId41" Type="http://schemas.openxmlformats.org/officeDocument/2006/relationships/font" Target="fonts/Economica-regular.fntdata"/><Relationship Id="rId44" Type="http://schemas.openxmlformats.org/officeDocument/2006/relationships/font" Target="fonts/Economica-boldItalic.fntdata"/><Relationship Id="rId43" Type="http://schemas.openxmlformats.org/officeDocument/2006/relationships/font" Target="fonts/Economica-italic.fntdata"/><Relationship Id="rId46" Type="http://schemas.openxmlformats.org/officeDocument/2006/relationships/font" Target="fonts/Lato-bold.fntdata"/><Relationship Id="rId45" Type="http://schemas.openxmlformats.org/officeDocument/2006/relationships/font" Target="fonts/La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Lato-boldItalic.fntdata"/><Relationship Id="rId47" Type="http://schemas.openxmlformats.org/officeDocument/2006/relationships/font" Target="fonts/Lato-italic.fntdata"/><Relationship Id="rId49" Type="http://schemas.openxmlformats.org/officeDocument/2006/relationships/font" Target="fonts/Pacifico-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font" Target="fonts/Raleway-regular.fntdata"/><Relationship Id="rId36" Type="http://schemas.openxmlformats.org/officeDocument/2006/relationships/slide" Target="slides/slide30.xml"/><Relationship Id="rId39" Type="http://schemas.openxmlformats.org/officeDocument/2006/relationships/font" Target="fonts/Raleway-italic.fntdata"/><Relationship Id="rId38" Type="http://schemas.openxmlformats.org/officeDocument/2006/relationships/font" Target="fonts/Raleway-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53ea80ae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53ea80ae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93b26f51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93b26f51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53ea80ae9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53ea80ae9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53ea80ae98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53ea80ae98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53ea80ae98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53ea80ae98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53ea80ae98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53ea80ae98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53ea80ae98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53ea80ae98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53ea80ae98_0_5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53ea80ae98_0_5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53ea80ae98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g53ea80ae98_0_5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53ea80ae98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53ea80ae98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53ea80ae98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g53ea80ae98_0_4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53ea80ae98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53ea80ae98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53ea80ae98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g53ea80ae98_0_4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53ea80ae98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53ea80ae98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53ea80ae98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g53ea80ae98_0_4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53ea80ae98_0_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53ea80ae98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53ea80ae98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g53ea80ae98_0_5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53ea80ae98_0_5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53ea80ae98_0_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53ea80ae98_0_6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53ea80ae98_0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53ea80ae98_0_6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53ea80ae98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53ea80ae98_0_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53ea80ae98_0_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53ea80ae98_0_7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53ea80ae98_0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53ea80ae98_0_7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53ea80ae98_0_7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53ea80ae98_0_8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53ea80ae98_0_8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53ea80ae98_0_8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53ea80ae98_0_8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53ea80ae98_0_8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53ea80ae98_0_8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53ea80ae98_0_9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53ea80ae98_0_9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53ea80ae98_0_10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53ea80ae98_0_10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53ea80ae98_0_10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53ea80ae98_0_10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53ea80ae98_0_8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53ea80ae98_0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4" name="Shape 74"/>
        <p:cNvGrpSpPr/>
        <p:nvPr/>
      </p:nvGrpSpPr>
      <p:grpSpPr>
        <a:xfrm>
          <a:off x="0" y="0"/>
          <a:ext cx="0" cy="0"/>
          <a:chOff x="0" y="0"/>
          <a:chExt cx="0" cy="0"/>
        </a:xfrm>
      </p:grpSpPr>
      <p:sp>
        <p:nvSpPr>
          <p:cNvPr id="75" name="Google Shape;75;p14"/>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Google Shape;76;p14"/>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 name="Google Shape;77;p1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Google Shape;78;p1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Google Shape;79;p1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0" name="Shape 80"/>
        <p:cNvGrpSpPr/>
        <p:nvPr/>
      </p:nvGrpSpPr>
      <p:grpSpPr>
        <a:xfrm>
          <a:off x="0" y="0"/>
          <a:ext cx="0" cy="0"/>
          <a:chOff x="0" y="0"/>
          <a:chExt cx="0" cy="0"/>
        </a:xfrm>
      </p:grpSpPr>
      <p:sp>
        <p:nvSpPr>
          <p:cNvPr id="81" name="Google Shape;81;p15"/>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2" name="Google Shape;82;p15"/>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 name="Google Shape;83;p15"/>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 name="Google Shape;84;p1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5" name="Google Shape;85;p1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6" name="Google Shape;86;p1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7" name="Shape 87"/>
        <p:cNvGrpSpPr/>
        <p:nvPr/>
      </p:nvGrpSpPr>
      <p:grpSpPr>
        <a:xfrm>
          <a:off x="0" y="0"/>
          <a:ext cx="0" cy="0"/>
          <a:chOff x="0" y="0"/>
          <a:chExt cx="0" cy="0"/>
        </a:xfrm>
      </p:grpSpPr>
      <p:sp>
        <p:nvSpPr>
          <p:cNvPr id="88" name="Google Shape;88;p16"/>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9" name="Google Shape;89;p16"/>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90" name="Google Shape;90;p16"/>
          <p:cNvSpPr txBox="1"/>
          <p:nvPr>
            <p:ph idx="2" type="body"/>
          </p:nvPr>
        </p:nvSpPr>
        <p:spPr>
          <a:xfrm>
            <a:off x="629841" y="1543050"/>
            <a:ext cx="2949178" cy="2858691"/>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91" name="Google Shape;91;p1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2" name="Google Shape;92;p16"/>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3" name="Google Shape;93;p16"/>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4" name="Shape 94"/>
        <p:cNvGrpSpPr/>
        <p:nvPr/>
      </p:nvGrpSpPr>
      <p:grpSpPr>
        <a:xfrm>
          <a:off x="0" y="0"/>
          <a:ext cx="0" cy="0"/>
          <a:chOff x="0" y="0"/>
          <a:chExt cx="0" cy="0"/>
        </a:xfrm>
      </p:grpSpPr>
      <p:sp>
        <p:nvSpPr>
          <p:cNvPr id="95" name="Google Shape;95;p17"/>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6" name="Google Shape;96;p17"/>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97" name="Google Shape;97;p17"/>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 name="Google Shape;98;p17"/>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99" name="Google Shape;99;p17"/>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 name="Google Shape;100;p1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1" name="Google Shape;101;p1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2" name="Google Shape;102;p17"/>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3" name="Shape 103"/>
        <p:cNvGrpSpPr/>
        <p:nvPr/>
      </p:nvGrpSpPr>
      <p:grpSpPr>
        <a:xfrm>
          <a:off x="0" y="0"/>
          <a:ext cx="0" cy="0"/>
          <a:chOff x="0" y="0"/>
          <a:chExt cx="0" cy="0"/>
        </a:xfrm>
      </p:grpSpPr>
      <p:sp>
        <p:nvSpPr>
          <p:cNvPr id="104" name="Google Shape;104;p18"/>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5" name="Google Shape;105;p18"/>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06" name="Google Shape;106;p18"/>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7" name="Google Shape;107;p1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8" name="Google Shape;108;p1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9" name="Shape 109"/>
        <p:cNvGrpSpPr/>
        <p:nvPr/>
      </p:nvGrpSpPr>
      <p:grpSpPr>
        <a:xfrm>
          <a:off x="0" y="0"/>
          <a:ext cx="0" cy="0"/>
          <a:chOff x="0" y="0"/>
          <a:chExt cx="0" cy="0"/>
        </a:xfrm>
      </p:grpSpPr>
      <p:sp>
        <p:nvSpPr>
          <p:cNvPr id="110" name="Google Shape;110;p19"/>
          <p:cNvSpPr txBox="1"/>
          <p:nvPr>
            <p:ph type="title"/>
          </p:nvPr>
        </p:nvSpPr>
        <p:spPr>
          <a:xfrm>
            <a:off x="623888" y="1282304"/>
            <a:ext cx="7886700" cy="2139553"/>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1" name="Google Shape;111;p19"/>
          <p:cNvSpPr txBox="1"/>
          <p:nvPr>
            <p:ph idx="1" type="body"/>
          </p:nvPr>
        </p:nvSpPr>
        <p:spPr>
          <a:xfrm>
            <a:off x="623888" y="3442097"/>
            <a:ext cx="7886700" cy="112514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112" name="Google Shape;112;p19"/>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3" name="Google Shape;113;p19"/>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4" name="Google Shape;114;p1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5" name="Shape 115"/>
        <p:cNvGrpSpPr/>
        <p:nvPr/>
      </p:nvGrpSpPr>
      <p:grpSpPr>
        <a:xfrm>
          <a:off x="0" y="0"/>
          <a:ext cx="0" cy="0"/>
          <a:chOff x="0" y="0"/>
          <a:chExt cx="0" cy="0"/>
        </a:xfrm>
      </p:grpSpPr>
      <p:sp>
        <p:nvSpPr>
          <p:cNvPr id="116" name="Google Shape;116;p20"/>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7" name="Google Shape;117;p2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8" name="Google Shape;118;p20"/>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9" name="Google Shape;119;p20"/>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0" name="Shape 120"/>
        <p:cNvGrpSpPr/>
        <p:nvPr/>
      </p:nvGrpSpPr>
      <p:grpSpPr>
        <a:xfrm>
          <a:off x="0" y="0"/>
          <a:ext cx="0" cy="0"/>
          <a:chOff x="0" y="0"/>
          <a:chExt cx="0" cy="0"/>
        </a:xfrm>
      </p:grpSpPr>
      <p:sp>
        <p:nvSpPr>
          <p:cNvPr id="121" name="Google Shape;121;p2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2" name="Google Shape;122;p2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3" name="Google Shape;123;p21"/>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4" name="Shape 124"/>
        <p:cNvGrpSpPr/>
        <p:nvPr/>
      </p:nvGrpSpPr>
      <p:grpSpPr>
        <a:xfrm>
          <a:off x="0" y="0"/>
          <a:ext cx="0" cy="0"/>
          <a:chOff x="0" y="0"/>
          <a:chExt cx="0" cy="0"/>
        </a:xfrm>
      </p:grpSpPr>
      <p:sp>
        <p:nvSpPr>
          <p:cNvPr id="125" name="Google Shape;125;p22"/>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6" name="Google Shape;126;p22"/>
          <p:cNvSpPr/>
          <p:nvPr>
            <p:ph idx="2" type="pic"/>
          </p:nvPr>
        </p:nvSpPr>
        <p:spPr>
          <a:xfrm>
            <a:off x="3887391" y="740569"/>
            <a:ext cx="4629150" cy="3655219"/>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127" name="Google Shape;127;p22"/>
          <p:cNvSpPr txBox="1"/>
          <p:nvPr>
            <p:ph idx="1" type="body"/>
          </p:nvPr>
        </p:nvSpPr>
        <p:spPr>
          <a:xfrm>
            <a:off x="629841" y="1543050"/>
            <a:ext cx="2949178" cy="2858691"/>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28" name="Google Shape;128;p2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9" name="Google Shape;129;p2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0" name="Google Shape;130;p2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1" name="Shape 131"/>
        <p:cNvGrpSpPr/>
        <p:nvPr/>
      </p:nvGrpSpPr>
      <p:grpSpPr>
        <a:xfrm>
          <a:off x="0" y="0"/>
          <a:ext cx="0" cy="0"/>
          <a:chOff x="0" y="0"/>
          <a:chExt cx="0" cy="0"/>
        </a:xfrm>
      </p:grpSpPr>
      <p:sp>
        <p:nvSpPr>
          <p:cNvPr id="132" name="Google Shape;132;p23"/>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3" name="Google Shape;133;p23"/>
          <p:cNvSpPr txBox="1"/>
          <p:nvPr>
            <p:ph idx="1" type="body"/>
          </p:nvPr>
        </p:nvSpPr>
        <p:spPr>
          <a:xfrm rot="5400000">
            <a:off x="2940248" y="-942379"/>
            <a:ext cx="3263504" cy="78867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4" name="Google Shape;134;p2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5" name="Google Shape;135;p2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6" name="Google Shape;136;p2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7" name="Shape 137"/>
        <p:cNvGrpSpPr/>
        <p:nvPr/>
      </p:nvGrpSpPr>
      <p:grpSpPr>
        <a:xfrm>
          <a:off x="0" y="0"/>
          <a:ext cx="0" cy="0"/>
          <a:chOff x="0" y="0"/>
          <a:chExt cx="0" cy="0"/>
        </a:xfrm>
      </p:grpSpPr>
      <p:sp>
        <p:nvSpPr>
          <p:cNvPr id="138" name="Google Shape;138;p24"/>
          <p:cNvSpPr txBox="1"/>
          <p:nvPr>
            <p:ph type="title"/>
          </p:nvPr>
        </p:nvSpPr>
        <p:spPr>
          <a:xfrm rot="5400000">
            <a:off x="5350073" y="1467446"/>
            <a:ext cx="4358879" cy="1971675"/>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9" name="Google Shape;139;p24"/>
          <p:cNvSpPr txBox="1"/>
          <p:nvPr>
            <p:ph idx="1" type="body"/>
          </p:nvPr>
        </p:nvSpPr>
        <p:spPr>
          <a:xfrm rot="5400000">
            <a:off x="1349573" y="-447079"/>
            <a:ext cx="4358879" cy="5800725"/>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0" name="Google Shape;140;p2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1" name="Google Shape;141;p2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2" name="Google Shape;142;p2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8" name="Shape 68"/>
        <p:cNvGrpSpPr/>
        <p:nvPr/>
      </p:nvGrpSpPr>
      <p:grpSpPr>
        <a:xfrm>
          <a:off x="0" y="0"/>
          <a:ext cx="0" cy="0"/>
          <a:chOff x="0" y="0"/>
          <a:chExt cx="0" cy="0"/>
        </a:xfrm>
      </p:grpSpPr>
      <p:sp>
        <p:nvSpPr>
          <p:cNvPr id="69" name="Google Shape;69;p13"/>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0" name="Google Shape;70;p13"/>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71" name="Google Shape;71;p1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2" name="Google Shape;72;p1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3" name="Google Shape;73;p1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24.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hyperlink" Target="http://www.youtube.com/watch?v=LyHhNjOtYDg" TargetMode="External"/><Relationship Id="rId6"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hyperlink" Target="http://www.youtube.com/watch?v=8_KWmzLObQ4" TargetMode="External"/><Relationship Id="rId4" Type="http://schemas.openxmlformats.org/officeDocument/2006/relationships/image" Target="../media/image1.jp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hyperlink" Target="http://www.youtube.com/watch?v=LWB0-tGwb_E" TargetMode="External"/><Relationship Id="rId5"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0.jp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9.jp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3.jp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23.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22.jpg"/><Relationship Id="rId5"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24.png"/><Relationship Id="rId4" Type="http://schemas.openxmlformats.org/officeDocument/2006/relationships/image" Target="../media/image14.jpg"/><Relationship Id="rId5"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7.jp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5.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hyperlink" Target="https://www.customcanines.org/" TargetMode="External"/><Relationship Id="rId4" Type="http://schemas.openxmlformats.org/officeDocument/2006/relationships/image" Target="../media/image20.jpg"/><Relationship Id="rId5" Type="http://schemas.openxmlformats.org/officeDocument/2006/relationships/image" Target="../media/image1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5.png"/><Relationship Id="rId4" Type="http://schemas.openxmlformats.org/officeDocument/2006/relationships/hyperlink" Target="http://www.youtube.com/watch?v=Kw9PTUXXFqs" TargetMode="External"/><Relationship Id="rId5" Type="http://schemas.openxmlformats.org/officeDocument/2006/relationships/image" Target="../media/image2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5.png"/><Relationship Id="rId4" Type="http://schemas.openxmlformats.org/officeDocument/2006/relationships/hyperlink" Target="http://www.youtube.com/watch?v=30MO3tS4wXY" TargetMode="External"/><Relationship Id="rId5" Type="http://schemas.openxmlformats.org/officeDocument/2006/relationships/image" Target="../media/image1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5"/>
          <p:cNvSpPr txBox="1"/>
          <p:nvPr/>
        </p:nvSpPr>
        <p:spPr>
          <a:xfrm>
            <a:off x="1174975" y="3601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148" name="Google Shape;148;p25"/>
          <p:cNvSpPr txBox="1"/>
          <p:nvPr/>
        </p:nvSpPr>
        <p:spPr>
          <a:xfrm>
            <a:off x="1193000" y="787900"/>
            <a:ext cx="43635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0000"/>
                </a:solidFill>
                <a:latin typeface="Pacifico"/>
                <a:ea typeface="Pacifico"/>
                <a:cs typeface="Pacifico"/>
                <a:sym typeface="Pacifico"/>
              </a:rPr>
              <a:t>Cadette </a:t>
            </a:r>
            <a:r>
              <a:rPr lang="en" sz="1800">
                <a:solidFill>
                  <a:srgbClr val="FF0000"/>
                </a:solidFill>
                <a:latin typeface="Pacifico"/>
                <a:ea typeface="Pacifico"/>
                <a:cs typeface="Pacifico"/>
                <a:sym typeface="Pacifico"/>
              </a:rPr>
              <a:t>Animal Helper</a:t>
            </a:r>
            <a:r>
              <a:rPr lang="en" sz="1800">
                <a:solidFill>
                  <a:srgbClr val="FF0000"/>
                </a:solidFill>
                <a:latin typeface="Pacifico"/>
                <a:ea typeface="Pacifico"/>
                <a:cs typeface="Pacifico"/>
                <a:sym typeface="Pacifico"/>
              </a:rPr>
              <a:t> Badge</a:t>
            </a:r>
            <a:endParaRPr sz="1800">
              <a:solidFill>
                <a:srgbClr val="FF0000"/>
              </a:solidFill>
              <a:latin typeface="Pacifico"/>
              <a:ea typeface="Pacifico"/>
              <a:cs typeface="Pacifico"/>
              <a:sym typeface="Pacifico"/>
            </a:endParaRPr>
          </a:p>
          <a:p>
            <a:pPr indent="0" lvl="0" marL="0" rtl="0" algn="l">
              <a:lnSpc>
                <a:spcPct val="115000"/>
              </a:lnSpc>
              <a:spcBef>
                <a:spcPts val="1600"/>
              </a:spcBef>
              <a:spcAft>
                <a:spcPts val="1600"/>
              </a:spcAft>
              <a:buNone/>
            </a:pPr>
            <a:r>
              <a:t/>
            </a:r>
            <a:endParaRPr sz="1800">
              <a:solidFill>
                <a:srgbClr val="8C2A8D"/>
              </a:solidFill>
              <a:latin typeface="Pacifico"/>
              <a:ea typeface="Pacifico"/>
              <a:cs typeface="Pacifico"/>
              <a:sym typeface="Pacifico"/>
            </a:endParaRPr>
          </a:p>
        </p:txBody>
      </p:sp>
      <p:sp>
        <p:nvSpPr>
          <p:cNvPr id="149" name="Google Shape;149;p25"/>
          <p:cNvSpPr txBox="1"/>
          <p:nvPr/>
        </p:nvSpPr>
        <p:spPr>
          <a:xfrm>
            <a:off x="482550" y="1342575"/>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Cadette </a:t>
            </a:r>
            <a:r>
              <a:rPr lang="en" sz="1000"/>
              <a:t>Animal Helper</a:t>
            </a:r>
            <a:r>
              <a:rPr lang="en" sz="1000">
                <a:solidFill>
                  <a:srgbClr val="000000"/>
                </a:solidFill>
              </a:rPr>
              <a:t> 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150" name="Google Shape;150;p25"/>
          <p:cNvSpPr txBox="1"/>
          <p:nvPr/>
        </p:nvSpPr>
        <p:spPr>
          <a:xfrm>
            <a:off x="6249175" y="1230375"/>
            <a:ext cx="2417700" cy="1621800"/>
          </a:xfrm>
          <a:prstGeom prst="rect">
            <a:avLst/>
          </a:prstGeom>
          <a:noFill/>
          <a:ln cap="flat" cmpd="sng" w="2857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Cadette Animal Helper</a:t>
            </a:r>
            <a:r>
              <a:rPr b="1" lang="en" sz="1000">
                <a:solidFill>
                  <a:srgbClr val="31BA77"/>
                </a:solidFill>
                <a:highlight>
                  <a:srgbClr val="31BA77"/>
                </a:highlight>
              </a:rPr>
              <a:t>:</a:t>
            </a:r>
            <a:r>
              <a:rPr b="1" lang="en" sz="1000">
                <a:solidFill>
                  <a:srgbClr val="FFFFFF"/>
                </a:solidFill>
                <a:highlight>
                  <a:srgbClr val="31BA77"/>
                </a:highlight>
              </a:rPr>
              <a:t>Badge</a:t>
            </a:r>
            <a:r>
              <a:rPr b="1" lang="en" sz="1000">
                <a:solidFill>
                  <a:srgbClr val="31BA77"/>
                </a:solidFill>
                <a:highlight>
                  <a:srgbClr val="31BA77"/>
                </a:highlight>
              </a:rPr>
              <a:t>:</a:t>
            </a:r>
            <a:r>
              <a:rPr b="1" lang="en" sz="1000">
                <a:solidFill>
                  <a:srgbClr val="FFFFFF"/>
                </a:solidFill>
                <a:highlight>
                  <a:srgbClr val="31BA77"/>
                </a:highlight>
              </a:rPr>
              <a:t>  </a:t>
            </a:r>
            <a:r>
              <a:rPr b="1" lang="en" sz="1000">
                <a:solidFill>
                  <a:srgbClr val="31BA77"/>
                </a:solidFill>
                <a:highlight>
                  <a:srgbClr val="31BA77"/>
                </a:highlight>
              </a:rPr>
              <a:t>:</a:t>
            </a:r>
            <a:r>
              <a:rPr b="1" lang="en" sz="1000">
                <a:solidFill>
                  <a:srgbClr val="FFFFFF"/>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292100" lvl="0" marL="457200" rtl="0" algn="l">
              <a:spcBef>
                <a:spcPts val="1200"/>
              </a:spcBef>
              <a:spcAft>
                <a:spcPts val="0"/>
              </a:spcAft>
              <a:buClr>
                <a:schemeClr val="dk2"/>
              </a:buClr>
              <a:buSzPts val="1000"/>
              <a:buChar char="●"/>
            </a:pPr>
            <a:r>
              <a:rPr lang="en" sz="1000">
                <a:solidFill>
                  <a:schemeClr val="dk2"/>
                </a:solidFill>
              </a:rPr>
              <a:t>Paper</a:t>
            </a:r>
            <a:endParaRPr sz="1000">
              <a:solidFill>
                <a:schemeClr val="dk2"/>
              </a:solidFill>
            </a:endParaRPr>
          </a:p>
          <a:p>
            <a:pPr indent="-292100" lvl="0" marL="457200" rtl="0" algn="l">
              <a:spcBef>
                <a:spcPts val="0"/>
              </a:spcBef>
              <a:spcAft>
                <a:spcPts val="0"/>
              </a:spcAft>
              <a:buClr>
                <a:schemeClr val="dk2"/>
              </a:buClr>
              <a:buSzPts val="1000"/>
              <a:buChar char="●"/>
            </a:pPr>
            <a:r>
              <a:rPr lang="en" sz="1000">
                <a:solidFill>
                  <a:schemeClr val="dk2"/>
                </a:solidFill>
              </a:rPr>
              <a:t>Something to write with</a:t>
            </a:r>
            <a:endParaRPr sz="1000">
              <a:solidFill>
                <a:schemeClr val="dk2"/>
              </a:solidFill>
            </a:endParaRPr>
          </a:p>
          <a:p>
            <a:pPr indent="-292100" lvl="0" marL="457200" rtl="0" algn="l">
              <a:spcBef>
                <a:spcPts val="0"/>
              </a:spcBef>
              <a:spcAft>
                <a:spcPts val="0"/>
              </a:spcAft>
              <a:buClr>
                <a:schemeClr val="dk2"/>
              </a:buClr>
              <a:buSzPts val="1000"/>
              <a:buChar char="●"/>
            </a:pPr>
            <a:r>
              <a:rPr lang="en" sz="1000">
                <a:solidFill>
                  <a:schemeClr val="dk2"/>
                </a:solidFill>
              </a:rPr>
              <a:t>Crayons, markers, or colored pencils</a:t>
            </a:r>
            <a:endParaRPr sz="1000"/>
          </a:p>
        </p:txBody>
      </p:sp>
      <p:pic>
        <p:nvPicPr>
          <p:cNvPr id="151" name="Google Shape;151;p25"/>
          <p:cNvPicPr preferRelativeResize="0"/>
          <p:nvPr/>
        </p:nvPicPr>
        <p:blipFill rotWithShape="1">
          <a:blip r:embed="rId5">
            <a:alphaModFix/>
          </a:blip>
          <a:srcRect b="0" l="21743" r="21749" t="0"/>
          <a:stretch/>
        </p:blipFill>
        <p:spPr>
          <a:xfrm>
            <a:off x="482550" y="360175"/>
            <a:ext cx="697846" cy="1052879"/>
          </a:xfrm>
          <a:prstGeom prst="rect">
            <a:avLst/>
          </a:prstGeom>
          <a:noFill/>
          <a:ln>
            <a:noFill/>
          </a:ln>
        </p:spPr>
      </p:pic>
      <p:pic>
        <p:nvPicPr>
          <p:cNvPr id="152" name="Google Shape;152;p25"/>
          <p:cNvPicPr preferRelativeResize="0"/>
          <p:nvPr/>
        </p:nvPicPr>
        <p:blipFill rotWithShape="1">
          <a:blip r:embed="rId6">
            <a:alphaModFix/>
          </a:blip>
          <a:srcRect b="3104" l="0" r="0" t="3095"/>
          <a:stretch/>
        </p:blipFill>
        <p:spPr>
          <a:xfrm flipH="1">
            <a:off x="6750850" y="3141000"/>
            <a:ext cx="1414348" cy="1325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156" name="Shape 156"/>
        <p:cNvGrpSpPr/>
        <p:nvPr/>
      </p:nvGrpSpPr>
      <p:grpSpPr>
        <a:xfrm>
          <a:off x="0" y="0"/>
          <a:ext cx="0" cy="0"/>
          <a:chOff x="0" y="0"/>
          <a:chExt cx="0" cy="0"/>
        </a:xfrm>
      </p:grpSpPr>
      <p:sp>
        <p:nvSpPr>
          <p:cNvPr id="157" name="Google Shape;157;p26"/>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E599"/>
          </a:solidFill>
          <a:ln>
            <a:noFill/>
          </a:ln>
        </p:spPr>
      </p:sp>
      <p:grpSp>
        <p:nvGrpSpPr>
          <p:cNvPr id="158" name="Google Shape;158;p26"/>
          <p:cNvGrpSpPr/>
          <p:nvPr/>
        </p:nvGrpSpPr>
        <p:grpSpPr>
          <a:xfrm>
            <a:off x="7767371" y="8226"/>
            <a:ext cx="930320" cy="2560506"/>
            <a:chOff x="-1435027" y="1362018"/>
            <a:chExt cx="944104" cy="2598443"/>
          </a:xfrm>
        </p:grpSpPr>
        <p:sp>
          <p:nvSpPr>
            <p:cNvPr id="159" name="Google Shape;159;p26"/>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6"/>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6"/>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6"/>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6"/>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6"/>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6"/>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6"/>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6"/>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6"/>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6"/>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6"/>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6"/>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6"/>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6"/>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6"/>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6"/>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6"/>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6"/>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6"/>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6"/>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6"/>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 name="Google Shape;181;p26"/>
          <p:cNvGrpSpPr/>
          <p:nvPr/>
        </p:nvGrpSpPr>
        <p:grpSpPr>
          <a:xfrm>
            <a:off x="3375540" y="3172503"/>
            <a:ext cx="839275" cy="1510762"/>
            <a:chOff x="-1449485" y="3330463"/>
            <a:chExt cx="839275" cy="1510762"/>
          </a:xfrm>
        </p:grpSpPr>
        <p:sp>
          <p:nvSpPr>
            <p:cNvPr id="182" name="Google Shape;182;p26"/>
            <p:cNvSpPr/>
            <p:nvPr/>
          </p:nvSpPr>
          <p:spPr>
            <a:xfrm>
              <a:off x="-1132920" y="3598363"/>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6"/>
            <p:cNvSpPr/>
            <p:nvPr/>
          </p:nvSpPr>
          <p:spPr>
            <a:xfrm>
              <a:off x="-1132920" y="3864102"/>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6"/>
            <p:cNvSpPr/>
            <p:nvPr/>
          </p:nvSpPr>
          <p:spPr>
            <a:xfrm>
              <a:off x="-1132920" y="4129840"/>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6"/>
            <p:cNvSpPr/>
            <p:nvPr/>
          </p:nvSpPr>
          <p:spPr>
            <a:xfrm>
              <a:off x="-1132920" y="4395578"/>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6"/>
            <p:cNvSpPr/>
            <p:nvPr/>
          </p:nvSpPr>
          <p:spPr>
            <a:xfrm>
              <a:off x="-1132920" y="4661316"/>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6"/>
            <p:cNvSpPr/>
            <p:nvPr/>
          </p:nvSpPr>
          <p:spPr>
            <a:xfrm>
              <a:off x="-1449485" y="3863627"/>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6"/>
            <p:cNvSpPr/>
            <p:nvPr/>
          </p:nvSpPr>
          <p:spPr>
            <a:xfrm>
              <a:off x="-1449485" y="4129365"/>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6"/>
            <p:cNvSpPr/>
            <p:nvPr/>
          </p:nvSpPr>
          <p:spPr>
            <a:xfrm>
              <a:off x="-1449485" y="4395104"/>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6"/>
            <p:cNvSpPr/>
            <p:nvPr/>
          </p:nvSpPr>
          <p:spPr>
            <a:xfrm>
              <a:off x="-1449485" y="4660842"/>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6"/>
            <p:cNvSpPr/>
            <p:nvPr/>
          </p:nvSpPr>
          <p:spPr>
            <a:xfrm>
              <a:off x="-818240" y="3330463"/>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6"/>
            <p:cNvSpPr/>
            <p:nvPr/>
          </p:nvSpPr>
          <p:spPr>
            <a:xfrm>
              <a:off x="-818240" y="3596201"/>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6"/>
            <p:cNvSpPr/>
            <p:nvPr/>
          </p:nvSpPr>
          <p:spPr>
            <a:xfrm>
              <a:off x="-818240" y="3861939"/>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6"/>
            <p:cNvSpPr/>
            <p:nvPr/>
          </p:nvSpPr>
          <p:spPr>
            <a:xfrm>
              <a:off x="-818240" y="4127678"/>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6"/>
            <p:cNvSpPr/>
            <p:nvPr/>
          </p:nvSpPr>
          <p:spPr>
            <a:xfrm>
              <a:off x="-818240" y="4393416"/>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6"/>
            <p:cNvSpPr/>
            <p:nvPr/>
          </p:nvSpPr>
          <p:spPr>
            <a:xfrm>
              <a:off x="-818240" y="4659154"/>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7" name="Google Shape;197;p26"/>
          <p:cNvSpPr txBox="1"/>
          <p:nvPr>
            <p:ph idx="4294967295" type="title"/>
          </p:nvPr>
        </p:nvSpPr>
        <p:spPr>
          <a:xfrm>
            <a:off x="518850" y="2084125"/>
            <a:ext cx="34563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0000"/>
                </a:solidFill>
              </a:rPr>
              <a:t>Cadette</a:t>
            </a:r>
            <a:endParaRPr sz="3600">
              <a:solidFill>
                <a:srgbClr val="FF0000"/>
              </a:solidFill>
            </a:endParaRPr>
          </a:p>
          <a:p>
            <a:pPr indent="0" lvl="0" marL="0" rtl="0" algn="l">
              <a:spcBef>
                <a:spcPts val="0"/>
              </a:spcBef>
              <a:spcAft>
                <a:spcPts val="0"/>
              </a:spcAft>
              <a:buNone/>
            </a:pPr>
            <a:r>
              <a:rPr lang="en" sz="5000">
                <a:solidFill>
                  <a:srgbClr val="11323B"/>
                </a:solidFill>
              </a:rPr>
              <a:t>Animal Helper</a:t>
            </a:r>
            <a:endParaRPr sz="5000">
              <a:solidFill>
                <a:srgbClr val="11323B"/>
              </a:solidFill>
            </a:endParaRPr>
          </a:p>
        </p:txBody>
      </p:sp>
      <p:pic>
        <p:nvPicPr>
          <p:cNvPr id="198" name="Google Shape;198;p26"/>
          <p:cNvPicPr preferRelativeResize="0"/>
          <p:nvPr/>
        </p:nvPicPr>
        <p:blipFill rotWithShape="1">
          <a:blip r:embed="rId3">
            <a:alphaModFix/>
          </a:blip>
          <a:srcRect b="0" l="21743" r="21749" t="0"/>
          <a:stretch/>
        </p:blipFill>
        <p:spPr>
          <a:xfrm>
            <a:off x="5357925" y="133325"/>
            <a:ext cx="2825502" cy="4262997"/>
          </a:xfrm>
          <a:prstGeom prst="rect">
            <a:avLst/>
          </a:prstGeom>
          <a:noFill/>
          <a:ln>
            <a:noFill/>
          </a:ln>
        </p:spPr>
      </p:pic>
      <p:grpSp>
        <p:nvGrpSpPr>
          <p:cNvPr id="199" name="Google Shape;199;p26"/>
          <p:cNvGrpSpPr/>
          <p:nvPr/>
        </p:nvGrpSpPr>
        <p:grpSpPr>
          <a:xfrm>
            <a:off x="0" y="4628700"/>
            <a:ext cx="9144000" cy="526450"/>
            <a:chOff x="0" y="4628700"/>
            <a:chExt cx="9144000" cy="526450"/>
          </a:xfrm>
        </p:grpSpPr>
        <p:sp>
          <p:nvSpPr>
            <p:cNvPr id="200" name="Google Shape;200;p26"/>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1" name="Google Shape;201;p26"/>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202" name="Google Shape;202;p26"/>
            <p:cNvGrpSpPr/>
            <p:nvPr/>
          </p:nvGrpSpPr>
          <p:grpSpPr>
            <a:xfrm>
              <a:off x="1589925" y="4721650"/>
              <a:ext cx="6111100" cy="433500"/>
              <a:chOff x="751725" y="4721650"/>
              <a:chExt cx="6111100" cy="433500"/>
            </a:xfrm>
          </p:grpSpPr>
          <p:sp>
            <p:nvSpPr>
              <p:cNvPr id="203" name="Google Shape;203;p26"/>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204" name="Google Shape;204;p26"/>
              <p:cNvPicPr preferRelativeResize="0"/>
              <p:nvPr/>
            </p:nvPicPr>
            <p:blipFill rotWithShape="1">
              <a:blip r:embed="rId4">
                <a:alphaModFix/>
              </a:blip>
              <a:srcRect b="0" l="0" r="0" t="0"/>
              <a:stretch/>
            </p:blipFill>
            <p:spPr>
              <a:xfrm flipH="1">
                <a:off x="751725" y="4798762"/>
                <a:ext cx="297900" cy="279275"/>
              </a:xfrm>
              <a:prstGeom prst="rect">
                <a:avLst/>
              </a:prstGeom>
              <a:noFill/>
              <a:ln>
                <a:noFill/>
              </a:ln>
            </p:spPr>
          </p:pic>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208" name="Shape 208"/>
        <p:cNvGrpSpPr/>
        <p:nvPr/>
      </p:nvGrpSpPr>
      <p:grpSpPr>
        <a:xfrm>
          <a:off x="0" y="0"/>
          <a:ext cx="0" cy="0"/>
          <a:chOff x="0" y="0"/>
          <a:chExt cx="0" cy="0"/>
        </a:xfrm>
      </p:grpSpPr>
      <p:sp>
        <p:nvSpPr>
          <p:cNvPr id="209" name="Google Shape;209;p27"/>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E599"/>
          </a:solidFill>
          <a:ln>
            <a:noFill/>
          </a:ln>
        </p:spPr>
      </p:sp>
      <p:grpSp>
        <p:nvGrpSpPr>
          <p:cNvPr id="210" name="Google Shape;210;p27"/>
          <p:cNvGrpSpPr/>
          <p:nvPr/>
        </p:nvGrpSpPr>
        <p:grpSpPr>
          <a:xfrm>
            <a:off x="7767371" y="8226"/>
            <a:ext cx="930320" cy="2560506"/>
            <a:chOff x="-1435027" y="1362018"/>
            <a:chExt cx="944104" cy="2598443"/>
          </a:xfrm>
        </p:grpSpPr>
        <p:sp>
          <p:nvSpPr>
            <p:cNvPr id="211" name="Google Shape;211;p27"/>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7"/>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7"/>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7"/>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7"/>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7"/>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7"/>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7"/>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7"/>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7"/>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7"/>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7"/>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7"/>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7"/>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7"/>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7"/>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7"/>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7"/>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7"/>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7"/>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7"/>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7"/>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 name="Google Shape;233;p27"/>
          <p:cNvGrpSpPr/>
          <p:nvPr/>
        </p:nvGrpSpPr>
        <p:grpSpPr>
          <a:xfrm>
            <a:off x="7812965" y="3632653"/>
            <a:ext cx="839145" cy="1510854"/>
            <a:chOff x="-1449485" y="3330463"/>
            <a:chExt cx="839145" cy="1510854"/>
          </a:xfrm>
        </p:grpSpPr>
        <p:sp>
          <p:nvSpPr>
            <p:cNvPr id="234" name="Google Shape;234;p27"/>
            <p:cNvSpPr/>
            <p:nvPr/>
          </p:nvSpPr>
          <p:spPr>
            <a:xfrm>
              <a:off x="-1132920" y="3598363"/>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7"/>
            <p:cNvSpPr/>
            <p:nvPr/>
          </p:nvSpPr>
          <p:spPr>
            <a:xfrm>
              <a:off x="-1132920" y="3864102"/>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7"/>
            <p:cNvSpPr/>
            <p:nvPr/>
          </p:nvSpPr>
          <p:spPr>
            <a:xfrm>
              <a:off x="-1132920" y="4129840"/>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7"/>
            <p:cNvSpPr/>
            <p:nvPr/>
          </p:nvSpPr>
          <p:spPr>
            <a:xfrm>
              <a:off x="-1132920" y="43955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7"/>
            <p:cNvSpPr/>
            <p:nvPr/>
          </p:nvSpPr>
          <p:spPr>
            <a:xfrm>
              <a:off x="-1132920" y="46613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7"/>
            <p:cNvSpPr/>
            <p:nvPr/>
          </p:nvSpPr>
          <p:spPr>
            <a:xfrm>
              <a:off x="-1449485" y="3863627"/>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7"/>
            <p:cNvSpPr/>
            <p:nvPr/>
          </p:nvSpPr>
          <p:spPr>
            <a:xfrm>
              <a:off x="-1449485" y="4129365"/>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7"/>
            <p:cNvSpPr/>
            <p:nvPr/>
          </p:nvSpPr>
          <p:spPr>
            <a:xfrm>
              <a:off x="-1449485" y="439510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7"/>
            <p:cNvSpPr/>
            <p:nvPr/>
          </p:nvSpPr>
          <p:spPr>
            <a:xfrm>
              <a:off x="-1449485" y="4660842"/>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7"/>
            <p:cNvSpPr/>
            <p:nvPr/>
          </p:nvSpPr>
          <p:spPr>
            <a:xfrm>
              <a:off x="-818240" y="3330463"/>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7"/>
            <p:cNvSpPr/>
            <p:nvPr/>
          </p:nvSpPr>
          <p:spPr>
            <a:xfrm>
              <a:off x="-818240" y="3596201"/>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7"/>
            <p:cNvSpPr/>
            <p:nvPr/>
          </p:nvSpPr>
          <p:spPr>
            <a:xfrm>
              <a:off x="-818240" y="3861939"/>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7"/>
            <p:cNvSpPr/>
            <p:nvPr/>
          </p:nvSpPr>
          <p:spPr>
            <a:xfrm>
              <a:off x="-818240" y="41276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7"/>
            <p:cNvSpPr/>
            <p:nvPr/>
          </p:nvSpPr>
          <p:spPr>
            <a:xfrm>
              <a:off x="-818240" y="43934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7"/>
            <p:cNvSpPr/>
            <p:nvPr/>
          </p:nvSpPr>
          <p:spPr>
            <a:xfrm>
              <a:off x="-818240" y="465915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9" name="Google Shape;249;p27"/>
          <p:cNvSpPr txBox="1"/>
          <p:nvPr>
            <p:ph idx="4294967295" type="title"/>
          </p:nvPr>
        </p:nvSpPr>
        <p:spPr>
          <a:xfrm>
            <a:off x="518850" y="331525"/>
            <a:ext cx="34563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0000"/>
                </a:solidFill>
              </a:rPr>
              <a:t>Girl Scout Promise</a:t>
            </a:r>
            <a:endParaRPr sz="5000">
              <a:solidFill>
                <a:srgbClr val="11323B"/>
              </a:solidFill>
            </a:endParaRPr>
          </a:p>
        </p:txBody>
      </p:sp>
      <p:pic>
        <p:nvPicPr>
          <p:cNvPr id="250" name="Google Shape;250;p27"/>
          <p:cNvPicPr preferRelativeResize="0"/>
          <p:nvPr/>
        </p:nvPicPr>
        <p:blipFill rotWithShape="1">
          <a:blip r:embed="rId3">
            <a:alphaModFix/>
          </a:blip>
          <a:srcRect b="3104" l="0" r="0" t="3095"/>
          <a:stretch/>
        </p:blipFill>
        <p:spPr>
          <a:xfrm flipH="1">
            <a:off x="203115" y="1456277"/>
            <a:ext cx="3943573" cy="3697124"/>
          </a:xfrm>
          <a:prstGeom prst="rect">
            <a:avLst/>
          </a:prstGeom>
          <a:noFill/>
          <a:ln>
            <a:noFill/>
          </a:ln>
        </p:spPr>
      </p:pic>
      <p:sp>
        <p:nvSpPr>
          <p:cNvPr id="251" name="Google Shape;251;p27"/>
          <p:cNvSpPr txBox="1"/>
          <p:nvPr/>
        </p:nvSpPr>
        <p:spPr>
          <a:xfrm>
            <a:off x="491900" y="2225175"/>
            <a:ext cx="3252600" cy="1612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1" lang="en" sz="1800" u="none" cap="none" strike="noStrike">
                <a:solidFill>
                  <a:srgbClr val="F3F3F3"/>
                </a:solidFill>
                <a:latin typeface="Economica"/>
                <a:ea typeface="Economica"/>
                <a:cs typeface="Economica"/>
                <a:sym typeface="Economica"/>
              </a:rPr>
              <a:t>On my honor, I will try:</a:t>
            </a:r>
            <a:endParaRPr i="1"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Economica"/>
                <a:ea typeface="Economica"/>
                <a:cs typeface="Economica"/>
                <a:sym typeface="Economica"/>
              </a:rPr>
              <a:t>To serve God and my country,</a:t>
            </a:r>
            <a:endParaRPr i="0"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Economica"/>
                <a:ea typeface="Economica"/>
                <a:cs typeface="Economica"/>
                <a:sym typeface="Economica"/>
              </a:rPr>
              <a:t>To help people at all times, </a:t>
            </a:r>
            <a:endParaRPr i="0"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Economica"/>
                <a:ea typeface="Economica"/>
                <a:cs typeface="Economica"/>
                <a:sym typeface="Economica"/>
              </a:rPr>
              <a:t>And to live by the </a:t>
            </a:r>
            <a:endParaRPr i="0"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Economica"/>
                <a:ea typeface="Economica"/>
                <a:cs typeface="Economica"/>
                <a:sym typeface="Economica"/>
              </a:rPr>
              <a:t>Girl Scout Law.</a:t>
            </a:r>
            <a:endParaRPr i="0" sz="1800" u="none" cap="none" strike="noStrike">
              <a:solidFill>
                <a:srgbClr val="F3F3F3"/>
              </a:solidFill>
              <a:latin typeface="Economica"/>
              <a:ea typeface="Economica"/>
              <a:cs typeface="Economica"/>
              <a:sym typeface="Economica"/>
            </a:endParaRPr>
          </a:p>
        </p:txBody>
      </p:sp>
      <p:pic>
        <p:nvPicPr>
          <p:cNvPr id="252" name="Google Shape;252;p27"/>
          <p:cNvPicPr preferRelativeResize="0"/>
          <p:nvPr/>
        </p:nvPicPr>
        <p:blipFill rotWithShape="1">
          <a:blip r:embed="rId4">
            <a:alphaModFix/>
          </a:blip>
          <a:srcRect b="0" l="0" r="0" t="0"/>
          <a:stretch/>
        </p:blipFill>
        <p:spPr>
          <a:xfrm>
            <a:off x="2803348" y="3326583"/>
            <a:ext cx="1343352" cy="1343352"/>
          </a:xfrm>
          <a:prstGeom prst="rect">
            <a:avLst/>
          </a:prstGeom>
          <a:noFill/>
          <a:ln>
            <a:noFill/>
          </a:ln>
        </p:spPr>
      </p:pic>
      <p:pic>
        <p:nvPicPr>
          <p:cNvPr descr="Sisters Madison and Samantha say and sign the Girl Scout Promise." id="253" name="Google Shape;253;p27" title="Girl Scout Promise in Sign Language">
            <a:hlinkClick r:id="rId5"/>
          </p:cNvPr>
          <p:cNvPicPr preferRelativeResize="0"/>
          <p:nvPr/>
        </p:nvPicPr>
        <p:blipFill>
          <a:blip r:embed="rId6">
            <a:alphaModFix/>
          </a:blip>
          <a:stretch>
            <a:fillRect/>
          </a:stretch>
        </p:blipFill>
        <p:spPr>
          <a:xfrm>
            <a:off x="4214663" y="858938"/>
            <a:ext cx="4572000" cy="3429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257" name="Shape 257"/>
        <p:cNvGrpSpPr/>
        <p:nvPr/>
      </p:nvGrpSpPr>
      <p:grpSpPr>
        <a:xfrm>
          <a:off x="0" y="0"/>
          <a:ext cx="0" cy="0"/>
          <a:chOff x="0" y="0"/>
          <a:chExt cx="0" cy="0"/>
        </a:xfrm>
      </p:grpSpPr>
      <p:pic>
        <p:nvPicPr>
          <p:cNvPr id="258" name="Google Shape;258;p28"/>
          <p:cNvPicPr preferRelativeResize="0"/>
          <p:nvPr/>
        </p:nvPicPr>
        <p:blipFill rotWithShape="1">
          <a:blip r:embed="rId3">
            <a:alphaModFix/>
          </a:blip>
          <a:srcRect b="0" l="21743" r="21749" t="3558"/>
          <a:stretch/>
        </p:blipFill>
        <p:spPr>
          <a:xfrm>
            <a:off x="518850" y="2141675"/>
            <a:ext cx="1653573" cy="2405998"/>
          </a:xfrm>
          <a:prstGeom prst="rect">
            <a:avLst/>
          </a:prstGeom>
          <a:noFill/>
          <a:ln>
            <a:noFill/>
          </a:ln>
        </p:spPr>
      </p:pic>
      <p:sp>
        <p:nvSpPr>
          <p:cNvPr id="259" name="Google Shape;259;p28"/>
          <p:cNvSpPr txBox="1"/>
          <p:nvPr>
            <p:ph idx="4294967295" type="title"/>
          </p:nvPr>
        </p:nvSpPr>
        <p:spPr>
          <a:xfrm>
            <a:off x="518850" y="255325"/>
            <a:ext cx="8135100" cy="1842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0000"/>
                </a:solidFill>
              </a:rPr>
              <a:t>Animal Helper Badge</a:t>
            </a:r>
            <a:endParaRPr sz="3600">
              <a:solidFill>
                <a:srgbClr val="FF0000"/>
              </a:solidFill>
            </a:endParaRPr>
          </a:p>
          <a:p>
            <a:pPr indent="0" lvl="0" marL="0" rtl="0" algn="l">
              <a:lnSpc>
                <a:spcPct val="80000"/>
              </a:lnSpc>
              <a:spcBef>
                <a:spcPts val="0"/>
              </a:spcBef>
              <a:spcAft>
                <a:spcPts val="0"/>
              </a:spcAft>
              <a:buNone/>
            </a:pPr>
            <a:r>
              <a:t/>
            </a:r>
            <a:endParaRPr b="0" sz="1400"/>
          </a:p>
          <a:p>
            <a:pPr indent="0" lvl="0" marL="0" rtl="0" algn="l">
              <a:lnSpc>
                <a:spcPct val="80000"/>
              </a:lnSpc>
              <a:spcBef>
                <a:spcPts val="0"/>
              </a:spcBef>
              <a:spcAft>
                <a:spcPts val="0"/>
              </a:spcAft>
              <a:buClr>
                <a:schemeClr val="dk2"/>
              </a:buClr>
              <a:buSzPts val="2100"/>
              <a:buFont typeface="Arial"/>
              <a:buNone/>
            </a:pPr>
            <a:r>
              <a:rPr b="0" lang="en" sz="1400">
                <a:solidFill>
                  <a:srgbClr val="FFFFFF"/>
                </a:solidFill>
              </a:rPr>
              <a:t>Animals have always provided humans with food, clothing, and transportation, but today they’re also trained to help people with disabilities, find people who are lost, and event discover tumors. And, of course, animals offer us companionship, love, and sheer joy. Girls will learn about the many ways animals help humans.</a:t>
            </a:r>
            <a:endParaRPr sz="3900">
              <a:solidFill>
                <a:srgbClr val="FFFFFF"/>
              </a:solidFill>
            </a:endParaRPr>
          </a:p>
        </p:txBody>
      </p:sp>
      <p:sp>
        <p:nvSpPr>
          <p:cNvPr id="260" name="Google Shape;260;p28"/>
          <p:cNvSpPr txBox="1"/>
          <p:nvPr>
            <p:ph idx="4294967295" type="body"/>
          </p:nvPr>
        </p:nvSpPr>
        <p:spPr>
          <a:xfrm>
            <a:off x="2647950" y="2378875"/>
            <a:ext cx="5877000" cy="2042100"/>
          </a:xfrm>
          <a:prstGeom prst="rect">
            <a:avLst/>
          </a:prstGeom>
          <a:noFill/>
          <a:ln>
            <a:noFill/>
          </a:ln>
        </p:spPr>
        <p:txBody>
          <a:bodyPr anchorCtr="0" anchor="t" bIns="34275" lIns="68575" spcFirstLastPara="1" rIns="68575" wrap="square" tIns="34275">
            <a:noAutofit/>
          </a:bodyPr>
          <a:lstStyle/>
          <a:p>
            <a:pPr indent="-393700" lvl="0" marL="381000" rtl="0" algn="l">
              <a:lnSpc>
                <a:spcPct val="80000"/>
              </a:lnSpc>
              <a:spcBef>
                <a:spcPts val="0"/>
              </a:spcBef>
              <a:spcAft>
                <a:spcPts val="0"/>
              </a:spcAft>
              <a:buClr>
                <a:srgbClr val="FFFFFF"/>
              </a:buClr>
              <a:buSzPts val="2400"/>
              <a:buFont typeface="Raleway"/>
              <a:buAutoNum type="arabicPeriod"/>
            </a:pPr>
            <a:r>
              <a:rPr b="1" lang="en" sz="1400">
                <a:solidFill>
                  <a:srgbClr val="FFFFFF"/>
                </a:solidFill>
                <a:latin typeface="Raleway"/>
                <a:ea typeface="Raleway"/>
                <a:cs typeface="Raleway"/>
                <a:sym typeface="Raleway"/>
              </a:rPr>
              <a:t>Explore the connection between humans and animals</a:t>
            </a:r>
            <a:endParaRPr b="1" sz="1400">
              <a:solidFill>
                <a:srgbClr val="FFFFFF"/>
              </a:solidFill>
              <a:latin typeface="Raleway"/>
              <a:ea typeface="Raleway"/>
              <a:cs typeface="Raleway"/>
              <a:sym typeface="Raleway"/>
            </a:endParaRPr>
          </a:p>
          <a:p>
            <a:pPr indent="-393700" lvl="0" marL="381000" rtl="0" algn="l">
              <a:lnSpc>
                <a:spcPct val="80000"/>
              </a:lnSpc>
              <a:spcBef>
                <a:spcPts val="800"/>
              </a:spcBef>
              <a:spcAft>
                <a:spcPts val="0"/>
              </a:spcAft>
              <a:buClr>
                <a:srgbClr val="FFFFFF"/>
              </a:buClr>
              <a:buSzPts val="2400"/>
              <a:buFont typeface="Raleway"/>
              <a:buAutoNum type="arabicPeriod"/>
            </a:pPr>
            <a:r>
              <a:rPr b="1" lang="en" sz="1400">
                <a:solidFill>
                  <a:srgbClr val="FFFFFF"/>
                </a:solidFill>
                <a:latin typeface="Raleway"/>
                <a:ea typeface="Raleway"/>
                <a:cs typeface="Raleway"/>
                <a:sym typeface="Raleway"/>
              </a:rPr>
              <a:t>Find out how animals help keep people safe</a:t>
            </a:r>
            <a:endParaRPr b="1" sz="1400">
              <a:solidFill>
                <a:srgbClr val="FFFFFF"/>
              </a:solidFill>
              <a:latin typeface="Raleway"/>
              <a:ea typeface="Raleway"/>
              <a:cs typeface="Raleway"/>
              <a:sym typeface="Raleway"/>
            </a:endParaRPr>
          </a:p>
          <a:p>
            <a:pPr indent="-393700" lvl="0" marL="381000" rtl="0" algn="l">
              <a:lnSpc>
                <a:spcPct val="80000"/>
              </a:lnSpc>
              <a:spcBef>
                <a:spcPts val="800"/>
              </a:spcBef>
              <a:spcAft>
                <a:spcPts val="0"/>
              </a:spcAft>
              <a:buClr>
                <a:srgbClr val="FFFFFF"/>
              </a:buClr>
              <a:buSzPts val="2400"/>
              <a:buFont typeface="Raleway"/>
              <a:buAutoNum type="arabicPeriod"/>
            </a:pPr>
            <a:r>
              <a:rPr b="1" lang="en" sz="1400">
                <a:solidFill>
                  <a:srgbClr val="FFFFFF"/>
                </a:solidFill>
                <a:latin typeface="Raleway"/>
                <a:ea typeface="Raleway"/>
                <a:cs typeface="Raleway"/>
                <a:sym typeface="Raleway"/>
              </a:rPr>
              <a:t>Know how animals help people emotionally</a:t>
            </a:r>
            <a:endParaRPr b="1" sz="1400">
              <a:solidFill>
                <a:srgbClr val="FFFFFF"/>
              </a:solidFill>
              <a:latin typeface="Raleway"/>
              <a:ea typeface="Raleway"/>
              <a:cs typeface="Raleway"/>
              <a:sym typeface="Raleway"/>
            </a:endParaRPr>
          </a:p>
          <a:p>
            <a:pPr indent="-393700" lvl="0" marL="381000" rtl="0" algn="l">
              <a:lnSpc>
                <a:spcPct val="80000"/>
              </a:lnSpc>
              <a:spcBef>
                <a:spcPts val="800"/>
              </a:spcBef>
              <a:spcAft>
                <a:spcPts val="0"/>
              </a:spcAft>
              <a:buClr>
                <a:srgbClr val="FFFFFF"/>
              </a:buClr>
              <a:buSzPts val="2400"/>
              <a:buFont typeface="Raleway"/>
              <a:buAutoNum type="arabicPeriod"/>
            </a:pPr>
            <a:r>
              <a:rPr b="1" lang="en" sz="1400">
                <a:solidFill>
                  <a:srgbClr val="FFFFFF"/>
                </a:solidFill>
                <a:latin typeface="Raleway"/>
                <a:ea typeface="Raleway"/>
                <a:cs typeface="Raleway"/>
                <a:sym typeface="Raleway"/>
              </a:rPr>
              <a:t>Check out how animals help people with disabilities</a:t>
            </a:r>
            <a:endParaRPr b="1" sz="1400">
              <a:solidFill>
                <a:srgbClr val="FFFFFF"/>
              </a:solidFill>
              <a:latin typeface="Raleway"/>
              <a:ea typeface="Raleway"/>
              <a:cs typeface="Raleway"/>
              <a:sym typeface="Raleway"/>
            </a:endParaRPr>
          </a:p>
          <a:p>
            <a:pPr indent="-393700" lvl="0" marL="381000" rtl="0" algn="l">
              <a:lnSpc>
                <a:spcPct val="80000"/>
              </a:lnSpc>
              <a:spcBef>
                <a:spcPts val="800"/>
              </a:spcBef>
              <a:spcAft>
                <a:spcPts val="1600"/>
              </a:spcAft>
              <a:buClr>
                <a:srgbClr val="FFFFFF"/>
              </a:buClr>
              <a:buSzPts val="2400"/>
              <a:buFont typeface="Raleway"/>
              <a:buAutoNum type="arabicPeriod"/>
            </a:pPr>
            <a:r>
              <a:rPr b="1" lang="en" sz="1400">
                <a:solidFill>
                  <a:srgbClr val="FFFFFF"/>
                </a:solidFill>
                <a:latin typeface="Raleway"/>
                <a:ea typeface="Raleway"/>
                <a:cs typeface="Raleway"/>
                <a:sym typeface="Raleway"/>
              </a:rPr>
              <a:t>Look at how animals might help us in the future</a:t>
            </a:r>
            <a:endParaRPr b="1" sz="1400">
              <a:solidFill>
                <a:srgbClr val="FFFFFF"/>
              </a:solidFill>
              <a:latin typeface="Raleway"/>
              <a:ea typeface="Raleway"/>
              <a:cs typeface="Raleway"/>
              <a:sym typeface="Raleway"/>
            </a:endParaRPr>
          </a:p>
        </p:txBody>
      </p:sp>
      <p:pic>
        <p:nvPicPr>
          <p:cNvPr id="261" name="Google Shape;261;p28"/>
          <p:cNvPicPr preferRelativeResize="0"/>
          <p:nvPr/>
        </p:nvPicPr>
        <p:blipFill rotWithShape="1">
          <a:blip r:embed="rId4">
            <a:alphaModFix/>
          </a:blip>
          <a:srcRect b="3104" l="0" r="0" t="3095"/>
          <a:stretch/>
        </p:blipFill>
        <p:spPr>
          <a:xfrm flipH="1">
            <a:off x="1788850" y="4199075"/>
            <a:ext cx="515451" cy="483224"/>
          </a:xfrm>
          <a:prstGeom prst="rect">
            <a:avLst/>
          </a:prstGeom>
          <a:noFill/>
          <a:ln>
            <a:noFill/>
          </a:ln>
        </p:spPr>
      </p:pic>
      <p:grpSp>
        <p:nvGrpSpPr>
          <p:cNvPr id="262" name="Google Shape;262;p28"/>
          <p:cNvGrpSpPr/>
          <p:nvPr/>
        </p:nvGrpSpPr>
        <p:grpSpPr>
          <a:xfrm>
            <a:off x="6821488" y="191878"/>
            <a:ext cx="2328000" cy="710375"/>
            <a:chOff x="6821488" y="4154278"/>
            <a:chExt cx="2328000" cy="710375"/>
          </a:xfrm>
        </p:grpSpPr>
        <p:sp>
          <p:nvSpPr>
            <p:cNvPr id="263" name="Google Shape;263;p28"/>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8"/>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8"/>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9"/>
          <p:cNvSpPr txBox="1"/>
          <p:nvPr>
            <p:ph type="title"/>
          </p:nvPr>
        </p:nvSpPr>
        <p:spPr>
          <a:xfrm>
            <a:off x="215375" y="483825"/>
            <a:ext cx="4045200" cy="178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solidFill>
                  <a:srgbClr val="FF0000"/>
                </a:solidFill>
              </a:rPr>
              <a:t>Icebreaker:</a:t>
            </a:r>
            <a:endParaRPr b="1">
              <a:solidFill>
                <a:srgbClr val="FF0000"/>
              </a:solidFill>
            </a:endParaRPr>
          </a:p>
        </p:txBody>
      </p:sp>
      <p:sp>
        <p:nvSpPr>
          <p:cNvPr id="271" name="Google Shape;271;p29"/>
          <p:cNvSpPr txBox="1"/>
          <p:nvPr>
            <p:ph idx="1" type="subTitle"/>
          </p:nvPr>
        </p:nvSpPr>
        <p:spPr>
          <a:xfrm>
            <a:off x="215375" y="2323551"/>
            <a:ext cx="4045200" cy="15741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Clr>
                <a:schemeClr val="dk2"/>
              </a:buClr>
              <a:buSzPts val="2100"/>
              <a:buFont typeface="Arial"/>
              <a:buNone/>
            </a:pPr>
            <a:r>
              <a:rPr lang="en" sz="1800">
                <a:latin typeface="Raleway"/>
                <a:ea typeface="Raleway"/>
                <a:cs typeface="Raleway"/>
                <a:sym typeface="Raleway"/>
              </a:rPr>
              <a:t>Do you own any pets?</a:t>
            </a:r>
            <a:endParaRPr sz="1800">
              <a:latin typeface="Raleway"/>
              <a:ea typeface="Raleway"/>
              <a:cs typeface="Raleway"/>
              <a:sym typeface="Raleway"/>
            </a:endParaRPr>
          </a:p>
          <a:p>
            <a:pPr indent="0" lvl="0" marL="0" rtl="0" algn="ctr">
              <a:lnSpc>
                <a:spcPct val="90000"/>
              </a:lnSpc>
              <a:spcBef>
                <a:spcPts val="800"/>
              </a:spcBef>
              <a:spcAft>
                <a:spcPts val="0"/>
              </a:spcAft>
              <a:buClr>
                <a:schemeClr val="dk2"/>
              </a:buClr>
              <a:buSzPts val="2100"/>
              <a:buFont typeface="Arial"/>
              <a:buNone/>
            </a:pPr>
            <a:r>
              <a:rPr lang="en" sz="1800">
                <a:latin typeface="Raleway"/>
                <a:ea typeface="Raleway"/>
                <a:cs typeface="Raleway"/>
                <a:sym typeface="Raleway"/>
              </a:rPr>
              <a:t>If you could own any animal as a pet, what would it be and why?</a:t>
            </a:r>
            <a:endParaRPr sz="2800">
              <a:latin typeface="Raleway"/>
              <a:ea typeface="Raleway"/>
              <a:cs typeface="Raleway"/>
              <a:sym typeface="Raleway"/>
            </a:endParaRPr>
          </a:p>
        </p:txBody>
      </p:sp>
      <p:pic>
        <p:nvPicPr>
          <p:cNvPr id="272" name="Google Shape;272;p29"/>
          <p:cNvPicPr preferRelativeResize="0"/>
          <p:nvPr/>
        </p:nvPicPr>
        <p:blipFill rotWithShape="1">
          <a:blip r:embed="rId3">
            <a:alphaModFix/>
          </a:blip>
          <a:srcRect b="0" l="15566" r="17766" t="0"/>
          <a:stretch/>
        </p:blipFill>
        <p:spPr>
          <a:xfrm>
            <a:off x="4572000" y="0"/>
            <a:ext cx="4572000" cy="5143500"/>
          </a:xfrm>
          <a:prstGeom prst="rect">
            <a:avLst/>
          </a:prstGeom>
          <a:noFill/>
          <a:ln>
            <a:noFill/>
          </a:ln>
        </p:spPr>
      </p:pic>
      <p:pic>
        <p:nvPicPr>
          <p:cNvPr id="273" name="Google Shape;273;p29"/>
          <p:cNvPicPr preferRelativeResize="0"/>
          <p:nvPr/>
        </p:nvPicPr>
        <p:blipFill rotWithShape="1">
          <a:blip r:embed="rId4">
            <a:alphaModFix/>
          </a:blip>
          <a:srcRect b="3104" l="0" r="0" t="3095"/>
          <a:stretch/>
        </p:blipFill>
        <p:spPr>
          <a:xfrm flipH="1">
            <a:off x="7567737" y="3711525"/>
            <a:ext cx="1275049" cy="119539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277" name="Shape 277"/>
        <p:cNvGrpSpPr/>
        <p:nvPr/>
      </p:nvGrpSpPr>
      <p:grpSpPr>
        <a:xfrm>
          <a:off x="0" y="0"/>
          <a:ext cx="0" cy="0"/>
          <a:chOff x="0" y="0"/>
          <a:chExt cx="0" cy="0"/>
        </a:xfrm>
      </p:grpSpPr>
      <p:sp>
        <p:nvSpPr>
          <p:cNvPr id="278" name="Google Shape;278;p30"/>
          <p:cNvSpPr txBox="1"/>
          <p:nvPr>
            <p:ph idx="4294967295" type="title"/>
          </p:nvPr>
        </p:nvSpPr>
        <p:spPr>
          <a:xfrm>
            <a:off x="518850" y="407725"/>
            <a:ext cx="4269300" cy="10698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0000"/>
                </a:solidFill>
              </a:rPr>
              <a:t>How do you think dogs were domesticated?</a:t>
            </a:r>
            <a:endParaRPr sz="3800">
              <a:solidFill>
                <a:srgbClr val="11323B"/>
              </a:solidFill>
            </a:endParaRPr>
          </a:p>
        </p:txBody>
      </p:sp>
      <p:sp>
        <p:nvSpPr>
          <p:cNvPr id="279" name="Google Shape;279;p30"/>
          <p:cNvSpPr txBox="1"/>
          <p:nvPr>
            <p:ph idx="4294967295" type="subTitle"/>
          </p:nvPr>
        </p:nvSpPr>
        <p:spPr>
          <a:xfrm>
            <a:off x="518850" y="1332950"/>
            <a:ext cx="3560700" cy="2290200"/>
          </a:xfrm>
          <a:prstGeom prst="rect">
            <a:avLst/>
          </a:prstGeom>
        </p:spPr>
        <p:txBody>
          <a:bodyPr anchorCtr="0" anchor="t" bIns="91425" lIns="91425" spcFirstLastPara="1" rIns="91425" wrap="square" tIns="91425">
            <a:noAutofit/>
          </a:bodyPr>
          <a:lstStyle/>
          <a:p>
            <a:pPr indent="0" lvl="0" marL="0" rtl="0" algn="l">
              <a:lnSpc>
                <a:spcPct val="90000"/>
              </a:lnSpc>
              <a:spcBef>
                <a:spcPts val="800"/>
              </a:spcBef>
              <a:spcAft>
                <a:spcPts val="0"/>
              </a:spcAft>
              <a:buNone/>
            </a:pPr>
            <a:r>
              <a:rPr b="1" lang="en">
                <a:solidFill>
                  <a:srgbClr val="FFFFFF"/>
                </a:solidFill>
                <a:latin typeface="Raleway"/>
                <a:ea typeface="Raleway"/>
                <a:cs typeface="Raleway"/>
                <a:sym typeface="Raleway"/>
              </a:rPr>
              <a:t>Any guesses before              watching the video?</a:t>
            </a:r>
            <a:endParaRPr b="1">
              <a:solidFill>
                <a:srgbClr val="FFFFFF"/>
              </a:solidFill>
              <a:latin typeface="Raleway"/>
              <a:ea typeface="Raleway"/>
              <a:cs typeface="Raleway"/>
              <a:sym typeface="Raleway"/>
            </a:endParaRPr>
          </a:p>
          <a:p>
            <a:pPr indent="-152400" lvl="0" marL="177800" rtl="0" algn="l">
              <a:lnSpc>
                <a:spcPct val="70000"/>
              </a:lnSpc>
              <a:spcBef>
                <a:spcPts val="1600"/>
              </a:spcBef>
              <a:spcAft>
                <a:spcPts val="0"/>
              </a:spcAft>
              <a:buClr>
                <a:srgbClr val="FFFFFF"/>
              </a:buClr>
              <a:buSzPts val="1400"/>
              <a:buFont typeface="Raleway"/>
              <a:buChar char="•"/>
            </a:pPr>
            <a:r>
              <a:rPr lang="en" sz="1400">
                <a:solidFill>
                  <a:srgbClr val="FFFFFF"/>
                </a:solidFill>
                <a:latin typeface="Raleway"/>
                <a:ea typeface="Raleway"/>
                <a:cs typeface="Raleway"/>
                <a:sym typeface="Raleway"/>
              </a:rPr>
              <a:t>Survival of the friendliest!</a:t>
            </a:r>
            <a:endParaRPr sz="1400">
              <a:solidFill>
                <a:srgbClr val="FFFFFF"/>
              </a:solidFill>
              <a:latin typeface="Raleway"/>
              <a:ea typeface="Raleway"/>
              <a:cs typeface="Raleway"/>
              <a:sym typeface="Raleway"/>
            </a:endParaRPr>
          </a:p>
          <a:p>
            <a:pPr indent="-152400" lvl="0" marL="177800" rtl="0" algn="l">
              <a:lnSpc>
                <a:spcPct val="70000"/>
              </a:lnSpc>
              <a:spcBef>
                <a:spcPts val="800"/>
              </a:spcBef>
              <a:spcAft>
                <a:spcPts val="0"/>
              </a:spcAft>
              <a:buClr>
                <a:srgbClr val="FFFFFF"/>
              </a:buClr>
              <a:buSzPts val="1400"/>
              <a:buFont typeface="Raleway"/>
              <a:buChar char="•"/>
            </a:pPr>
            <a:r>
              <a:rPr lang="en" sz="1400">
                <a:solidFill>
                  <a:srgbClr val="FFFFFF"/>
                </a:solidFill>
                <a:latin typeface="Raleway"/>
                <a:ea typeface="Raleway"/>
                <a:cs typeface="Raleway"/>
                <a:sym typeface="Raleway"/>
              </a:rPr>
              <a:t>Friendlier dogs or wolves had an advantage, so they blended with humans!</a:t>
            </a:r>
            <a:endParaRPr sz="1400">
              <a:solidFill>
                <a:srgbClr val="FFFFFF"/>
              </a:solidFill>
              <a:latin typeface="Raleway"/>
              <a:ea typeface="Raleway"/>
              <a:cs typeface="Raleway"/>
              <a:sym typeface="Raleway"/>
            </a:endParaRPr>
          </a:p>
          <a:p>
            <a:pPr indent="-152400" lvl="0" marL="177800" rtl="0" algn="l">
              <a:lnSpc>
                <a:spcPct val="70000"/>
              </a:lnSpc>
              <a:spcBef>
                <a:spcPts val="800"/>
              </a:spcBef>
              <a:spcAft>
                <a:spcPts val="0"/>
              </a:spcAft>
              <a:buClr>
                <a:srgbClr val="FFFFFF"/>
              </a:buClr>
              <a:buSzPts val="1400"/>
              <a:buFont typeface="Raleway"/>
              <a:buChar char="•"/>
            </a:pPr>
            <a:r>
              <a:rPr lang="en" sz="1400">
                <a:solidFill>
                  <a:srgbClr val="FFFFFF"/>
                </a:solidFill>
                <a:latin typeface="Raleway"/>
                <a:ea typeface="Raleway"/>
                <a:cs typeface="Raleway"/>
                <a:sym typeface="Raleway"/>
              </a:rPr>
              <a:t>May have been good at picking up human cues</a:t>
            </a:r>
            <a:endParaRPr sz="1400">
              <a:solidFill>
                <a:srgbClr val="FFFFFF"/>
              </a:solidFill>
              <a:latin typeface="Raleway"/>
              <a:ea typeface="Raleway"/>
              <a:cs typeface="Raleway"/>
              <a:sym typeface="Raleway"/>
            </a:endParaRPr>
          </a:p>
          <a:p>
            <a:pPr indent="-152400" lvl="0" marL="177800" rtl="0" algn="l">
              <a:lnSpc>
                <a:spcPct val="70000"/>
              </a:lnSpc>
              <a:spcBef>
                <a:spcPts val="800"/>
              </a:spcBef>
              <a:spcAft>
                <a:spcPts val="0"/>
              </a:spcAft>
              <a:buClr>
                <a:srgbClr val="FFFFFF"/>
              </a:buClr>
              <a:buSzPts val="1400"/>
              <a:buFont typeface="Raleway"/>
              <a:buChar char="•"/>
            </a:pPr>
            <a:r>
              <a:rPr lang="en" sz="1400">
                <a:solidFill>
                  <a:srgbClr val="FFFFFF"/>
                </a:solidFill>
                <a:latin typeface="Raleway"/>
                <a:ea typeface="Raleway"/>
                <a:cs typeface="Raleway"/>
                <a:sym typeface="Raleway"/>
              </a:rPr>
              <a:t>Have learned to use humans to solve problems rather than to rely on each other</a:t>
            </a:r>
            <a:endParaRPr sz="1400">
              <a:solidFill>
                <a:srgbClr val="FFFFFF"/>
              </a:solidFill>
              <a:latin typeface="Raleway"/>
              <a:ea typeface="Raleway"/>
              <a:cs typeface="Raleway"/>
              <a:sym typeface="Raleway"/>
            </a:endParaRPr>
          </a:p>
          <a:p>
            <a:pPr indent="-152400" lvl="0" marL="177800" rtl="0" algn="l">
              <a:lnSpc>
                <a:spcPct val="70000"/>
              </a:lnSpc>
              <a:spcBef>
                <a:spcPts val="800"/>
              </a:spcBef>
              <a:spcAft>
                <a:spcPts val="0"/>
              </a:spcAft>
              <a:buClr>
                <a:srgbClr val="FFFFFF"/>
              </a:buClr>
              <a:buSzPts val="1400"/>
              <a:buFont typeface="Raleway"/>
              <a:buChar char="•"/>
            </a:pPr>
            <a:r>
              <a:rPr lang="en" sz="1400">
                <a:solidFill>
                  <a:srgbClr val="FFFFFF"/>
                </a:solidFill>
                <a:latin typeface="Raleway"/>
                <a:ea typeface="Raleway"/>
                <a:cs typeface="Raleway"/>
                <a:sym typeface="Raleway"/>
              </a:rPr>
              <a:t>Now, if you and your dog gaze lovingly into each other’s eyes, your brains secrete oxytocin (hormone associated with maternal bonding and trust!)</a:t>
            </a:r>
            <a:endParaRPr sz="1400">
              <a:solidFill>
                <a:srgbClr val="FFFFFF"/>
              </a:solidFill>
              <a:latin typeface="Raleway"/>
              <a:ea typeface="Raleway"/>
              <a:cs typeface="Raleway"/>
              <a:sym typeface="Raleway"/>
            </a:endParaRPr>
          </a:p>
        </p:txBody>
      </p:sp>
      <p:pic>
        <p:nvPicPr>
          <p:cNvPr descr="Trace the history of how wolves, one of humanity’s oldest rivals, evolved into the domesticated dogs we call “man’s best friend.”&#10;&#10;--&#10;&#10;Since their emergence over 200,000 years ago, modern humans have established communities all over the planet. But they didn’t do it alone. Whatever corner of the globe you find humans in today, you’re likely to find another species as well: dogs. So how did one of our oldest rivals, the wolf, evolve into man’s best friend? David Ian Howe traces the history of humanity’s first domesticated animal. &#10;&#10;Lesson by David Ian Howe, directed by Cabong Studios.&#10;&#10;Sign up for our newsletter: http://bit.ly/TEDEdNewsletter&#10;Support us on Patreon: http://bit.ly/TEDEdPatreon&#10;Follow us on Facebook: http://bit.ly/TEDEdFacebook&#10;Find us on Twitter: http://bit.ly/TEDEdTwitter&#10;Peep us on Instagram: http://bit.ly/TEDEdInstagram&#10;View full lesson: https://ed.ted.com/lessons/a-brief-history-of-dogs-david-ian-howe&#10;&#10;Thank you so much to our patrons for your support! Without you this video would not be possible! Javier Lara Rosado, Jerry Yang, Shubham Arora, Sebastian Regez, Danielle Downs, Clovis Norroy, Liz Candee, Vinh-Thuy Nguyen, Amy Lopez, SANG HAN, Aries SW, Sebastiaan Hols, João Henrique Rodrigues, Annastasshia Ames, Livia-Alexandra Sarban, Lee, Karthik Balsubramanian, Mathew Samuel, Turine Tran, Ido brown, Nathaniel Lupus, Anthony Benedict, Helen Lee, Minh Tran, Sami Khan, John Hong, Abeer Rajbeen, Yambu Ganesh Shaw, Aline de Paula Zillig, ml cohen, Ritul Raghavan, Mada Arslan, Nathan Giusti, Steven Razey, paul g mohney, Marisa Miller, Xavier dupont, Eliza Cram, David Lucsanyi, Vack91, calista , Mickey Mikeworth, Khalid AlAli, June Reiling, Jai Prasanth, Connor Ross McIntyre, Michele Lynn Rose, Elija Peterson, Kaitlyn Holland and Scott Markley." id="280" name="Google Shape;280;p30" title="A brief history of dogs - David Ian Howe">
            <a:hlinkClick r:id="rId3"/>
          </p:cNvPr>
          <p:cNvPicPr preferRelativeResize="0"/>
          <p:nvPr/>
        </p:nvPicPr>
        <p:blipFill>
          <a:blip r:embed="rId4">
            <a:alphaModFix/>
          </a:blip>
          <a:stretch>
            <a:fillRect/>
          </a:stretch>
        </p:blipFill>
        <p:spPr>
          <a:xfrm>
            <a:off x="4233050" y="1361650"/>
            <a:ext cx="4572000" cy="3429000"/>
          </a:xfrm>
          <a:prstGeom prst="rect">
            <a:avLst/>
          </a:prstGeom>
          <a:noFill/>
          <a:ln>
            <a:noFill/>
          </a:ln>
        </p:spPr>
      </p:pic>
      <p:pic>
        <p:nvPicPr>
          <p:cNvPr id="281" name="Google Shape;281;p30"/>
          <p:cNvPicPr preferRelativeResize="0"/>
          <p:nvPr/>
        </p:nvPicPr>
        <p:blipFill>
          <a:blip r:embed="rId5">
            <a:alphaModFix/>
          </a:blip>
          <a:stretch>
            <a:fillRect/>
          </a:stretch>
        </p:blipFill>
        <p:spPr>
          <a:xfrm>
            <a:off x="7961975" y="485275"/>
            <a:ext cx="843075" cy="843075"/>
          </a:xfrm>
          <a:prstGeom prst="rect">
            <a:avLst/>
          </a:prstGeom>
          <a:noFill/>
          <a:ln>
            <a:noFill/>
          </a:ln>
        </p:spPr>
      </p:pic>
      <p:pic>
        <p:nvPicPr>
          <p:cNvPr id="282" name="Google Shape;282;p30"/>
          <p:cNvPicPr preferRelativeResize="0"/>
          <p:nvPr/>
        </p:nvPicPr>
        <p:blipFill>
          <a:blip r:embed="rId5">
            <a:alphaModFix/>
          </a:blip>
          <a:stretch>
            <a:fillRect/>
          </a:stretch>
        </p:blipFill>
        <p:spPr>
          <a:xfrm>
            <a:off x="6911725" y="146275"/>
            <a:ext cx="843075" cy="84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1000"/>
                                        <p:tgtEl>
                                          <p:spTgt spid="2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99"/>
        </a:solidFill>
      </p:bgPr>
    </p:bg>
    <p:spTree>
      <p:nvGrpSpPr>
        <p:cNvPr id="286" name="Shape 286"/>
        <p:cNvGrpSpPr/>
        <p:nvPr/>
      </p:nvGrpSpPr>
      <p:grpSpPr>
        <a:xfrm>
          <a:off x="0" y="0"/>
          <a:ext cx="0" cy="0"/>
          <a:chOff x="0" y="0"/>
          <a:chExt cx="0" cy="0"/>
        </a:xfrm>
      </p:grpSpPr>
      <p:sp>
        <p:nvSpPr>
          <p:cNvPr id="287" name="Google Shape;287;p31"/>
          <p:cNvSpPr txBox="1"/>
          <p:nvPr>
            <p:ph idx="4294967295" type="title"/>
          </p:nvPr>
        </p:nvSpPr>
        <p:spPr>
          <a:xfrm>
            <a:off x="916050" y="331525"/>
            <a:ext cx="7311900" cy="843000"/>
          </a:xfrm>
          <a:prstGeom prst="rect">
            <a:avLst/>
          </a:prstGeom>
          <a:noFill/>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0000"/>
                </a:solidFill>
              </a:rPr>
              <a:t>How do you think cats were domesticated?</a:t>
            </a:r>
            <a:endParaRPr sz="3800">
              <a:solidFill>
                <a:srgbClr val="11323B"/>
              </a:solidFill>
            </a:endParaRPr>
          </a:p>
        </p:txBody>
      </p:sp>
      <p:sp>
        <p:nvSpPr>
          <p:cNvPr id="288" name="Google Shape;288;p31"/>
          <p:cNvSpPr txBox="1"/>
          <p:nvPr>
            <p:ph idx="4294967295" type="subTitle"/>
          </p:nvPr>
        </p:nvSpPr>
        <p:spPr>
          <a:xfrm>
            <a:off x="518850" y="1332950"/>
            <a:ext cx="3432000" cy="22902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b="1" lang="en">
                <a:latin typeface="Raleway"/>
                <a:ea typeface="Raleway"/>
                <a:cs typeface="Raleway"/>
                <a:sym typeface="Raleway"/>
              </a:rPr>
              <a:t>Are you surprised by how cats were domesticated?</a:t>
            </a:r>
            <a:endParaRPr b="1">
              <a:latin typeface="Raleway"/>
              <a:ea typeface="Raleway"/>
              <a:cs typeface="Raleway"/>
              <a:sym typeface="Raleway"/>
            </a:endParaRPr>
          </a:p>
          <a:p>
            <a:pPr indent="0" lvl="0" marL="0" rtl="0" algn="l">
              <a:lnSpc>
                <a:spcPct val="80000"/>
              </a:lnSpc>
              <a:spcBef>
                <a:spcPts val="0"/>
              </a:spcBef>
              <a:spcAft>
                <a:spcPts val="0"/>
              </a:spcAft>
              <a:buNone/>
            </a:pPr>
            <a:r>
              <a:t/>
            </a:r>
            <a:endParaRPr b="1">
              <a:latin typeface="Raleway"/>
              <a:ea typeface="Raleway"/>
              <a:cs typeface="Raleway"/>
              <a:sym typeface="Raleway"/>
            </a:endParaRPr>
          </a:p>
          <a:p>
            <a:pPr indent="0" lvl="0" marL="0" rtl="0" algn="l">
              <a:lnSpc>
                <a:spcPct val="80000"/>
              </a:lnSpc>
              <a:spcBef>
                <a:spcPts val="800"/>
              </a:spcBef>
              <a:spcAft>
                <a:spcPts val="0"/>
              </a:spcAft>
              <a:buNone/>
            </a:pPr>
            <a:r>
              <a:rPr b="1" lang="en">
                <a:latin typeface="Raleway"/>
                <a:ea typeface="Raleway"/>
                <a:cs typeface="Raleway"/>
                <a:sym typeface="Raleway"/>
              </a:rPr>
              <a:t>Does your cat wake you up at night? Here might be why!</a:t>
            </a:r>
            <a:endParaRPr sz="1400">
              <a:latin typeface="Raleway"/>
              <a:ea typeface="Raleway"/>
              <a:cs typeface="Raleway"/>
              <a:sym typeface="Raleway"/>
            </a:endParaRPr>
          </a:p>
          <a:p>
            <a:pPr indent="-393700" lvl="0" marL="381000" rtl="0" algn="l">
              <a:lnSpc>
                <a:spcPct val="80000"/>
              </a:lnSpc>
              <a:spcBef>
                <a:spcPts val="800"/>
              </a:spcBef>
              <a:spcAft>
                <a:spcPts val="0"/>
              </a:spcAft>
              <a:buSzPts val="2400"/>
              <a:buFont typeface="Raleway"/>
              <a:buAutoNum type="arabicPeriod"/>
            </a:pPr>
            <a:r>
              <a:rPr lang="en" sz="1400">
                <a:latin typeface="Raleway"/>
                <a:ea typeface="Raleway"/>
                <a:cs typeface="Raleway"/>
                <a:sym typeface="Raleway"/>
              </a:rPr>
              <a:t>Creature of routine</a:t>
            </a:r>
            <a:endParaRPr sz="1400">
              <a:latin typeface="Raleway"/>
              <a:ea typeface="Raleway"/>
              <a:cs typeface="Raleway"/>
              <a:sym typeface="Raleway"/>
            </a:endParaRPr>
          </a:p>
          <a:p>
            <a:pPr indent="-393700" lvl="0" marL="381000" rtl="0" algn="l">
              <a:lnSpc>
                <a:spcPct val="80000"/>
              </a:lnSpc>
              <a:spcBef>
                <a:spcPts val="800"/>
              </a:spcBef>
              <a:spcAft>
                <a:spcPts val="0"/>
              </a:spcAft>
              <a:buSzPts val="2400"/>
              <a:buFont typeface="Raleway"/>
              <a:buAutoNum type="arabicPeriod"/>
            </a:pPr>
            <a:r>
              <a:rPr lang="en" sz="1400">
                <a:latin typeface="Raleway"/>
                <a:ea typeface="Raleway"/>
                <a:cs typeface="Raleway"/>
                <a:sym typeface="Raleway"/>
              </a:rPr>
              <a:t>Knows when you are waking up or are in light sleep</a:t>
            </a:r>
            <a:endParaRPr sz="1400">
              <a:latin typeface="Raleway"/>
              <a:ea typeface="Raleway"/>
              <a:cs typeface="Raleway"/>
              <a:sym typeface="Raleway"/>
            </a:endParaRPr>
          </a:p>
          <a:p>
            <a:pPr indent="-393700" lvl="0" marL="381000" rtl="0" algn="l">
              <a:lnSpc>
                <a:spcPct val="80000"/>
              </a:lnSpc>
              <a:spcBef>
                <a:spcPts val="800"/>
              </a:spcBef>
              <a:spcAft>
                <a:spcPts val="0"/>
              </a:spcAft>
              <a:buSzPts val="2400"/>
              <a:buFont typeface="Raleway"/>
              <a:buAutoNum type="arabicPeriod"/>
            </a:pPr>
            <a:r>
              <a:rPr lang="en" sz="1400">
                <a:latin typeface="Raleway"/>
                <a:ea typeface="Raleway"/>
                <a:cs typeface="Raleway"/>
                <a:sym typeface="Raleway"/>
              </a:rPr>
              <a:t>Hungry in the morning</a:t>
            </a:r>
            <a:endParaRPr sz="1400">
              <a:latin typeface="Raleway"/>
              <a:ea typeface="Raleway"/>
              <a:cs typeface="Raleway"/>
              <a:sym typeface="Raleway"/>
            </a:endParaRPr>
          </a:p>
          <a:p>
            <a:pPr indent="-393700" lvl="0" marL="381000" rtl="0" algn="l">
              <a:lnSpc>
                <a:spcPct val="80000"/>
              </a:lnSpc>
              <a:spcBef>
                <a:spcPts val="800"/>
              </a:spcBef>
              <a:spcAft>
                <a:spcPts val="0"/>
              </a:spcAft>
              <a:buSzPts val="2400"/>
              <a:buFont typeface="Raleway"/>
              <a:buAutoNum type="arabicPeriod"/>
            </a:pPr>
            <a:r>
              <a:rPr lang="en" sz="1400">
                <a:latin typeface="Raleway"/>
                <a:ea typeface="Raleway"/>
                <a:cs typeface="Raleway"/>
                <a:sym typeface="Raleway"/>
              </a:rPr>
              <a:t>Nighttime might be the time of most activity</a:t>
            </a:r>
            <a:endParaRPr b="1" sz="2100">
              <a:latin typeface="Raleway"/>
              <a:ea typeface="Raleway"/>
              <a:cs typeface="Raleway"/>
              <a:sym typeface="Raleway"/>
            </a:endParaRPr>
          </a:p>
        </p:txBody>
      </p:sp>
      <p:pic>
        <p:nvPicPr>
          <p:cNvPr id="289" name="Google Shape;289;p31"/>
          <p:cNvPicPr preferRelativeResize="0"/>
          <p:nvPr/>
        </p:nvPicPr>
        <p:blipFill>
          <a:blip r:embed="rId3">
            <a:alphaModFix/>
          </a:blip>
          <a:stretch>
            <a:fillRect/>
          </a:stretch>
        </p:blipFill>
        <p:spPr>
          <a:xfrm>
            <a:off x="442650" y="331488"/>
            <a:ext cx="843075" cy="843075"/>
          </a:xfrm>
          <a:prstGeom prst="rect">
            <a:avLst/>
          </a:prstGeom>
          <a:noFill/>
          <a:ln>
            <a:noFill/>
          </a:ln>
        </p:spPr>
      </p:pic>
      <p:pic>
        <p:nvPicPr>
          <p:cNvPr descr="Check out how cats became our favorite little murder machines. Buy the CAT CAT T-shirt here: https://store.dftba.com/products/cat-cat-shirt&#10;To learn how dogs and humans got together, watch the companion video over at It's OK To Be Smart: https://youtu.be/tggdERc8E6Y - be sure to subscribe while you're there!&#10;&#10;Thanks also to our supporters on https://www.patreon.com/MinuteEarth&#10;___________________________________________&#10;&#10;If you want to learn more about this topic, here are some keywords to get your googling started:&#10;&#10;Puma: The big cat with the largest home range.&#10;Felix silvestris: The wildcat that is the direct ancestor to all modern house cats.&#10;Bastet: Egyptian cat goddess.&#10;Pseudaelurus: A prehistoric cat that is the common ancestor to all modern felines.&#10;&#10;___________________________________________&#10;&#10;Credits (and Twitter handles):&#10;Script Writer: Sarah Keartes&#10;Script Editor: Kate Yoshida (@KateYoshida)&#10;&#10;Video Illustrator: Qingyang Chen (@QCvisual)&#10;Video Director: Kate Yoshida (@KateYoshida)&#10;Video Narrator: Joe Hanson (@DrJoeHanson)&#10;With Contributions From: Ever Salazar, Henry Reich, Alex Reich, Peter Reich, David Goldenberg&#10;Music by: Nathaniel Schroeder: http://www.soundcloud.com/drschroeder&#10;&#10;_________________________________________&#10;&#10;Like our videos?&#10;Subscribe to MinuteEarth on YouTube: http://goo.gl/EpIDGd&#10;Support us on Patreon: https://goo.gl/ZVgLQZ&#10;&#10;Also, say hello on:&#10;Facebook: http://goo.gl/FpAvo6&#10;Twitter: http://goo.gl/Y1aWVC&#10;&#10;And find us on itunes: https://goo.gl/sfwS6n&#10;&#10;___________________________________________&#10;&#10;References:&#10;&#10;Hu, Yaowu, et al. &quot;&quot;Earliest evidence for commensal processes of cat domestication.&quot;&quot; Proceedings of the National Academy of Sciences 111.1 (2014): 116-120.&quot;&#10;&#10;Montague, Michael J., et al. &quot;&quot;Comparative analysis of the domestic cat genome reveals genetic signatures underlying feline biology and domestication.&quot;&quot; Proceedings of the National Academy of Sciences 111.48 (2014): 17230-17235.&#10;&#10;O’Brien, Stephen J., and Warren E. Johnson. The evolution of cats. Scientific American 297.1 (2007): 68-75.&#10;&#10;&quot;The Lion in the Living Room&quot;&quot; - Abigail Tucker http://amzn.to/2ppLNxz (Public library: http://www.worldcat.org/oclc/956395842)&#10;&#10;Vigne, Jean-Denis, et al. Earliest “Domestic” Cats in China Identified as Leopard Cat (Prionailurus bengalensis). PloS one 11.1 (2016): e0147295.&#10;&#10;Human-cat burial image provided courtesy of Pr . Jean Guilaine excavations" id="290" name="Google Shape;290;p31" title="How Cats Became our Feline Overlords (ft. It's Okay To Be Smart)">
            <a:hlinkClick r:id="rId4"/>
          </p:cNvPr>
          <p:cNvPicPr preferRelativeResize="0"/>
          <p:nvPr/>
        </p:nvPicPr>
        <p:blipFill>
          <a:blip r:embed="rId5">
            <a:alphaModFix/>
          </a:blip>
          <a:stretch>
            <a:fillRect/>
          </a:stretch>
        </p:blipFill>
        <p:spPr>
          <a:xfrm>
            <a:off x="4233050" y="1332950"/>
            <a:ext cx="4572000" cy="3429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294" name="Shape 294"/>
        <p:cNvGrpSpPr/>
        <p:nvPr/>
      </p:nvGrpSpPr>
      <p:grpSpPr>
        <a:xfrm>
          <a:off x="0" y="0"/>
          <a:ext cx="0" cy="0"/>
          <a:chOff x="0" y="0"/>
          <a:chExt cx="0" cy="0"/>
        </a:xfrm>
      </p:grpSpPr>
      <p:sp>
        <p:nvSpPr>
          <p:cNvPr id="295" name="Google Shape;295;p32"/>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E599"/>
          </a:solidFill>
          <a:ln>
            <a:noFill/>
          </a:ln>
        </p:spPr>
      </p:sp>
      <p:grpSp>
        <p:nvGrpSpPr>
          <p:cNvPr id="296" name="Google Shape;296;p32"/>
          <p:cNvGrpSpPr/>
          <p:nvPr/>
        </p:nvGrpSpPr>
        <p:grpSpPr>
          <a:xfrm>
            <a:off x="7841021" y="3580451"/>
            <a:ext cx="930320" cy="2560506"/>
            <a:chOff x="-1435027" y="1362018"/>
            <a:chExt cx="944104" cy="2598443"/>
          </a:xfrm>
        </p:grpSpPr>
        <p:sp>
          <p:nvSpPr>
            <p:cNvPr id="297" name="Google Shape;297;p32"/>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2"/>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2"/>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2"/>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2"/>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2"/>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2"/>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2"/>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2"/>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2"/>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2"/>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2"/>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2"/>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2"/>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2"/>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2"/>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2"/>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2"/>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2"/>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2"/>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2"/>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2"/>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9" name="Google Shape;319;p32"/>
          <p:cNvGrpSpPr/>
          <p:nvPr/>
        </p:nvGrpSpPr>
        <p:grpSpPr>
          <a:xfrm rot="10800000">
            <a:off x="392565" y="-6122"/>
            <a:ext cx="839145" cy="1510854"/>
            <a:chOff x="-1449485" y="3330463"/>
            <a:chExt cx="839145" cy="1510854"/>
          </a:xfrm>
        </p:grpSpPr>
        <p:sp>
          <p:nvSpPr>
            <p:cNvPr id="320" name="Google Shape;320;p32"/>
            <p:cNvSpPr/>
            <p:nvPr/>
          </p:nvSpPr>
          <p:spPr>
            <a:xfrm>
              <a:off x="-1132920" y="3598363"/>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2"/>
            <p:cNvSpPr/>
            <p:nvPr/>
          </p:nvSpPr>
          <p:spPr>
            <a:xfrm>
              <a:off x="-1132920" y="3864102"/>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2"/>
            <p:cNvSpPr/>
            <p:nvPr/>
          </p:nvSpPr>
          <p:spPr>
            <a:xfrm>
              <a:off x="-1132920" y="4129840"/>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2"/>
            <p:cNvSpPr/>
            <p:nvPr/>
          </p:nvSpPr>
          <p:spPr>
            <a:xfrm>
              <a:off x="-1132920" y="43955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2"/>
            <p:cNvSpPr/>
            <p:nvPr/>
          </p:nvSpPr>
          <p:spPr>
            <a:xfrm>
              <a:off x="-1132920" y="46613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2"/>
            <p:cNvSpPr/>
            <p:nvPr/>
          </p:nvSpPr>
          <p:spPr>
            <a:xfrm>
              <a:off x="-1449485" y="3863627"/>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2"/>
            <p:cNvSpPr/>
            <p:nvPr/>
          </p:nvSpPr>
          <p:spPr>
            <a:xfrm>
              <a:off x="-1449485" y="4129365"/>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2"/>
            <p:cNvSpPr/>
            <p:nvPr/>
          </p:nvSpPr>
          <p:spPr>
            <a:xfrm>
              <a:off x="-1449485" y="439510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2"/>
            <p:cNvSpPr/>
            <p:nvPr/>
          </p:nvSpPr>
          <p:spPr>
            <a:xfrm>
              <a:off x="-1449485" y="4660842"/>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2"/>
            <p:cNvSpPr/>
            <p:nvPr/>
          </p:nvSpPr>
          <p:spPr>
            <a:xfrm>
              <a:off x="-818240" y="3330463"/>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2"/>
            <p:cNvSpPr/>
            <p:nvPr/>
          </p:nvSpPr>
          <p:spPr>
            <a:xfrm>
              <a:off x="-818240" y="3596201"/>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2"/>
            <p:cNvSpPr/>
            <p:nvPr/>
          </p:nvSpPr>
          <p:spPr>
            <a:xfrm>
              <a:off x="-818240" y="3861939"/>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2"/>
            <p:cNvSpPr/>
            <p:nvPr/>
          </p:nvSpPr>
          <p:spPr>
            <a:xfrm>
              <a:off x="-818240" y="41276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2"/>
            <p:cNvSpPr/>
            <p:nvPr/>
          </p:nvSpPr>
          <p:spPr>
            <a:xfrm>
              <a:off x="-818240" y="43934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2"/>
            <p:cNvSpPr/>
            <p:nvPr/>
          </p:nvSpPr>
          <p:spPr>
            <a:xfrm>
              <a:off x="-818240" y="465915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5" name="Google Shape;335;p32"/>
          <p:cNvSpPr txBox="1"/>
          <p:nvPr>
            <p:ph idx="4294967295" type="title"/>
          </p:nvPr>
        </p:nvSpPr>
        <p:spPr>
          <a:xfrm>
            <a:off x="518850" y="2617525"/>
            <a:ext cx="34563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0000"/>
                </a:solidFill>
              </a:rPr>
              <a:t>Let’s Compare</a:t>
            </a:r>
            <a:endParaRPr sz="3600">
              <a:solidFill>
                <a:srgbClr val="FF0000"/>
              </a:solidFill>
            </a:endParaRPr>
          </a:p>
          <a:p>
            <a:pPr indent="0" lvl="0" marL="0" rtl="0" algn="l">
              <a:lnSpc>
                <a:spcPct val="90000"/>
              </a:lnSpc>
              <a:spcBef>
                <a:spcPts val="0"/>
              </a:spcBef>
              <a:spcAft>
                <a:spcPts val="0"/>
              </a:spcAft>
              <a:buNone/>
            </a:pPr>
            <a:r>
              <a:t/>
            </a:r>
            <a:endParaRPr b="0" sz="1800"/>
          </a:p>
          <a:p>
            <a:pPr indent="0" lvl="0" marL="0" rtl="0" algn="l">
              <a:lnSpc>
                <a:spcPct val="90000"/>
              </a:lnSpc>
              <a:spcBef>
                <a:spcPts val="0"/>
              </a:spcBef>
              <a:spcAft>
                <a:spcPts val="0"/>
              </a:spcAft>
              <a:buClr>
                <a:schemeClr val="dk2"/>
              </a:buClr>
              <a:buSzPts val="1200"/>
              <a:buFont typeface="Arial"/>
              <a:buNone/>
            </a:pPr>
            <a:r>
              <a:rPr b="0" lang="en" sz="1800"/>
              <a:t>We’re going to compare the domestication of cats and dogs! A fact from one of the two videos is going to be read to you and then you will have to guess whether it applies to cats or dogs! </a:t>
            </a:r>
            <a:endParaRPr b="0" sz="1800"/>
          </a:p>
          <a:p>
            <a:pPr indent="0" lvl="0" marL="0" rtl="0" algn="l">
              <a:lnSpc>
                <a:spcPct val="90000"/>
              </a:lnSpc>
              <a:spcBef>
                <a:spcPts val="800"/>
              </a:spcBef>
              <a:spcAft>
                <a:spcPts val="0"/>
              </a:spcAft>
              <a:buClr>
                <a:schemeClr val="dk2"/>
              </a:buClr>
              <a:buSzPts val="1200"/>
              <a:buFont typeface="Arial"/>
              <a:buNone/>
            </a:pPr>
            <a:r>
              <a:rPr lang="en" sz="1800">
                <a:solidFill>
                  <a:srgbClr val="FF0000"/>
                </a:solidFill>
              </a:rPr>
              <a:t>Let’s begin!</a:t>
            </a:r>
            <a:endParaRPr sz="4000">
              <a:solidFill>
                <a:srgbClr val="FF0000"/>
              </a:solidFill>
            </a:endParaRPr>
          </a:p>
        </p:txBody>
      </p:sp>
      <p:pic>
        <p:nvPicPr>
          <p:cNvPr id="336" name="Google Shape;336;p32"/>
          <p:cNvPicPr preferRelativeResize="0"/>
          <p:nvPr/>
        </p:nvPicPr>
        <p:blipFill rotWithShape="1">
          <a:blip r:embed="rId3">
            <a:alphaModFix/>
          </a:blip>
          <a:srcRect b="0" l="21743" r="21749" t="0"/>
          <a:stretch/>
        </p:blipFill>
        <p:spPr>
          <a:xfrm>
            <a:off x="5357925" y="440250"/>
            <a:ext cx="2825502" cy="426299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33"/>
          <p:cNvPicPr preferRelativeResize="0"/>
          <p:nvPr/>
        </p:nvPicPr>
        <p:blipFill rotWithShape="1">
          <a:blip r:embed="rId3">
            <a:alphaModFix/>
          </a:blip>
          <a:srcRect b="60747" l="0" r="0" t="0"/>
          <a:stretch/>
        </p:blipFill>
        <p:spPr>
          <a:xfrm>
            <a:off x="0" y="0"/>
            <a:ext cx="9144001" cy="3589324"/>
          </a:xfrm>
          <a:prstGeom prst="rect">
            <a:avLst/>
          </a:prstGeom>
          <a:noFill/>
          <a:ln>
            <a:noFill/>
          </a:ln>
        </p:spPr>
      </p:pic>
      <p:sp>
        <p:nvSpPr>
          <p:cNvPr id="342" name="Google Shape;342;p33"/>
          <p:cNvSpPr txBox="1"/>
          <p:nvPr>
            <p:ph type="title"/>
          </p:nvPr>
        </p:nvSpPr>
        <p:spPr>
          <a:xfrm>
            <a:off x="0" y="3902250"/>
            <a:ext cx="9144000" cy="830100"/>
          </a:xfrm>
          <a:prstGeom prst="rect">
            <a:avLst/>
          </a:prstGeom>
          <a:noFill/>
        </p:spPr>
        <p:txBody>
          <a:bodyPr anchorCtr="0" anchor="ctr" bIns="34275" lIns="68575" spcFirstLastPara="1" rIns="68575" wrap="square" tIns="34275">
            <a:noAutofit/>
          </a:bodyPr>
          <a:lstStyle/>
          <a:p>
            <a:pPr indent="0" lvl="0" marL="0" rtl="0" algn="ctr">
              <a:spcBef>
                <a:spcPts val="0"/>
              </a:spcBef>
              <a:spcAft>
                <a:spcPts val="0"/>
              </a:spcAft>
              <a:buNone/>
            </a:pPr>
            <a:r>
              <a:rPr b="1" lang="en">
                <a:latin typeface="Raleway"/>
                <a:ea typeface="Raleway"/>
                <a:cs typeface="Raleway"/>
                <a:sym typeface="Raleway"/>
              </a:rPr>
              <a:t>Question 1</a:t>
            </a:r>
            <a:endParaRPr b="1">
              <a:latin typeface="Raleway"/>
              <a:ea typeface="Raleway"/>
              <a:cs typeface="Raleway"/>
              <a:sym typeface="Raleway"/>
            </a:endParaRPr>
          </a:p>
          <a:p>
            <a:pPr indent="0" lvl="0" marL="0" rtl="0" algn="ctr">
              <a:spcBef>
                <a:spcPts val="800"/>
              </a:spcBef>
              <a:spcAft>
                <a:spcPts val="0"/>
              </a:spcAft>
              <a:buNone/>
            </a:pPr>
            <a:r>
              <a:rPr b="1" lang="en">
                <a:solidFill>
                  <a:srgbClr val="FF0000"/>
                </a:solidFill>
                <a:latin typeface="Raleway"/>
                <a:ea typeface="Raleway"/>
                <a:cs typeface="Raleway"/>
                <a:sym typeface="Raleway"/>
              </a:rPr>
              <a:t>Before being domesticated, I survived by myself.                                        I did not live with packs of other animals.</a:t>
            </a:r>
            <a:endParaRPr b="1">
              <a:solidFill>
                <a:srgbClr val="FF0000"/>
              </a:solidFill>
              <a:latin typeface="Raleway"/>
              <a:ea typeface="Raleway"/>
              <a:cs typeface="Raleway"/>
              <a:sym typeface="Raleway"/>
            </a:endParaRPr>
          </a:p>
        </p:txBody>
      </p:sp>
      <p:pic>
        <p:nvPicPr>
          <p:cNvPr id="343" name="Google Shape;343;p33"/>
          <p:cNvPicPr preferRelativeResize="0"/>
          <p:nvPr/>
        </p:nvPicPr>
        <p:blipFill rotWithShape="1">
          <a:blip r:embed="rId4">
            <a:alphaModFix/>
          </a:blip>
          <a:srcRect b="3104" l="0" r="0" t="3095"/>
          <a:stretch/>
        </p:blipFill>
        <p:spPr>
          <a:xfrm flipH="1">
            <a:off x="8414200" y="193800"/>
            <a:ext cx="515451" cy="4832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347" name="Shape 347"/>
        <p:cNvGrpSpPr/>
        <p:nvPr/>
      </p:nvGrpSpPr>
      <p:grpSpPr>
        <a:xfrm>
          <a:off x="0" y="0"/>
          <a:ext cx="0" cy="0"/>
          <a:chOff x="0" y="0"/>
          <a:chExt cx="0" cy="0"/>
        </a:xfrm>
      </p:grpSpPr>
      <p:sp>
        <p:nvSpPr>
          <p:cNvPr id="348" name="Google Shape;348;p34"/>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E599"/>
          </a:solidFill>
          <a:ln>
            <a:noFill/>
          </a:ln>
        </p:spPr>
      </p:sp>
      <p:grpSp>
        <p:nvGrpSpPr>
          <p:cNvPr id="349" name="Google Shape;349;p34"/>
          <p:cNvGrpSpPr/>
          <p:nvPr/>
        </p:nvGrpSpPr>
        <p:grpSpPr>
          <a:xfrm rot="-5400000">
            <a:off x="8256221" y="2904376"/>
            <a:ext cx="930320" cy="2560506"/>
            <a:chOff x="-1435027" y="1362018"/>
            <a:chExt cx="944104" cy="2598443"/>
          </a:xfrm>
        </p:grpSpPr>
        <p:sp>
          <p:nvSpPr>
            <p:cNvPr id="350" name="Google Shape;350;p34"/>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4"/>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4"/>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34"/>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34"/>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4"/>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4"/>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4"/>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4"/>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4"/>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4"/>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4"/>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4"/>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4"/>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4"/>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4"/>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4"/>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4"/>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4"/>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4"/>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4"/>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4"/>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2" name="Google Shape;372;p34"/>
          <p:cNvSpPr/>
          <p:nvPr/>
        </p:nvSpPr>
        <p:spPr>
          <a:xfrm>
            <a:off x="3744013" y="1221075"/>
            <a:ext cx="2879400" cy="2879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34"/>
          <p:cNvSpPr/>
          <p:nvPr/>
        </p:nvSpPr>
        <p:spPr>
          <a:xfrm rot="-2937">
            <a:off x="567600" y="1983319"/>
            <a:ext cx="3510901" cy="2876402"/>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374" name="Google Shape;374;p34"/>
          <p:cNvPicPr preferRelativeResize="0"/>
          <p:nvPr/>
        </p:nvPicPr>
        <p:blipFill rotWithShape="1">
          <a:blip r:embed="rId3">
            <a:alphaModFix/>
          </a:blip>
          <a:srcRect b="0" l="15092" r="15099" t="0"/>
          <a:stretch/>
        </p:blipFill>
        <p:spPr>
          <a:xfrm>
            <a:off x="672900" y="2090925"/>
            <a:ext cx="3300300" cy="2661200"/>
          </a:xfrm>
          <a:prstGeom prst="rect">
            <a:avLst/>
          </a:prstGeom>
          <a:noFill/>
          <a:ln>
            <a:noFill/>
          </a:ln>
        </p:spPr>
      </p:pic>
      <p:sp>
        <p:nvSpPr>
          <p:cNvPr id="375" name="Google Shape;375;p34"/>
          <p:cNvSpPr/>
          <p:nvPr/>
        </p:nvSpPr>
        <p:spPr>
          <a:xfrm>
            <a:off x="5888325" y="1221075"/>
            <a:ext cx="2879400" cy="2879400"/>
          </a:xfrm>
          <a:prstGeom prst="ellipse">
            <a:avLst/>
          </a:prstGeom>
          <a:solidFill>
            <a:srgbClr val="8888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4"/>
          <p:cNvSpPr/>
          <p:nvPr/>
        </p:nvSpPr>
        <p:spPr>
          <a:xfrm>
            <a:off x="5888325" y="1725425"/>
            <a:ext cx="734945" cy="1904454"/>
          </a:xfrm>
          <a:custGeom>
            <a:rect b="b" l="l" r="r" t="t"/>
            <a:pathLst>
              <a:path extrusionOk="0" h="3096673" w="1161968">
                <a:moveTo>
                  <a:pt x="592478" y="0"/>
                </a:moveTo>
                <a:lnTo>
                  <a:pt x="624887" y="34392"/>
                </a:lnTo>
                <a:cubicBezTo>
                  <a:pt x="956723" y="421843"/>
                  <a:pt x="1161968" y="957101"/>
                  <a:pt x="1161968" y="1548330"/>
                </a:cubicBezTo>
                <a:cubicBezTo>
                  <a:pt x="1161968" y="2139560"/>
                  <a:pt x="956723" y="2674817"/>
                  <a:pt x="624887" y="3062268"/>
                </a:cubicBezTo>
                <a:lnTo>
                  <a:pt x="592466" y="3096673"/>
                </a:lnTo>
                <a:lnTo>
                  <a:pt x="536983" y="3038702"/>
                </a:lnTo>
                <a:cubicBezTo>
                  <a:pt x="205207" y="2657286"/>
                  <a:pt x="0" y="2130365"/>
                  <a:pt x="0" y="1548343"/>
                </a:cubicBezTo>
                <a:cubicBezTo>
                  <a:pt x="0" y="966322"/>
                  <a:pt x="205207" y="439400"/>
                  <a:pt x="536983" y="57984"/>
                </a:cubicBezTo>
                <a:lnTo>
                  <a:pt x="592478" y="0"/>
                </a:lnTo>
                <a:close/>
              </a:path>
            </a:pathLst>
          </a:custGeom>
          <a:solidFill>
            <a:srgbClr val="B7B7B7"/>
          </a:solidFill>
          <a:ln>
            <a:noFill/>
          </a:ln>
        </p:spPr>
        <p:txBody>
          <a:bodyPr anchorCtr="0" anchor="ctr" bIns="621750" lIns="554250" spcFirstLastPara="1" rIns="554250" wrap="square" tIns="621750">
            <a:noAutofit/>
          </a:bodyPr>
          <a:lstStyle/>
          <a:p>
            <a:pPr indent="0" lvl="0" marL="0" marR="0" rtl="0" algn="ctr">
              <a:lnSpc>
                <a:spcPct val="90000"/>
              </a:lnSpc>
              <a:spcBef>
                <a:spcPts val="0"/>
              </a:spcBef>
              <a:spcAft>
                <a:spcPts val="0"/>
              </a:spcAft>
              <a:buClr>
                <a:schemeClr val="dk1"/>
              </a:buClr>
              <a:buSzPts val="4000"/>
              <a:buFont typeface="Calibri"/>
              <a:buNone/>
            </a:pPr>
            <a:r>
              <a:t/>
            </a:r>
            <a:endParaRPr sz="4000">
              <a:solidFill>
                <a:schemeClr val="dk1"/>
              </a:solidFill>
              <a:latin typeface="Calibri"/>
              <a:ea typeface="Calibri"/>
              <a:cs typeface="Calibri"/>
              <a:sym typeface="Calibri"/>
            </a:endParaRPr>
          </a:p>
        </p:txBody>
      </p:sp>
      <p:pic>
        <p:nvPicPr>
          <p:cNvPr id="377" name="Google Shape;377;p34"/>
          <p:cNvPicPr preferRelativeResize="0"/>
          <p:nvPr/>
        </p:nvPicPr>
        <p:blipFill>
          <a:blip r:embed="rId4">
            <a:alphaModFix/>
          </a:blip>
          <a:stretch>
            <a:fillRect/>
          </a:stretch>
        </p:blipFill>
        <p:spPr>
          <a:xfrm>
            <a:off x="7961975" y="485275"/>
            <a:ext cx="843075" cy="843075"/>
          </a:xfrm>
          <a:prstGeom prst="rect">
            <a:avLst/>
          </a:prstGeom>
          <a:noFill/>
          <a:ln>
            <a:noFill/>
          </a:ln>
        </p:spPr>
      </p:pic>
      <p:pic>
        <p:nvPicPr>
          <p:cNvPr id="378" name="Google Shape;378;p34"/>
          <p:cNvPicPr preferRelativeResize="0"/>
          <p:nvPr/>
        </p:nvPicPr>
        <p:blipFill>
          <a:blip r:embed="rId4">
            <a:alphaModFix/>
          </a:blip>
          <a:stretch>
            <a:fillRect/>
          </a:stretch>
        </p:blipFill>
        <p:spPr>
          <a:xfrm>
            <a:off x="6911725" y="146275"/>
            <a:ext cx="843075" cy="843075"/>
          </a:xfrm>
          <a:prstGeom prst="rect">
            <a:avLst/>
          </a:prstGeom>
          <a:noFill/>
          <a:ln>
            <a:noFill/>
          </a:ln>
        </p:spPr>
      </p:pic>
      <p:sp>
        <p:nvSpPr>
          <p:cNvPr id="379" name="Google Shape;379;p34"/>
          <p:cNvSpPr txBox="1"/>
          <p:nvPr/>
        </p:nvSpPr>
        <p:spPr>
          <a:xfrm>
            <a:off x="4114163" y="2195625"/>
            <a:ext cx="17742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Cats</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sz="1600">
                <a:solidFill>
                  <a:srgbClr val="FFFFFF"/>
                </a:solidFill>
                <a:latin typeface="Raleway"/>
                <a:ea typeface="Raleway"/>
                <a:cs typeface="Raleway"/>
                <a:sym typeface="Raleway"/>
              </a:rPr>
              <a:t>Lone Ranger</a:t>
            </a:r>
            <a:endParaRPr sz="1600">
              <a:solidFill>
                <a:srgbClr val="FFFFFF"/>
              </a:solidFill>
              <a:latin typeface="Raleway"/>
              <a:ea typeface="Raleway"/>
              <a:cs typeface="Raleway"/>
              <a:sym typeface="Raleway"/>
            </a:endParaRPr>
          </a:p>
        </p:txBody>
      </p:sp>
      <p:sp>
        <p:nvSpPr>
          <p:cNvPr id="380" name="Google Shape;380;p34"/>
          <p:cNvSpPr txBox="1"/>
          <p:nvPr/>
        </p:nvSpPr>
        <p:spPr>
          <a:xfrm>
            <a:off x="6623350" y="2195625"/>
            <a:ext cx="21444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Dogs</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sz="1600">
                <a:solidFill>
                  <a:srgbClr val="FFFFFF"/>
                </a:solidFill>
                <a:latin typeface="Raleway"/>
                <a:ea typeface="Raleway"/>
                <a:cs typeface="Raleway"/>
                <a:sym typeface="Raleway"/>
              </a:rPr>
              <a:t>-</a:t>
            </a:r>
            <a:endParaRPr sz="1600">
              <a:solidFill>
                <a:srgbClr val="FFFFFF"/>
              </a:solidFill>
              <a:latin typeface="Raleway"/>
              <a:ea typeface="Raleway"/>
              <a:cs typeface="Raleway"/>
              <a:sym typeface="Raleway"/>
            </a:endParaRPr>
          </a:p>
        </p:txBody>
      </p:sp>
      <p:sp>
        <p:nvSpPr>
          <p:cNvPr id="381" name="Google Shape;381;p34"/>
          <p:cNvSpPr txBox="1"/>
          <p:nvPr>
            <p:ph idx="4294967295" type="title"/>
          </p:nvPr>
        </p:nvSpPr>
        <p:spPr>
          <a:xfrm>
            <a:off x="518850" y="483925"/>
            <a:ext cx="24117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11323B"/>
                </a:solidFill>
              </a:rPr>
              <a:t>Who roamed the world by themselves?</a:t>
            </a:r>
            <a:endParaRPr sz="2400">
              <a:solidFill>
                <a:srgbClr val="11323B"/>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pic>
        <p:nvPicPr>
          <p:cNvPr id="386" name="Google Shape;386;p35"/>
          <p:cNvPicPr preferRelativeResize="0"/>
          <p:nvPr/>
        </p:nvPicPr>
        <p:blipFill rotWithShape="1">
          <a:blip r:embed="rId3">
            <a:alphaModFix/>
          </a:blip>
          <a:srcRect b="60747" l="0" r="0" t="0"/>
          <a:stretch/>
        </p:blipFill>
        <p:spPr>
          <a:xfrm>
            <a:off x="0" y="0"/>
            <a:ext cx="9144001" cy="3589324"/>
          </a:xfrm>
          <a:prstGeom prst="rect">
            <a:avLst/>
          </a:prstGeom>
          <a:noFill/>
          <a:ln>
            <a:noFill/>
          </a:ln>
        </p:spPr>
      </p:pic>
      <p:sp>
        <p:nvSpPr>
          <p:cNvPr id="387" name="Google Shape;387;p35"/>
          <p:cNvSpPr txBox="1"/>
          <p:nvPr>
            <p:ph type="title"/>
          </p:nvPr>
        </p:nvSpPr>
        <p:spPr>
          <a:xfrm>
            <a:off x="0" y="3826050"/>
            <a:ext cx="9144000" cy="830100"/>
          </a:xfrm>
          <a:prstGeom prst="rect">
            <a:avLst/>
          </a:prstGeom>
          <a:noFill/>
        </p:spPr>
        <p:txBody>
          <a:bodyPr anchorCtr="0" anchor="ctr" bIns="34275" lIns="68575" spcFirstLastPara="1" rIns="68575" wrap="square" tIns="34275">
            <a:noAutofit/>
          </a:bodyPr>
          <a:lstStyle/>
          <a:p>
            <a:pPr indent="0" lvl="0" marL="0" rtl="0" algn="ctr">
              <a:spcBef>
                <a:spcPts val="0"/>
              </a:spcBef>
              <a:spcAft>
                <a:spcPts val="0"/>
              </a:spcAft>
              <a:buNone/>
            </a:pPr>
            <a:r>
              <a:rPr b="1" lang="en">
                <a:latin typeface="Raleway"/>
                <a:ea typeface="Raleway"/>
                <a:cs typeface="Raleway"/>
                <a:sym typeface="Raleway"/>
              </a:rPr>
              <a:t>Question 2</a:t>
            </a:r>
            <a:endParaRPr b="1">
              <a:latin typeface="Raleway"/>
              <a:ea typeface="Raleway"/>
              <a:cs typeface="Raleway"/>
              <a:sym typeface="Raleway"/>
            </a:endParaRPr>
          </a:p>
          <a:p>
            <a:pPr indent="0" lvl="0" marL="0" rtl="0" algn="ctr">
              <a:spcBef>
                <a:spcPts val="0"/>
              </a:spcBef>
              <a:spcAft>
                <a:spcPts val="0"/>
              </a:spcAft>
              <a:buNone/>
            </a:pPr>
            <a:r>
              <a:rPr b="1" lang="en">
                <a:solidFill>
                  <a:srgbClr val="FF0000"/>
                </a:solidFill>
                <a:latin typeface="Raleway"/>
                <a:ea typeface="Raleway"/>
                <a:cs typeface="Raleway"/>
                <a:sym typeface="Raleway"/>
              </a:rPr>
              <a:t>Which animal worked in complex social groups?</a:t>
            </a:r>
            <a:endParaRPr b="1">
              <a:solidFill>
                <a:srgbClr val="FF0000"/>
              </a:solidFill>
              <a:latin typeface="Raleway"/>
              <a:ea typeface="Raleway"/>
              <a:cs typeface="Raleway"/>
              <a:sym typeface="Raleway"/>
            </a:endParaRPr>
          </a:p>
        </p:txBody>
      </p:sp>
      <p:pic>
        <p:nvPicPr>
          <p:cNvPr id="388" name="Google Shape;388;p35"/>
          <p:cNvPicPr preferRelativeResize="0"/>
          <p:nvPr/>
        </p:nvPicPr>
        <p:blipFill rotWithShape="1">
          <a:blip r:embed="rId4">
            <a:alphaModFix/>
          </a:blip>
          <a:srcRect b="3104" l="0" r="0" t="3095"/>
          <a:stretch/>
        </p:blipFill>
        <p:spPr>
          <a:xfrm flipH="1">
            <a:off x="8414200" y="193800"/>
            <a:ext cx="515451" cy="4832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392" name="Shape 392"/>
        <p:cNvGrpSpPr/>
        <p:nvPr/>
      </p:nvGrpSpPr>
      <p:grpSpPr>
        <a:xfrm>
          <a:off x="0" y="0"/>
          <a:ext cx="0" cy="0"/>
          <a:chOff x="0" y="0"/>
          <a:chExt cx="0" cy="0"/>
        </a:xfrm>
      </p:grpSpPr>
      <p:sp>
        <p:nvSpPr>
          <p:cNvPr id="393" name="Google Shape;393;p36"/>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E599"/>
          </a:solidFill>
          <a:ln>
            <a:noFill/>
          </a:ln>
        </p:spPr>
      </p:sp>
      <p:sp>
        <p:nvSpPr>
          <p:cNvPr id="394" name="Google Shape;394;p36"/>
          <p:cNvSpPr txBox="1"/>
          <p:nvPr>
            <p:ph idx="4294967295" type="title"/>
          </p:nvPr>
        </p:nvSpPr>
        <p:spPr>
          <a:xfrm>
            <a:off x="518850" y="483925"/>
            <a:ext cx="24117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11323B"/>
                </a:solidFill>
              </a:rPr>
              <a:t>The answer is...</a:t>
            </a:r>
            <a:endParaRPr sz="2400">
              <a:solidFill>
                <a:srgbClr val="11323B"/>
              </a:solidFill>
            </a:endParaRPr>
          </a:p>
        </p:txBody>
      </p:sp>
      <p:sp>
        <p:nvSpPr>
          <p:cNvPr id="395" name="Google Shape;395;p36"/>
          <p:cNvSpPr/>
          <p:nvPr/>
        </p:nvSpPr>
        <p:spPr>
          <a:xfrm>
            <a:off x="3744013" y="1221075"/>
            <a:ext cx="2879400" cy="2879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6"/>
          <p:cNvSpPr/>
          <p:nvPr/>
        </p:nvSpPr>
        <p:spPr>
          <a:xfrm rot="-2937">
            <a:off x="567600" y="1983319"/>
            <a:ext cx="3510901" cy="2876402"/>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397" name="Google Shape;397;p36"/>
          <p:cNvPicPr preferRelativeResize="0"/>
          <p:nvPr/>
        </p:nvPicPr>
        <p:blipFill rotWithShape="1">
          <a:blip r:embed="rId3">
            <a:alphaModFix/>
          </a:blip>
          <a:srcRect b="0" l="3497" r="3488" t="0"/>
          <a:stretch/>
        </p:blipFill>
        <p:spPr>
          <a:xfrm>
            <a:off x="672900" y="2090925"/>
            <a:ext cx="3300300" cy="2661200"/>
          </a:xfrm>
          <a:prstGeom prst="rect">
            <a:avLst/>
          </a:prstGeom>
          <a:noFill/>
          <a:ln>
            <a:noFill/>
          </a:ln>
        </p:spPr>
      </p:pic>
      <p:sp>
        <p:nvSpPr>
          <p:cNvPr id="398" name="Google Shape;398;p36"/>
          <p:cNvSpPr/>
          <p:nvPr/>
        </p:nvSpPr>
        <p:spPr>
          <a:xfrm>
            <a:off x="5888325" y="1221075"/>
            <a:ext cx="2879400" cy="2879400"/>
          </a:xfrm>
          <a:prstGeom prst="ellipse">
            <a:avLst/>
          </a:prstGeom>
          <a:solidFill>
            <a:srgbClr val="8888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6"/>
          <p:cNvSpPr/>
          <p:nvPr/>
        </p:nvSpPr>
        <p:spPr>
          <a:xfrm>
            <a:off x="5888325" y="1725425"/>
            <a:ext cx="734945" cy="1904454"/>
          </a:xfrm>
          <a:custGeom>
            <a:rect b="b" l="l" r="r" t="t"/>
            <a:pathLst>
              <a:path extrusionOk="0" h="3096673" w="1161968">
                <a:moveTo>
                  <a:pt x="592478" y="0"/>
                </a:moveTo>
                <a:lnTo>
                  <a:pt x="624887" y="34392"/>
                </a:lnTo>
                <a:cubicBezTo>
                  <a:pt x="956723" y="421843"/>
                  <a:pt x="1161968" y="957101"/>
                  <a:pt x="1161968" y="1548330"/>
                </a:cubicBezTo>
                <a:cubicBezTo>
                  <a:pt x="1161968" y="2139560"/>
                  <a:pt x="956723" y="2674817"/>
                  <a:pt x="624887" y="3062268"/>
                </a:cubicBezTo>
                <a:lnTo>
                  <a:pt x="592466" y="3096673"/>
                </a:lnTo>
                <a:lnTo>
                  <a:pt x="536983" y="3038702"/>
                </a:lnTo>
                <a:cubicBezTo>
                  <a:pt x="205207" y="2657286"/>
                  <a:pt x="0" y="2130365"/>
                  <a:pt x="0" y="1548343"/>
                </a:cubicBezTo>
                <a:cubicBezTo>
                  <a:pt x="0" y="966322"/>
                  <a:pt x="205207" y="439400"/>
                  <a:pt x="536983" y="57984"/>
                </a:cubicBezTo>
                <a:lnTo>
                  <a:pt x="592478" y="0"/>
                </a:lnTo>
                <a:close/>
              </a:path>
            </a:pathLst>
          </a:custGeom>
          <a:solidFill>
            <a:srgbClr val="B7B7B7"/>
          </a:solidFill>
          <a:ln>
            <a:noFill/>
          </a:ln>
        </p:spPr>
        <p:txBody>
          <a:bodyPr anchorCtr="0" anchor="ctr" bIns="621750" lIns="554250" spcFirstLastPara="1" rIns="554250" wrap="square" tIns="621750">
            <a:noAutofit/>
          </a:bodyPr>
          <a:lstStyle/>
          <a:p>
            <a:pPr indent="0" lvl="0" marL="0" marR="0" rtl="0" algn="ctr">
              <a:lnSpc>
                <a:spcPct val="90000"/>
              </a:lnSpc>
              <a:spcBef>
                <a:spcPts val="0"/>
              </a:spcBef>
              <a:spcAft>
                <a:spcPts val="0"/>
              </a:spcAft>
              <a:buClr>
                <a:schemeClr val="dk1"/>
              </a:buClr>
              <a:buSzPts val="4000"/>
              <a:buFont typeface="Calibri"/>
              <a:buNone/>
            </a:pPr>
            <a:r>
              <a:t/>
            </a:r>
            <a:endParaRPr sz="4000">
              <a:solidFill>
                <a:schemeClr val="dk1"/>
              </a:solidFill>
              <a:latin typeface="Calibri"/>
              <a:ea typeface="Calibri"/>
              <a:cs typeface="Calibri"/>
              <a:sym typeface="Calibri"/>
            </a:endParaRPr>
          </a:p>
        </p:txBody>
      </p:sp>
      <p:pic>
        <p:nvPicPr>
          <p:cNvPr id="400" name="Google Shape;400;p36"/>
          <p:cNvPicPr preferRelativeResize="0"/>
          <p:nvPr/>
        </p:nvPicPr>
        <p:blipFill>
          <a:blip r:embed="rId4">
            <a:alphaModFix/>
          </a:blip>
          <a:stretch>
            <a:fillRect/>
          </a:stretch>
        </p:blipFill>
        <p:spPr>
          <a:xfrm>
            <a:off x="7961975" y="485275"/>
            <a:ext cx="843075" cy="843075"/>
          </a:xfrm>
          <a:prstGeom prst="rect">
            <a:avLst/>
          </a:prstGeom>
          <a:noFill/>
          <a:ln>
            <a:noFill/>
          </a:ln>
        </p:spPr>
      </p:pic>
      <p:pic>
        <p:nvPicPr>
          <p:cNvPr id="401" name="Google Shape;401;p36"/>
          <p:cNvPicPr preferRelativeResize="0"/>
          <p:nvPr/>
        </p:nvPicPr>
        <p:blipFill>
          <a:blip r:embed="rId4">
            <a:alphaModFix/>
          </a:blip>
          <a:stretch>
            <a:fillRect/>
          </a:stretch>
        </p:blipFill>
        <p:spPr>
          <a:xfrm>
            <a:off x="6911725" y="146275"/>
            <a:ext cx="843075" cy="843075"/>
          </a:xfrm>
          <a:prstGeom prst="rect">
            <a:avLst/>
          </a:prstGeom>
          <a:noFill/>
          <a:ln>
            <a:noFill/>
          </a:ln>
        </p:spPr>
      </p:pic>
      <p:sp>
        <p:nvSpPr>
          <p:cNvPr id="402" name="Google Shape;402;p36"/>
          <p:cNvSpPr txBox="1"/>
          <p:nvPr/>
        </p:nvSpPr>
        <p:spPr>
          <a:xfrm>
            <a:off x="4114163" y="2195625"/>
            <a:ext cx="17742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Cats</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Lone Ranger</a:t>
            </a:r>
            <a:endParaRPr>
              <a:solidFill>
                <a:srgbClr val="FFFFFF"/>
              </a:solidFill>
              <a:latin typeface="Raleway"/>
              <a:ea typeface="Raleway"/>
              <a:cs typeface="Raleway"/>
              <a:sym typeface="Raleway"/>
            </a:endParaRPr>
          </a:p>
        </p:txBody>
      </p:sp>
      <p:sp>
        <p:nvSpPr>
          <p:cNvPr id="403" name="Google Shape;403;p36"/>
          <p:cNvSpPr txBox="1"/>
          <p:nvPr/>
        </p:nvSpPr>
        <p:spPr>
          <a:xfrm>
            <a:off x="6623350" y="2195625"/>
            <a:ext cx="21444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Dogs</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Lived in complex social groups</a:t>
            </a:r>
            <a:endParaRPr>
              <a:solidFill>
                <a:srgbClr val="FFFFFF"/>
              </a:solidFill>
              <a:latin typeface="Raleway"/>
              <a:ea typeface="Raleway"/>
              <a:cs typeface="Raleway"/>
              <a:sym typeface="Raleway"/>
            </a:endParaRPr>
          </a:p>
        </p:txBody>
      </p:sp>
      <p:grpSp>
        <p:nvGrpSpPr>
          <p:cNvPr id="404" name="Google Shape;404;p36"/>
          <p:cNvGrpSpPr/>
          <p:nvPr/>
        </p:nvGrpSpPr>
        <p:grpSpPr>
          <a:xfrm>
            <a:off x="6821488" y="4154278"/>
            <a:ext cx="2328000" cy="710375"/>
            <a:chOff x="6821488" y="4154278"/>
            <a:chExt cx="2328000" cy="710375"/>
          </a:xfrm>
        </p:grpSpPr>
        <p:sp>
          <p:nvSpPr>
            <p:cNvPr id="405" name="Google Shape;405;p36"/>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6"/>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6"/>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pic>
        <p:nvPicPr>
          <p:cNvPr id="412" name="Google Shape;412;p37"/>
          <p:cNvPicPr preferRelativeResize="0"/>
          <p:nvPr/>
        </p:nvPicPr>
        <p:blipFill rotWithShape="1">
          <a:blip r:embed="rId3">
            <a:alphaModFix/>
          </a:blip>
          <a:srcRect b="0" l="0" r="0" t="60747"/>
          <a:stretch/>
        </p:blipFill>
        <p:spPr>
          <a:xfrm rot="10800000">
            <a:off x="0" y="0"/>
            <a:ext cx="9144001" cy="3589324"/>
          </a:xfrm>
          <a:prstGeom prst="rect">
            <a:avLst/>
          </a:prstGeom>
          <a:noFill/>
          <a:ln>
            <a:noFill/>
          </a:ln>
        </p:spPr>
      </p:pic>
      <p:pic>
        <p:nvPicPr>
          <p:cNvPr id="413" name="Google Shape;413;p37"/>
          <p:cNvPicPr preferRelativeResize="0"/>
          <p:nvPr/>
        </p:nvPicPr>
        <p:blipFill rotWithShape="1">
          <a:blip r:embed="rId4">
            <a:alphaModFix/>
          </a:blip>
          <a:srcRect b="3104" l="0" r="0" t="3095"/>
          <a:stretch/>
        </p:blipFill>
        <p:spPr>
          <a:xfrm flipH="1">
            <a:off x="8414200" y="193800"/>
            <a:ext cx="515451" cy="483224"/>
          </a:xfrm>
          <a:prstGeom prst="rect">
            <a:avLst/>
          </a:prstGeom>
          <a:noFill/>
          <a:ln>
            <a:noFill/>
          </a:ln>
        </p:spPr>
      </p:pic>
      <p:sp>
        <p:nvSpPr>
          <p:cNvPr id="414" name="Google Shape;414;p37"/>
          <p:cNvSpPr txBox="1"/>
          <p:nvPr>
            <p:ph type="title"/>
          </p:nvPr>
        </p:nvSpPr>
        <p:spPr>
          <a:xfrm>
            <a:off x="0" y="3902250"/>
            <a:ext cx="9144000" cy="830100"/>
          </a:xfrm>
          <a:prstGeom prst="rect">
            <a:avLst/>
          </a:prstGeom>
          <a:noFill/>
        </p:spPr>
        <p:txBody>
          <a:bodyPr anchorCtr="0" anchor="ctr" bIns="34275" lIns="68575" spcFirstLastPara="1" rIns="68575" wrap="square" tIns="34275">
            <a:noAutofit/>
          </a:bodyPr>
          <a:lstStyle/>
          <a:p>
            <a:pPr indent="0" lvl="0" marL="0" rtl="0" algn="ctr">
              <a:spcBef>
                <a:spcPts val="0"/>
              </a:spcBef>
              <a:spcAft>
                <a:spcPts val="0"/>
              </a:spcAft>
              <a:buNone/>
            </a:pPr>
            <a:r>
              <a:rPr b="1" lang="en">
                <a:latin typeface="Raleway"/>
                <a:ea typeface="Raleway"/>
                <a:cs typeface="Raleway"/>
                <a:sym typeface="Raleway"/>
              </a:rPr>
              <a:t>Question 3</a:t>
            </a:r>
            <a:endParaRPr b="1">
              <a:latin typeface="Raleway"/>
              <a:ea typeface="Raleway"/>
              <a:cs typeface="Raleway"/>
              <a:sym typeface="Raleway"/>
            </a:endParaRPr>
          </a:p>
          <a:p>
            <a:pPr indent="0" lvl="0" marL="0" rtl="0" algn="ctr">
              <a:spcBef>
                <a:spcPts val="0"/>
              </a:spcBef>
              <a:spcAft>
                <a:spcPts val="0"/>
              </a:spcAft>
              <a:buNone/>
            </a:pPr>
            <a:r>
              <a:rPr b="1" lang="en">
                <a:solidFill>
                  <a:srgbClr val="FF0000"/>
                </a:solidFill>
                <a:latin typeface="Raleway"/>
                <a:ea typeface="Raleway"/>
                <a:cs typeface="Raleway"/>
                <a:sym typeface="Raleway"/>
              </a:rPr>
              <a:t>Who was domesticated because of </a:t>
            </a:r>
            <a:endParaRPr b="1">
              <a:solidFill>
                <a:srgbClr val="FF0000"/>
              </a:solidFill>
              <a:latin typeface="Raleway"/>
              <a:ea typeface="Raleway"/>
              <a:cs typeface="Raleway"/>
              <a:sym typeface="Raleway"/>
            </a:endParaRPr>
          </a:p>
          <a:p>
            <a:pPr indent="0" lvl="0" marL="0" rtl="0" algn="ctr">
              <a:spcBef>
                <a:spcPts val="0"/>
              </a:spcBef>
              <a:spcAft>
                <a:spcPts val="0"/>
              </a:spcAft>
              <a:buNone/>
            </a:pPr>
            <a:r>
              <a:rPr b="1" lang="en">
                <a:solidFill>
                  <a:srgbClr val="FF0000"/>
                </a:solidFill>
                <a:latin typeface="Raleway"/>
                <a:ea typeface="Raleway"/>
                <a:cs typeface="Raleway"/>
                <a:sym typeface="Raleway"/>
              </a:rPr>
              <a:t>“survival of the friendliest”?</a:t>
            </a:r>
            <a:endParaRPr b="1">
              <a:solidFill>
                <a:srgbClr val="FF0000"/>
              </a:solidFill>
              <a:latin typeface="Raleway"/>
              <a:ea typeface="Raleway"/>
              <a:cs typeface="Raleway"/>
              <a:sym typeface="Ralewa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418" name="Shape 418"/>
        <p:cNvGrpSpPr/>
        <p:nvPr/>
      </p:nvGrpSpPr>
      <p:grpSpPr>
        <a:xfrm>
          <a:off x="0" y="0"/>
          <a:ext cx="0" cy="0"/>
          <a:chOff x="0" y="0"/>
          <a:chExt cx="0" cy="0"/>
        </a:xfrm>
      </p:grpSpPr>
      <p:sp>
        <p:nvSpPr>
          <p:cNvPr id="419" name="Google Shape;419;p38"/>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E599"/>
          </a:solidFill>
          <a:ln>
            <a:noFill/>
          </a:ln>
        </p:spPr>
      </p:sp>
      <p:grpSp>
        <p:nvGrpSpPr>
          <p:cNvPr id="420" name="Google Shape;420;p38"/>
          <p:cNvGrpSpPr/>
          <p:nvPr/>
        </p:nvGrpSpPr>
        <p:grpSpPr>
          <a:xfrm rot="-5400000">
            <a:off x="8256221" y="2904376"/>
            <a:ext cx="930320" cy="2560506"/>
            <a:chOff x="-1435027" y="1362018"/>
            <a:chExt cx="944104" cy="2598443"/>
          </a:xfrm>
        </p:grpSpPr>
        <p:sp>
          <p:nvSpPr>
            <p:cNvPr id="421" name="Google Shape;421;p38"/>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8"/>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38"/>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8"/>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8"/>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8"/>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38"/>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8"/>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8"/>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8"/>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8"/>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8"/>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8"/>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8"/>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8"/>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8"/>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8"/>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8"/>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8"/>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8"/>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8"/>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8"/>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3" name="Google Shape;443;p38"/>
          <p:cNvSpPr txBox="1"/>
          <p:nvPr>
            <p:ph idx="4294967295" type="title"/>
          </p:nvPr>
        </p:nvSpPr>
        <p:spPr>
          <a:xfrm>
            <a:off x="518850" y="483925"/>
            <a:ext cx="24117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11323B"/>
                </a:solidFill>
              </a:rPr>
              <a:t>The answer is...</a:t>
            </a:r>
            <a:endParaRPr sz="2400">
              <a:solidFill>
                <a:srgbClr val="11323B"/>
              </a:solidFill>
            </a:endParaRPr>
          </a:p>
        </p:txBody>
      </p:sp>
      <p:sp>
        <p:nvSpPr>
          <p:cNvPr id="444" name="Google Shape;444;p38"/>
          <p:cNvSpPr/>
          <p:nvPr/>
        </p:nvSpPr>
        <p:spPr>
          <a:xfrm>
            <a:off x="3744013" y="1221075"/>
            <a:ext cx="2879400" cy="2879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8"/>
          <p:cNvSpPr/>
          <p:nvPr/>
        </p:nvSpPr>
        <p:spPr>
          <a:xfrm rot="-2937">
            <a:off x="567600" y="1983319"/>
            <a:ext cx="3510901" cy="2876402"/>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446" name="Google Shape;446;p38"/>
          <p:cNvPicPr preferRelativeResize="0"/>
          <p:nvPr/>
        </p:nvPicPr>
        <p:blipFill rotWithShape="1">
          <a:blip r:embed="rId3">
            <a:alphaModFix/>
          </a:blip>
          <a:srcRect b="0" l="8630" r="8622" t="0"/>
          <a:stretch/>
        </p:blipFill>
        <p:spPr>
          <a:xfrm>
            <a:off x="672900" y="2090925"/>
            <a:ext cx="3300300" cy="2661200"/>
          </a:xfrm>
          <a:prstGeom prst="rect">
            <a:avLst/>
          </a:prstGeom>
          <a:noFill/>
          <a:ln>
            <a:noFill/>
          </a:ln>
        </p:spPr>
      </p:pic>
      <p:sp>
        <p:nvSpPr>
          <p:cNvPr id="447" name="Google Shape;447;p38"/>
          <p:cNvSpPr/>
          <p:nvPr/>
        </p:nvSpPr>
        <p:spPr>
          <a:xfrm>
            <a:off x="5888325" y="1221075"/>
            <a:ext cx="2879400" cy="2879400"/>
          </a:xfrm>
          <a:prstGeom prst="ellipse">
            <a:avLst/>
          </a:prstGeom>
          <a:solidFill>
            <a:srgbClr val="8888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8"/>
          <p:cNvSpPr/>
          <p:nvPr/>
        </p:nvSpPr>
        <p:spPr>
          <a:xfrm>
            <a:off x="5888325" y="1725425"/>
            <a:ext cx="734945" cy="1904454"/>
          </a:xfrm>
          <a:custGeom>
            <a:rect b="b" l="l" r="r" t="t"/>
            <a:pathLst>
              <a:path extrusionOk="0" h="3096673" w="1161968">
                <a:moveTo>
                  <a:pt x="592478" y="0"/>
                </a:moveTo>
                <a:lnTo>
                  <a:pt x="624887" y="34392"/>
                </a:lnTo>
                <a:cubicBezTo>
                  <a:pt x="956723" y="421843"/>
                  <a:pt x="1161968" y="957101"/>
                  <a:pt x="1161968" y="1548330"/>
                </a:cubicBezTo>
                <a:cubicBezTo>
                  <a:pt x="1161968" y="2139560"/>
                  <a:pt x="956723" y="2674817"/>
                  <a:pt x="624887" y="3062268"/>
                </a:cubicBezTo>
                <a:lnTo>
                  <a:pt x="592466" y="3096673"/>
                </a:lnTo>
                <a:lnTo>
                  <a:pt x="536983" y="3038702"/>
                </a:lnTo>
                <a:cubicBezTo>
                  <a:pt x="205207" y="2657286"/>
                  <a:pt x="0" y="2130365"/>
                  <a:pt x="0" y="1548343"/>
                </a:cubicBezTo>
                <a:cubicBezTo>
                  <a:pt x="0" y="966322"/>
                  <a:pt x="205207" y="439400"/>
                  <a:pt x="536983" y="57984"/>
                </a:cubicBezTo>
                <a:lnTo>
                  <a:pt x="592478" y="0"/>
                </a:lnTo>
                <a:close/>
              </a:path>
            </a:pathLst>
          </a:custGeom>
          <a:solidFill>
            <a:srgbClr val="B7B7B7"/>
          </a:solidFill>
          <a:ln>
            <a:noFill/>
          </a:ln>
        </p:spPr>
        <p:txBody>
          <a:bodyPr anchorCtr="0" anchor="ctr" bIns="621750" lIns="554250" spcFirstLastPara="1" rIns="554250" wrap="square" tIns="621750">
            <a:noAutofit/>
          </a:bodyPr>
          <a:lstStyle/>
          <a:p>
            <a:pPr indent="0" lvl="0" marL="0" marR="0" rtl="0" algn="ctr">
              <a:lnSpc>
                <a:spcPct val="90000"/>
              </a:lnSpc>
              <a:spcBef>
                <a:spcPts val="0"/>
              </a:spcBef>
              <a:spcAft>
                <a:spcPts val="0"/>
              </a:spcAft>
              <a:buClr>
                <a:schemeClr val="dk1"/>
              </a:buClr>
              <a:buSzPts val="4000"/>
              <a:buFont typeface="Calibri"/>
              <a:buNone/>
            </a:pPr>
            <a:r>
              <a:t/>
            </a:r>
            <a:endParaRPr sz="4000">
              <a:solidFill>
                <a:schemeClr val="dk1"/>
              </a:solidFill>
              <a:latin typeface="Calibri"/>
              <a:ea typeface="Calibri"/>
              <a:cs typeface="Calibri"/>
              <a:sym typeface="Calibri"/>
            </a:endParaRPr>
          </a:p>
        </p:txBody>
      </p:sp>
      <p:pic>
        <p:nvPicPr>
          <p:cNvPr id="449" name="Google Shape;449;p38"/>
          <p:cNvPicPr preferRelativeResize="0"/>
          <p:nvPr/>
        </p:nvPicPr>
        <p:blipFill>
          <a:blip r:embed="rId4">
            <a:alphaModFix/>
          </a:blip>
          <a:stretch>
            <a:fillRect/>
          </a:stretch>
        </p:blipFill>
        <p:spPr>
          <a:xfrm>
            <a:off x="7961975" y="485275"/>
            <a:ext cx="843075" cy="843075"/>
          </a:xfrm>
          <a:prstGeom prst="rect">
            <a:avLst/>
          </a:prstGeom>
          <a:noFill/>
          <a:ln>
            <a:noFill/>
          </a:ln>
        </p:spPr>
      </p:pic>
      <p:pic>
        <p:nvPicPr>
          <p:cNvPr id="450" name="Google Shape;450;p38"/>
          <p:cNvPicPr preferRelativeResize="0"/>
          <p:nvPr/>
        </p:nvPicPr>
        <p:blipFill>
          <a:blip r:embed="rId4">
            <a:alphaModFix/>
          </a:blip>
          <a:stretch>
            <a:fillRect/>
          </a:stretch>
        </p:blipFill>
        <p:spPr>
          <a:xfrm>
            <a:off x="6911725" y="146275"/>
            <a:ext cx="843075" cy="843075"/>
          </a:xfrm>
          <a:prstGeom prst="rect">
            <a:avLst/>
          </a:prstGeom>
          <a:noFill/>
          <a:ln>
            <a:noFill/>
          </a:ln>
        </p:spPr>
      </p:pic>
      <p:sp>
        <p:nvSpPr>
          <p:cNvPr id="451" name="Google Shape;451;p38"/>
          <p:cNvSpPr txBox="1"/>
          <p:nvPr/>
        </p:nvSpPr>
        <p:spPr>
          <a:xfrm>
            <a:off x="4114163" y="2195625"/>
            <a:ext cx="17742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Cats</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Lone Ranger</a:t>
            </a:r>
            <a:endParaRPr>
              <a:solidFill>
                <a:srgbClr val="FFFFFF"/>
              </a:solidFill>
              <a:latin typeface="Raleway"/>
              <a:ea typeface="Raleway"/>
              <a:cs typeface="Raleway"/>
              <a:sym typeface="Raleway"/>
            </a:endParaRPr>
          </a:p>
        </p:txBody>
      </p:sp>
      <p:sp>
        <p:nvSpPr>
          <p:cNvPr id="452" name="Google Shape;452;p38"/>
          <p:cNvSpPr txBox="1"/>
          <p:nvPr/>
        </p:nvSpPr>
        <p:spPr>
          <a:xfrm>
            <a:off x="6623350" y="2195625"/>
            <a:ext cx="21444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Dogs</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Lived in complex </a:t>
            </a:r>
            <a:endParaRPr>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social groups</a:t>
            </a:r>
            <a:endParaRPr>
              <a:solidFill>
                <a:srgbClr val="FFFFFF"/>
              </a:solidFill>
              <a:latin typeface="Raleway"/>
              <a:ea typeface="Raleway"/>
              <a:cs typeface="Raleway"/>
              <a:sym typeface="Raleway"/>
            </a:endParaRPr>
          </a:p>
          <a:p>
            <a:pPr indent="0" lvl="0" marL="0" rtl="0" algn="ctr">
              <a:spcBef>
                <a:spcPts val="0"/>
              </a:spcBef>
              <a:spcAft>
                <a:spcPts val="0"/>
              </a:spcAft>
              <a:buNone/>
            </a:pPr>
            <a:r>
              <a:t/>
            </a:r>
            <a:endParaRPr>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Survival of the</a:t>
            </a:r>
            <a:endParaRPr>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Friendliest</a:t>
            </a:r>
            <a:endParaRPr>
              <a:solidFill>
                <a:srgbClr val="FFFFFF"/>
              </a:solidFill>
              <a:latin typeface="Raleway"/>
              <a:ea typeface="Raleway"/>
              <a:cs typeface="Raleway"/>
              <a:sym typeface="Ralew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pic>
        <p:nvPicPr>
          <p:cNvPr id="457" name="Google Shape;457;p39"/>
          <p:cNvPicPr preferRelativeResize="0"/>
          <p:nvPr/>
        </p:nvPicPr>
        <p:blipFill rotWithShape="1">
          <a:blip r:embed="rId3">
            <a:alphaModFix/>
          </a:blip>
          <a:srcRect b="60747" l="0" r="0" t="0"/>
          <a:stretch/>
        </p:blipFill>
        <p:spPr>
          <a:xfrm>
            <a:off x="0" y="0"/>
            <a:ext cx="9144001" cy="3589324"/>
          </a:xfrm>
          <a:prstGeom prst="rect">
            <a:avLst/>
          </a:prstGeom>
          <a:noFill/>
          <a:ln>
            <a:noFill/>
          </a:ln>
        </p:spPr>
      </p:pic>
      <p:sp>
        <p:nvSpPr>
          <p:cNvPr id="458" name="Google Shape;458;p39"/>
          <p:cNvSpPr txBox="1"/>
          <p:nvPr>
            <p:ph type="title"/>
          </p:nvPr>
        </p:nvSpPr>
        <p:spPr>
          <a:xfrm>
            <a:off x="0" y="3826050"/>
            <a:ext cx="9144000" cy="830100"/>
          </a:xfrm>
          <a:prstGeom prst="rect">
            <a:avLst/>
          </a:prstGeom>
          <a:noFill/>
        </p:spPr>
        <p:txBody>
          <a:bodyPr anchorCtr="0" anchor="ctr" bIns="34275" lIns="68575" spcFirstLastPara="1" rIns="68575" wrap="square" tIns="34275">
            <a:noAutofit/>
          </a:bodyPr>
          <a:lstStyle/>
          <a:p>
            <a:pPr indent="0" lvl="0" marL="0" rtl="0" algn="ctr">
              <a:spcBef>
                <a:spcPts val="0"/>
              </a:spcBef>
              <a:spcAft>
                <a:spcPts val="0"/>
              </a:spcAft>
              <a:buNone/>
            </a:pPr>
            <a:r>
              <a:rPr b="1" lang="en">
                <a:latin typeface="Raleway"/>
                <a:ea typeface="Raleway"/>
                <a:cs typeface="Raleway"/>
                <a:sym typeface="Raleway"/>
              </a:rPr>
              <a:t>Question 4</a:t>
            </a:r>
            <a:endParaRPr b="1">
              <a:latin typeface="Raleway"/>
              <a:ea typeface="Raleway"/>
              <a:cs typeface="Raleway"/>
              <a:sym typeface="Raleway"/>
            </a:endParaRPr>
          </a:p>
          <a:p>
            <a:pPr indent="0" lvl="0" marL="0" rtl="0" algn="ctr">
              <a:spcBef>
                <a:spcPts val="0"/>
              </a:spcBef>
              <a:spcAft>
                <a:spcPts val="0"/>
              </a:spcAft>
              <a:buNone/>
            </a:pPr>
            <a:r>
              <a:rPr b="1" lang="en">
                <a:solidFill>
                  <a:srgbClr val="FF0000"/>
                </a:solidFill>
                <a:latin typeface="Raleway"/>
                <a:ea typeface="Raleway"/>
                <a:cs typeface="Raleway"/>
                <a:sym typeface="Raleway"/>
              </a:rPr>
              <a:t>Was it cats or dogs who depended on humans for survival?</a:t>
            </a:r>
            <a:endParaRPr b="1">
              <a:solidFill>
                <a:srgbClr val="FF0000"/>
              </a:solidFill>
              <a:latin typeface="Raleway"/>
              <a:ea typeface="Raleway"/>
              <a:cs typeface="Raleway"/>
              <a:sym typeface="Raleway"/>
            </a:endParaRPr>
          </a:p>
        </p:txBody>
      </p:sp>
      <p:pic>
        <p:nvPicPr>
          <p:cNvPr id="459" name="Google Shape;459;p39"/>
          <p:cNvPicPr preferRelativeResize="0"/>
          <p:nvPr/>
        </p:nvPicPr>
        <p:blipFill rotWithShape="1">
          <a:blip r:embed="rId4">
            <a:alphaModFix/>
          </a:blip>
          <a:srcRect b="3104" l="0" r="0" t="3095"/>
          <a:stretch/>
        </p:blipFill>
        <p:spPr>
          <a:xfrm flipH="1">
            <a:off x="8414200" y="193800"/>
            <a:ext cx="515451" cy="4832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463" name="Shape 463"/>
        <p:cNvGrpSpPr/>
        <p:nvPr/>
      </p:nvGrpSpPr>
      <p:grpSpPr>
        <a:xfrm>
          <a:off x="0" y="0"/>
          <a:ext cx="0" cy="0"/>
          <a:chOff x="0" y="0"/>
          <a:chExt cx="0" cy="0"/>
        </a:xfrm>
      </p:grpSpPr>
      <p:sp>
        <p:nvSpPr>
          <p:cNvPr id="464" name="Google Shape;464;p40"/>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E599"/>
          </a:solidFill>
          <a:ln>
            <a:noFill/>
          </a:ln>
        </p:spPr>
      </p:sp>
      <p:sp>
        <p:nvSpPr>
          <p:cNvPr id="465" name="Google Shape;465;p40"/>
          <p:cNvSpPr txBox="1"/>
          <p:nvPr>
            <p:ph idx="4294967295" type="title"/>
          </p:nvPr>
        </p:nvSpPr>
        <p:spPr>
          <a:xfrm>
            <a:off x="518850" y="483925"/>
            <a:ext cx="24117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11323B"/>
                </a:solidFill>
              </a:rPr>
              <a:t>The answer is...</a:t>
            </a:r>
            <a:endParaRPr sz="2400">
              <a:solidFill>
                <a:srgbClr val="11323B"/>
              </a:solidFill>
            </a:endParaRPr>
          </a:p>
        </p:txBody>
      </p:sp>
      <p:sp>
        <p:nvSpPr>
          <p:cNvPr id="466" name="Google Shape;466;p40"/>
          <p:cNvSpPr/>
          <p:nvPr/>
        </p:nvSpPr>
        <p:spPr>
          <a:xfrm>
            <a:off x="3744013" y="1221075"/>
            <a:ext cx="2879400" cy="2879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0"/>
          <p:cNvSpPr/>
          <p:nvPr/>
        </p:nvSpPr>
        <p:spPr>
          <a:xfrm rot="-2937">
            <a:off x="567600" y="1983319"/>
            <a:ext cx="3510901" cy="2876402"/>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468" name="Google Shape;468;p40"/>
          <p:cNvPicPr preferRelativeResize="0"/>
          <p:nvPr/>
        </p:nvPicPr>
        <p:blipFill rotWithShape="1">
          <a:blip r:embed="rId3">
            <a:alphaModFix/>
          </a:blip>
          <a:srcRect b="0" l="15123" r="15116" t="0"/>
          <a:stretch/>
        </p:blipFill>
        <p:spPr>
          <a:xfrm>
            <a:off x="672900" y="2090925"/>
            <a:ext cx="3300300" cy="2661199"/>
          </a:xfrm>
          <a:prstGeom prst="rect">
            <a:avLst/>
          </a:prstGeom>
          <a:noFill/>
          <a:ln>
            <a:noFill/>
          </a:ln>
        </p:spPr>
      </p:pic>
      <p:sp>
        <p:nvSpPr>
          <p:cNvPr id="469" name="Google Shape;469;p40"/>
          <p:cNvSpPr/>
          <p:nvPr/>
        </p:nvSpPr>
        <p:spPr>
          <a:xfrm>
            <a:off x="5888325" y="1221075"/>
            <a:ext cx="2879400" cy="2879400"/>
          </a:xfrm>
          <a:prstGeom prst="ellipse">
            <a:avLst/>
          </a:prstGeom>
          <a:solidFill>
            <a:srgbClr val="8888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40"/>
          <p:cNvSpPr/>
          <p:nvPr/>
        </p:nvSpPr>
        <p:spPr>
          <a:xfrm>
            <a:off x="5888325" y="1725425"/>
            <a:ext cx="734945" cy="1904454"/>
          </a:xfrm>
          <a:custGeom>
            <a:rect b="b" l="l" r="r" t="t"/>
            <a:pathLst>
              <a:path extrusionOk="0" h="3096673" w="1161968">
                <a:moveTo>
                  <a:pt x="592478" y="0"/>
                </a:moveTo>
                <a:lnTo>
                  <a:pt x="624887" y="34392"/>
                </a:lnTo>
                <a:cubicBezTo>
                  <a:pt x="956723" y="421843"/>
                  <a:pt x="1161968" y="957101"/>
                  <a:pt x="1161968" y="1548330"/>
                </a:cubicBezTo>
                <a:cubicBezTo>
                  <a:pt x="1161968" y="2139560"/>
                  <a:pt x="956723" y="2674817"/>
                  <a:pt x="624887" y="3062268"/>
                </a:cubicBezTo>
                <a:lnTo>
                  <a:pt x="592466" y="3096673"/>
                </a:lnTo>
                <a:lnTo>
                  <a:pt x="536983" y="3038702"/>
                </a:lnTo>
                <a:cubicBezTo>
                  <a:pt x="205207" y="2657286"/>
                  <a:pt x="0" y="2130365"/>
                  <a:pt x="0" y="1548343"/>
                </a:cubicBezTo>
                <a:cubicBezTo>
                  <a:pt x="0" y="966322"/>
                  <a:pt x="205207" y="439400"/>
                  <a:pt x="536983" y="57984"/>
                </a:cubicBezTo>
                <a:lnTo>
                  <a:pt x="592478" y="0"/>
                </a:lnTo>
                <a:close/>
              </a:path>
            </a:pathLst>
          </a:custGeom>
          <a:solidFill>
            <a:srgbClr val="B7B7B7"/>
          </a:solidFill>
          <a:ln>
            <a:noFill/>
          </a:ln>
        </p:spPr>
        <p:txBody>
          <a:bodyPr anchorCtr="0" anchor="ctr" bIns="621750" lIns="554250" spcFirstLastPara="1" rIns="554250" wrap="square" tIns="621750">
            <a:noAutofit/>
          </a:bodyPr>
          <a:lstStyle/>
          <a:p>
            <a:pPr indent="0" lvl="0" marL="0" marR="0" rtl="0" algn="ctr">
              <a:lnSpc>
                <a:spcPct val="90000"/>
              </a:lnSpc>
              <a:spcBef>
                <a:spcPts val="0"/>
              </a:spcBef>
              <a:spcAft>
                <a:spcPts val="0"/>
              </a:spcAft>
              <a:buClr>
                <a:schemeClr val="dk1"/>
              </a:buClr>
              <a:buSzPts val="4000"/>
              <a:buFont typeface="Calibri"/>
              <a:buNone/>
            </a:pPr>
            <a:r>
              <a:t/>
            </a:r>
            <a:endParaRPr sz="4000">
              <a:solidFill>
                <a:schemeClr val="dk1"/>
              </a:solidFill>
              <a:latin typeface="Calibri"/>
              <a:ea typeface="Calibri"/>
              <a:cs typeface="Calibri"/>
              <a:sym typeface="Calibri"/>
            </a:endParaRPr>
          </a:p>
        </p:txBody>
      </p:sp>
      <p:pic>
        <p:nvPicPr>
          <p:cNvPr id="471" name="Google Shape;471;p40"/>
          <p:cNvPicPr preferRelativeResize="0"/>
          <p:nvPr/>
        </p:nvPicPr>
        <p:blipFill>
          <a:blip r:embed="rId4">
            <a:alphaModFix/>
          </a:blip>
          <a:stretch>
            <a:fillRect/>
          </a:stretch>
        </p:blipFill>
        <p:spPr>
          <a:xfrm>
            <a:off x="7961975" y="485275"/>
            <a:ext cx="843075" cy="843075"/>
          </a:xfrm>
          <a:prstGeom prst="rect">
            <a:avLst/>
          </a:prstGeom>
          <a:noFill/>
          <a:ln>
            <a:noFill/>
          </a:ln>
        </p:spPr>
      </p:pic>
      <p:pic>
        <p:nvPicPr>
          <p:cNvPr id="472" name="Google Shape;472;p40"/>
          <p:cNvPicPr preferRelativeResize="0"/>
          <p:nvPr/>
        </p:nvPicPr>
        <p:blipFill>
          <a:blip r:embed="rId4">
            <a:alphaModFix/>
          </a:blip>
          <a:stretch>
            <a:fillRect/>
          </a:stretch>
        </p:blipFill>
        <p:spPr>
          <a:xfrm>
            <a:off x="6911725" y="146275"/>
            <a:ext cx="843075" cy="843075"/>
          </a:xfrm>
          <a:prstGeom prst="rect">
            <a:avLst/>
          </a:prstGeom>
          <a:noFill/>
          <a:ln>
            <a:noFill/>
          </a:ln>
        </p:spPr>
      </p:pic>
      <p:sp>
        <p:nvSpPr>
          <p:cNvPr id="473" name="Google Shape;473;p40"/>
          <p:cNvSpPr txBox="1"/>
          <p:nvPr/>
        </p:nvSpPr>
        <p:spPr>
          <a:xfrm>
            <a:off x="4114163" y="2195625"/>
            <a:ext cx="17742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Cats</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Lone Ranger</a:t>
            </a:r>
            <a:endParaRPr>
              <a:solidFill>
                <a:srgbClr val="FFFFFF"/>
              </a:solidFill>
              <a:latin typeface="Raleway"/>
              <a:ea typeface="Raleway"/>
              <a:cs typeface="Raleway"/>
              <a:sym typeface="Raleway"/>
            </a:endParaRPr>
          </a:p>
        </p:txBody>
      </p:sp>
      <p:sp>
        <p:nvSpPr>
          <p:cNvPr id="474" name="Google Shape;474;p40"/>
          <p:cNvSpPr txBox="1"/>
          <p:nvPr/>
        </p:nvSpPr>
        <p:spPr>
          <a:xfrm>
            <a:off x="6623350" y="2195625"/>
            <a:ext cx="21444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Dogs</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Lived in complex </a:t>
            </a:r>
            <a:endParaRPr>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social groups</a:t>
            </a:r>
            <a:endParaRPr>
              <a:solidFill>
                <a:srgbClr val="FFFFFF"/>
              </a:solidFill>
              <a:latin typeface="Raleway"/>
              <a:ea typeface="Raleway"/>
              <a:cs typeface="Raleway"/>
              <a:sym typeface="Raleway"/>
            </a:endParaRPr>
          </a:p>
          <a:p>
            <a:pPr indent="0" lvl="0" marL="0" rtl="0" algn="ctr">
              <a:spcBef>
                <a:spcPts val="0"/>
              </a:spcBef>
              <a:spcAft>
                <a:spcPts val="0"/>
              </a:spcAft>
              <a:buNone/>
            </a:pPr>
            <a:r>
              <a:t/>
            </a:r>
            <a:endParaRPr>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Survival of the</a:t>
            </a:r>
            <a:endParaRPr>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Friendliest</a:t>
            </a:r>
            <a:endParaRPr>
              <a:solidFill>
                <a:srgbClr val="FFFFFF"/>
              </a:solidFill>
              <a:latin typeface="Raleway"/>
              <a:ea typeface="Raleway"/>
              <a:cs typeface="Raleway"/>
              <a:sym typeface="Raleway"/>
            </a:endParaRPr>
          </a:p>
        </p:txBody>
      </p:sp>
      <p:sp>
        <p:nvSpPr>
          <p:cNvPr id="475" name="Google Shape;475;p40"/>
          <p:cNvSpPr txBox="1"/>
          <p:nvPr/>
        </p:nvSpPr>
        <p:spPr>
          <a:xfrm>
            <a:off x="5368688" y="365463"/>
            <a:ext cx="17742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Both</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Humans for survival</a:t>
            </a:r>
            <a:endParaRPr>
              <a:solidFill>
                <a:srgbClr val="FFFFFF"/>
              </a:solidFill>
              <a:latin typeface="Raleway"/>
              <a:ea typeface="Raleway"/>
              <a:cs typeface="Raleway"/>
              <a:sym typeface="Raleway"/>
            </a:endParaRPr>
          </a:p>
        </p:txBody>
      </p:sp>
      <p:cxnSp>
        <p:nvCxnSpPr>
          <p:cNvPr id="476" name="Google Shape;476;p40"/>
          <p:cNvCxnSpPr>
            <a:stCxn id="475" idx="2"/>
          </p:cNvCxnSpPr>
          <p:nvPr/>
        </p:nvCxnSpPr>
        <p:spPr>
          <a:xfrm>
            <a:off x="6255788" y="1295763"/>
            <a:ext cx="15900" cy="1055100"/>
          </a:xfrm>
          <a:prstGeom prst="straightConnector1">
            <a:avLst/>
          </a:prstGeom>
          <a:noFill/>
          <a:ln cap="flat" cmpd="sng" w="28575">
            <a:solidFill>
              <a:srgbClr val="FF0000"/>
            </a:solidFill>
            <a:prstDash val="solid"/>
            <a:round/>
            <a:headEnd len="med" w="med" type="none"/>
            <a:tailEnd len="med" w="med" type="triangle"/>
          </a:ln>
        </p:spPr>
      </p:cxnSp>
      <p:grpSp>
        <p:nvGrpSpPr>
          <p:cNvPr id="477" name="Google Shape;477;p40"/>
          <p:cNvGrpSpPr/>
          <p:nvPr/>
        </p:nvGrpSpPr>
        <p:grpSpPr>
          <a:xfrm>
            <a:off x="6821488" y="4154278"/>
            <a:ext cx="2328000" cy="710375"/>
            <a:chOff x="6821488" y="4154278"/>
            <a:chExt cx="2328000" cy="710375"/>
          </a:xfrm>
        </p:grpSpPr>
        <p:sp>
          <p:nvSpPr>
            <p:cNvPr id="478" name="Google Shape;478;p40"/>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40"/>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0"/>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pic>
        <p:nvPicPr>
          <p:cNvPr id="485" name="Google Shape;485;p41"/>
          <p:cNvPicPr preferRelativeResize="0"/>
          <p:nvPr/>
        </p:nvPicPr>
        <p:blipFill rotWithShape="1">
          <a:blip r:embed="rId3">
            <a:alphaModFix/>
          </a:blip>
          <a:srcRect b="0" l="0" r="0" t="60747"/>
          <a:stretch/>
        </p:blipFill>
        <p:spPr>
          <a:xfrm rot="10800000">
            <a:off x="0" y="0"/>
            <a:ext cx="9144001" cy="3589324"/>
          </a:xfrm>
          <a:prstGeom prst="rect">
            <a:avLst/>
          </a:prstGeom>
          <a:noFill/>
          <a:ln>
            <a:noFill/>
          </a:ln>
        </p:spPr>
      </p:pic>
      <p:pic>
        <p:nvPicPr>
          <p:cNvPr id="486" name="Google Shape;486;p41"/>
          <p:cNvPicPr preferRelativeResize="0"/>
          <p:nvPr/>
        </p:nvPicPr>
        <p:blipFill rotWithShape="1">
          <a:blip r:embed="rId4">
            <a:alphaModFix/>
          </a:blip>
          <a:srcRect b="3104" l="0" r="0" t="3095"/>
          <a:stretch/>
        </p:blipFill>
        <p:spPr>
          <a:xfrm flipH="1">
            <a:off x="8414200" y="193800"/>
            <a:ext cx="515451" cy="483224"/>
          </a:xfrm>
          <a:prstGeom prst="rect">
            <a:avLst/>
          </a:prstGeom>
          <a:noFill/>
          <a:ln>
            <a:noFill/>
          </a:ln>
        </p:spPr>
      </p:pic>
      <p:sp>
        <p:nvSpPr>
          <p:cNvPr id="487" name="Google Shape;487;p41"/>
          <p:cNvSpPr txBox="1"/>
          <p:nvPr>
            <p:ph type="title"/>
          </p:nvPr>
        </p:nvSpPr>
        <p:spPr>
          <a:xfrm>
            <a:off x="0" y="3902250"/>
            <a:ext cx="9144000" cy="830100"/>
          </a:xfrm>
          <a:prstGeom prst="rect">
            <a:avLst/>
          </a:prstGeom>
          <a:noFill/>
        </p:spPr>
        <p:txBody>
          <a:bodyPr anchorCtr="0" anchor="ctr" bIns="34275" lIns="68575" spcFirstLastPara="1" rIns="68575" wrap="square" tIns="34275">
            <a:noAutofit/>
          </a:bodyPr>
          <a:lstStyle/>
          <a:p>
            <a:pPr indent="0" lvl="0" marL="0" rtl="0" algn="ctr">
              <a:spcBef>
                <a:spcPts val="0"/>
              </a:spcBef>
              <a:spcAft>
                <a:spcPts val="0"/>
              </a:spcAft>
              <a:buNone/>
            </a:pPr>
            <a:r>
              <a:rPr b="1" lang="en">
                <a:latin typeface="Raleway"/>
                <a:ea typeface="Raleway"/>
                <a:cs typeface="Raleway"/>
                <a:sym typeface="Raleway"/>
              </a:rPr>
              <a:t>Question 3</a:t>
            </a:r>
            <a:endParaRPr b="1">
              <a:latin typeface="Raleway"/>
              <a:ea typeface="Raleway"/>
              <a:cs typeface="Raleway"/>
              <a:sym typeface="Raleway"/>
            </a:endParaRPr>
          </a:p>
          <a:p>
            <a:pPr indent="0" lvl="0" marL="0" rtl="0" algn="ctr">
              <a:spcBef>
                <a:spcPts val="0"/>
              </a:spcBef>
              <a:spcAft>
                <a:spcPts val="0"/>
              </a:spcAft>
              <a:buNone/>
            </a:pPr>
            <a:r>
              <a:rPr b="1" lang="en">
                <a:solidFill>
                  <a:srgbClr val="FF0000"/>
                </a:solidFill>
                <a:latin typeface="Raleway"/>
                <a:ea typeface="Raleway"/>
                <a:cs typeface="Raleway"/>
                <a:sym typeface="Raleway"/>
              </a:rPr>
              <a:t>Who came to human civilization </a:t>
            </a:r>
            <a:endParaRPr b="1">
              <a:solidFill>
                <a:srgbClr val="FF0000"/>
              </a:solidFill>
              <a:latin typeface="Raleway"/>
              <a:ea typeface="Raleway"/>
              <a:cs typeface="Raleway"/>
              <a:sym typeface="Raleway"/>
            </a:endParaRPr>
          </a:p>
          <a:p>
            <a:pPr indent="0" lvl="0" marL="0" rtl="0" algn="ctr">
              <a:spcBef>
                <a:spcPts val="0"/>
              </a:spcBef>
              <a:spcAft>
                <a:spcPts val="0"/>
              </a:spcAft>
              <a:buNone/>
            </a:pPr>
            <a:r>
              <a:rPr b="1" lang="en">
                <a:solidFill>
                  <a:srgbClr val="FF0000"/>
                </a:solidFill>
                <a:latin typeface="Raleway"/>
                <a:ea typeface="Raleway"/>
                <a:cs typeface="Raleway"/>
                <a:sym typeface="Raleway"/>
              </a:rPr>
              <a:t>and served as pest control?</a:t>
            </a:r>
            <a:endParaRPr b="1">
              <a:solidFill>
                <a:srgbClr val="FF0000"/>
              </a:solidFill>
              <a:latin typeface="Raleway"/>
              <a:ea typeface="Raleway"/>
              <a:cs typeface="Raleway"/>
              <a:sym typeface="Ralewa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491" name="Shape 491"/>
        <p:cNvGrpSpPr/>
        <p:nvPr/>
      </p:nvGrpSpPr>
      <p:grpSpPr>
        <a:xfrm>
          <a:off x="0" y="0"/>
          <a:ext cx="0" cy="0"/>
          <a:chOff x="0" y="0"/>
          <a:chExt cx="0" cy="0"/>
        </a:xfrm>
      </p:grpSpPr>
      <p:sp>
        <p:nvSpPr>
          <p:cNvPr id="492" name="Google Shape;492;p42"/>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E599"/>
          </a:solidFill>
          <a:ln>
            <a:noFill/>
          </a:ln>
        </p:spPr>
      </p:sp>
      <p:sp>
        <p:nvSpPr>
          <p:cNvPr id="493" name="Google Shape;493;p42"/>
          <p:cNvSpPr txBox="1"/>
          <p:nvPr>
            <p:ph idx="4294967295" type="title"/>
          </p:nvPr>
        </p:nvSpPr>
        <p:spPr>
          <a:xfrm>
            <a:off x="518850" y="483925"/>
            <a:ext cx="24117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11323B"/>
                </a:solidFill>
              </a:rPr>
              <a:t>The answer is...</a:t>
            </a:r>
            <a:endParaRPr sz="2400">
              <a:solidFill>
                <a:srgbClr val="11323B"/>
              </a:solidFill>
            </a:endParaRPr>
          </a:p>
        </p:txBody>
      </p:sp>
      <p:sp>
        <p:nvSpPr>
          <p:cNvPr id="494" name="Google Shape;494;p42"/>
          <p:cNvSpPr/>
          <p:nvPr/>
        </p:nvSpPr>
        <p:spPr>
          <a:xfrm>
            <a:off x="3744013" y="1221075"/>
            <a:ext cx="2879400" cy="2879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42"/>
          <p:cNvSpPr/>
          <p:nvPr/>
        </p:nvSpPr>
        <p:spPr>
          <a:xfrm rot="-2937">
            <a:off x="567600" y="1983319"/>
            <a:ext cx="3510901" cy="2876402"/>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496" name="Google Shape;496;p42"/>
          <p:cNvPicPr preferRelativeResize="0"/>
          <p:nvPr/>
        </p:nvPicPr>
        <p:blipFill rotWithShape="1">
          <a:blip r:embed="rId3">
            <a:alphaModFix/>
          </a:blip>
          <a:srcRect b="0" l="18999" r="18992" t="0"/>
          <a:stretch/>
        </p:blipFill>
        <p:spPr>
          <a:xfrm>
            <a:off x="672900" y="2090925"/>
            <a:ext cx="3300300" cy="2661199"/>
          </a:xfrm>
          <a:prstGeom prst="rect">
            <a:avLst/>
          </a:prstGeom>
          <a:noFill/>
          <a:ln>
            <a:noFill/>
          </a:ln>
        </p:spPr>
      </p:pic>
      <p:sp>
        <p:nvSpPr>
          <p:cNvPr id="497" name="Google Shape;497;p42"/>
          <p:cNvSpPr/>
          <p:nvPr/>
        </p:nvSpPr>
        <p:spPr>
          <a:xfrm>
            <a:off x="5888325" y="1221075"/>
            <a:ext cx="2879400" cy="2879400"/>
          </a:xfrm>
          <a:prstGeom prst="ellipse">
            <a:avLst/>
          </a:prstGeom>
          <a:solidFill>
            <a:srgbClr val="8888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2"/>
          <p:cNvSpPr/>
          <p:nvPr/>
        </p:nvSpPr>
        <p:spPr>
          <a:xfrm>
            <a:off x="5888325" y="1725425"/>
            <a:ext cx="734945" cy="1904454"/>
          </a:xfrm>
          <a:custGeom>
            <a:rect b="b" l="l" r="r" t="t"/>
            <a:pathLst>
              <a:path extrusionOk="0" h="3096673" w="1161968">
                <a:moveTo>
                  <a:pt x="592478" y="0"/>
                </a:moveTo>
                <a:lnTo>
                  <a:pt x="624887" y="34392"/>
                </a:lnTo>
                <a:cubicBezTo>
                  <a:pt x="956723" y="421843"/>
                  <a:pt x="1161968" y="957101"/>
                  <a:pt x="1161968" y="1548330"/>
                </a:cubicBezTo>
                <a:cubicBezTo>
                  <a:pt x="1161968" y="2139560"/>
                  <a:pt x="956723" y="2674817"/>
                  <a:pt x="624887" y="3062268"/>
                </a:cubicBezTo>
                <a:lnTo>
                  <a:pt x="592466" y="3096673"/>
                </a:lnTo>
                <a:lnTo>
                  <a:pt x="536983" y="3038702"/>
                </a:lnTo>
                <a:cubicBezTo>
                  <a:pt x="205207" y="2657286"/>
                  <a:pt x="0" y="2130365"/>
                  <a:pt x="0" y="1548343"/>
                </a:cubicBezTo>
                <a:cubicBezTo>
                  <a:pt x="0" y="966322"/>
                  <a:pt x="205207" y="439400"/>
                  <a:pt x="536983" y="57984"/>
                </a:cubicBezTo>
                <a:lnTo>
                  <a:pt x="592478" y="0"/>
                </a:lnTo>
                <a:close/>
              </a:path>
            </a:pathLst>
          </a:custGeom>
          <a:solidFill>
            <a:srgbClr val="B7B7B7"/>
          </a:solidFill>
          <a:ln>
            <a:noFill/>
          </a:ln>
        </p:spPr>
        <p:txBody>
          <a:bodyPr anchorCtr="0" anchor="ctr" bIns="621750" lIns="554250" spcFirstLastPara="1" rIns="554250" wrap="square" tIns="621750">
            <a:noAutofit/>
          </a:bodyPr>
          <a:lstStyle/>
          <a:p>
            <a:pPr indent="0" lvl="0" marL="0" marR="0" rtl="0" algn="ctr">
              <a:lnSpc>
                <a:spcPct val="90000"/>
              </a:lnSpc>
              <a:spcBef>
                <a:spcPts val="0"/>
              </a:spcBef>
              <a:spcAft>
                <a:spcPts val="0"/>
              </a:spcAft>
              <a:buClr>
                <a:schemeClr val="dk1"/>
              </a:buClr>
              <a:buSzPts val="4000"/>
              <a:buFont typeface="Calibri"/>
              <a:buNone/>
            </a:pPr>
            <a:r>
              <a:t/>
            </a:r>
            <a:endParaRPr sz="4000">
              <a:solidFill>
                <a:schemeClr val="dk1"/>
              </a:solidFill>
              <a:latin typeface="Calibri"/>
              <a:ea typeface="Calibri"/>
              <a:cs typeface="Calibri"/>
              <a:sym typeface="Calibri"/>
            </a:endParaRPr>
          </a:p>
        </p:txBody>
      </p:sp>
      <p:pic>
        <p:nvPicPr>
          <p:cNvPr id="499" name="Google Shape;499;p42"/>
          <p:cNvPicPr preferRelativeResize="0"/>
          <p:nvPr/>
        </p:nvPicPr>
        <p:blipFill>
          <a:blip r:embed="rId4">
            <a:alphaModFix/>
          </a:blip>
          <a:stretch>
            <a:fillRect/>
          </a:stretch>
        </p:blipFill>
        <p:spPr>
          <a:xfrm>
            <a:off x="7961975" y="485275"/>
            <a:ext cx="843075" cy="843075"/>
          </a:xfrm>
          <a:prstGeom prst="rect">
            <a:avLst/>
          </a:prstGeom>
          <a:noFill/>
          <a:ln>
            <a:noFill/>
          </a:ln>
        </p:spPr>
      </p:pic>
      <p:pic>
        <p:nvPicPr>
          <p:cNvPr id="500" name="Google Shape;500;p42"/>
          <p:cNvPicPr preferRelativeResize="0"/>
          <p:nvPr/>
        </p:nvPicPr>
        <p:blipFill>
          <a:blip r:embed="rId4">
            <a:alphaModFix/>
          </a:blip>
          <a:stretch>
            <a:fillRect/>
          </a:stretch>
        </p:blipFill>
        <p:spPr>
          <a:xfrm>
            <a:off x="6911725" y="146275"/>
            <a:ext cx="843075" cy="843075"/>
          </a:xfrm>
          <a:prstGeom prst="rect">
            <a:avLst/>
          </a:prstGeom>
          <a:noFill/>
          <a:ln>
            <a:noFill/>
          </a:ln>
        </p:spPr>
      </p:pic>
      <p:sp>
        <p:nvSpPr>
          <p:cNvPr id="501" name="Google Shape;501;p42"/>
          <p:cNvSpPr txBox="1"/>
          <p:nvPr/>
        </p:nvSpPr>
        <p:spPr>
          <a:xfrm>
            <a:off x="4114163" y="2195625"/>
            <a:ext cx="17742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Cats</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Lone Ranger</a:t>
            </a:r>
            <a:endParaRPr>
              <a:solidFill>
                <a:srgbClr val="FFFFFF"/>
              </a:solidFill>
              <a:latin typeface="Raleway"/>
              <a:ea typeface="Raleway"/>
              <a:cs typeface="Raleway"/>
              <a:sym typeface="Raleway"/>
            </a:endParaRPr>
          </a:p>
          <a:p>
            <a:pPr indent="0" lvl="0" marL="0" rtl="0" algn="ctr">
              <a:spcBef>
                <a:spcPts val="0"/>
              </a:spcBef>
              <a:spcAft>
                <a:spcPts val="0"/>
              </a:spcAft>
              <a:buNone/>
            </a:pPr>
            <a:r>
              <a:t/>
            </a:r>
            <a:endParaRPr>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Pest Control</a:t>
            </a:r>
            <a:endParaRPr>
              <a:solidFill>
                <a:srgbClr val="FFFFFF"/>
              </a:solidFill>
              <a:latin typeface="Raleway"/>
              <a:ea typeface="Raleway"/>
              <a:cs typeface="Raleway"/>
              <a:sym typeface="Raleway"/>
            </a:endParaRPr>
          </a:p>
        </p:txBody>
      </p:sp>
      <p:sp>
        <p:nvSpPr>
          <p:cNvPr id="502" name="Google Shape;502;p42"/>
          <p:cNvSpPr txBox="1"/>
          <p:nvPr/>
        </p:nvSpPr>
        <p:spPr>
          <a:xfrm>
            <a:off x="6623350" y="2195625"/>
            <a:ext cx="21444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Dogs</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Lived in complex </a:t>
            </a:r>
            <a:endParaRPr>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social groups</a:t>
            </a:r>
            <a:endParaRPr>
              <a:solidFill>
                <a:srgbClr val="FFFFFF"/>
              </a:solidFill>
              <a:latin typeface="Raleway"/>
              <a:ea typeface="Raleway"/>
              <a:cs typeface="Raleway"/>
              <a:sym typeface="Raleway"/>
            </a:endParaRPr>
          </a:p>
          <a:p>
            <a:pPr indent="0" lvl="0" marL="0" rtl="0" algn="ctr">
              <a:spcBef>
                <a:spcPts val="0"/>
              </a:spcBef>
              <a:spcAft>
                <a:spcPts val="0"/>
              </a:spcAft>
              <a:buNone/>
            </a:pPr>
            <a:r>
              <a:t/>
            </a:r>
            <a:endParaRPr>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Survival of the</a:t>
            </a:r>
            <a:endParaRPr>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Friendliest</a:t>
            </a:r>
            <a:endParaRPr>
              <a:solidFill>
                <a:srgbClr val="FFFFFF"/>
              </a:solidFill>
              <a:latin typeface="Raleway"/>
              <a:ea typeface="Raleway"/>
              <a:cs typeface="Raleway"/>
              <a:sym typeface="Raleway"/>
            </a:endParaRPr>
          </a:p>
        </p:txBody>
      </p:sp>
      <p:sp>
        <p:nvSpPr>
          <p:cNvPr id="503" name="Google Shape;503;p42"/>
          <p:cNvSpPr txBox="1"/>
          <p:nvPr/>
        </p:nvSpPr>
        <p:spPr>
          <a:xfrm>
            <a:off x="5368688" y="365463"/>
            <a:ext cx="17742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Both</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Humans for survival</a:t>
            </a:r>
            <a:endParaRPr>
              <a:solidFill>
                <a:srgbClr val="FFFFFF"/>
              </a:solidFill>
              <a:latin typeface="Raleway"/>
              <a:ea typeface="Raleway"/>
              <a:cs typeface="Raleway"/>
              <a:sym typeface="Raleway"/>
            </a:endParaRPr>
          </a:p>
        </p:txBody>
      </p:sp>
      <p:cxnSp>
        <p:nvCxnSpPr>
          <p:cNvPr id="504" name="Google Shape;504;p42"/>
          <p:cNvCxnSpPr>
            <a:stCxn id="503" idx="2"/>
          </p:cNvCxnSpPr>
          <p:nvPr/>
        </p:nvCxnSpPr>
        <p:spPr>
          <a:xfrm>
            <a:off x="6255788" y="1295763"/>
            <a:ext cx="15900" cy="1055100"/>
          </a:xfrm>
          <a:prstGeom prst="straightConnector1">
            <a:avLst/>
          </a:prstGeom>
          <a:noFill/>
          <a:ln cap="flat" cmpd="sng" w="28575">
            <a:solidFill>
              <a:srgbClr val="FF0000"/>
            </a:solidFill>
            <a:prstDash val="solid"/>
            <a:round/>
            <a:headEnd len="med" w="med" type="none"/>
            <a:tailEnd len="med" w="med" type="triangle"/>
          </a:ln>
        </p:spPr>
      </p:cxnSp>
      <p:grpSp>
        <p:nvGrpSpPr>
          <p:cNvPr id="505" name="Google Shape;505;p42"/>
          <p:cNvGrpSpPr/>
          <p:nvPr/>
        </p:nvGrpSpPr>
        <p:grpSpPr>
          <a:xfrm>
            <a:off x="6821488" y="4154278"/>
            <a:ext cx="2328000" cy="710375"/>
            <a:chOff x="6821488" y="4154278"/>
            <a:chExt cx="2328000" cy="710375"/>
          </a:xfrm>
        </p:grpSpPr>
        <p:sp>
          <p:nvSpPr>
            <p:cNvPr id="506" name="Google Shape;506;p42"/>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2"/>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42"/>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512" name="Shape 512"/>
        <p:cNvGrpSpPr/>
        <p:nvPr/>
      </p:nvGrpSpPr>
      <p:grpSpPr>
        <a:xfrm>
          <a:off x="0" y="0"/>
          <a:ext cx="0" cy="0"/>
          <a:chOff x="0" y="0"/>
          <a:chExt cx="0" cy="0"/>
        </a:xfrm>
      </p:grpSpPr>
      <p:sp>
        <p:nvSpPr>
          <p:cNvPr id="513" name="Google Shape;513;p43"/>
          <p:cNvSpPr txBox="1"/>
          <p:nvPr>
            <p:ph idx="4294967295" type="title"/>
          </p:nvPr>
        </p:nvSpPr>
        <p:spPr>
          <a:xfrm>
            <a:off x="518850" y="2465125"/>
            <a:ext cx="3225300" cy="1069800"/>
          </a:xfrm>
          <a:prstGeom prst="rect">
            <a:avLst/>
          </a:prstGeom>
          <a:noFill/>
        </p:spPr>
        <p:txBody>
          <a:bodyPr anchorCtr="0" anchor="ctr" bIns="91425" lIns="91425" spcFirstLastPara="1" rIns="91425" wrap="square" tIns="91425">
            <a:noAutofit/>
          </a:bodyPr>
          <a:lstStyle/>
          <a:p>
            <a:pPr indent="0" lvl="0" marL="0" rtl="0" algn="l">
              <a:lnSpc>
                <a:spcPct val="90000"/>
              </a:lnSpc>
              <a:spcBef>
                <a:spcPts val="0"/>
              </a:spcBef>
              <a:spcAft>
                <a:spcPts val="0"/>
              </a:spcAft>
              <a:buClr>
                <a:schemeClr val="dk2"/>
              </a:buClr>
              <a:buSzPts val="1200"/>
              <a:buFont typeface="Arial"/>
              <a:buNone/>
            </a:pPr>
            <a:r>
              <a:rPr lang="en" sz="2400">
                <a:solidFill>
                  <a:srgbClr val="FF0000"/>
                </a:solidFill>
              </a:rPr>
              <a:t>What else did you learn about the two?</a:t>
            </a:r>
            <a:endParaRPr sz="2400">
              <a:solidFill>
                <a:srgbClr val="FF0000"/>
              </a:solidFill>
            </a:endParaRPr>
          </a:p>
          <a:p>
            <a:pPr indent="0" lvl="0" marL="0" rtl="0" algn="l">
              <a:lnSpc>
                <a:spcPct val="90000"/>
              </a:lnSpc>
              <a:spcBef>
                <a:spcPts val="800"/>
              </a:spcBef>
              <a:spcAft>
                <a:spcPts val="0"/>
              </a:spcAft>
              <a:buClr>
                <a:schemeClr val="dk2"/>
              </a:buClr>
              <a:buSzPts val="1200"/>
              <a:buFont typeface="Arial"/>
              <a:buNone/>
            </a:pPr>
            <a:r>
              <a:rPr b="0" lang="en" sz="1800">
                <a:solidFill>
                  <a:srgbClr val="FFFFFF"/>
                </a:solidFill>
              </a:rPr>
              <a:t>Let’s add onto our own   Venn diagram other facts  we learned about the domestication of cats                   and dogs!</a:t>
            </a:r>
            <a:endParaRPr b="0" sz="1800">
              <a:solidFill>
                <a:srgbClr val="FFFFFF"/>
              </a:solidFill>
            </a:endParaRPr>
          </a:p>
          <a:p>
            <a:pPr indent="0" lvl="0" marL="0" rtl="0" algn="l">
              <a:lnSpc>
                <a:spcPct val="90000"/>
              </a:lnSpc>
              <a:spcBef>
                <a:spcPts val="800"/>
              </a:spcBef>
              <a:spcAft>
                <a:spcPts val="0"/>
              </a:spcAft>
              <a:buClr>
                <a:schemeClr val="dk2"/>
              </a:buClr>
              <a:buSzPts val="1200"/>
              <a:buFont typeface="Arial"/>
              <a:buNone/>
            </a:pPr>
            <a:r>
              <a:rPr b="0" lang="en" sz="1800">
                <a:solidFill>
                  <a:srgbClr val="FFFFFF"/>
                </a:solidFill>
              </a:rPr>
              <a:t>Is there anything you are curious about that you  didn’t learn here?</a:t>
            </a:r>
            <a:endParaRPr b="0" sz="1800">
              <a:solidFill>
                <a:srgbClr val="FFFFFF"/>
              </a:solidFill>
            </a:endParaRPr>
          </a:p>
        </p:txBody>
      </p:sp>
      <p:pic>
        <p:nvPicPr>
          <p:cNvPr id="514" name="Google Shape;514;p43"/>
          <p:cNvPicPr preferRelativeResize="0"/>
          <p:nvPr/>
        </p:nvPicPr>
        <p:blipFill>
          <a:blip r:embed="rId3">
            <a:alphaModFix/>
          </a:blip>
          <a:stretch>
            <a:fillRect/>
          </a:stretch>
        </p:blipFill>
        <p:spPr>
          <a:xfrm>
            <a:off x="1945975" y="406975"/>
            <a:ext cx="843075" cy="843075"/>
          </a:xfrm>
          <a:prstGeom prst="rect">
            <a:avLst/>
          </a:prstGeom>
          <a:noFill/>
          <a:ln>
            <a:noFill/>
          </a:ln>
        </p:spPr>
      </p:pic>
      <p:pic>
        <p:nvPicPr>
          <p:cNvPr id="515" name="Google Shape;515;p43"/>
          <p:cNvPicPr preferRelativeResize="0"/>
          <p:nvPr/>
        </p:nvPicPr>
        <p:blipFill>
          <a:blip r:embed="rId3">
            <a:alphaModFix/>
          </a:blip>
          <a:stretch>
            <a:fillRect/>
          </a:stretch>
        </p:blipFill>
        <p:spPr>
          <a:xfrm>
            <a:off x="3183075" y="595825"/>
            <a:ext cx="843075" cy="843075"/>
          </a:xfrm>
          <a:prstGeom prst="rect">
            <a:avLst/>
          </a:prstGeom>
          <a:noFill/>
          <a:ln>
            <a:noFill/>
          </a:ln>
        </p:spPr>
      </p:pic>
      <p:grpSp>
        <p:nvGrpSpPr>
          <p:cNvPr id="516" name="Google Shape;516;p43"/>
          <p:cNvGrpSpPr/>
          <p:nvPr/>
        </p:nvGrpSpPr>
        <p:grpSpPr>
          <a:xfrm rot="-5400000">
            <a:off x="8256221" y="2904376"/>
            <a:ext cx="930320" cy="2560506"/>
            <a:chOff x="-1435027" y="1362018"/>
            <a:chExt cx="944104" cy="2598443"/>
          </a:xfrm>
        </p:grpSpPr>
        <p:sp>
          <p:nvSpPr>
            <p:cNvPr id="517" name="Google Shape;517;p43"/>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43"/>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3"/>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3"/>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3"/>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43"/>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43"/>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3"/>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3"/>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3"/>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43"/>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3"/>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43"/>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43"/>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3"/>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3"/>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3"/>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43"/>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43"/>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3"/>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43"/>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3"/>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9" name="Google Shape;539;p43"/>
          <p:cNvSpPr/>
          <p:nvPr/>
        </p:nvSpPr>
        <p:spPr>
          <a:xfrm>
            <a:off x="3896413" y="1373475"/>
            <a:ext cx="2879400" cy="2879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3"/>
          <p:cNvSpPr/>
          <p:nvPr/>
        </p:nvSpPr>
        <p:spPr>
          <a:xfrm>
            <a:off x="6040725" y="1373475"/>
            <a:ext cx="2879400" cy="2879400"/>
          </a:xfrm>
          <a:prstGeom prst="ellipse">
            <a:avLst/>
          </a:prstGeom>
          <a:solidFill>
            <a:srgbClr val="8888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3"/>
          <p:cNvSpPr/>
          <p:nvPr/>
        </p:nvSpPr>
        <p:spPr>
          <a:xfrm>
            <a:off x="6040725" y="1877825"/>
            <a:ext cx="734945" cy="1904454"/>
          </a:xfrm>
          <a:custGeom>
            <a:rect b="b" l="l" r="r" t="t"/>
            <a:pathLst>
              <a:path extrusionOk="0" h="3096673" w="1161968">
                <a:moveTo>
                  <a:pt x="592478" y="0"/>
                </a:moveTo>
                <a:lnTo>
                  <a:pt x="624887" y="34392"/>
                </a:lnTo>
                <a:cubicBezTo>
                  <a:pt x="956723" y="421843"/>
                  <a:pt x="1161968" y="957101"/>
                  <a:pt x="1161968" y="1548330"/>
                </a:cubicBezTo>
                <a:cubicBezTo>
                  <a:pt x="1161968" y="2139560"/>
                  <a:pt x="956723" y="2674817"/>
                  <a:pt x="624887" y="3062268"/>
                </a:cubicBezTo>
                <a:lnTo>
                  <a:pt x="592466" y="3096673"/>
                </a:lnTo>
                <a:lnTo>
                  <a:pt x="536983" y="3038702"/>
                </a:lnTo>
                <a:cubicBezTo>
                  <a:pt x="205207" y="2657286"/>
                  <a:pt x="0" y="2130365"/>
                  <a:pt x="0" y="1548343"/>
                </a:cubicBezTo>
                <a:cubicBezTo>
                  <a:pt x="0" y="966322"/>
                  <a:pt x="205207" y="439400"/>
                  <a:pt x="536983" y="57984"/>
                </a:cubicBezTo>
                <a:lnTo>
                  <a:pt x="592478" y="0"/>
                </a:lnTo>
                <a:close/>
              </a:path>
            </a:pathLst>
          </a:custGeom>
          <a:solidFill>
            <a:srgbClr val="B7B7B7"/>
          </a:solidFill>
          <a:ln>
            <a:noFill/>
          </a:ln>
        </p:spPr>
        <p:txBody>
          <a:bodyPr anchorCtr="0" anchor="ctr" bIns="621750" lIns="554250" spcFirstLastPara="1" rIns="554250" wrap="square" tIns="621750">
            <a:noAutofit/>
          </a:bodyPr>
          <a:lstStyle/>
          <a:p>
            <a:pPr indent="0" lvl="0" marL="0" marR="0" rtl="0" algn="ctr">
              <a:lnSpc>
                <a:spcPct val="90000"/>
              </a:lnSpc>
              <a:spcBef>
                <a:spcPts val="0"/>
              </a:spcBef>
              <a:spcAft>
                <a:spcPts val="0"/>
              </a:spcAft>
              <a:buClr>
                <a:schemeClr val="dk1"/>
              </a:buClr>
              <a:buSzPts val="4000"/>
              <a:buFont typeface="Calibri"/>
              <a:buNone/>
            </a:pPr>
            <a:r>
              <a:t/>
            </a:r>
            <a:endParaRPr sz="4000">
              <a:solidFill>
                <a:schemeClr val="dk1"/>
              </a:solidFill>
              <a:latin typeface="Calibri"/>
              <a:ea typeface="Calibri"/>
              <a:cs typeface="Calibri"/>
              <a:sym typeface="Calibri"/>
            </a:endParaRPr>
          </a:p>
        </p:txBody>
      </p:sp>
      <p:sp>
        <p:nvSpPr>
          <p:cNvPr id="542" name="Google Shape;542;p43"/>
          <p:cNvSpPr txBox="1"/>
          <p:nvPr/>
        </p:nvSpPr>
        <p:spPr>
          <a:xfrm>
            <a:off x="3945077" y="2348025"/>
            <a:ext cx="20958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Cats</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Lone Ranger</a:t>
            </a:r>
            <a:endParaRPr>
              <a:solidFill>
                <a:srgbClr val="FFFFFF"/>
              </a:solidFill>
              <a:latin typeface="Raleway"/>
              <a:ea typeface="Raleway"/>
              <a:cs typeface="Raleway"/>
              <a:sym typeface="Raleway"/>
            </a:endParaRPr>
          </a:p>
          <a:p>
            <a:pPr indent="0" lvl="0" marL="0" rtl="0" algn="ctr">
              <a:spcBef>
                <a:spcPts val="0"/>
              </a:spcBef>
              <a:spcAft>
                <a:spcPts val="0"/>
              </a:spcAft>
              <a:buNone/>
            </a:pPr>
            <a:r>
              <a:t/>
            </a:r>
            <a:endParaRPr>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Pest Control</a:t>
            </a:r>
            <a:endParaRPr>
              <a:solidFill>
                <a:srgbClr val="FFFFFF"/>
              </a:solidFill>
              <a:latin typeface="Raleway"/>
              <a:ea typeface="Raleway"/>
              <a:cs typeface="Raleway"/>
              <a:sym typeface="Raleway"/>
            </a:endParaRPr>
          </a:p>
        </p:txBody>
      </p:sp>
      <p:sp>
        <p:nvSpPr>
          <p:cNvPr id="543" name="Google Shape;543;p43"/>
          <p:cNvSpPr txBox="1"/>
          <p:nvPr/>
        </p:nvSpPr>
        <p:spPr>
          <a:xfrm>
            <a:off x="6775750" y="2348025"/>
            <a:ext cx="21444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Dogs</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Lived in complex </a:t>
            </a:r>
            <a:endParaRPr>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social groups</a:t>
            </a:r>
            <a:endParaRPr>
              <a:solidFill>
                <a:srgbClr val="FFFFFF"/>
              </a:solidFill>
              <a:latin typeface="Raleway"/>
              <a:ea typeface="Raleway"/>
              <a:cs typeface="Raleway"/>
              <a:sym typeface="Raleway"/>
            </a:endParaRPr>
          </a:p>
          <a:p>
            <a:pPr indent="0" lvl="0" marL="0" rtl="0" algn="ctr">
              <a:spcBef>
                <a:spcPts val="0"/>
              </a:spcBef>
              <a:spcAft>
                <a:spcPts val="0"/>
              </a:spcAft>
              <a:buNone/>
            </a:pPr>
            <a:r>
              <a:t/>
            </a:r>
            <a:endParaRPr>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Survival of the</a:t>
            </a:r>
            <a:endParaRPr>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Friendliest</a:t>
            </a:r>
            <a:endParaRPr>
              <a:solidFill>
                <a:srgbClr val="FFFFFF"/>
              </a:solidFill>
              <a:latin typeface="Raleway"/>
              <a:ea typeface="Raleway"/>
              <a:cs typeface="Raleway"/>
              <a:sym typeface="Raleway"/>
            </a:endParaRPr>
          </a:p>
        </p:txBody>
      </p:sp>
      <p:sp>
        <p:nvSpPr>
          <p:cNvPr id="544" name="Google Shape;544;p43"/>
          <p:cNvSpPr txBox="1"/>
          <p:nvPr/>
        </p:nvSpPr>
        <p:spPr>
          <a:xfrm>
            <a:off x="5521088" y="517863"/>
            <a:ext cx="1774200" cy="9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aleway"/>
                <a:ea typeface="Raleway"/>
                <a:cs typeface="Raleway"/>
                <a:sym typeface="Raleway"/>
              </a:rPr>
              <a:t>Both</a:t>
            </a:r>
            <a:endParaRPr b="1" sz="1600">
              <a:solidFill>
                <a:srgbClr val="FFFFFF"/>
              </a:solidFill>
              <a:latin typeface="Raleway"/>
              <a:ea typeface="Raleway"/>
              <a:cs typeface="Raleway"/>
              <a:sym typeface="Raleway"/>
            </a:endParaRPr>
          </a:p>
          <a:p>
            <a:pPr indent="0" lvl="0" marL="0" rtl="0" algn="ctr">
              <a:spcBef>
                <a:spcPts val="0"/>
              </a:spcBef>
              <a:spcAft>
                <a:spcPts val="0"/>
              </a:spcAft>
              <a:buNone/>
            </a:pPr>
            <a:r>
              <a:rPr lang="en">
                <a:solidFill>
                  <a:srgbClr val="FFFFFF"/>
                </a:solidFill>
                <a:latin typeface="Raleway"/>
                <a:ea typeface="Raleway"/>
                <a:cs typeface="Raleway"/>
                <a:sym typeface="Raleway"/>
              </a:rPr>
              <a:t>Humans for survival</a:t>
            </a:r>
            <a:endParaRPr>
              <a:solidFill>
                <a:srgbClr val="FFFFFF"/>
              </a:solidFill>
              <a:latin typeface="Raleway"/>
              <a:ea typeface="Raleway"/>
              <a:cs typeface="Raleway"/>
              <a:sym typeface="Raleway"/>
            </a:endParaRPr>
          </a:p>
        </p:txBody>
      </p:sp>
      <p:cxnSp>
        <p:nvCxnSpPr>
          <p:cNvPr id="545" name="Google Shape;545;p43"/>
          <p:cNvCxnSpPr>
            <a:stCxn id="544" idx="2"/>
          </p:cNvCxnSpPr>
          <p:nvPr/>
        </p:nvCxnSpPr>
        <p:spPr>
          <a:xfrm>
            <a:off x="6408188" y="1448163"/>
            <a:ext cx="15900" cy="1055100"/>
          </a:xfrm>
          <a:prstGeom prst="straightConnector1">
            <a:avLst/>
          </a:prstGeom>
          <a:noFill/>
          <a:ln cap="flat" cmpd="sng" w="28575">
            <a:solidFill>
              <a:srgbClr val="FF0000"/>
            </a:solidFill>
            <a:prstDash val="solid"/>
            <a:round/>
            <a:headEnd len="med" w="med" type="none"/>
            <a:tailEnd len="med" w="med" type="triangl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99"/>
        </a:solidFill>
      </p:bgPr>
    </p:bg>
    <p:spTree>
      <p:nvGrpSpPr>
        <p:cNvPr id="549" name="Shape 549"/>
        <p:cNvGrpSpPr/>
        <p:nvPr/>
      </p:nvGrpSpPr>
      <p:grpSpPr>
        <a:xfrm>
          <a:off x="0" y="0"/>
          <a:ext cx="0" cy="0"/>
          <a:chOff x="0" y="0"/>
          <a:chExt cx="0" cy="0"/>
        </a:xfrm>
      </p:grpSpPr>
      <p:sp>
        <p:nvSpPr>
          <p:cNvPr id="550" name="Google Shape;550;p44"/>
          <p:cNvSpPr txBox="1"/>
          <p:nvPr>
            <p:ph idx="4294967295" type="title"/>
          </p:nvPr>
        </p:nvSpPr>
        <p:spPr>
          <a:xfrm>
            <a:off x="916050" y="331525"/>
            <a:ext cx="7311900" cy="843000"/>
          </a:xfrm>
          <a:prstGeom prst="rect">
            <a:avLst/>
          </a:prstGeom>
          <a:noFill/>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0000"/>
                </a:solidFill>
              </a:rPr>
              <a:t>How do you think animals keep people safe?</a:t>
            </a:r>
            <a:endParaRPr sz="3800">
              <a:solidFill>
                <a:srgbClr val="11323B"/>
              </a:solidFill>
            </a:endParaRPr>
          </a:p>
        </p:txBody>
      </p:sp>
      <p:sp>
        <p:nvSpPr>
          <p:cNvPr id="551" name="Google Shape;551;p44"/>
          <p:cNvSpPr txBox="1"/>
          <p:nvPr>
            <p:ph idx="4294967295" type="subTitle"/>
          </p:nvPr>
        </p:nvSpPr>
        <p:spPr>
          <a:xfrm>
            <a:off x="518850" y="2018750"/>
            <a:ext cx="3432000" cy="2290200"/>
          </a:xfrm>
          <a:prstGeom prst="rect">
            <a:avLst/>
          </a:prstGeom>
        </p:spPr>
        <p:txBody>
          <a:bodyPr anchorCtr="0" anchor="t" bIns="91425" lIns="91425" spcFirstLastPara="1" rIns="91425" wrap="square" tIns="91425">
            <a:noAutofit/>
          </a:bodyPr>
          <a:lstStyle/>
          <a:p>
            <a:pPr indent="0" lvl="0" marL="0" rtl="0" algn="l">
              <a:lnSpc>
                <a:spcPct val="90000"/>
              </a:lnSpc>
              <a:spcBef>
                <a:spcPts val="800"/>
              </a:spcBef>
              <a:spcAft>
                <a:spcPts val="0"/>
              </a:spcAft>
              <a:buNone/>
            </a:pPr>
            <a:r>
              <a:rPr b="1" lang="en" sz="1700">
                <a:latin typeface="Raleway"/>
                <a:ea typeface="Raleway"/>
                <a:cs typeface="Raleway"/>
                <a:sym typeface="Raleway"/>
              </a:rPr>
              <a:t>Let’s imagine, draw, or write about a situation where we think animals help keep people safe before diving deeper!</a:t>
            </a:r>
            <a:endParaRPr b="1" sz="1700">
              <a:latin typeface="Raleway"/>
              <a:ea typeface="Raleway"/>
              <a:cs typeface="Raleway"/>
              <a:sym typeface="Raleway"/>
            </a:endParaRPr>
          </a:p>
          <a:p>
            <a:pPr indent="0" lvl="0" marL="0" rtl="0" algn="l">
              <a:lnSpc>
                <a:spcPct val="90000"/>
              </a:lnSpc>
              <a:spcBef>
                <a:spcPts val="800"/>
              </a:spcBef>
              <a:spcAft>
                <a:spcPts val="0"/>
              </a:spcAft>
              <a:buNone/>
            </a:pPr>
            <a:r>
              <a:t/>
            </a:r>
            <a:endParaRPr b="1" sz="1700">
              <a:latin typeface="Raleway"/>
              <a:ea typeface="Raleway"/>
              <a:cs typeface="Raleway"/>
              <a:sym typeface="Raleway"/>
            </a:endParaRPr>
          </a:p>
          <a:p>
            <a:pPr indent="0" lvl="0" marL="0" rtl="0" algn="l">
              <a:lnSpc>
                <a:spcPct val="90000"/>
              </a:lnSpc>
              <a:spcBef>
                <a:spcPts val="0"/>
              </a:spcBef>
              <a:spcAft>
                <a:spcPts val="0"/>
              </a:spcAft>
              <a:buClr>
                <a:schemeClr val="dk2"/>
              </a:buClr>
              <a:buSzPts val="2100"/>
              <a:buFont typeface="Arial"/>
              <a:buNone/>
            </a:pPr>
            <a:r>
              <a:rPr b="1" lang="en" sz="1400">
                <a:latin typeface="Raleway"/>
                <a:ea typeface="Raleway"/>
                <a:cs typeface="Raleway"/>
                <a:sym typeface="Raleway"/>
              </a:rPr>
              <a:t>Supplies</a:t>
            </a:r>
            <a:endParaRPr b="1" sz="1400">
              <a:latin typeface="Raleway"/>
              <a:ea typeface="Raleway"/>
              <a:cs typeface="Raleway"/>
              <a:sym typeface="Raleway"/>
            </a:endParaRPr>
          </a:p>
          <a:p>
            <a:pPr indent="-127000" lvl="0" marL="177800" rtl="0" algn="l">
              <a:lnSpc>
                <a:spcPct val="90000"/>
              </a:lnSpc>
              <a:spcBef>
                <a:spcPts val="800"/>
              </a:spcBef>
              <a:spcAft>
                <a:spcPts val="0"/>
              </a:spcAft>
              <a:buSzPts val="1400"/>
              <a:buFont typeface="Raleway"/>
              <a:buChar char="•"/>
            </a:pPr>
            <a:r>
              <a:rPr lang="en" sz="1400">
                <a:latin typeface="Raleway"/>
                <a:ea typeface="Raleway"/>
                <a:cs typeface="Raleway"/>
                <a:sym typeface="Raleway"/>
              </a:rPr>
              <a:t>Paper</a:t>
            </a:r>
            <a:endParaRPr sz="1400">
              <a:latin typeface="Raleway"/>
              <a:ea typeface="Raleway"/>
              <a:cs typeface="Raleway"/>
              <a:sym typeface="Raleway"/>
            </a:endParaRPr>
          </a:p>
          <a:p>
            <a:pPr indent="-127000" lvl="0" marL="177800" rtl="0" algn="l">
              <a:lnSpc>
                <a:spcPct val="90000"/>
              </a:lnSpc>
              <a:spcBef>
                <a:spcPts val="800"/>
              </a:spcBef>
              <a:spcAft>
                <a:spcPts val="0"/>
              </a:spcAft>
              <a:buSzPts val="1400"/>
              <a:buFont typeface="Raleway"/>
              <a:buChar char="•"/>
            </a:pPr>
            <a:r>
              <a:rPr lang="en" sz="1400">
                <a:latin typeface="Raleway"/>
                <a:ea typeface="Raleway"/>
                <a:cs typeface="Raleway"/>
                <a:sym typeface="Raleway"/>
              </a:rPr>
              <a:t>Something to write or color with!</a:t>
            </a:r>
            <a:endParaRPr b="1" sz="1400">
              <a:latin typeface="Raleway"/>
              <a:ea typeface="Raleway"/>
              <a:cs typeface="Raleway"/>
              <a:sym typeface="Raleway"/>
            </a:endParaRPr>
          </a:p>
        </p:txBody>
      </p:sp>
      <p:pic>
        <p:nvPicPr>
          <p:cNvPr id="552" name="Google Shape;552;p44"/>
          <p:cNvPicPr preferRelativeResize="0"/>
          <p:nvPr/>
        </p:nvPicPr>
        <p:blipFill>
          <a:blip r:embed="rId3">
            <a:alphaModFix/>
          </a:blip>
          <a:stretch>
            <a:fillRect/>
          </a:stretch>
        </p:blipFill>
        <p:spPr>
          <a:xfrm>
            <a:off x="442650" y="331488"/>
            <a:ext cx="843075" cy="843075"/>
          </a:xfrm>
          <a:prstGeom prst="rect">
            <a:avLst/>
          </a:prstGeom>
          <a:noFill/>
          <a:ln>
            <a:noFill/>
          </a:ln>
        </p:spPr>
      </p:pic>
      <p:sp>
        <p:nvSpPr>
          <p:cNvPr id="553" name="Google Shape;553;p44"/>
          <p:cNvSpPr/>
          <p:nvPr/>
        </p:nvSpPr>
        <p:spPr>
          <a:xfrm rot="-2993">
            <a:off x="4446999" y="1283833"/>
            <a:ext cx="4134902" cy="3387602"/>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554" name="Google Shape;554;p44"/>
          <p:cNvPicPr preferRelativeResize="0"/>
          <p:nvPr/>
        </p:nvPicPr>
        <p:blipFill rotWithShape="1">
          <a:blip r:embed="rId4">
            <a:alphaModFix/>
          </a:blip>
          <a:srcRect b="0" l="3497" r="3488" t="0"/>
          <a:stretch/>
        </p:blipFill>
        <p:spPr>
          <a:xfrm>
            <a:off x="4571011" y="1410601"/>
            <a:ext cx="3886977" cy="3134266"/>
          </a:xfrm>
          <a:prstGeom prst="rect">
            <a:avLst/>
          </a:prstGeom>
          <a:noFill/>
          <a:ln>
            <a:noFill/>
          </a:ln>
        </p:spPr>
      </p:pic>
      <p:pic>
        <p:nvPicPr>
          <p:cNvPr id="555" name="Google Shape;555;p44"/>
          <p:cNvPicPr preferRelativeResize="0"/>
          <p:nvPr/>
        </p:nvPicPr>
        <p:blipFill rotWithShape="1">
          <a:blip r:embed="rId5">
            <a:alphaModFix/>
          </a:blip>
          <a:srcRect b="3104" l="0" r="0" t="3095"/>
          <a:stretch/>
        </p:blipFill>
        <p:spPr>
          <a:xfrm flipH="1" rot="528487">
            <a:off x="288281" y="1223725"/>
            <a:ext cx="692698" cy="64942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559" name="Shape 559"/>
        <p:cNvGrpSpPr/>
        <p:nvPr/>
      </p:nvGrpSpPr>
      <p:grpSpPr>
        <a:xfrm>
          <a:off x="0" y="0"/>
          <a:ext cx="0" cy="0"/>
          <a:chOff x="0" y="0"/>
          <a:chExt cx="0" cy="0"/>
        </a:xfrm>
      </p:grpSpPr>
      <p:sp>
        <p:nvSpPr>
          <p:cNvPr id="560" name="Google Shape;560;p45"/>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E599"/>
          </a:solidFill>
          <a:ln>
            <a:noFill/>
          </a:ln>
        </p:spPr>
      </p:sp>
      <p:grpSp>
        <p:nvGrpSpPr>
          <p:cNvPr id="561" name="Google Shape;561;p45"/>
          <p:cNvGrpSpPr/>
          <p:nvPr/>
        </p:nvGrpSpPr>
        <p:grpSpPr>
          <a:xfrm>
            <a:off x="7841021" y="3580451"/>
            <a:ext cx="930320" cy="2560506"/>
            <a:chOff x="-1435027" y="1362018"/>
            <a:chExt cx="944104" cy="2598443"/>
          </a:xfrm>
        </p:grpSpPr>
        <p:sp>
          <p:nvSpPr>
            <p:cNvPr id="562" name="Google Shape;562;p45"/>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45"/>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45"/>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45"/>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5"/>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5"/>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45"/>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45"/>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45"/>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45"/>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45"/>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45"/>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5"/>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5"/>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5"/>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45"/>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45"/>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45"/>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5"/>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5"/>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45"/>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45"/>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4" name="Google Shape;584;p45"/>
          <p:cNvGrpSpPr/>
          <p:nvPr/>
        </p:nvGrpSpPr>
        <p:grpSpPr>
          <a:xfrm rot="10800000">
            <a:off x="392565" y="-6122"/>
            <a:ext cx="839145" cy="1510854"/>
            <a:chOff x="-1449485" y="3330463"/>
            <a:chExt cx="839145" cy="1510854"/>
          </a:xfrm>
        </p:grpSpPr>
        <p:sp>
          <p:nvSpPr>
            <p:cNvPr id="585" name="Google Shape;585;p45"/>
            <p:cNvSpPr/>
            <p:nvPr/>
          </p:nvSpPr>
          <p:spPr>
            <a:xfrm>
              <a:off x="-1132920" y="3598363"/>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5"/>
            <p:cNvSpPr/>
            <p:nvPr/>
          </p:nvSpPr>
          <p:spPr>
            <a:xfrm>
              <a:off x="-1132920" y="3864102"/>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45"/>
            <p:cNvSpPr/>
            <p:nvPr/>
          </p:nvSpPr>
          <p:spPr>
            <a:xfrm>
              <a:off x="-1132920" y="4129840"/>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5"/>
            <p:cNvSpPr/>
            <p:nvPr/>
          </p:nvSpPr>
          <p:spPr>
            <a:xfrm>
              <a:off x="-1132920" y="43955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5"/>
            <p:cNvSpPr/>
            <p:nvPr/>
          </p:nvSpPr>
          <p:spPr>
            <a:xfrm>
              <a:off x="-1132920" y="46613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5"/>
            <p:cNvSpPr/>
            <p:nvPr/>
          </p:nvSpPr>
          <p:spPr>
            <a:xfrm>
              <a:off x="-1449485" y="3863627"/>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45"/>
            <p:cNvSpPr/>
            <p:nvPr/>
          </p:nvSpPr>
          <p:spPr>
            <a:xfrm>
              <a:off x="-1449485" y="4129365"/>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45"/>
            <p:cNvSpPr/>
            <p:nvPr/>
          </p:nvSpPr>
          <p:spPr>
            <a:xfrm>
              <a:off x="-1449485" y="439510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45"/>
            <p:cNvSpPr/>
            <p:nvPr/>
          </p:nvSpPr>
          <p:spPr>
            <a:xfrm>
              <a:off x="-1449485" y="4660842"/>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45"/>
            <p:cNvSpPr/>
            <p:nvPr/>
          </p:nvSpPr>
          <p:spPr>
            <a:xfrm>
              <a:off x="-818240" y="3330463"/>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45"/>
            <p:cNvSpPr/>
            <p:nvPr/>
          </p:nvSpPr>
          <p:spPr>
            <a:xfrm>
              <a:off x="-818240" y="3596201"/>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45"/>
            <p:cNvSpPr/>
            <p:nvPr/>
          </p:nvSpPr>
          <p:spPr>
            <a:xfrm>
              <a:off x="-818240" y="3861939"/>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45"/>
            <p:cNvSpPr/>
            <p:nvPr/>
          </p:nvSpPr>
          <p:spPr>
            <a:xfrm>
              <a:off x="-818240" y="41276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45"/>
            <p:cNvSpPr/>
            <p:nvPr/>
          </p:nvSpPr>
          <p:spPr>
            <a:xfrm>
              <a:off x="-818240" y="43934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5"/>
            <p:cNvSpPr/>
            <p:nvPr/>
          </p:nvSpPr>
          <p:spPr>
            <a:xfrm>
              <a:off x="-818240" y="465915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0" name="Google Shape;600;p45"/>
          <p:cNvSpPr txBox="1"/>
          <p:nvPr>
            <p:ph idx="4294967295" type="title"/>
          </p:nvPr>
        </p:nvSpPr>
        <p:spPr>
          <a:xfrm>
            <a:off x="518850" y="2617525"/>
            <a:ext cx="34563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0000"/>
                </a:solidFill>
              </a:rPr>
              <a:t>Animals Helping People</a:t>
            </a:r>
            <a:endParaRPr sz="3600">
              <a:solidFill>
                <a:srgbClr val="FF0000"/>
              </a:solidFill>
            </a:endParaRPr>
          </a:p>
          <a:p>
            <a:pPr indent="0" lvl="0" marL="0" rtl="0" algn="l">
              <a:lnSpc>
                <a:spcPct val="90000"/>
              </a:lnSpc>
              <a:spcBef>
                <a:spcPts val="0"/>
              </a:spcBef>
              <a:spcAft>
                <a:spcPts val="0"/>
              </a:spcAft>
              <a:buNone/>
            </a:pPr>
            <a:r>
              <a:t/>
            </a:r>
            <a:endParaRPr b="0" sz="1800"/>
          </a:p>
          <a:p>
            <a:pPr indent="0" lvl="0" marL="0" rtl="0" algn="l">
              <a:lnSpc>
                <a:spcPct val="90000"/>
              </a:lnSpc>
              <a:spcBef>
                <a:spcPts val="800"/>
              </a:spcBef>
              <a:spcAft>
                <a:spcPts val="0"/>
              </a:spcAft>
              <a:buNone/>
            </a:pPr>
            <a:r>
              <a:rPr b="0" lang="en" sz="1800"/>
              <a:t>What did you come up with? </a:t>
            </a:r>
            <a:r>
              <a:rPr lang="en" sz="1800"/>
              <a:t>Let’s share!</a:t>
            </a:r>
            <a:endParaRPr sz="4000">
              <a:solidFill>
                <a:srgbClr val="FF0000"/>
              </a:solidFill>
            </a:endParaRPr>
          </a:p>
        </p:txBody>
      </p:sp>
      <p:pic>
        <p:nvPicPr>
          <p:cNvPr id="601" name="Google Shape;601;p45"/>
          <p:cNvPicPr preferRelativeResize="0"/>
          <p:nvPr/>
        </p:nvPicPr>
        <p:blipFill rotWithShape="1">
          <a:blip r:embed="rId3">
            <a:alphaModFix/>
          </a:blip>
          <a:srcRect b="0" l="21743" r="21749" t="0"/>
          <a:stretch/>
        </p:blipFill>
        <p:spPr>
          <a:xfrm>
            <a:off x="2482875" y="1947625"/>
            <a:ext cx="1233027" cy="1860324"/>
          </a:xfrm>
          <a:prstGeom prst="rect">
            <a:avLst/>
          </a:prstGeom>
          <a:noFill/>
          <a:ln>
            <a:noFill/>
          </a:ln>
        </p:spPr>
      </p:pic>
      <p:sp>
        <p:nvSpPr>
          <p:cNvPr id="602" name="Google Shape;602;p45"/>
          <p:cNvSpPr/>
          <p:nvPr/>
        </p:nvSpPr>
        <p:spPr>
          <a:xfrm rot="-2937">
            <a:off x="5035950" y="375194"/>
            <a:ext cx="3510901" cy="2876402"/>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603" name="Google Shape;603;p45"/>
          <p:cNvPicPr preferRelativeResize="0"/>
          <p:nvPr/>
        </p:nvPicPr>
        <p:blipFill rotWithShape="1">
          <a:blip r:embed="rId4">
            <a:alphaModFix/>
          </a:blip>
          <a:srcRect b="8519" l="0" r="0" t="8519"/>
          <a:stretch/>
        </p:blipFill>
        <p:spPr>
          <a:xfrm>
            <a:off x="5141250" y="482800"/>
            <a:ext cx="3300300" cy="2661200"/>
          </a:xfrm>
          <a:prstGeom prst="rect">
            <a:avLst/>
          </a:prstGeom>
          <a:noFill/>
          <a:ln>
            <a:noFill/>
          </a:ln>
        </p:spPr>
      </p:pic>
      <p:sp>
        <p:nvSpPr>
          <p:cNvPr id="604" name="Google Shape;604;p45"/>
          <p:cNvSpPr/>
          <p:nvPr/>
        </p:nvSpPr>
        <p:spPr>
          <a:xfrm rot="-2728">
            <a:off x="4644300" y="2810411"/>
            <a:ext cx="2268301" cy="1858501"/>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605" name="Google Shape;605;p45"/>
          <p:cNvPicPr preferRelativeResize="0"/>
          <p:nvPr/>
        </p:nvPicPr>
        <p:blipFill rotWithShape="1">
          <a:blip r:embed="rId5">
            <a:alphaModFix/>
          </a:blip>
          <a:srcRect b="0" l="18999" r="18992" t="0"/>
          <a:stretch/>
        </p:blipFill>
        <p:spPr>
          <a:xfrm>
            <a:off x="4712348" y="2879864"/>
            <a:ext cx="2132259" cy="1719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609" name="Shape 609"/>
        <p:cNvGrpSpPr/>
        <p:nvPr/>
      </p:nvGrpSpPr>
      <p:grpSpPr>
        <a:xfrm>
          <a:off x="0" y="0"/>
          <a:ext cx="0" cy="0"/>
          <a:chOff x="0" y="0"/>
          <a:chExt cx="0" cy="0"/>
        </a:xfrm>
      </p:grpSpPr>
      <p:sp>
        <p:nvSpPr>
          <p:cNvPr id="610" name="Google Shape;610;p46"/>
          <p:cNvSpPr txBox="1"/>
          <p:nvPr>
            <p:ph idx="4294967295" type="title"/>
          </p:nvPr>
        </p:nvSpPr>
        <p:spPr>
          <a:xfrm>
            <a:off x="518850" y="2846125"/>
            <a:ext cx="8109900" cy="1069800"/>
          </a:xfrm>
          <a:prstGeom prst="rect">
            <a:avLst/>
          </a:prstGeom>
          <a:noFill/>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2400">
                <a:solidFill>
                  <a:srgbClr val="FF0000"/>
                </a:solidFill>
              </a:rPr>
              <a:t>Police use animals for safety &amp; security reasons.</a:t>
            </a:r>
            <a:endParaRPr sz="2400">
              <a:solidFill>
                <a:srgbClr val="FF0000"/>
              </a:solidFill>
            </a:endParaRPr>
          </a:p>
          <a:p>
            <a:pPr indent="0" lvl="0" marL="0" rtl="0" algn="l">
              <a:lnSpc>
                <a:spcPct val="90000"/>
              </a:lnSpc>
              <a:spcBef>
                <a:spcPts val="0"/>
              </a:spcBef>
              <a:spcAft>
                <a:spcPts val="0"/>
              </a:spcAft>
              <a:buNone/>
            </a:pPr>
            <a:r>
              <a:t/>
            </a:r>
            <a:endParaRPr sz="1400">
              <a:solidFill>
                <a:srgbClr val="FFFFFF"/>
              </a:solidFill>
            </a:endParaRPr>
          </a:p>
          <a:p>
            <a:pPr indent="-317500" lvl="0" marL="457200" rtl="0" algn="l">
              <a:lnSpc>
                <a:spcPct val="90000"/>
              </a:lnSpc>
              <a:spcBef>
                <a:spcPts val="0"/>
              </a:spcBef>
              <a:spcAft>
                <a:spcPts val="0"/>
              </a:spcAft>
              <a:buClr>
                <a:srgbClr val="FFFFFF"/>
              </a:buClr>
              <a:buSzPts val="1400"/>
              <a:buChar char="●"/>
            </a:pPr>
            <a:r>
              <a:rPr lang="en" sz="1400">
                <a:solidFill>
                  <a:srgbClr val="FFFFFF"/>
                </a:solidFill>
              </a:rPr>
              <a:t>Apprehension</a:t>
            </a:r>
            <a:r>
              <a:rPr b="0" lang="en" sz="1400">
                <a:solidFill>
                  <a:srgbClr val="FFFFFF"/>
                </a:solidFill>
              </a:rPr>
              <a:t>: trained to bite dangerous suspects and hold them hostage</a:t>
            </a:r>
            <a:endParaRPr b="0" sz="1400">
              <a:solidFill>
                <a:srgbClr val="FFFFFF"/>
              </a:solidFill>
            </a:endParaRPr>
          </a:p>
          <a:p>
            <a:pPr indent="0" lvl="0" marL="0" rtl="0" algn="l">
              <a:lnSpc>
                <a:spcPct val="90000"/>
              </a:lnSpc>
              <a:spcBef>
                <a:spcPts val="0"/>
              </a:spcBef>
              <a:spcAft>
                <a:spcPts val="0"/>
              </a:spcAft>
              <a:buNone/>
            </a:pPr>
            <a:r>
              <a:t/>
            </a:r>
            <a:endParaRPr b="0" sz="1400">
              <a:solidFill>
                <a:srgbClr val="FFFFFF"/>
              </a:solidFill>
            </a:endParaRPr>
          </a:p>
          <a:p>
            <a:pPr indent="-317500" lvl="0" marL="457200" rtl="0" algn="l">
              <a:lnSpc>
                <a:spcPct val="90000"/>
              </a:lnSpc>
              <a:spcBef>
                <a:spcPts val="800"/>
              </a:spcBef>
              <a:spcAft>
                <a:spcPts val="0"/>
              </a:spcAft>
              <a:buClr>
                <a:srgbClr val="FFFFFF"/>
              </a:buClr>
              <a:buSzPts val="1400"/>
              <a:buChar char="●"/>
            </a:pPr>
            <a:r>
              <a:rPr lang="en" sz="1400">
                <a:solidFill>
                  <a:srgbClr val="FFFFFF"/>
                </a:solidFill>
              </a:rPr>
              <a:t>Detection: </a:t>
            </a:r>
            <a:r>
              <a:rPr b="0" lang="en" sz="1400">
                <a:solidFill>
                  <a:srgbClr val="FFFFFF"/>
                </a:solidFill>
              </a:rPr>
              <a:t>Dogs have a great sense of smell (225 million scent receptors compared to humans’ 5 million)</a:t>
            </a:r>
            <a:endParaRPr b="0" sz="1400">
              <a:solidFill>
                <a:srgbClr val="FFFFFF"/>
              </a:solidFill>
            </a:endParaRPr>
          </a:p>
          <a:p>
            <a:pPr indent="-317500" lvl="1" marL="914400" rtl="0" algn="l">
              <a:lnSpc>
                <a:spcPct val="90000"/>
              </a:lnSpc>
              <a:spcBef>
                <a:spcPts val="0"/>
              </a:spcBef>
              <a:spcAft>
                <a:spcPts val="0"/>
              </a:spcAft>
              <a:buClr>
                <a:srgbClr val="FFFFFF"/>
              </a:buClr>
              <a:buSzPts val="1400"/>
              <a:buChar char="○"/>
            </a:pPr>
            <a:r>
              <a:rPr b="0" lang="en" sz="1400">
                <a:solidFill>
                  <a:srgbClr val="FFFFFF"/>
                </a:solidFill>
              </a:rPr>
              <a:t>Can find dangerous substances and are used at airports, large events, and other places</a:t>
            </a:r>
            <a:endParaRPr b="0" sz="1400">
              <a:solidFill>
                <a:srgbClr val="FFFFFF"/>
              </a:solidFill>
            </a:endParaRPr>
          </a:p>
          <a:p>
            <a:pPr indent="0" lvl="0" marL="457200" rtl="0" algn="l">
              <a:lnSpc>
                <a:spcPct val="90000"/>
              </a:lnSpc>
              <a:spcBef>
                <a:spcPts val="400"/>
              </a:spcBef>
              <a:spcAft>
                <a:spcPts val="0"/>
              </a:spcAft>
              <a:buNone/>
            </a:pPr>
            <a:r>
              <a:t/>
            </a:r>
            <a:endParaRPr b="0" sz="1400">
              <a:solidFill>
                <a:srgbClr val="FFFFFF"/>
              </a:solidFill>
            </a:endParaRPr>
          </a:p>
          <a:p>
            <a:pPr indent="-317500" lvl="0" marL="457200" rtl="0" algn="l">
              <a:lnSpc>
                <a:spcPct val="90000"/>
              </a:lnSpc>
              <a:spcBef>
                <a:spcPts val="0"/>
              </a:spcBef>
              <a:spcAft>
                <a:spcPts val="0"/>
              </a:spcAft>
              <a:buClr>
                <a:srgbClr val="FFFFFF"/>
              </a:buClr>
              <a:buSzPts val="1400"/>
              <a:buChar char="●"/>
            </a:pPr>
            <a:r>
              <a:rPr lang="en" sz="1400">
                <a:solidFill>
                  <a:srgbClr val="FFFFFF"/>
                </a:solidFill>
              </a:rPr>
              <a:t>Search and Rescue</a:t>
            </a:r>
            <a:r>
              <a:rPr b="0" lang="en" sz="1400">
                <a:solidFill>
                  <a:srgbClr val="FFFFFF"/>
                </a:solidFill>
              </a:rPr>
              <a:t>: Looking for lost victims – kidnapped, lost people, earthquake victims, and individuals trapped by an avalanche.</a:t>
            </a:r>
            <a:endParaRPr b="0" sz="1400">
              <a:solidFill>
                <a:srgbClr val="FFFFFF"/>
              </a:solidFill>
            </a:endParaRPr>
          </a:p>
          <a:p>
            <a:pPr indent="0" lvl="0" marL="0" rtl="0" algn="l">
              <a:lnSpc>
                <a:spcPct val="90000"/>
              </a:lnSpc>
              <a:spcBef>
                <a:spcPts val="800"/>
              </a:spcBef>
              <a:spcAft>
                <a:spcPts val="0"/>
              </a:spcAft>
              <a:buNone/>
            </a:pPr>
            <a:r>
              <a:t/>
            </a:r>
            <a:endParaRPr b="0" sz="1800">
              <a:solidFill>
                <a:srgbClr val="FFFFFF"/>
              </a:solidFill>
            </a:endParaRPr>
          </a:p>
        </p:txBody>
      </p:sp>
      <p:pic>
        <p:nvPicPr>
          <p:cNvPr id="611" name="Google Shape;611;p46"/>
          <p:cNvPicPr preferRelativeResize="0"/>
          <p:nvPr/>
        </p:nvPicPr>
        <p:blipFill>
          <a:blip r:embed="rId3">
            <a:alphaModFix/>
          </a:blip>
          <a:stretch>
            <a:fillRect/>
          </a:stretch>
        </p:blipFill>
        <p:spPr>
          <a:xfrm>
            <a:off x="4878650" y="496675"/>
            <a:ext cx="843075" cy="843075"/>
          </a:xfrm>
          <a:prstGeom prst="rect">
            <a:avLst/>
          </a:prstGeom>
          <a:noFill/>
          <a:ln>
            <a:noFill/>
          </a:ln>
        </p:spPr>
      </p:pic>
      <p:pic>
        <p:nvPicPr>
          <p:cNvPr id="612" name="Google Shape;612;p46"/>
          <p:cNvPicPr preferRelativeResize="0"/>
          <p:nvPr/>
        </p:nvPicPr>
        <p:blipFill>
          <a:blip r:embed="rId3">
            <a:alphaModFix/>
          </a:blip>
          <a:stretch>
            <a:fillRect/>
          </a:stretch>
        </p:blipFill>
        <p:spPr>
          <a:xfrm>
            <a:off x="5850075" y="748225"/>
            <a:ext cx="843075" cy="843075"/>
          </a:xfrm>
          <a:prstGeom prst="rect">
            <a:avLst/>
          </a:prstGeom>
          <a:noFill/>
          <a:ln>
            <a:noFill/>
          </a:ln>
        </p:spPr>
      </p:pic>
      <p:grpSp>
        <p:nvGrpSpPr>
          <p:cNvPr id="613" name="Google Shape;613;p46"/>
          <p:cNvGrpSpPr/>
          <p:nvPr/>
        </p:nvGrpSpPr>
        <p:grpSpPr>
          <a:xfrm>
            <a:off x="6821488" y="496678"/>
            <a:ext cx="2328000" cy="710375"/>
            <a:chOff x="6821488" y="4154278"/>
            <a:chExt cx="2328000" cy="710375"/>
          </a:xfrm>
        </p:grpSpPr>
        <p:sp>
          <p:nvSpPr>
            <p:cNvPr id="614" name="Google Shape;614;p46"/>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46"/>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46"/>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7" name="Google Shape;617;p46"/>
          <p:cNvSpPr/>
          <p:nvPr/>
        </p:nvSpPr>
        <p:spPr>
          <a:xfrm>
            <a:off x="3999035" y="386875"/>
            <a:ext cx="205200" cy="5586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46"/>
          <p:cNvSpPr/>
          <p:nvPr/>
        </p:nvSpPr>
        <p:spPr>
          <a:xfrm rot="5400000">
            <a:off x="3999425" y="386966"/>
            <a:ext cx="205200" cy="5586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9" name="Google Shape;619;p46"/>
          <p:cNvPicPr preferRelativeResize="0"/>
          <p:nvPr/>
        </p:nvPicPr>
        <p:blipFill rotWithShape="1">
          <a:blip r:embed="rId4">
            <a:alphaModFix/>
          </a:blip>
          <a:srcRect b="3104" l="0" r="0" t="3095"/>
          <a:stretch/>
        </p:blipFill>
        <p:spPr>
          <a:xfrm flipH="1" rot="528487">
            <a:off x="2853881" y="797425"/>
            <a:ext cx="692698" cy="64942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99"/>
        </a:solidFill>
      </p:bgPr>
    </p:bg>
    <p:spTree>
      <p:nvGrpSpPr>
        <p:cNvPr id="623" name="Shape 623"/>
        <p:cNvGrpSpPr/>
        <p:nvPr/>
      </p:nvGrpSpPr>
      <p:grpSpPr>
        <a:xfrm>
          <a:off x="0" y="0"/>
          <a:ext cx="0" cy="0"/>
          <a:chOff x="0" y="0"/>
          <a:chExt cx="0" cy="0"/>
        </a:xfrm>
      </p:grpSpPr>
      <p:sp>
        <p:nvSpPr>
          <p:cNvPr id="624" name="Google Shape;624;p47"/>
          <p:cNvSpPr txBox="1"/>
          <p:nvPr>
            <p:ph idx="4294967295" type="title"/>
          </p:nvPr>
        </p:nvSpPr>
        <p:spPr>
          <a:xfrm>
            <a:off x="518850" y="1931725"/>
            <a:ext cx="32610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0000"/>
                </a:solidFill>
              </a:rPr>
              <a:t>Helpful </a:t>
            </a:r>
            <a:endParaRPr sz="3600">
              <a:solidFill>
                <a:srgbClr val="FF0000"/>
              </a:solidFill>
            </a:endParaRPr>
          </a:p>
          <a:p>
            <a:pPr indent="0" lvl="0" marL="0" rtl="0" algn="l">
              <a:spcBef>
                <a:spcPts val="0"/>
              </a:spcBef>
              <a:spcAft>
                <a:spcPts val="0"/>
              </a:spcAft>
              <a:buNone/>
            </a:pPr>
            <a:r>
              <a:rPr lang="en" sz="3600">
                <a:solidFill>
                  <a:srgbClr val="FF0000"/>
                </a:solidFill>
              </a:rPr>
              <a:t>Furry Friends</a:t>
            </a:r>
            <a:endParaRPr sz="3600">
              <a:solidFill>
                <a:srgbClr val="FF0000"/>
              </a:solidFill>
            </a:endParaRPr>
          </a:p>
          <a:p>
            <a:pPr indent="0" lvl="0" marL="0" rtl="0" algn="l">
              <a:lnSpc>
                <a:spcPct val="90000"/>
              </a:lnSpc>
              <a:spcBef>
                <a:spcPts val="0"/>
              </a:spcBef>
              <a:spcAft>
                <a:spcPts val="0"/>
              </a:spcAft>
              <a:buNone/>
            </a:pPr>
            <a:r>
              <a:t/>
            </a:r>
            <a:endParaRPr b="0" sz="1800"/>
          </a:p>
          <a:p>
            <a:pPr indent="-165100" lvl="0" marL="177800" rtl="0" algn="l">
              <a:lnSpc>
                <a:spcPct val="70000"/>
              </a:lnSpc>
              <a:spcBef>
                <a:spcPts val="0"/>
              </a:spcBef>
              <a:spcAft>
                <a:spcPts val="0"/>
              </a:spcAft>
              <a:buSzPts val="1400"/>
              <a:buFont typeface="Raleway"/>
              <a:buChar char="•"/>
            </a:pPr>
            <a:r>
              <a:rPr b="0" lang="en" sz="1400"/>
              <a:t>There are three main types of assistance animals</a:t>
            </a:r>
            <a:endParaRPr b="0" sz="1400"/>
          </a:p>
          <a:p>
            <a:pPr indent="-165100" lvl="0" marL="177800" rtl="0" algn="l">
              <a:lnSpc>
                <a:spcPct val="70000"/>
              </a:lnSpc>
              <a:spcBef>
                <a:spcPts val="800"/>
              </a:spcBef>
              <a:spcAft>
                <a:spcPts val="0"/>
              </a:spcAft>
              <a:buSzPts val="1400"/>
              <a:buFont typeface="Raleway"/>
              <a:buChar char="•"/>
            </a:pPr>
            <a:r>
              <a:rPr b="0" lang="en" sz="1400"/>
              <a:t>They all have very different purposes in helping people</a:t>
            </a:r>
            <a:endParaRPr b="0" sz="1400"/>
          </a:p>
          <a:p>
            <a:pPr indent="-165100" lvl="0" marL="177800" rtl="0" algn="l">
              <a:lnSpc>
                <a:spcPct val="70000"/>
              </a:lnSpc>
              <a:spcBef>
                <a:spcPts val="800"/>
              </a:spcBef>
              <a:spcAft>
                <a:spcPts val="0"/>
              </a:spcAft>
              <a:buSzPts val="1400"/>
              <a:buFont typeface="Raleway"/>
              <a:buChar char="•"/>
            </a:pPr>
            <a:r>
              <a:rPr b="0" lang="en" sz="1400"/>
              <a:t>While therapy dogs are brought places to bring happiness and relaxation to others, service dogs and emotional support animals (ESA) help their owners</a:t>
            </a:r>
            <a:endParaRPr b="0" sz="1400"/>
          </a:p>
          <a:p>
            <a:pPr indent="-165100" lvl="0" marL="177800" rtl="0" algn="l">
              <a:lnSpc>
                <a:spcPct val="70000"/>
              </a:lnSpc>
              <a:spcBef>
                <a:spcPts val="800"/>
              </a:spcBef>
              <a:spcAft>
                <a:spcPts val="0"/>
              </a:spcAft>
              <a:buSzPts val="1400"/>
              <a:buFont typeface="Raleway"/>
              <a:buChar char="•"/>
            </a:pPr>
            <a:r>
              <a:rPr b="0" lang="en" sz="1400"/>
              <a:t>What do you think the difference between ESAs and Service Animals are?</a:t>
            </a:r>
            <a:endParaRPr b="0" sz="1400"/>
          </a:p>
        </p:txBody>
      </p:sp>
      <p:pic>
        <p:nvPicPr>
          <p:cNvPr descr="Emotional Support Animals is not a Service Dog" id="625" name="Google Shape;625;p47"/>
          <p:cNvPicPr preferRelativeResize="0"/>
          <p:nvPr/>
        </p:nvPicPr>
        <p:blipFill rotWithShape="1">
          <a:blip r:embed="rId3">
            <a:alphaModFix/>
          </a:blip>
          <a:srcRect b="0" l="0" r="0" t="0"/>
          <a:stretch/>
        </p:blipFill>
        <p:spPr>
          <a:xfrm>
            <a:off x="3975150" y="576575"/>
            <a:ext cx="4796199" cy="3075946"/>
          </a:xfrm>
          <a:prstGeom prst="rect">
            <a:avLst/>
          </a:prstGeom>
          <a:noFill/>
          <a:ln>
            <a:noFill/>
          </a:ln>
        </p:spPr>
      </p:pic>
      <p:pic>
        <p:nvPicPr>
          <p:cNvPr id="626" name="Google Shape;626;p47"/>
          <p:cNvPicPr preferRelativeResize="0"/>
          <p:nvPr/>
        </p:nvPicPr>
        <p:blipFill>
          <a:blip r:embed="rId4">
            <a:alphaModFix/>
          </a:blip>
          <a:stretch>
            <a:fillRect/>
          </a:stretch>
        </p:blipFill>
        <p:spPr>
          <a:xfrm rot="2979613">
            <a:off x="2498825" y="478175"/>
            <a:ext cx="843074" cy="843074"/>
          </a:xfrm>
          <a:prstGeom prst="rect">
            <a:avLst/>
          </a:prstGeom>
          <a:noFill/>
          <a:ln>
            <a:noFill/>
          </a:ln>
        </p:spPr>
      </p:pic>
      <p:grpSp>
        <p:nvGrpSpPr>
          <p:cNvPr id="627" name="Google Shape;627;p47"/>
          <p:cNvGrpSpPr/>
          <p:nvPr/>
        </p:nvGrpSpPr>
        <p:grpSpPr>
          <a:xfrm>
            <a:off x="6821488" y="4078078"/>
            <a:ext cx="2328000" cy="710375"/>
            <a:chOff x="6821488" y="4154278"/>
            <a:chExt cx="2328000" cy="710375"/>
          </a:xfrm>
        </p:grpSpPr>
        <p:sp>
          <p:nvSpPr>
            <p:cNvPr id="628" name="Google Shape;628;p47"/>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47"/>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7"/>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48"/>
          <p:cNvSpPr txBox="1"/>
          <p:nvPr>
            <p:ph idx="4294967295" type="title"/>
          </p:nvPr>
        </p:nvSpPr>
        <p:spPr>
          <a:xfrm>
            <a:off x="518850" y="179125"/>
            <a:ext cx="4856700" cy="996300"/>
          </a:xfrm>
          <a:prstGeom prst="rect">
            <a:avLst/>
          </a:prstGeom>
        </p:spPr>
        <p:txBody>
          <a:bodyPr anchorCtr="0" anchor="ctr" bIns="91425" lIns="91425" spcFirstLastPara="1" rIns="91425" wrap="square" tIns="91425">
            <a:noAutofit/>
          </a:bodyPr>
          <a:lstStyle/>
          <a:p>
            <a:pPr indent="0" lvl="0" marL="0" rtl="0" algn="l">
              <a:lnSpc>
                <a:spcPct val="70000"/>
              </a:lnSpc>
              <a:spcBef>
                <a:spcPts val="800"/>
              </a:spcBef>
              <a:spcAft>
                <a:spcPts val="0"/>
              </a:spcAft>
              <a:buNone/>
            </a:pPr>
            <a:r>
              <a:rPr lang="en" sz="2400">
                <a:solidFill>
                  <a:srgbClr val="FF0000"/>
                </a:solidFill>
              </a:rPr>
              <a:t>ESA vs Service Dog</a:t>
            </a:r>
            <a:endParaRPr b="0" sz="2400"/>
          </a:p>
        </p:txBody>
      </p:sp>
      <p:sp>
        <p:nvSpPr>
          <p:cNvPr id="636" name="Google Shape;636;p48"/>
          <p:cNvSpPr/>
          <p:nvPr/>
        </p:nvSpPr>
        <p:spPr>
          <a:xfrm>
            <a:off x="4572000" y="150"/>
            <a:ext cx="4572000" cy="5143500"/>
          </a:xfrm>
          <a:prstGeom prst="rect">
            <a:avLst/>
          </a:prstGeom>
          <a:solidFill>
            <a:srgbClr val="0E2B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8"/>
          <p:cNvSpPr txBox="1"/>
          <p:nvPr>
            <p:ph idx="4294967295" type="body"/>
          </p:nvPr>
        </p:nvSpPr>
        <p:spPr>
          <a:xfrm>
            <a:off x="575900" y="1140625"/>
            <a:ext cx="3609000" cy="32634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None/>
            </a:pPr>
            <a:r>
              <a:rPr b="1" lang="en">
                <a:latin typeface="Raleway"/>
                <a:ea typeface="Raleway"/>
                <a:cs typeface="Raleway"/>
                <a:sym typeface="Raleway"/>
              </a:rPr>
              <a:t>ESA</a:t>
            </a:r>
            <a:endParaRPr b="1">
              <a:latin typeface="Raleway"/>
              <a:ea typeface="Raleway"/>
              <a:cs typeface="Raleway"/>
              <a:sym typeface="Raleway"/>
            </a:endParaRPr>
          </a:p>
          <a:p>
            <a:pPr indent="-342900" lvl="0" marL="457200" rtl="0" algn="l">
              <a:lnSpc>
                <a:spcPct val="90000"/>
              </a:lnSpc>
              <a:spcBef>
                <a:spcPts val="800"/>
              </a:spcBef>
              <a:spcAft>
                <a:spcPts val="0"/>
              </a:spcAft>
              <a:buSzPts val="1800"/>
              <a:buFont typeface="Raleway"/>
              <a:buChar char="●"/>
            </a:pPr>
            <a:r>
              <a:rPr lang="en">
                <a:latin typeface="Raleway"/>
                <a:ea typeface="Raleway"/>
                <a:cs typeface="Raleway"/>
                <a:sym typeface="Raleway"/>
              </a:rPr>
              <a:t>May live with Owner even if “No Pets” policy in place</a:t>
            </a:r>
            <a:endParaRPr>
              <a:latin typeface="Raleway"/>
              <a:ea typeface="Raleway"/>
              <a:cs typeface="Raleway"/>
              <a:sym typeface="Raleway"/>
            </a:endParaRPr>
          </a:p>
          <a:p>
            <a:pPr indent="-342900" lvl="0" marL="457200" rtl="0" algn="l">
              <a:lnSpc>
                <a:spcPct val="90000"/>
              </a:lnSpc>
              <a:spcBef>
                <a:spcPts val="0"/>
              </a:spcBef>
              <a:spcAft>
                <a:spcPts val="0"/>
              </a:spcAft>
              <a:buSzPts val="1800"/>
              <a:buFont typeface="Raleway"/>
              <a:buChar char="●"/>
            </a:pPr>
            <a:r>
              <a:rPr lang="en">
                <a:latin typeface="Raleway"/>
                <a:ea typeface="Raleway"/>
                <a:cs typeface="Raleway"/>
                <a:sym typeface="Raleway"/>
              </a:rPr>
              <a:t>Provides emotional support through companionship</a:t>
            </a:r>
            <a:endParaRPr>
              <a:latin typeface="Raleway"/>
              <a:ea typeface="Raleway"/>
              <a:cs typeface="Raleway"/>
              <a:sym typeface="Raleway"/>
            </a:endParaRPr>
          </a:p>
          <a:p>
            <a:pPr indent="-342900" lvl="0" marL="457200" rtl="0" algn="l">
              <a:lnSpc>
                <a:spcPct val="90000"/>
              </a:lnSpc>
              <a:spcBef>
                <a:spcPts val="0"/>
              </a:spcBef>
              <a:spcAft>
                <a:spcPts val="0"/>
              </a:spcAft>
              <a:buSzPts val="1800"/>
              <a:buFont typeface="Raleway"/>
              <a:buChar char="●"/>
            </a:pPr>
            <a:r>
              <a:rPr lang="en">
                <a:latin typeface="Raleway"/>
                <a:ea typeface="Raleway"/>
                <a:cs typeface="Raleway"/>
                <a:sym typeface="Raleway"/>
              </a:rPr>
              <a:t>May be able to fly on airplanes with owner for little to no cost</a:t>
            </a:r>
            <a:endParaRPr>
              <a:latin typeface="Raleway"/>
              <a:ea typeface="Raleway"/>
              <a:cs typeface="Raleway"/>
              <a:sym typeface="Raleway"/>
            </a:endParaRPr>
          </a:p>
        </p:txBody>
      </p:sp>
      <p:sp>
        <p:nvSpPr>
          <p:cNvPr id="638" name="Google Shape;638;p48"/>
          <p:cNvSpPr txBox="1"/>
          <p:nvPr>
            <p:ph idx="4294967295" type="body"/>
          </p:nvPr>
        </p:nvSpPr>
        <p:spPr>
          <a:xfrm>
            <a:off x="4933950" y="1175425"/>
            <a:ext cx="3886200" cy="34572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None/>
            </a:pPr>
            <a:r>
              <a:rPr b="1" lang="en">
                <a:solidFill>
                  <a:srgbClr val="FFFFFF"/>
                </a:solidFill>
                <a:latin typeface="Raleway"/>
                <a:ea typeface="Raleway"/>
                <a:cs typeface="Raleway"/>
                <a:sym typeface="Raleway"/>
              </a:rPr>
              <a:t>Service Dog</a:t>
            </a:r>
            <a:endParaRPr b="1">
              <a:solidFill>
                <a:srgbClr val="FFFFFF"/>
              </a:solidFill>
              <a:latin typeface="Raleway"/>
              <a:ea typeface="Raleway"/>
              <a:cs typeface="Raleway"/>
              <a:sym typeface="Raleway"/>
            </a:endParaRPr>
          </a:p>
          <a:p>
            <a:pPr indent="-342900" lvl="0" marL="457200" rtl="0" algn="l">
              <a:lnSpc>
                <a:spcPct val="90000"/>
              </a:lnSpc>
              <a:spcBef>
                <a:spcPts val="800"/>
              </a:spcBef>
              <a:spcAft>
                <a:spcPts val="0"/>
              </a:spcAft>
              <a:buClr>
                <a:srgbClr val="FFFFFF"/>
              </a:buClr>
              <a:buSzPts val="1800"/>
              <a:buFont typeface="Raleway"/>
              <a:buChar char="●"/>
            </a:pPr>
            <a:r>
              <a:rPr lang="en">
                <a:solidFill>
                  <a:srgbClr val="FFFFFF"/>
                </a:solidFill>
                <a:latin typeface="Raleway"/>
                <a:ea typeface="Raleway"/>
                <a:cs typeface="Raleway"/>
                <a:sym typeface="Raleway"/>
              </a:rPr>
              <a:t>ADA covered: Rights to bring animal into public establishments</a:t>
            </a:r>
            <a:endParaRPr>
              <a:solidFill>
                <a:srgbClr val="FFFFFF"/>
              </a:solidFill>
              <a:latin typeface="Raleway"/>
              <a:ea typeface="Raleway"/>
              <a:cs typeface="Raleway"/>
              <a:sym typeface="Raleway"/>
            </a:endParaRPr>
          </a:p>
          <a:p>
            <a:pPr indent="-342900" lvl="0" marL="457200" rtl="0" algn="l">
              <a:lnSpc>
                <a:spcPct val="90000"/>
              </a:lnSpc>
              <a:spcBef>
                <a:spcPts val="0"/>
              </a:spcBef>
              <a:spcAft>
                <a:spcPts val="0"/>
              </a:spcAft>
              <a:buClr>
                <a:srgbClr val="FFFFFF"/>
              </a:buClr>
              <a:buSzPts val="1800"/>
              <a:buFont typeface="Raleway"/>
              <a:buChar char="●"/>
            </a:pPr>
            <a:r>
              <a:rPr lang="en">
                <a:solidFill>
                  <a:srgbClr val="FFFFFF"/>
                </a:solidFill>
                <a:latin typeface="Raleway"/>
                <a:ea typeface="Raleway"/>
                <a:cs typeface="Raleway"/>
                <a:sym typeface="Raleway"/>
              </a:rPr>
              <a:t>Needs to tolerate wide variety of experiences, environments, and people</a:t>
            </a:r>
            <a:endParaRPr>
              <a:solidFill>
                <a:srgbClr val="FFFFFF"/>
              </a:solidFill>
              <a:latin typeface="Raleway"/>
              <a:ea typeface="Raleway"/>
              <a:cs typeface="Raleway"/>
              <a:sym typeface="Raleway"/>
            </a:endParaRPr>
          </a:p>
          <a:p>
            <a:pPr indent="-342900" lvl="0" marL="457200" rtl="0" algn="l">
              <a:lnSpc>
                <a:spcPct val="90000"/>
              </a:lnSpc>
              <a:spcBef>
                <a:spcPts val="0"/>
              </a:spcBef>
              <a:spcAft>
                <a:spcPts val="0"/>
              </a:spcAft>
              <a:buClr>
                <a:srgbClr val="FFFFFF"/>
              </a:buClr>
              <a:buSzPts val="1800"/>
              <a:buFont typeface="Raleway"/>
              <a:buChar char="●"/>
            </a:pPr>
            <a:r>
              <a:rPr lang="en">
                <a:solidFill>
                  <a:srgbClr val="FFFFFF"/>
                </a:solidFill>
                <a:latin typeface="Raleway"/>
                <a:ea typeface="Raleway"/>
                <a:cs typeface="Raleway"/>
                <a:sym typeface="Raleway"/>
              </a:rPr>
              <a:t>May live with owners even if “No Pets” policy in place</a:t>
            </a:r>
            <a:endParaRPr>
              <a:solidFill>
                <a:srgbClr val="FFFFFF"/>
              </a:solidFill>
              <a:latin typeface="Raleway"/>
              <a:ea typeface="Raleway"/>
              <a:cs typeface="Raleway"/>
              <a:sym typeface="Raleway"/>
            </a:endParaRPr>
          </a:p>
          <a:p>
            <a:pPr indent="-342900" lvl="0" marL="457200" rtl="0" algn="l">
              <a:lnSpc>
                <a:spcPct val="90000"/>
              </a:lnSpc>
              <a:spcBef>
                <a:spcPts val="0"/>
              </a:spcBef>
              <a:spcAft>
                <a:spcPts val="0"/>
              </a:spcAft>
              <a:buClr>
                <a:srgbClr val="FFFFFF"/>
              </a:buClr>
              <a:buSzPts val="1800"/>
              <a:buFont typeface="Raleway"/>
              <a:buChar char="●"/>
            </a:pPr>
            <a:r>
              <a:rPr lang="en">
                <a:solidFill>
                  <a:srgbClr val="FFFFFF"/>
                </a:solidFill>
                <a:latin typeface="Raleway"/>
                <a:ea typeface="Raleway"/>
                <a:cs typeface="Raleway"/>
                <a:sym typeface="Raleway"/>
              </a:rPr>
              <a:t>Specifically trained to assist just one person with very specific tasks</a:t>
            </a:r>
            <a:endParaRPr>
              <a:solidFill>
                <a:srgbClr val="FFFFFF"/>
              </a:solidFill>
              <a:latin typeface="Raleway"/>
              <a:ea typeface="Raleway"/>
              <a:cs typeface="Raleway"/>
              <a:sym typeface="Raleway"/>
            </a:endParaRPr>
          </a:p>
        </p:txBody>
      </p:sp>
      <p:pic>
        <p:nvPicPr>
          <p:cNvPr id="639" name="Google Shape;639;p48"/>
          <p:cNvPicPr preferRelativeResize="0"/>
          <p:nvPr/>
        </p:nvPicPr>
        <p:blipFill>
          <a:blip r:embed="rId3">
            <a:alphaModFix/>
          </a:blip>
          <a:stretch>
            <a:fillRect/>
          </a:stretch>
        </p:blipFill>
        <p:spPr>
          <a:xfrm>
            <a:off x="1526600" y="3376350"/>
            <a:ext cx="843075" cy="843075"/>
          </a:xfrm>
          <a:prstGeom prst="rect">
            <a:avLst/>
          </a:prstGeom>
          <a:noFill/>
          <a:ln>
            <a:noFill/>
          </a:ln>
        </p:spPr>
      </p:pic>
      <p:pic>
        <p:nvPicPr>
          <p:cNvPr id="640" name="Google Shape;640;p48"/>
          <p:cNvPicPr preferRelativeResize="0"/>
          <p:nvPr/>
        </p:nvPicPr>
        <p:blipFill>
          <a:blip r:embed="rId3">
            <a:alphaModFix/>
          </a:blip>
          <a:stretch>
            <a:fillRect/>
          </a:stretch>
        </p:blipFill>
        <p:spPr>
          <a:xfrm>
            <a:off x="2460075" y="3855100"/>
            <a:ext cx="843075" cy="843075"/>
          </a:xfrm>
          <a:prstGeom prst="rect">
            <a:avLst/>
          </a:prstGeom>
          <a:noFill/>
          <a:ln>
            <a:noFill/>
          </a:ln>
        </p:spPr>
      </p:pic>
      <p:pic>
        <p:nvPicPr>
          <p:cNvPr id="641" name="Google Shape;641;p48"/>
          <p:cNvPicPr preferRelativeResize="0"/>
          <p:nvPr/>
        </p:nvPicPr>
        <p:blipFill rotWithShape="1">
          <a:blip r:embed="rId4">
            <a:alphaModFix/>
          </a:blip>
          <a:srcRect b="3104" l="0" r="0" t="3095"/>
          <a:stretch/>
        </p:blipFill>
        <p:spPr>
          <a:xfrm flipH="1">
            <a:off x="341737" y="3678938"/>
            <a:ext cx="1275049" cy="119539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645" name="Shape 645"/>
        <p:cNvGrpSpPr/>
        <p:nvPr/>
      </p:nvGrpSpPr>
      <p:grpSpPr>
        <a:xfrm>
          <a:off x="0" y="0"/>
          <a:ext cx="0" cy="0"/>
          <a:chOff x="0" y="0"/>
          <a:chExt cx="0" cy="0"/>
        </a:xfrm>
      </p:grpSpPr>
      <p:sp>
        <p:nvSpPr>
          <p:cNvPr id="646" name="Google Shape;646;p49"/>
          <p:cNvSpPr txBox="1"/>
          <p:nvPr>
            <p:ph idx="4294967295" type="title"/>
          </p:nvPr>
        </p:nvSpPr>
        <p:spPr>
          <a:xfrm>
            <a:off x="518850" y="2846125"/>
            <a:ext cx="8109900" cy="1069800"/>
          </a:xfrm>
          <a:prstGeom prst="rect">
            <a:avLst/>
          </a:prstGeom>
          <a:noFill/>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2400">
                <a:solidFill>
                  <a:srgbClr val="FF0000"/>
                </a:solidFill>
              </a:rPr>
              <a:t>What are some ways service dogs help their owners?</a:t>
            </a:r>
            <a:endParaRPr sz="2400">
              <a:solidFill>
                <a:srgbClr val="FF0000"/>
              </a:solidFill>
            </a:endParaRPr>
          </a:p>
          <a:p>
            <a:pPr indent="0" lvl="0" marL="0" rtl="0" algn="l">
              <a:lnSpc>
                <a:spcPct val="90000"/>
              </a:lnSpc>
              <a:spcBef>
                <a:spcPts val="0"/>
              </a:spcBef>
              <a:spcAft>
                <a:spcPts val="0"/>
              </a:spcAft>
              <a:buNone/>
            </a:pPr>
            <a:r>
              <a:t/>
            </a:r>
            <a:endParaRPr sz="1400">
              <a:solidFill>
                <a:srgbClr val="FFFFFF"/>
              </a:solidFill>
            </a:endParaRPr>
          </a:p>
          <a:p>
            <a:pPr indent="-317500" lvl="0" marL="457200" rtl="0" algn="l">
              <a:lnSpc>
                <a:spcPct val="70000"/>
              </a:lnSpc>
              <a:spcBef>
                <a:spcPts val="0"/>
              </a:spcBef>
              <a:spcAft>
                <a:spcPts val="0"/>
              </a:spcAft>
              <a:buClr>
                <a:srgbClr val="FFFFFF"/>
              </a:buClr>
              <a:buSzPts val="1400"/>
              <a:buChar char="●"/>
            </a:pPr>
            <a:r>
              <a:rPr b="0" lang="en" sz="1400">
                <a:solidFill>
                  <a:srgbClr val="FFFFFF"/>
                </a:solidFill>
              </a:rPr>
              <a:t>Service dogs might serve as guide dogs and help blind or visually impaired individuals navigate the world around them.</a:t>
            </a:r>
            <a:endParaRPr b="0" sz="1400">
              <a:solidFill>
                <a:srgbClr val="FFFFFF"/>
              </a:solidFill>
            </a:endParaRPr>
          </a:p>
          <a:p>
            <a:pPr indent="-317500" lvl="0" marL="457200" rtl="0" algn="l">
              <a:lnSpc>
                <a:spcPct val="70000"/>
              </a:lnSpc>
              <a:spcBef>
                <a:spcPts val="800"/>
              </a:spcBef>
              <a:spcAft>
                <a:spcPts val="0"/>
              </a:spcAft>
              <a:buClr>
                <a:srgbClr val="FFFFFF"/>
              </a:buClr>
              <a:buSzPts val="1400"/>
              <a:buChar char="●"/>
            </a:pPr>
            <a:r>
              <a:rPr b="0" lang="en" sz="1400">
                <a:solidFill>
                  <a:srgbClr val="FFFFFF"/>
                </a:solidFill>
              </a:rPr>
              <a:t>They also might help someone with a severe mental illness and interrupt repetitive harmful behaviors done by their owner</a:t>
            </a:r>
            <a:endParaRPr b="0" sz="1400">
              <a:solidFill>
                <a:srgbClr val="FFFFFF"/>
              </a:solidFill>
            </a:endParaRPr>
          </a:p>
          <a:p>
            <a:pPr indent="-317500" lvl="0" marL="457200" rtl="0" algn="l">
              <a:lnSpc>
                <a:spcPct val="70000"/>
              </a:lnSpc>
              <a:spcBef>
                <a:spcPts val="800"/>
              </a:spcBef>
              <a:spcAft>
                <a:spcPts val="0"/>
              </a:spcAft>
              <a:buClr>
                <a:srgbClr val="FFFFFF"/>
              </a:buClr>
              <a:buSzPts val="1400"/>
              <a:buChar char="●"/>
            </a:pPr>
            <a:r>
              <a:rPr b="0" lang="en" sz="1400">
                <a:solidFill>
                  <a:srgbClr val="FFFFFF"/>
                </a:solidFill>
              </a:rPr>
              <a:t>An individual with diabetes may have a service dog to notify them when their blood sugar levels are low</a:t>
            </a:r>
            <a:endParaRPr b="0" sz="1400">
              <a:solidFill>
                <a:srgbClr val="FFFFFF"/>
              </a:solidFill>
            </a:endParaRPr>
          </a:p>
          <a:p>
            <a:pPr indent="-317500" lvl="0" marL="457200" rtl="0" algn="l">
              <a:lnSpc>
                <a:spcPct val="70000"/>
              </a:lnSpc>
              <a:spcBef>
                <a:spcPts val="800"/>
              </a:spcBef>
              <a:spcAft>
                <a:spcPts val="0"/>
              </a:spcAft>
              <a:buClr>
                <a:srgbClr val="FFFFFF"/>
              </a:buClr>
              <a:buSzPts val="1400"/>
              <a:buChar char="●"/>
            </a:pPr>
            <a:r>
              <a:rPr b="0" lang="en" sz="1400">
                <a:solidFill>
                  <a:srgbClr val="FFFFFF"/>
                </a:solidFill>
              </a:rPr>
              <a:t>Another common task service dogs are trained in is to smell out allergens in foods and other substances to protect their owner from a dangerous allergic reaction</a:t>
            </a:r>
            <a:endParaRPr b="0" sz="1400">
              <a:solidFill>
                <a:srgbClr val="FFFFFF"/>
              </a:solidFill>
            </a:endParaRPr>
          </a:p>
          <a:p>
            <a:pPr indent="-317500" lvl="0" marL="457200" rtl="0" algn="l">
              <a:lnSpc>
                <a:spcPct val="70000"/>
              </a:lnSpc>
              <a:spcBef>
                <a:spcPts val="800"/>
              </a:spcBef>
              <a:spcAft>
                <a:spcPts val="0"/>
              </a:spcAft>
              <a:buClr>
                <a:srgbClr val="FFFFFF"/>
              </a:buClr>
              <a:buSzPts val="1400"/>
              <a:buChar char="●"/>
            </a:pPr>
            <a:r>
              <a:rPr b="0" lang="en" sz="1400">
                <a:solidFill>
                  <a:srgbClr val="FFFFFF"/>
                </a:solidFill>
              </a:rPr>
              <a:t>Many service dogs wear a vest while on duty and it’s very important not to give them attention while they are working or it could severely hinder their performance and hurt their owner</a:t>
            </a:r>
            <a:endParaRPr sz="1000">
              <a:solidFill>
                <a:srgbClr val="FFFFFF"/>
              </a:solidFill>
            </a:endParaRPr>
          </a:p>
          <a:p>
            <a:pPr indent="0" lvl="0" marL="0" rtl="0" algn="l">
              <a:lnSpc>
                <a:spcPct val="90000"/>
              </a:lnSpc>
              <a:spcBef>
                <a:spcPts val="800"/>
              </a:spcBef>
              <a:spcAft>
                <a:spcPts val="0"/>
              </a:spcAft>
              <a:buNone/>
            </a:pPr>
            <a:r>
              <a:t/>
            </a:r>
            <a:endParaRPr b="0" sz="1800">
              <a:solidFill>
                <a:srgbClr val="FFFFFF"/>
              </a:solidFill>
            </a:endParaRPr>
          </a:p>
        </p:txBody>
      </p:sp>
      <p:pic>
        <p:nvPicPr>
          <p:cNvPr id="647" name="Google Shape;647;p49"/>
          <p:cNvPicPr preferRelativeResize="0"/>
          <p:nvPr/>
        </p:nvPicPr>
        <p:blipFill>
          <a:blip r:embed="rId3">
            <a:alphaModFix/>
          </a:blip>
          <a:stretch>
            <a:fillRect/>
          </a:stretch>
        </p:blipFill>
        <p:spPr>
          <a:xfrm>
            <a:off x="4878650" y="496675"/>
            <a:ext cx="843075" cy="843075"/>
          </a:xfrm>
          <a:prstGeom prst="rect">
            <a:avLst/>
          </a:prstGeom>
          <a:noFill/>
          <a:ln>
            <a:noFill/>
          </a:ln>
        </p:spPr>
      </p:pic>
      <p:pic>
        <p:nvPicPr>
          <p:cNvPr id="648" name="Google Shape;648;p49"/>
          <p:cNvPicPr preferRelativeResize="0"/>
          <p:nvPr/>
        </p:nvPicPr>
        <p:blipFill>
          <a:blip r:embed="rId3">
            <a:alphaModFix/>
          </a:blip>
          <a:stretch>
            <a:fillRect/>
          </a:stretch>
        </p:blipFill>
        <p:spPr>
          <a:xfrm>
            <a:off x="5850075" y="748225"/>
            <a:ext cx="843075" cy="843075"/>
          </a:xfrm>
          <a:prstGeom prst="rect">
            <a:avLst/>
          </a:prstGeom>
          <a:noFill/>
          <a:ln>
            <a:noFill/>
          </a:ln>
        </p:spPr>
      </p:pic>
      <p:grpSp>
        <p:nvGrpSpPr>
          <p:cNvPr id="649" name="Google Shape;649;p49"/>
          <p:cNvGrpSpPr/>
          <p:nvPr/>
        </p:nvGrpSpPr>
        <p:grpSpPr>
          <a:xfrm>
            <a:off x="6821488" y="496678"/>
            <a:ext cx="2328000" cy="710375"/>
            <a:chOff x="6821488" y="4154278"/>
            <a:chExt cx="2328000" cy="710375"/>
          </a:xfrm>
        </p:grpSpPr>
        <p:sp>
          <p:nvSpPr>
            <p:cNvPr id="650" name="Google Shape;650;p49"/>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9"/>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9"/>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3" name="Google Shape;653;p49"/>
          <p:cNvSpPr/>
          <p:nvPr/>
        </p:nvSpPr>
        <p:spPr>
          <a:xfrm>
            <a:off x="3999035" y="386875"/>
            <a:ext cx="205200" cy="5586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49"/>
          <p:cNvSpPr/>
          <p:nvPr/>
        </p:nvSpPr>
        <p:spPr>
          <a:xfrm rot="5400000">
            <a:off x="3999425" y="386966"/>
            <a:ext cx="205200" cy="5586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5" name="Google Shape;655;p49"/>
          <p:cNvPicPr preferRelativeResize="0"/>
          <p:nvPr/>
        </p:nvPicPr>
        <p:blipFill rotWithShape="1">
          <a:blip r:embed="rId4">
            <a:alphaModFix/>
          </a:blip>
          <a:srcRect b="3104" l="0" r="0" t="3095"/>
          <a:stretch/>
        </p:blipFill>
        <p:spPr>
          <a:xfrm flipH="1" rot="528487">
            <a:off x="2853881" y="797425"/>
            <a:ext cx="692698" cy="64942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659" name="Shape 659"/>
        <p:cNvGrpSpPr/>
        <p:nvPr/>
      </p:nvGrpSpPr>
      <p:grpSpPr>
        <a:xfrm>
          <a:off x="0" y="0"/>
          <a:ext cx="0" cy="0"/>
          <a:chOff x="0" y="0"/>
          <a:chExt cx="0" cy="0"/>
        </a:xfrm>
      </p:grpSpPr>
      <p:sp>
        <p:nvSpPr>
          <p:cNvPr id="660" name="Google Shape;660;p50"/>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E599"/>
          </a:solidFill>
          <a:ln>
            <a:noFill/>
          </a:ln>
        </p:spPr>
      </p:sp>
      <p:grpSp>
        <p:nvGrpSpPr>
          <p:cNvPr id="661" name="Google Shape;661;p50"/>
          <p:cNvGrpSpPr/>
          <p:nvPr/>
        </p:nvGrpSpPr>
        <p:grpSpPr>
          <a:xfrm>
            <a:off x="7841021" y="3580451"/>
            <a:ext cx="930320" cy="2560506"/>
            <a:chOff x="-1435027" y="1362018"/>
            <a:chExt cx="944104" cy="2598443"/>
          </a:xfrm>
        </p:grpSpPr>
        <p:sp>
          <p:nvSpPr>
            <p:cNvPr id="662" name="Google Shape;662;p50"/>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50"/>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50"/>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50"/>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50"/>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0"/>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50"/>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50"/>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50"/>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50"/>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50"/>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0"/>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0"/>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0"/>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50"/>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50"/>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50"/>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50"/>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50"/>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50"/>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0"/>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4" name="Google Shape;684;p50"/>
          <p:cNvSpPr txBox="1"/>
          <p:nvPr>
            <p:ph idx="4294967295" type="title"/>
          </p:nvPr>
        </p:nvSpPr>
        <p:spPr>
          <a:xfrm>
            <a:off x="518850" y="1931725"/>
            <a:ext cx="51270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0000"/>
                </a:solidFill>
              </a:rPr>
              <a:t>Who trains </a:t>
            </a:r>
            <a:endParaRPr sz="2400">
              <a:solidFill>
                <a:srgbClr val="FF0000"/>
              </a:solidFill>
            </a:endParaRPr>
          </a:p>
          <a:p>
            <a:pPr indent="0" lvl="0" marL="0" rtl="0" algn="l">
              <a:spcBef>
                <a:spcPts val="0"/>
              </a:spcBef>
              <a:spcAft>
                <a:spcPts val="0"/>
              </a:spcAft>
              <a:buNone/>
            </a:pPr>
            <a:r>
              <a:rPr lang="en" sz="2400">
                <a:solidFill>
                  <a:srgbClr val="FF0000"/>
                </a:solidFill>
              </a:rPr>
              <a:t>service dogs?</a:t>
            </a:r>
            <a:endParaRPr sz="2400">
              <a:solidFill>
                <a:srgbClr val="FF0000"/>
              </a:solidFill>
            </a:endParaRPr>
          </a:p>
          <a:p>
            <a:pPr indent="0" lvl="0" marL="0" rtl="0" algn="l">
              <a:lnSpc>
                <a:spcPct val="90000"/>
              </a:lnSpc>
              <a:spcBef>
                <a:spcPts val="0"/>
              </a:spcBef>
              <a:spcAft>
                <a:spcPts val="0"/>
              </a:spcAft>
              <a:buNone/>
            </a:pPr>
            <a:r>
              <a:t/>
            </a:r>
            <a:endParaRPr b="0" sz="100"/>
          </a:p>
          <a:p>
            <a:pPr indent="-171450" lvl="0" marL="177800" rtl="0" algn="l">
              <a:lnSpc>
                <a:spcPct val="90000"/>
              </a:lnSpc>
              <a:spcBef>
                <a:spcPts val="0"/>
              </a:spcBef>
              <a:spcAft>
                <a:spcPts val="0"/>
              </a:spcAft>
              <a:buSzPts val="2100"/>
              <a:buFont typeface="Arial"/>
              <a:buChar char="•"/>
            </a:pPr>
            <a:r>
              <a:rPr b="0" lang="en" sz="1400"/>
              <a:t>Anyone can train a service                                                                   dog, It takes a lot of patience                                                                       and hard work!</a:t>
            </a:r>
            <a:endParaRPr b="0" sz="1400"/>
          </a:p>
          <a:p>
            <a:pPr indent="-190500" lvl="0" marL="177800" rtl="0" algn="l">
              <a:lnSpc>
                <a:spcPct val="90000"/>
              </a:lnSpc>
              <a:spcBef>
                <a:spcPts val="800"/>
              </a:spcBef>
              <a:spcAft>
                <a:spcPts val="0"/>
              </a:spcAft>
              <a:buSzPts val="2400"/>
              <a:buFont typeface="Raleway"/>
              <a:buChar char="•"/>
            </a:pPr>
            <a:r>
              <a:rPr b="0" lang="en" sz="1400"/>
              <a:t>Many service dog organizations, like                                                         Custom Canines in Wisconsin rely on                                               volunteers and donations to obtain                                                        and train their dogs!</a:t>
            </a:r>
            <a:endParaRPr b="0" sz="1400"/>
          </a:p>
          <a:p>
            <a:pPr indent="-190500" lvl="0" marL="177800" rtl="0" algn="l">
              <a:lnSpc>
                <a:spcPct val="90000"/>
              </a:lnSpc>
              <a:spcBef>
                <a:spcPts val="800"/>
              </a:spcBef>
              <a:spcAft>
                <a:spcPts val="0"/>
              </a:spcAft>
              <a:buSzPts val="2400"/>
              <a:buFont typeface="Raleway"/>
              <a:buChar char="•"/>
            </a:pPr>
            <a:r>
              <a:rPr b="0" lang="en" sz="1400"/>
              <a:t>Check out their website if you have time or                                        are curious: </a:t>
            </a:r>
            <a:r>
              <a:rPr b="0" lang="en" sz="1400" u="sng">
                <a:solidFill>
                  <a:srgbClr val="0563C1"/>
                </a:solidFill>
                <a:hlinkClick r:id="rId3">
                  <a:extLst>
                    <a:ext uri="{A12FA001-AC4F-418D-AE19-62706E023703}">
                      <ahyp:hlinkClr val="tx"/>
                    </a:ext>
                  </a:extLst>
                </a:hlinkClick>
              </a:rPr>
              <a:t>https://www.customcanines.org/</a:t>
            </a:r>
            <a:r>
              <a:rPr b="0" lang="en" sz="1400"/>
              <a:t> </a:t>
            </a:r>
            <a:endParaRPr b="0" sz="1400"/>
          </a:p>
          <a:p>
            <a:pPr indent="-190500" lvl="0" marL="177800" rtl="0" algn="l">
              <a:lnSpc>
                <a:spcPct val="90000"/>
              </a:lnSpc>
              <a:spcBef>
                <a:spcPts val="800"/>
              </a:spcBef>
              <a:spcAft>
                <a:spcPts val="0"/>
              </a:spcAft>
              <a:buSzPts val="2400"/>
              <a:buFont typeface="Raleway"/>
              <a:buChar char="•"/>
            </a:pPr>
            <a:r>
              <a:rPr b="0" lang="en" sz="1400"/>
              <a:t>Individuals looking for a service dog can also                                    train the dog themselves</a:t>
            </a:r>
            <a:endParaRPr b="0" sz="1400"/>
          </a:p>
          <a:p>
            <a:pPr indent="-190500" lvl="0" marL="177800" rtl="0" algn="l">
              <a:lnSpc>
                <a:spcPct val="90000"/>
              </a:lnSpc>
              <a:spcBef>
                <a:spcPts val="800"/>
              </a:spcBef>
              <a:spcAft>
                <a:spcPts val="0"/>
              </a:spcAft>
              <a:buSzPts val="2400"/>
              <a:buFont typeface="Raleway"/>
              <a:buChar char="•"/>
            </a:pPr>
            <a:r>
              <a:rPr b="0" lang="en" sz="1400"/>
              <a:t>Purchasing a guide dog can be very expensive                              (Think $30,000) which is why organizations like                          these are crucial to so many people!</a:t>
            </a:r>
            <a:endParaRPr b="0" sz="1800"/>
          </a:p>
        </p:txBody>
      </p:sp>
      <p:sp>
        <p:nvSpPr>
          <p:cNvPr id="685" name="Google Shape;685;p50"/>
          <p:cNvSpPr/>
          <p:nvPr/>
        </p:nvSpPr>
        <p:spPr>
          <a:xfrm rot="-2937">
            <a:off x="5035950" y="451394"/>
            <a:ext cx="3510901" cy="2876402"/>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686" name="Google Shape;686;p50"/>
          <p:cNvPicPr preferRelativeResize="0"/>
          <p:nvPr/>
        </p:nvPicPr>
        <p:blipFill rotWithShape="1">
          <a:blip r:embed="rId4">
            <a:alphaModFix/>
          </a:blip>
          <a:srcRect b="0" l="8739" r="8731" t="0"/>
          <a:stretch/>
        </p:blipFill>
        <p:spPr>
          <a:xfrm>
            <a:off x="5141250" y="559000"/>
            <a:ext cx="3300300" cy="2661200"/>
          </a:xfrm>
          <a:prstGeom prst="rect">
            <a:avLst/>
          </a:prstGeom>
          <a:noFill/>
          <a:ln>
            <a:noFill/>
          </a:ln>
        </p:spPr>
      </p:pic>
      <p:sp>
        <p:nvSpPr>
          <p:cNvPr id="687" name="Google Shape;687;p50"/>
          <p:cNvSpPr/>
          <p:nvPr/>
        </p:nvSpPr>
        <p:spPr>
          <a:xfrm rot="-2728">
            <a:off x="5330100" y="2810411"/>
            <a:ext cx="2268301" cy="1858501"/>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688" name="Google Shape;688;p50"/>
          <p:cNvPicPr preferRelativeResize="0"/>
          <p:nvPr/>
        </p:nvPicPr>
        <p:blipFill rotWithShape="1">
          <a:blip r:embed="rId5">
            <a:alphaModFix/>
          </a:blip>
          <a:srcRect b="0" l="14391" r="14398" t="0"/>
          <a:stretch/>
        </p:blipFill>
        <p:spPr>
          <a:xfrm>
            <a:off x="5398148" y="2879864"/>
            <a:ext cx="2132260" cy="17193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99"/>
        </a:solidFill>
      </p:bgPr>
    </p:bg>
    <p:spTree>
      <p:nvGrpSpPr>
        <p:cNvPr id="692" name="Shape 692"/>
        <p:cNvGrpSpPr/>
        <p:nvPr/>
      </p:nvGrpSpPr>
      <p:grpSpPr>
        <a:xfrm>
          <a:off x="0" y="0"/>
          <a:ext cx="0" cy="0"/>
          <a:chOff x="0" y="0"/>
          <a:chExt cx="0" cy="0"/>
        </a:xfrm>
      </p:grpSpPr>
      <p:sp>
        <p:nvSpPr>
          <p:cNvPr id="693" name="Google Shape;693;p51"/>
          <p:cNvSpPr txBox="1"/>
          <p:nvPr>
            <p:ph idx="4294967295" type="title"/>
          </p:nvPr>
        </p:nvSpPr>
        <p:spPr>
          <a:xfrm>
            <a:off x="518850" y="1931725"/>
            <a:ext cx="32610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0000"/>
                </a:solidFill>
              </a:rPr>
              <a:t>Are you curious about life with a Guide Dog?</a:t>
            </a:r>
            <a:endParaRPr sz="2400">
              <a:solidFill>
                <a:srgbClr val="FF0000"/>
              </a:solidFill>
            </a:endParaRPr>
          </a:p>
          <a:p>
            <a:pPr indent="0" lvl="0" marL="0" rtl="0" algn="l">
              <a:lnSpc>
                <a:spcPct val="80000"/>
              </a:lnSpc>
              <a:spcBef>
                <a:spcPts val="0"/>
              </a:spcBef>
              <a:spcAft>
                <a:spcPts val="0"/>
              </a:spcAft>
              <a:buNone/>
            </a:pPr>
            <a:r>
              <a:t/>
            </a:r>
            <a:endParaRPr b="0" sz="1400"/>
          </a:p>
          <a:p>
            <a:pPr indent="-177800" lvl="0" marL="177800" rtl="0" algn="l">
              <a:lnSpc>
                <a:spcPct val="80000"/>
              </a:lnSpc>
              <a:spcBef>
                <a:spcPts val="0"/>
              </a:spcBef>
              <a:spcAft>
                <a:spcPts val="0"/>
              </a:spcAft>
              <a:buSzPts val="1400"/>
              <a:buFont typeface="Raleway"/>
              <a:buChar char="•"/>
            </a:pPr>
            <a:r>
              <a:rPr b="0" lang="en" sz="1400"/>
              <a:t>To learn something best, it is important to learn from someone who experiences a situation you are trying to understand.</a:t>
            </a:r>
            <a:endParaRPr b="0" sz="1400"/>
          </a:p>
          <a:p>
            <a:pPr indent="-177800" lvl="0" marL="177800" rtl="0" algn="l">
              <a:lnSpc>
                <a:spcPct val="80000"/>
              </a:lnSpc>
              <a:spcBef>
                <a:spcPts val="800"/>
              </a:spcBef>
              <a:spcAft>
                <a:spcPts val="0"/>
              </a:spcAft>
              <a:buSzPts val="1400"/>
              <a:buFont typeface="Raleway"/>
              <a:buChar char="•"/>
            </a:pPr>
            <a:r>
              <a:rPr b="0" lang="en" sz="1400"/>
              <a:t>If you have time watch Molly Burke’s video here and check out many of her educational videos on her YouTube channel.</a:t>
            </a:r>
            <a:endParaRPr b="0" sz="1400"/>
          </a:p>
          <a:p>
            <a:pPr indent="-177800" lvl="0" marL="177800" rtl="0" algn="l">
              <a:lnSpc>
                <a:spcPct val="80000"/>
              </a:lnSpc>
              <a:spcBef>
                <a:spcPts val="800"/>
              </a:spcBef>
              <a:spcAft>
                <a:spcPts val="0"/>
              </a:spcAft>
              <a:buSzPts val="1400"/>
              <a:buFont typeface="Raleway"/>
              <a:buChar char="•"/>
            </a:pPr>
            <a:r>
              <a:rPr b="0" lang="en" sz="1400"/>
              <a:t>Molly Burke is a young YouTuber and motivational speaker that aims to educate individuals about living with a disability.</a:t>
            </a:r>
            <a:endParaRPr b="0" sz="1400"/>
          </a:p>
        </p:txBody>
      </p:sp>
      <p:pic>
        <p:nvPicPr>
          <p:cNvPr id="694" name="Google Shape;694;p51"/>
          <p:cNvPicPr preferRelativeResize="0"/>
          <p:nvPr/>
        </p:nvPicPr>
        <p:blipFill>
          <a:blip r:embed="rId3">
            <a:alphaModFix/>
          </a:blip>
          <a:stretch>
            <a:fillRect/>
          </a:stretch>
        </p:blipFill>
        <p:spPr>
          <a:xfrm rot="2979613">
            <a:off x="2967825" y="419325"/>
            <a:ext cx="843074" cy="843074"/>
          </a:xfrm>
          <a:prstGeom prst="rect">
            <a:avLst/>
          </a:prstGeom>
          <a:noFill/>
          <a:ln>
            <a:noFill/>
          </a:ln>
        </p:spPr>
      </p:pic>
      <p:grpSp>
        <p:nvGrpSpPr>
          <p:cNvPr id="695" name="Google Shape;695;p51"/>
          <p:cNvGrpSpPr/>
          <p:nvPr/>
        </p:nvGrpSpPr>
        <p:grpSpPr>
          <a:xfrm>
            <a:off x="6821488" y="4154278"/>
            <a:ext cx="2328000" cy="710375"/>
            <a:chOff x="6821488" y="4154278"/>
            <a:chExt cx="2328000" cy="710375"/>
          </a:xfrm>
        </p:grpSpPr>
        <p:sp>
          <p:nvSpPr>
            <p:cNvPr id="696" name="Google Shape;696;p51"/>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51"/>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51"/>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Follow Me: &#10;Instagram: @mollyburkeofficial&#10;Facebook: http://facebook.com/mollyburkeofficial&#10;Twitter: @mollybofficial &#10;&#10;NEW PO BOX: &#10;PO Box 1127, 5350 Wilshire Blvd. Los Angeles,  CA. 90036&#10;&#10;LEARN MORE: http://mollyburkeofficial.com" id="699" name="Google Shape;699;p51" title="EVERYTHING YOU NEED TO KNOW ABOUT GUIDE DOGS!">
            <a:hlinkClick r:id="rId4"/>
          </p:cNvPr>
          <p:cNvPicPr preferRelativeResize="0"/>
          <p:nvPr/>
        </p:nvPicPr>
        <p:blipFill>
          <a:blip r:embed="rId5">
            <a:alphaModFix/>
          </a:blip>
          <a:stretch>
            <a:fillRect/>
          </a:stretch>
        </p:blipFill>
        <p:spPr>
          <a:xfrm>
            <a:off x="4364525" y="281875"/>
            <a:ext cx="4787774" cy="359084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52"/>
          <p:cNvSpPr txBox="1"/>
          <p:nvPr>
            <p:ph idx="4294967295" type="title"/>
          </p:nvPr>
        </p:nvSpPr>
        <p:spPr>
          <a:xfrm>
            <a:off x="518850" y="483925"/>
            <a:ext cx="4856700" cy="996300"/>
          </a:xfrm>
          <a:prstGeom prst="rect">
            <a:avLst/>
          </a:prstGeom>
        </p:spPr>
        <p:txBody>
          <a:bodyPr anchorCtr="0" anchor="ctr" bIns="91425" lIns="91425" spcFirstLastPara="1" rIns="91425" wrap="square" tIns="91425">
            <a:noAutofit/>
          </a:bodyPr>
          <a:lstStyle/>
          <a:p>
            <a:pPr indent="0" lvl="0" marL="0" rtl="0" algn="l">
              <a:lnSpc>
                <a:spcPct val="70000"/>
              </a:lnSpc>
              <a:spcBef>
                <a:spcPts val="800"/>
              </a:spcBef>
              <a:spcAft>
                <a:spcPts val="0"/>
              </a:spcAft>
              <a:buNone/>
            </a:pPr>
            <a:r>
              <a:rPr lang="en" sz="3600">
                <a:solidFill>
                  <a:srgbClr val="FF0000"/>
                </a:solidFill>
              </a:rPr>
              <a:t>Take Action!</a:t>
            </a:r>
            <a:endParaRPr b="0" sz="3600"/>
          </a:p>
        </p:txBody>
      </p:sp>
      <p:sp>
        <p:nvSpPr>
          <p:cNvPr id="705" name="Google Shape;705;p52"/>
          <p:cNvSpPr/>
          <p:nvPr/>
        </p:nvSpPr>
        <p:spPr>
          <a:xfrm>
            <a:off x="4572000" y="150"/>
            <a:ext cx="4572000" cy="5143500"/>
          </a:xfrm>
          <a:prstGeom prst="rect">
            <a:avLst/>
          </a:prstGeom>
          <a:solidFill>
            <a:srgbClr val="0E2B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2"/>
          <p:cNvSpPr txBox="1"/>
          <p:nvPr>
            <p:ph idx="4294967295" type="body"/>
          </p:nvPr>
        </p:nvSpPr>
        <p:spPr>
          <a:xfrm>
            <a:off x="575900" y="1445425"/>
            <a:ext cx="3609000" cy="3263400"/>
          </a:xfrm>
          <a:prstGeom prst="rect">
            <a:avLst/>
          </a:prstGeom>
          <a:noFill/>
          <a:ln>
            <a:noFill/>
          </a:ln>
        </p:spPr>
        <p:txBody>
          <a:bodyPr anchorCtr="0" anchor="t" bIns="34275" lIns="68575" spcFirstLastPara="1" rIns="68575" wrap="square" tIns="34275">
            <a:noAutofit/>
          </a:bodyPr>
          <a:lstStyle/>
          <a:p>
            <a:pPr indent="-342900" lvl="0" marL="457200" rtl="0" algn="l">
              <a:lnSpc>
                <a:spcPct val="90000"/>
              </a:lnSpc>
              <a:spcBef>
                <a:spcPts val="0"/>
              </a:spcBef>
              <a:spcAft>
                <a:spcPts val="0"/>
              </a:spcAft>
              <a:buSzPts val="1800"/>
              <a:buFont typeface="Raleway"/>
              <a:buChar char="●"/>
            </a:pPr>
            <a:r>
              <a:rPr lang="en">
                <a:latin typeface="Raleway"/>
                <a:ea typeface="Raleway"/>
                <a:cs typeface="Raleway"/>
                <a:sym typeface="Raleway"/>
              </a:rPr>
              <a:t>After listening to Molly Burke’s story and hearing about struggles being denied access, what can you do to help people in your community?</a:t>
            </a:r>
            <a:endParaRPr>
              <a:latin typeface="Raleway"/>
              <a:ea typeface="Raleway"/>
              <a:cs typeface="Raleway"/>
              <a:sym typeface="Raleway"/>
            </a:endParaRPr>
          </a:p>
          <a:p>
            <a:pPr indent="0" lvl="0" marL="0" rtl="0" algn="l">
              <a:lnSpc>
                <a:spcPct val="90000"/>
              </a:lnSpc>
              <a:spcBef>
                <a:spcPts val="0"/>
              </a:spcBef>
              <a:spcAft>
                <a:spcPts val="0"/>
              </a:spcAft>
              <a:buNone/>
            </a:pPr>
            <a:r>
              <a:t/>
            </a:r>
            <a:endParaRPr sz="1100">
              <a:latin typeface="Raleway"/>
              <a:ea typeface="Raleway"/>
              <a:cs typeface="Raleway"/>
              <a:sym typeface="Raleway"/>
            </a:endParaRPr>
          </a:p>
          <a:p>
            <a:pPr indent="-342900" lvl="0" marL="457200" rtl="0" algn="l">
              <a:lnSpc>
                <a:spcPct val="90000"/>
              </a:lnSpc>
              <a:spcBef>
                <a:spcPts val="800"/>
              </a:spcBef>
              <a:spcAft>
                <a:spcPts val="0"/>
              </a:spcAft>
              <a:buSzPts val="1800"/>
              <a:buFont typeface="Raleway"/>
              <a:buChar char="●"/>
            </a:pPr>
            <a:r>
              <a:rPr lang="en">
                <a:latin typeface="Raleway"/>
                <a:ea typeface="Raleway"/>
                <a:cs typeface="Raleway"/>
                <a:sym typeface="Raleway"/>
              </a:rPr>
              <a:t>Brainstorm some ideas that either educate others or advocate for access!</a:t>
            </a:r>
            <a:endParaRPr b="1" sz="2500">
              <a:latin typeface="Raleway"/>
              <a:ea typeface="Raleway"/>
              <a:cs typeface="Raleway"/>
              <a:sym typeface="Raleway"/>
            </a:endParaRPr>
          </a:p>
        </p:txBody>
      </p:sp>
      <p:sp>
        <p:nvSpPr>
          <p:cNvPr id="707" name="Google Shape;707;p52"/>
          <p:cNvSpPr txBox="1"/>
          <p:nvPr>
            <p:ph idx="4294967295" type="body"/>
          </p:nvPr>
        </p:nvSpPr>
        <p:spPr>
          <a:xfrm>
            <a:off x="4933950" y="1175425"/>
            <a:ext cx="3886200" cy="34572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None/>
            </a:pPr>
            <a:r>
              <a:rPr b="1" lang="en">
                <a:solidFill>
                  <a:srgbClr val="FFFFFF"/>
                </a:solidFill>
                <a:latin typeface="Raleway"/>
                <a:ea typeface="Raleway"/>
                <a:cs typeface="Raleway"/>
                <a:sym typeface="Raleway"/>
              </a:rPr>
              <a:t>Possible Ideas:</a:t>
            </a:r>
            <a:endParaRPr b="1">
              <a:solidFill>
                <a:srgbClr val="FFFFFF"/>
              </a:solidFill>
              <a:latin typeface="Raleway"/>
              <a:ea typeface="Raleway"/>
              <a:cs typeface="Raleway"/>
              <a:sym typeface="Raleway"/>
            </a:endParaRPr>
          </a:p>
          <a:p>
            <a:pPr indent="0" lvl="0" marL="457200" rtl="0" algn="l">
              <a:lnSpc>
                <a:spcPct val="90000"/>
              </a:lnSpc>
              <a:spcBef>
                <a:spcPts val="0"/>
              </a:spcBef>
              <a:spcAft>
                <a:spcPts val="0"/>
              </a:spcAft>
              <a:buNone/>
            </a:pPr>
            <a:r>
              <a:t/>
            </a:r>
            <a:endParaRPr>
              <a:solidFill>
                <a:srgbClr val="FFFFFF"/>
              </a:solidFill>
              <a:latin typeface="Raleway"/>
              <a:ea typeface="Raleway"/>
              <a:cs typeface="Raleway"/>
              <a:sym typeface="Raleway"/>
            </a:endParaRPr>
          </a:p>
          <a:p>
            <a:pPr indent="-387350" lvl="1" marL="914400" rtl="0" algn="l">
              <a:lnSpc>
                <a:spcPct val="90000"/>
              </a:lnSpc>
              <a:spcBef>
                <a:spcPts val="400"/>
              </a:spcBef>
              <a:spcAft>
                <a:spcPts val="0"/>
              </a:spcAft>
              <a:buClr>
                <a:srgbClr val="FFFFFF"/>
              </a:buClr>
              <a:buSzPts val="2500"/>
              <a:buFont typeface="Raleway"/>
              <a:buChar char="○"/>
            </a:pPr>
            <a:r>
              <a:rPr lang="en" sz="1800">
                <a:solidFill>
                  <a:srgbClr val="FFFFFF"/>
                </a:solidFill>
                <a:latin typeface="Raleway"/>
                <a:ea typeface="Raleway"/>
                <a:cs typeface="Raleway"/>
                <a:sym typeface="Raleway"/>
              </a:rPr>
              <a:t>Make cards to local businesses</a:t>
            </a:r>
            <a:endParaRPr sz="1800">
              <a:solidFill>
                <a:srgbClr val="FFFFFF"/>
              </a:solidFill>
              <a:latin typeface="Raleway"/>
              <a:ea typeface="Raleway"/>
              <a:cs typeface="Raleway"/>
              <a:sym typeface="Raleway"/>
            </a:endParaRPr>
          </a:p>
          <a:p>
            <a:pPr indent="-387350" lvl="1" marL="914400" rtl="0" algn="l">
              <a:lnSpc>
                <a:spcPct val="90000"/>
              </a:lnSpc>
              <a:spcBef>
                <a:spcPts val="400"/>
              </a:spcBef>
              <a:spcAft>
                <a:spcPts val="0"/>
              </a:spcAft>
              <a:buClr>
                <a:srgbClr val="FFFFFF"/>
              </a:buClr>
              <a:buSzPts val="2500"/>
              <a:buFont typeface="Raleway"/>
              <a:buChar char="○"/>
            </a:pPr>
            <a:r>
              <a:rPr lang="en" sz="1800">
                <a:solidFill>
                  <a:srgbClr val="FFFFFF"/>
                </a:solidFill>
                <a:latin typeface="Raleway"/>
                <a:ea typeface="Raleway"/>
                <a:cs typeface="Raleway"/>
                <a:sym typeface="Raleway"/>
              </a:rPr>
              <a:t>Make posters for the community</a:t>
            </a:r>
            <a:endParaRPr sz="1800">
              <a:solidFill>
                <a:srgbClr val="FFFFFF"/>
              </a:solidFill>
              <a:latin typeface="Raleway"/>
              <a:ea typeface="Raleway"/>
              <a:cs typeface="Raleway"/>
              <a:sym typeface="Raleway"/>
            </a:endParaRPr>
          </a:p>
          <a:p>
            <a:pPr indent="-387350" lvl="1" marL="914400" rtl="0" algn="l">
              <a:lnSpc>
                <a:spcPct val="90000"/>
              </a:lnSpc>
              <a:spcBef>
                <a:spcPts val="400"/>
              </a:spcBef>
              <a:spcAft>
                <a:spcPts val="0"/>
              </a:spcAft>
              <a:buClr>
                <a:srgbClr val="FFFFFF"/>
              </a:buClr>
              <a:buSzPts val="2500"/>
              <a:buFont typeface="Raleway"/>
              <a:buChar char="○"/>
            </a:pPr>
            <a:r>
              <a:rPr lang="en" sz="1800">
                <a:solidFill>
                  <a:srgbClr val="FFFFFF"/>
                </a:solidFill>
                <a:latin typeface="Raleway"/>
                <a:ea typeface="Raleway"/>
                <a:cs typeface="Raleway"/>
                <a:sym typeface="Raleway"/>
              </a:rPr>
              <a:t>Make a mural in your community</a:t>
            </a:r>
            <a:endParaRPr sz="2100">
              <a:solidFill>
                <a:srgbClr val="FFFFFF"/>
              </a:solidFill>
              <a:latin typeface="Raleway"/>
              <a:ea typeface="Raleway"/>
              <a:cs typeface="Raleway"/>
              <a:sym typeface="Raleway"/>
            </a:endParaRPr>
          </a:p>
        </p:txBody>
      </p:sp>
      <p:pic>
        <p:nvPicPr>
          <p:cNvPr id="708" name="Google Shape;708;p52"/>
          <p:cNvPicPr preferRelativeResize="0"/>
          <p:nvPr/>
        </p:nvPicPr>
        <p:blipFill>
          <a:blip r:embed="rId3">
            <a:alphaModFix/>
          </a:blip>
          <a:stretch>
            <a:fillRect/>
          </a:stretch>
        </p:blipFill>
        <p:spPr>
          <a:xfrm>
            <a:off x="231200" y="4062150"/>
            <a:ext cx="843075" cy="843075"/>
          </a:xfrm>
          <a:prstGeom prst="rect">
            <a:avLst/>
          </a:prstGeom>
          <a:noFill/>
          <a:ln>
            <a:noFill/>
          </a:ln>
        </p:spPr>
      </p:pic>
      <p:pic>
        <p:nvPicPr>
          <p:cNvPr id="709" name="Google Shape;709;p52"/>
          <p:cNvPicPr preferRelativeResize="0"/>
          <p:nvPr/>
        </p:nvPicPr>
        <p:blipFill>
          <a:blip r:embed="rId3">
            <a:alphaModFix/>
          </a:blip>
          <a:stretch>
            <a:fillRect/>
          </a:stretch>
        </p:blipFill>
        <p:spPr>
          <a:xfrm>
            <a:off x="1164675" y="4540900"/>
            <a:ext cx="843075" cy="8430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99"/>
        </a:solidFill>
      </p:bgPr>
    </p:bg>
    <p:spTree>
      <p:nvGrpSpPr>
        <p:cNvPr id="713" name="Shape 713"/>
        <p:cNvGrpSpPr/>
        <p:nvPr/>
      </p:nvGrpSpPr>
      <p:grpSpPr>
        <a:xfrm>
          <a:off x="0" y="0"/>
          <a:ext cx="0" cy="0"/>
          <a:chOff x="0" y="0"/>
          <a:chExt cx="0" cy="0"/>
        </a:xfrm>
      </p:grpSpPr>
      <p:sp>
        <p:nvSpPr>
          <p:cNvPr id="714" name="Google Shape;714;p53"/>
          <p:cNvSpPr txBox="1"/>
          <p:nvPr>
            <p:ph idx="4294967295" type="title"/>
          </p:nvPr>
        </p:nvSpPr>
        <p:spPr>
          <a:xfrm>
            <a:off x="916050" y="331525"/>
            <a:ext cx="7311900" cy="843000"/>
          </a:xfrm>
          <a:prstGeom prst="rect">
            <a:avLst/>
          </a:prstGeom>
          <a:noFill/>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0000"/>
                </a:solidFill>
              </a:rPr>
              <a:t>How might animals help us in the future?</a:t>
            </a:r>
            <a:endParaRPr sz="3800">
              <a:solidFill>
                <a:srgbClr val="11323B"/>
              </a:solidFill>
            </a:endParaRPr>
          </a:p>
        </p:txBody>
      </p:sp>
      <p:sp>
        <p:nvSpPr>
          <p:cNvPr id="715" name="Google Shape;715;p53"/>
          <p:cNvSpPr txBox="1"/>
          <p:nvPr>
            <p:ph idx="4294967295" type="subTitle"/>
          </p:nvPr>
        </p:nvSpPr>
        <p:spPr>
          <a:xfrm>
            <a:off x="256725" y="1561550"/>
            <a:ext cx="3805500" cy="2290200"/>
          </a:xfrm>
          <a:prstGeom prst="rect">
            <a:avLst/>
          </a:prstGeom>
        </p:spPr>
        <p:txBody>
          <a:bodyPr anchorCtr="0" anchor="t" bIns="91425" lIns="91425" spcFirstLastPara="1" rIns="91425" wrap="square" tIns="91425">
            <a:noAutofit/>
          </a:bodyPr>
          <a:lstStyle/>
          <a:p>
            <a:pPr indent="-342900" lvl="0" marL="457200" rtl="0" algn="l">
              <a:lnSpc>
                <a:spcPct val="90000"/>
              </a:lnSpc>
              <a:spcBef>
                <a:spcPts val="0"/>
              </a:spcBef>
              <a:spcAft>
                <a:spcPts val="0"/>
              </a:spcAft>
              <a:buSzPts val="1800"/>
              <a:buFont typeface="Raleway"/>
              <a:buChar char="•"/>
            </a:pPr>
            <a:r>
              <a:rPr lang="en">
                <a:latin typeface="Raleway"/>
                <a:ea typeface="Raleway"/>
                <a:cs typeface="Raleway"/>
                <a:sym typeface="Raleway"/>
              </a:rPr>
              <a:t>Some European countries have been using dogs at airports to “sniff out” Covid-19!</a:t>
            </a:r>
            <a:endParaRPr>
              <a:latin typeface="Raleway"/>
              <a:ea typeface="Raleway"/>
              <a:cs typeface="Raleway"/>
              <a:sym typeface="Raleway"/>
            </a:endParaRPr>
          </a:p>
          <a:p>
            <a:pPr indent="-342900" lvl="1" marL="914400" rtl="0" algn="l">
              <a:lnSpc>
                <a:spcPct val="90000"/>
              </a:lnSpc>
              <a:spcBef>
                <a:spcPts val="400"/>
              </a:spcBef>
              <a:spcAft>
                <a:spcPts val="0"/>
              </a:spcAft>
              <a:buSzPts val="1800"/>
              <a:buFont typeface="Raleway"/>
              <a:buChar char="○"/>
            </a:pPr>
            <a:r>
              <a:rPr lang="en" sz="1800">
                <a:latin typeface="Raleway"/>
                <a:ea typeface="Raleway"/>
                <a:cs typeface="Raleway"/>
                <a:sym typeface="Raleway"/>
              </a:rPr>
              <a:t>96% effective after just 2 weeks of training</a:t>
            </a:r>
            <a:endParaRPr sz="1800">
              <a:latin typeface="Raleway"/>
              <a:ea typeface="Raleway"/>
              <a:cs typeface="Raleway"/>
              <a:sym typeface="Raleway"/>
            </a:endParaRPr>
          </a:p>
          <a:p>
            <a:pPr indent="-342900" lvl="0" marL="457200" rtl="0" algn="l">
              <a:lnSpc>
                <a:spcPct val="90000"/>
              </a:lnSpc>
              <a:spcBef>
                <a:spcPts val="800"/>
              </a:spcBef>
              <a:spcAft>
                <a:spcPts val="0"/>
              </a:spcAft>
              <a:buSzPts val="1800"/>
              <a:buFont typeface="Raleway"/>
              <a:buChar char="•"/>
            </a:pPr>
            <a:r>
              <a:rPr lang="en">
                <a:latin typeface="Raleway"/>
                <a:ea typeface="Raleway"/>
                <a:cs typeface="Raleway"/>
                <a:sym typeface="Raleway"/>
              </a:rPr>
              <a:t>Bees are powerful pollinators and help pollinate 30% of our crops and 90% of wildflowers</a:t>
            </a:r>
            <a:endParaRPr>
              <a:latin typeface="Raleway"/>
              <a:ea typeface="Raleway"/>
              <a:cs typeface="Raleway"/>
              <a:sym typeface="Raleway"/>
            </a:endParaRPr>
          </a:p>
          <a:p>
            <a:pPr indent="-342900" lvl="0" marL="457200" rtl="0" algn="l">
              <a:lnSpc>
                <a:spcPct val="90000"/>
              </a:lnSpc>
              <a:spcBef>
                <a:spcPts val="0"/>
              </a:spcBef>
              <a:spcAft>
                <a:spcPts val="0"/>
              </a:spcAft>
              <a:buSzPts val="1800"/>
              <a:buFont typeface="Raleway"/>
              <a:buChar char="•"/>
            </a:pPr>
            <a:r>
              <a:rPr lang="en">
                <a:latin typeface="Raleway"/>
                <a:ea typeface="Raleway"/>
                <a:cs typeface="Raleway"/>
                <a:sym typeface="Raleway"/>
              </a:rPr>
              <a:t>Beavers combat climate change </a:t>
            </a:r>
            <a:endParaRPr>
              <a:latin typeface="Raleway"/>
              <a:ea typeface="Raleway"/>
              <a:cs typeface="Raleway"/>
              <a:sym typeface="Raleway"/>
            </a:endParaRPr>
          </a:p>
          <a:p>
            <a:pPr indent="-342900" lvl="0" marL="457200" rtl="0" algn="l">
              <a:lnSpc>
                <a:spcPct val="90000"/>
              </a:lnSpc>
              <a:spcBef>
                <a:spcPts val="800"/>
              </a:spcBef>
              <a:spcAft>
                <a:spcPts val="0"/>
              </a:spcAft>
              <a:buSzPts val="1800"/>
              <a:buFont typeface="Raleway"/>
              <a:buChar char="•"/>
            </a:pPr>
            <a:r>
              <a:rPr lang="en">
                <a:latin typeface="Raleway"/>
                <a:ea typeface="Raleway"/>
                <a:cs typeface="Raleway"/>
                <a:sym typeface="Raleway"/>
              </a:rPr>
              <a:t>Llamas patrol farms!</a:t>
            </a:r>
            <a:endParaRPr>
              <a:latin typeface="Raleway"/>
              <a:ea typeface="Raleway"/>
              <a:cs typeface="Raleway"/>
              <a:sym typeface="Raleway"/>
            </a:endParaRPr>
          </a:p>
        </p:txBody>
      </p:sp>
      <p:pic>
        <p:nvPicPr>
          <p:cNvPr id="716" name="Google Shape;716;p53"/>
          <p:cNvPicPr preferRelativeResize="0"/>
          <p:nvPr/>
        </p:nvPicPr>
        <p:blipFill>
          <a:blip r:embed="rId3">
            <a:alphaModFix/>
          </a:blip>
          <a:stretch>
            <a:fillRect/>
          </a:stretch>
        </p:blipFill>
        <p:spPr>
          <a:xfrm>
            <a:off x="595050" y="331488"/>
            <a:ext cx="843075" cy="843075"/>
          </a:xfrm>
          <a:prstGeom prst="rect">
            <a:avLst/>
          </a:prstGeom>
          <a:noFill/>
          <a:ln>
            <a:noFill/>
          </a:ln>
        </p:spPr>
      </p:pic>
      <p:pic>
        <p:nvPicPr>
          <p:cNvPr descr="Concern for security has led one Minnesotan to use an unusual tactic to protect his farm. Ken Kalish deploys guard llamas, both to protect farm animals from predators and to keep tab on strangers." id="717" name="Google Shape;717;p53" title="Guard llamas protect Park Rapids farm">
            <a:hlinkClick r:id="rId4"/>
          </p:cNvPr>
          <p:cNvPicPr preferRelativeResize="0"/>
          <p:nvPr/>
        </p:nvPicPr>
        <p:blipFill>
          <a:blip r:embed="rId5">
            <a:alphaModFix/>
          </a:blip>
          <a:stretch>
            <a:fillRect/>
          </a:stretch>
        </p:blipFill>
        <p:spPr>
          <a:xfrm>
            <a:off x="4213350" y="1305163"/>
            <a:ext cx="4572000" cy="3429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B2F"/>
        </a:solidFill>
      </p:bgPr>
    </p:bg>
    <p:spTree>
      <p:nvGrpSpPr>
        <p:cNvPr id="721" name="Shape 721"/>
        <p:cNvGrpSpPr/>
        <p:nvPr/>
      </p:nvGrpSpPr>
      <p:grpSpPr>
        <a:xfrm>
          <a:off x="0" y="0"/>
          <a:ext cx="0" cy="0"/>
          <a:chOff x="0" y="0"/>
          <a:chExt cx="0" cy="0"/>
        </a:xfrm>
      </p:grpSpPr>
      <p:sp>
        <p:nvSpPr>
          <p:cNvPr id="722" name="Google Shape;722;p54"/>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E599"/>
          </a:solidFill>
          <a:ln>
            <a:noFill/>
          </a:ln>
        </p:spPr>
      </p:sp>
      <p:grpSp>
        <p:nvGrpSpPr>
          <p:cNvPr id="723" name="Google Shape;723;p54"/>
          <p:cNvGrpSpPr/>
          <p:nvPr/>
        </p:nvGrpSpPr>
        <p:grpSpPr>
          <a:xfrm>
            <a:off x="7841021" y="3580451"/>
            <a:ext cx="930320" cy="2560506"/>
            <a:chOff x="-1435027" y="1362018"/>
            <a:chExt cx="944104" cy="2598443"/>
          </a:xfrm>
        </p:grpSpPr>
        <p:sp>
          <p:nvSpPr>
            <p:cNvPr id="724" name="Google Shape;724;p54"/>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4"/>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54"/>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54"/>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54"/>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54"/>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54"/>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54"/>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4"/>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54"/>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54"/>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54"/>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54"/>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54"/>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54"/>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4"/>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54"/>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54"/>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54"/>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4"/>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54"/>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6" name="Google Shape;746;p54"/>
          <p:cNvGrpSpPr/>
          <p:nvPr/>
        </p:nvGrpSpPr>
        <p:grpSpPr>
          <a:xfrm rot="10800000">
            <a:off x="392565" y="-6122"/>
            <a:ext cx="839145" cy="1510854"/>
            <a:chOff x="-1449485" y="3330463"/>
            <a:chExt cx="839145" cy="1510854"/>
          </a:xfrm>
        </p:grpSpPr>
        <p:sp>
          <p:nvSpPr>
            <p:cNvPr id="747" name="Google Shape;747;p54"/>
            <p:cNvSpPr/>
            <p:nvPr/>
          </p:nvSpPr>
          <p:spPr>
            <a:xfrm>
              <a:off x="-1132920" y="3598363"/>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54"/>
            <p:cNvSpPr/>
            <p:nvPr/>
          </p:nvSpPr>
          <p:spPr>
            <a:xfrm>
              <a:off x="-1132920" y="3864102"/>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54"/>
            <p:cNvSpPr/>
            <p:nvPr/>
          </p:nvSpPr>
          <p:spPr>
            <a:xfrm>
              <a:off x="-1132920" y="4129840"/>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54"/>
            <p:cNvSpPr/>
            <p:nvPr/>
          </p:nvSpPr>
          <p:spPr>
            <a:xfrm>
              <a:off x="-1132920" y="43955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4"/>
            <p:cNvSpPr/>
            <p:nvPr/>
          </p:nvSpPr>
          <p:spPr>
            <a:xfrm>
              <a:off x="-1132920" y="46613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54"/>
            <p:cNvSpPr/>
            <p:nvPr/>
          </p:nvSpPr>
          <p:spPr>
            <a:xfrm>
              <a:off x="-1449485" y="3863627"/>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54"/>
            <p:cNvSpPr/>
            <p:nvPr/>
          </p:nvSpPr>
          <p:spPr>
            <a:xfrm>
              <a:off x="-1449485" y="4129365"/>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54"/>
            <p:cNvSpPr/>
            <p:nvPr/>
          </p:nvSpPr>
          <p:spPr>
            <a:xfrm>
              <a:off x="-1449485" y="439510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54"/>
            <p:cNvSpPr/>
            <p:nvPr/>
          </p:nvSpPr>
          <p:spPr>
            <a:xfrm>
              <a:off x="-1449485" y="4660842"/>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54"/>
            <p:cNvSpPr/>
            <p:nvPr/>
          </p:nvSpPr>
          <p:spPr>
            <a:xfrm>
              <a:off x="-818240" y="3330463"/>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54"/>
            <p:cNvSpPr/>
            <p:nvPr/>
          </p:nvSpPr>
          <p:spPr>
            <a:xfrm>
              <a:off x="-818240" y="3596201"/>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4"/>
            <p:cNvSpPr/>
            <p:nvPr/>
          </p:nvSpPr>
          <p:spPr>
            <a:xfrm>
              <a:off x="-818240" y="3861939"/>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54"/>
            <p:cNvSpPr/>
            <p:nvPr/>
          </p:nvSpPr>
          <p:spPr>
            <a:xfrm>
              <a:off x="-818240" y="41276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54"/>
            <p:cNvSpPr/>
            <p:nvPr/>
          </p:nvSpPr>
          <p:spPr>
            <a:xfrm>
              <a:off x="-818240" y="43934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54"/>
            <p:cNvSpPr/>
            <p:nvPr/>
          </p:nvSpPr>
          <p:spPr>
            <a:xfrm>
              <a:off x="-818240" y="465915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2" name="Google Shape;762;p54"/>
          <p:cNvSpPr txBox="1"/>
          <p:nvPr>
            <p:ph idx="4294967295" type="title"/>
          </p:nvPr>
        </p:nvSpPr>
        <p:spPr>
          <a:xfrm>
            <a:off x="518850" y="2312725"/>
            <a:ext cx="34563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0000"/>
                </a:solidFill>
              </a:rPr>
              <a:t>Congrats!</a:t>
            </a:r>
            <a:endParaRPr sz="3600">
              <a:solidFill>
                <a:srgbClr val="FF0000"/>
              </a:solidFill>
            </a:endParaRPr>
          </a:p>
          <a:p>
            <a:pPr indent="0" lvl="0" marL="0" rtl="0" algn="l">
              <a:lnSpc>
                <a:spcPct val="90000"/>
              </a:lnSpc>
              <a:spcBef>
                <a:spcPts val="0"/>
              </a:spcBef>
              <a:spcAft>
                <a:spcPts val="0"/>
              </a:spcAft>
              <a:buNone/>
            </a:pPr>
            <a:r>
              <a:t/>
            </a:r>
            <a:endParaRPr b="0" sz="1800"/>
          </a:p>
          <a:p>
            <a:pPr indent="0" lvl="0" marL="0" rtl="0" algn="l">
              <a:lnSpc>
                <a:spcPct val="90000"/>
              </a:lnSpc>
              <a:spcBef>
                <a:spcPts val="800"/>
              </a:spcBef>
              <a:spcAft>
                <a:spcPts val="0"/>
              </a:spcAft>
              <a:buNone/>
            </a:pPr>
            <a:r>
              <a:rPr lang="en" sz="2400"/>
              <a:t>You have earned the Cadette Animal Helpers Badge!</a:t>
            </a:r>
            <a:endParaRPr sz="4600">
              <a:solidFill>
                <a:srgbClr val="FF0000"/>
              </a:solidFill>
            </a:endParaRPr>
          </a:p>
        </p:txBody>
      </p:sp>
      <p:pic>
        <p:nvPicPr>
          <p:cNvPr id="763" name="Google Shape;763;p54"/>
          <p:cNvPicPr preferRelativeResize="0"/>
          <p:nvPr/>
        </p:nvPicPr>
        <p:blipFill rotWithShape="1">
          <a:blip r:embed="rId3">
            <a:alphaModFix/>
          </a:blip>
          <a:srcRect b="0" l="21743" r="21749" t="0"/>
          <a:stretch/>
        </p:blipFill>
        <p:spPr>
          <a:xfrm>
            <a:off x="5357925" y="440250"/>
            <a:ext cx="2825502" cy="426299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