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803df562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803df562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803df5628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803df5628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803df5628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803df5628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803df5628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803df5628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03df5628c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03df5628c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803df5628c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03df5628c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803df5628c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803df5628c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85200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hyperlink" Target="http://www.youtube.com/watch?v=n7-IkqJBjX4"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hyperlink" Target="http://www.youtube.com/watch?v=2dDOhSvZE-U" TargetMode="Externa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Think like a Citizen Scientist</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Journey for Brownie Girl Scouts Part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Last week we discussed what a scientist is, a citizen scientist, the scientific method and the importance of observation.</a:t>
            </a:r>
            <a:endParaRPr>
              <a:solidFill>
                <a:srgbClr val="000000"/>
              </a:solidFill>
            </a:endParaRPr>
          </a:p>
          <a:p>
            <a:pPr indent="0" lvl="0" marL="0" rtl="0" algn="l">
              <a:spcBef>
                <a:spcPts val="1600"/>
              </a:spcBef>
              <a:spcAft>
                <a:spcPts val="0"/>
              </a:spcAft>
              <a:buNone/>
            </a:pPr>
            <a:r>
              <a:rPr lang="en">
                <a:solidFill>
                  <a:srgbClr val="000000"/>
                </a:solidFill>
              </a:rPr>
              <a:t>You practiced observing by writing 5 things that your family members do to get ready for the day.</a:t>
            </a:r>
            <a:endParaRPr>
              <a:solidFill>
                <a:srgbClr val="000000"/>
              </a:solidFill>
            </a:endParaRPr>
          </a:p>
          <a:p>
            <a:pPr indent="0" lvl="0" marL="0" rtl="0" algn="l">
              <a:spcBef>
                <a:spcPts val="1600"/>
              </a:spcBef>
              <a:spcAft>
                <a:spcPts val="1600"/>
              </a:spcAft>
              <a:buNone/>
            </a:pPr>
            <a:r>
              <a:rPr lang="en">
                <a:solidFill>
                  <a:srgbClr val="000000"/>
                </a:solidFill>
              </a:rPr>
              <a:t>Now, let’s learn how to take notes during our observations..</a:t>
            </a:r>
            <a:endParaRPr>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Field notebooks</a:t>
            </a:r>
            <a:endParaRPr/>
          </a:p>
        </p:txBody>
      </p:sp>
      <p:sp>
        <p:nvSpPr>
          <p:cNvPr id="67" name="Google Shape;67;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Scientists need somewhere to store their observations. Let’s create a field notebook to record our findings. </a:t>
            </a:r>
            <a:endParaRPr>
              <a:solidFill>
                <a:srgbClr val="000000"/>
              </a:solidFill>
            </a:endParaRPr>
          </a:p>
          <a:p>
            <a:pPr indent="0" lvl="0" marL="0" rtl="0" algn="l">
              <a:spcBef>
                <a:spcPts val="1600"/>
              </a:spcBef>
              <a:spcAft>
                <a:spcPts val="0"/>
              </a:spcAft>
              <a:buNone/>
            </a:pPr>
            <a:r>
              <a:t/>
            </a:r>
            <a:endParaRPr>
              <a:solidFill>
                <a:srgbClr val="000000"/>
              </a:solidFill>
            </a:endParaRPr>
          </a:p>
          <a:p>
            <a:pPr indent="0" lvl="0" marL="0" rtl="0" algn="l">
              <a:spcBef>
                <a:spcPts val="1600"/>
              </a:spcBef>
              <a:spcAft>
                <a:spcPts val="0"/>
              </a:spcAft>
              <a:buNone/>
            </a:pPr>
            <a:r>
              <a:rPr lang="en">
                <a:solidFill>
                  <a:srgbClr val="000000"/>
                </a:solidFill>
              </a:rPr>
              <a:t>Supplies needed:</a:t>
            </a:r>
            <a:endParaRPr>
              <a:solidFill>
                <a:srgbClr val="000000"/>
              </a:solidFill>
            </a:endParaRPr>
          </a:p>
          <a:p>
            <a:pPr indent="0" lvl="0" marL="0" rtl="0" algn="l">
              <a:spcBef>
                <a:spcPts val="1600"/>
              </a:spcBef>
              <a:spcAft>
                <a:spcPts val="0"/>
              </a:spcAft>
              <a:buNone/>
            </a:pPr>
            <a:r>
              <a:rPr lang="en">
                <a:solidFill>
                  <a:srgbClr val="000000"/>
                </a:solidFill>
              </a:rPr>
              <a:t>Blank paper (4 to 5 sheets)</a:t>
            </a:r>
            <a:endParaRPr>
              <a:solidFill>
                <a:srgbClr val="000000"/>
              </a:solidFill>
            </a:endParaRPr>
          </a:p>
          <a:p>
            <a:pPr indent="0" lvl="0" marL="0" rtl="0" algn="l">
              <a:spcBef>
                <a:spcPts val="1600"/>
              </a:spcBef>
              <a:spcAft>
                <a:spcPts val="0"/>
              </a:spcAft>
              <a:buNone/>
            </a:pPr>
            <a:r>
              <a:rPr lang="en">
                <a:solidFill>
                  <a:srgbClr val="000000"/>
                </a:solidFill>
              </a:rPr>
              <a:t>Stapler</a:t>
            </a:r>
            <a:endParaRPr>
              <a:solidFill>
                <a:srgbClr val="000000"/>
              </a:solidFill>
            </a:endParaRPr>
          </a:p>
          <a:p>
            <a:pPr indent="0" lvl="0" marL="0" rtl="0" algn="l">
              <a:spcBef>
                <a:spcPts val="1600"/>
              </a:spcBef>
              <a:spcAft>
                <a:spcPts val="1600"/>
              </a:spcAft>
              <a:buNone/>
            </a:pPr>
            <a:r>
              <a:rPr lang="en">
                <a:solidFill>
                  <a:srgbClr val="000000"/>
                </a:solidFill>
              </a:rPr>
              <a:t>Markers, crayons, or colored pencils</a:t>
            </a:r>
            <a:endParaRPr>
              <a:solidFill>
                <a:srgbClr val="000000"/>
              </a:solidFill>
            </a:endParaRPr>
          </a:p>
        </p:txBody>
      </p:sp>
      <p:sp>
        <p:nvSpPr>
          <p:cNvPr id="68" name="Google Shape;68;p15"/>
          <p:cNvSpPr txBox="1"/>
          <p:nvPr>
            <p:ph idx="2" type="body"/>
          </p:nvPr>
        </p:nvSpPr>
        <p:spPr>
          <a:xfrm>
            <a:off x="4770425"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Steps:</a:t>
            </a:r>
            <a:endParaRPr>
              <a:solidFill>
                <a:srgbClr val="000000"/>
              </a:solidFill>
            </a:endParaRPr>
          </a:p>
          <a:p>
            <a:pPr indent="-317500" lvl="0" marL="457200" rtl="0" algn="l">
              <a:spcBef>
                <a:spcPts val="1600"/>
              </a:spcBef>
              <a:spcAft>
                <a:spcPts val="0"/>
              </a:spcAft>
              <a:buClr>
                <a:srgbClr val="000000"/>
              </a:buClr>
              <a:buSzPts val="1400"/>
              <a:buAutoNum type="arabicPeriod"/>
            </a:pPr>
            <a:r>
              <a:rPr lang="en">
                <a:solidFill>
                  <a:srgbClr val="000000"/>
                </a:solidFill>
              </a:rPr>
              <a:t>Put the sheets of paper together and make a nice neat stack.</a:t>
            </a:r>
            <a:endParaRPr>
              <a:solidFill>
                <a:srgbClr val="000000"/>
              </a:solidFill>
            </a:endParaRPr>
          </a:p>
          <a:p>
            <a:pPr indent="-317500" lvl="0" marL="457200" rtl="0" algn="l">
              <a:spcBef>
                <a:spcPts val="0"/>
              </a:spcBef>
              <a:spcAft>
                <a:spcPts val="0"/>
              </a:spcAft>
              <a:buClr>
                <a:srgbClr val="000000"/>
              </a:buClr>
              <a:buSzPts val="1400"/>
              <a:buAutoNum type="arabicPeriod"/>
            </a:pPr>
            <a:r>
              <a:rPr lang="en">
                <a:solidFill>
                  <a:srgbClr val="000000"/>
                </a:solidFill>
              </a:rPr>
              <a:t>Fold stack of paper in half meeting corner to corner.</a:t>
            </a:r>
            <a:endParaRPr>
              <a:solidFill>
                <a:srgbClr val="000000"/>
              </a:solidFill>
            </a:endParaRPr>
          </a:p>
          <a:p>
            <a:pPr indent="-317500" lvl="0" marL="457200" rtl="0" algn="l">
              <a:spcBef>
                <a:spcPts val="0"/>
              </a:spcBef>
              <a:spcAft>
                <a:spcPts val="0"/>
              </a:spcAft>
              <a:buClr>
                <a:srgbClr val="000000"/>
              </a:buClr>
              <a:buSzPts val="1400"/>
              <a:buAutoNum type="arabicPeriod"/>
            </a:pPr>
            <a:r>
              <a:rPr lang="en">
                <a:solidFill>
                  <a:srgbClr val="000000"/>
                </a:solidFill>
              </a:rPr>
              <a:t>Make a crease down the folded side.</a:t>
            </a:r>
            <a:endParaRPr>
              <a:solidFill>
                <a:srgbClr val="000000"/>
              </a:solidFill>
            </a:endParaRPr>
          </a:p>
          <a:p>
            <a:pPr indent="-317500" lvl="0" marL="457200" rtl="0" algn="l">
              <a:spcBef>
                <a:spcPts val="0"/>
              </a:spcBef>
              <a:spcAft>
                <a:spcPts val="0"/>
              </a:spcAft>
              <a:buClr>
                <a:srgbClr val="000000"/>
              </a:buClr>
              <a:buSzPts val="1400"/>
              <a:buAutoNum type="arabicPeriod"/>
            </a:pPr>
            <a:r>
              <a:rPr lang="en">
                <a:solidFill>
                  <a:srgbClr val="000000"/>
                </a:solidFill>
              </a:rPr>
              <a:t>Staple them together to make a small notebook</a:t>
            </a:r>
            <a:endParaRPr>
              <a:solidFill>
                <a:srgbClr val="000000"/>
              </a:solidFill>
            </a:endParaRPr>
          </a:p>
          <a:p>
            <a:pPr indent="-317500" lvl="0" marL="457200" rtl="0" algn="l">
              <a:spcBef>
                <a:spcPts val="0"/>
              </a:spcBef>
              <a:spcAft>
                <a:spcPts val="0"/>
              </a:spcAft>
              <a:buClr>
                <a:srgbClr val="000000"/>
              </a:buClr>
              <a:buSzPts val="1400"/>
              <a:buAutoNum type="arabicPeriod"/>
            </a:pPr>
            <a:r>
              <a:rPr lang="en">
                <a:solidFill>
                  <a:srgbClr val="000000"/>
                </a:solidFill>
              </a:rPr>
              <a:t>Decorate the front cover</a:t>
            </a:r>
            <a:endParaRPr>
              <a:solidFill>
                <a:srgbClr val="000000"/>
              </a:solidFill>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Using observations</a:t>
            </a:r>
            <a:endParaRPr/>
          </a:p>
        </p:txBody>
      </p:sp>
      <p:sp>
        <p:nvSpPr>
          <p:cNvPr id="74" name="Google Shape;74;p16"/>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Let’s talk about Recording observations. Click on the video to learn how you can record observations.</a:t>
            </a:r>
            <a:endParaRPr>
              <a:solidFill>
                <a:srgbClr val="000000"/>
              </a:solidFill>
            </a:endParaRPr>
          </a:p>
        </p:txBody>
      </p:sp>
      <p:pic>
        <p:nvPicPr>
          <p:cNvPr descr="Recorded with https://screencast-o-matic.com" id="75" name="Google Shape;75;p16" title="BrainPOP Jr- Making Observations">
            <a:hlinkClick r:id="rId3"/>
          </p:cNvPr>
          <p:cNvPicPr preferRelativeResize="0"/>
          <p:nvPr/>
        </p:nvPicPr>
        <p:blipFill>
          <a:blip r:embed="rId4">
            <a:alphaModFix/>
          </a:blip>
          <a:stretch>
            <a:fillRect/>
          </a:stretch>
        </p:blipFill>
        <p:spPr>
          <a:xfrm>
            <a:off x="4065225" y="0"/>
            <a:ext cx="5078774" cy="5081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Key ideas for observing	</a:t>
            </a:r>
            <a:endParaRPr/>
          </a:p>
        </p:txBody>
      </p:sp>
      <p:sp>
        <p:nvSpPr>
          <p:cNvPr id="81" name="Google Shape;81;p1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One of the key ideas is the finding the location of the things you are observing. To do this it is important to know your cardinal directions. Let’s watch this video to help us learn about the cardinal directions.</a:t>
            </a:r>
            <a:endParaRPr>
              <a:solidFill>
                <a:srgbClr val="000000"/>
              </a:solidFill>
            </a:endParaRPr>
          </a:p>
        </p:txBody>
      </p:sp>
      <p:pic>
        <p:nvPicPr>
          <p:cNvPr descr="Recorded with https://screencast-o-matic.com" id="82" name="Google Shape;82;p17" title="Cardinal Directions on Brainpop Jr">
            <a:hlinkClick r:id="rId3"/>
          </p:cNvPr>
          <p:cNvPicPr preferRelativeResize="0"/>
          <p:nvPr/>
        </p:nvPicPr>
        <p:blipFill>
          <a:blip r:embed="rId4">
            <a:alphaModFix/>
          </a:blip>
          <a:stretch>
            <a:fillRect/>
          </a:stretch>
        </p:blipFill>
        <p:spPr>
          <a:xfrm>
            <a:off x="3656225" y="0"/>
            <a:ext cx="548777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Putting it all together</a:t>
            </a:r>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We have reviewed how to record observations and what a compass rose is and why we use it. Taking notes in our field notebooks helps us to remember what we have seen. Many scientists use the data many days after they have collected it so it is important for them to take notes that includes specific details to help them remember what they saw.</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practice</a:t>
            </a:r>
            <a:endParaRPr/>
          </a:p>
        </p:txBody>
      </p:sp>
      <p:sp>
        <p:nvSpPr>
          <p:cNvPr id="94" name="Google Shape;9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Using your field notebook, write down observations that you have in your neighborhood.</a:t>
            </a:r>
            <a:endParaRPr>
              <a:solidFill>
                <a:srgbClr val="000000"/>
              </a:solidFill>
            </a:endParaRPr>
          </a:p>
          <a:p>
            <a:pPr indent="-342900" lvl="0" marL="457200" rtl="0" algn="l">
              <a:spcBef>
                <a:spcPts val="1600"/>
              </a:spcBef>
              <a:spcAft>
                <a:spcPts val="0"/>
              </a:spcAft>
              <a:buClr>
                <a:srgbClr val="000000"/>
              </a:buClr>
              <a:buSzPts val="1800"/>
              <a:buAutoNum type="arabicParenR"/>
            </a:pPr>
            <a:r>
              <a:rPr lang="en">
                <a:solidFill>
                  <a:srgbClr val="000000"/>
                </a:solidFill>
              </a:rPr>
              <a:t>How many houses are on your street?</a:t>
            </a:r>
            <a:endParaRPr>
              <a:solidFill>
                <a:srgbClr val="000000"/>
              </a:solidFill>
            </a:endParaRPr>
          </a:p>
          <a:p>
            <a:pPr indent="-342900" lvl="0" marL="457200" rtl="0" algn="l">
              <a:spcBef>
                <a:spcPts val="0"/>
              </a:spcBef>
              <a:spcAft>
                <a:spcPts val="0"/>
              </a:spcAft>
              <a:buClr>
                <a:srgbClr val="000000"/>
              </a:buClr>
              <a:buSzPts val="1800"/>
              <a:buAutoNum type="arabicParenR"/>
            </a:pPr>
            <a:r>
              <a:rPr lang="en">
                <a:solidFill>
                  <a:srgbClr val="000000"/>
                </a:solidFill>
              </a:rPr>
              <a:t>What direction does your house face? How many other houses face that direction?</a:t>
            </a:r>
            <a:endParaRPr>
              <a:solidFill>
                <a:srgbClr val="000000"/>
              </a:solidFill>
            </a:endParaRPr>
          </a:p>
          <a:p>
            <a:pPr indent="-342900" lvl="0" marL="457200" rtl="0" algn="l">
              <a:spcBef>
                <a:spcPts val="0"/>
              </a:spcBef>
              <a:spcAft>
                <a:spcPts val="0"/>
              </a:spcAft>
              <a:buClr>
                <a:srgbClr val="000000"/>
              </a:buClr>
              <a:buSzPts val="1800"/>
              <a:buAutoNum type="arabicParenR"/>
            </a:pPr>
            <a:r>
              <a:rPr lang="en">
                <a:solidFill>
                  <a:srgbClr val="000000"/>
                </a:solidFill>
              </a:rPr>
              <a:t>What other observations do you see in your neighborhood?</a:t>
            </a:r>
            <a:endParaRPr>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Next week..</a:t>
            </a:r>
            <a:endParaRPr/>
          </a:p>
        </p:txBody>
      </p:sp>
      <p:sp>
        <p:nvSpPr>
          <p:cNvPr id="100" name="Google Shape;100;p2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300">
                <a:solidFill>
                  <a:srgbClr val="000000"/>
                </a:solidFill>
              </a:rPr>
              <a:t>We will use all the skills we learned in part 1 and part 2 to complete a take action project in part 3.</a:t>
            </a:r>
            <a:endParaRPr sz="2300">
              <a:solidFill>
                <a:srgbClr val="000000"/>
              </a:solidFill>
            </a:endParaRPr>
          </a:p>
        </p:txBody>
      </p:sp>
      <p:pic>
        <p:nvPicPr>
          <p:cNvPr id="101" name="Google Shape;101;p20"/>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