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5143500" cx="9144000"/>
  <p:notesSz cx="6858000" cy="9144000"/>
  <p:embeddedFontLst>
    <p:embeddedFont>
      <p:font typeface="Geo"/>
      <p:regular r:id="rId45"/>
      <p: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font" Target="fonts/Geo-italic.fntdata"/><Relationship Id="rId23" Type="http://schemas.openxmlformats.org/officeDocument/2006/relationships/slide" Target="slides/slide17.xml"/><Relationship Id="rId45" Type="http://schemas.openxmlformats.org/officeDocument/2006/relationships/font" Target="fonts/Geo-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26e0373e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c26e0373ed_2_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c26e0373e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c26e0373ed_2_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c26e0373ed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c26e0373ed_2_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c26e0373ed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gc26e0373ed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c26e0373ed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gc26e0373ed_2_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c26e0373ed_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gc26e0373ed_2_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c455e1e97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c455e1e978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c26e0373ed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gc26e0373ed_2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c455e1e97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gc455e1e978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c455e1e97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c455e1e978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c455e1e978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c455e1e978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c455e1e978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gc455e1e978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c455e1e978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c455e1e978_0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c455e1e97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c455e1e978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c455e1e978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c455e1e978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c455e1e97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c455e1e978_0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c455e1e97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gc455e1e978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c455e1e978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c455e1e978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c455e1e978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gc455e1e978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c455e1e978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gc455e1e978_0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c455e1e978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c455e1e978_0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c455e1e978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gc455e1e978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c455e1e978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c455e1e978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c26e0373ed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c26e0373ed_2_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c26e0373ed_2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c26e0373ed_2_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c455e1e97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c455e1e978_0_1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c26e0373ed_2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c26e0373ed_2_1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c455e1e978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c455e1e978_0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c26e0373ed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c26e0373ed_2_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c455e1e978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gc455e1e978_0_1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c26e0373ed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gc26e0373ed_2_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c26e0373ed_2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c26e0373ed_2_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c26e0373ed_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gc26e0373ed_2_2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c26e0373ed_2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gc26e0373ed_2_2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c26e0373ed_2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c26e0373ed_2_2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c455e1e978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c455e1e978_0_1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c455e1e978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gc455e1e978_0_2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c455e1e978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c455e1e978_0_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3" name="Shape 53"/>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4" name="Shape 54"/>
        <p:cNvGrpSpPr/>
        <p:nvPr/>
      </p:nvGrpSpPr>
      <p:grpSpPr>
        <a:xfrm>
          <a:off x="0" y="0"/>
          <a:ext cx="0" cy="0"/>
          <a:chOff x="0" y="0"/>
          <a:chExt cx="0" cy="0"/>
        </a:xfrm>
      </p:grpSpPr>
      <p:sp>
        <p:nvSpPr>
          <p:cNvPr id="55" name="Google Shape;55;p15"/>
          <p:cNvSpPr txBox="1"/>
          <p:nvPr>
            <p:ph idx="1" type="body"/>
          </p:nvPr>
        </p:nvSpPr>
        <p:spPr>
          <a:xfrm>
            <a:off x="628650" y="1369219"/>
            <a:ext cx="8153400" cy="342370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 name="Google Shape;56;p15"/>
          <p:cNvSpPr txBox="1"/>
          <p:nvPr>
            <p:ph type="title"/>
          </p:nvPr>
        </p:nvSpPr>
        <p:spPr>
          <a:xfrm>
            <a:off x="628650" y="350576"/>
            <a:ext cx="8153400" cy="91744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SzPts val="3000"/>
              <a:buFont typeface="Georgia"/>
              <a:buNone/>
              <a:defRPr sz="3000">
                <a:latin typeface="Georgia"/>
                <a:ea typeface="Georgia"/>
                <a:cs typeface="Georgia"/>
                <a:sym typeface="Georgia"/>
              </a:defRPr>
            </a:lvl1pPr>
            <a:lvl2pPr lvl="1">
              <a:spcBef>
                <a:spcPts val="0"/>
              </a:spcBef>
              <a:spcAft>
                <a:spcPts val="0"/>
              </a:spcAft>
              <a:buSzPts val="3000"/>
              <a:buFont typeface="Georgia"/>
              <a:buNone/>
              <a:defRPr sz="3000">
                <a:latin typeface="Georgia"/>
                <a:ea typeface="Georgia"/>
                <a:cs typeface="Georgia"/>
                <a:sym typeface="Georgia"/>
              </a:defRPr>
            </a:lvl2pPr>
            <a:lvl3pPr lvl="2">
              <a:spcBef>
                <a:spcPts val="0"/>
              </a:spcBef>
              <a:spcAft>
                <a:spcPts val="0"/>
              </a:spcAft>
              <a:buSzPts val="3000"/>
              <a:buFont typeface="Georgia"/>
              <a:buNone/>
              <a:defRPr sz="3000">
                <a:latin typeface="Georgia"/>
                <a:ea typeface="Georgia"/>
                <a:cs typeface="Georgia"/>
                <a:sym typeface="Georgia"/>
              </a:defRPr>
            </a:lvl3pPr>
            <a:lvl4pPr lvl="3">
              <a:spcBef>
                <a:spcPts val="0"/>
              </a:spcBef>
              <a:spcAft>
                <a:spcPts val="0"/>
              </a:spcAft>
              <a:buSzPts val="3000"/>
              <a:buFont typeface="Georgia"/>
              <a:buNone/>
              <a:defRPr sz="3000">
                <a:latin typeface="Georgia"/>
                <a:ea typeface="Georgia"/>
                <a:cs typeface="Georgia"/>
                <a:sym typeface="Georgia"/>
              </a:defRPr>
            </a:lvl4pPr>
            <a:lvl5pPr lvl="4">
              <a:spcBef>
                <a:spcPts val="0"/>
              </a:spcBef>
              <a:spcAft>
                <a:spcPts val="0"/>
              </a:spcAft>
              <a:buSzPts val="3000"/>
              <a:buFont typeface="Georgia"/>
              <a:buNone/>
              <a:defRPr sz="3000">
                <a:latin typeface="Georgia"/>
                <a:ea typeface="Georgia"/>
                <a:cs typeface="Georgia"/>
                <a:sym typeface="Georgia"/>
              </a:defRPr>
            </a:lvl5pPr>
            <a:lvl6pPr lvl="5">
              <a:spcBef>
                <a:spcPts val="0"/>
              </a:spcBef>
              <a:spcAft>
                <a:spcPts val="0"/>
              </a:spcAft>
              <a:buSzPts val="3000"/>
              <a:buFont typeface="Georgia"/>
              <a:buNone/>
              <a:defRPr sz="3000">
                <a:latin typeface="Georgia"/>
                <a:ea typeface="Georgia"/>
                <a:cs typeface="Georgia"/>
                <a:sym typeface="Georgia"/>
              </a:defRPr>
            </a:lvl6pPr>
            <a:lvl7pPr lvl="6">
              <a:spcBef>
                <a:spcPts val="0"/>
              </a:spcBef>
              <a:spcAft>
                <a:spcPts val="0"/>
              </a:spcAft>
              <a:buSzPts val="3000"/>
              <a:buFont typeface="Georgia"/>
              <a:buNone/>
              <a:defRPr sz="3000">
                <a:latin typeface="Georgia"/>
                <a:ea typeface="Georgia"/>
                <a:cs typeface="Georgia"/>
                <a:sym typeface="Georgia"/>
              </a:defRPr>
            </a:lvl7pPr>
            <a:lvl8pPr lvl="7">
              <a:spcBef>
                <a:spcPts val="0"/>
              </a:spcBef>
              <a:spcAft>
                <a:spcPts val="0"/>
              </a:spcAft>
              <a:buSzPts val="3000"/>
              <a:buFont typeface="Georgia"/>
              <a:buNone/>
              <a:defRPr sz="3000">
                <a:latin typeface="Georgia"/>
                <a:ea typeface="Georgia"/>
                <a:cs typeface="Georgia"/>
                <a:sym typeface="Georgia"/>
              </a:defRPr>
            </a:lvl8pPr>
            <a:lvl9pPr lvl="8">
              <a:spcBef>
                <a:spcPts val="0"/>
              </a:spcBef>
              <a:spcAft>
                <a:spcPts val="0"/>
              </a:spcAft>
              <a:buSzPts val="3000"/>
              <a:buFont typeface="Georgia"/>
              <a:buNone/>
              <a:defRPr sz="3000">
                <a:latin typeface="Georgia"/>
                <a:ea typeface="Georgia"/>
                <a:cs typeface="Georgia"/>
                <a:sym typeface="Georgi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SzPts val="1800"/>
              <a:buFont typeface="Georgia"/>
              <a:buChar char="●"/>
              <a:defRPr sz="1800">
                <a:latin typeface="Georgia"/>
                <a:ea typeface="Georgia"/>
                <a:cs typeface="Georgia"/>
                <a:sym typeface="Georgia"/>
              </a:defRPr>
            </a:lvl1pPr>
            <a:lvl2pPr indent="-317500" lvl="1" marL="914400">
              <a:lnSpc>
                <a:spcPct val="115000"/>
              </a:lnSpc>
              <a:spcBef>
                <a:spcPts val="0"/>
              </a:spcBef>
              <a:spcAft>
                <a:spcPts val="0"/>
              </a:spcAft>
              <a:buSzPts val="1400"/>
              <a:buFont typeface="Georgia"/>
              <a:buChar char="○"/>
              <a:defRPr>
                <a:latin typeface="Georgia"/>
                <a:ea typeface="Georgia"/>
                <a:cs typeface="Georgia"/>
                <a:sym typeface="Georgia"/>
              </a:defRPr>
            </a:lvl2pPr>
            <a:lvl3pPr indent="-317500" lvl="2" marL="1371600">
              <a:lnSpc>
                <a:spcPct val="115000"/>
              </a:lnSpc>
              <a:spcBef>
                <a:spcPts val="0"/>
              </a:spcBef>
              <a:spcAft>
                <a:spcPts val="0"/>
              </a:spcAft>
              <a:buSzPts val="1400"/>
              <a:buFont typeface="Georgia"/>
              <a:buChar char="■"/>
              <a:defRPr>
                <a:latin typeface="Georgia"/>
                <a:ea typeface="Georgia"/>
                <a:cs typeface="Georgia"/>
                <a:sym typeface="Georgia"/>
              </a:defRPr>
            </a:lvl3pPr>
            <a:lvl4pPr indent="-317500" lvl="3" marL="1828800">
              <a:lnSpc>
                <a:spcPct val="115000"/>
              </a:lnSpc>
              <a:spcBef>
                <a:spcPts val="0"/>
              </a:spcBef>
              <a:spcAft>
                <a:spcPts val="0"/>
              </a:spcAft>
              <a:buSzPts val="1400"/>
              <a:buFont typeface="Georgia"/>
              <a:buChar char="●"/>
              <a:defRPr>
                <a:latin typeface="Georgia"/>
                <a:ea typeface="Georgia"/>
                <a:cs typeface="Georgia"/>
                <a:sym typeface="Georgia"/>
              </a:defRPr>
            </a:lvl4pPr>
            <a:lvl5pPr indent="-317500" lvl="4" marL="2286000">
              <a:lnSpc>
                <a:spcPct val="115000"/>
              </a:lnSpc>
              <a:spcBef>
                <a:spcPts val="0"/>
              </a:spcBef>
              <a:spcAft>
                <a:spcPts val="0"/>
              </a:spcAft>
              <a:buSzPts val="1400"/>
              <a:buFont typeface="Georgia"/>
              <a:buChar char="○"/>
              <a:defRPr>
                <a:latin typeface="Georgia"/>
                <a:ea typeface="Georgia"/>
                <a:cs typeface="Georgia"/>
                <a:sym typeface="Georgia"/>
              </a:defRPr>
            </a:lvl5pPr>
            <a:lvl6pPr indent="-317500" lvl="5" marL="2743200">
              <a:lnSpc>
                <a:spcPct val="115000"/>
              </a:lnSpc>
              <a:spcBef>
                <a:spcPts val="0"/>
              </a:spcBef>
              <a:spcAft>
                <a:spcPts val="0"/>
              </a:spcAft>
              <a:buSzPts val="1400"/>
              <a:buFont typeface="Georgia"/>
              <a:buChar char="■"/>
              <a:defRPr>
                <a:latin typeface="Georgia"/>
                <a:ea typeface="Georgia"/>
                <a:cs typeface="Georgia"/>
                <a:sym typeface="Georgia"/>
              </a:defRPr>
            </a:lvl6pPr>
            <a:lvl7pPr indent="-317500" lvl="6" marL="3200400">
              <a:lnSpc>
                <a:spcPct val="115000"/>
              </a:lnSpc>
              <a:spcBef>
                <a:spcPts val="0"/>
              </a:spcBef>
              <a:spcAft>
                <a:spcPts val="0"/>
              </a:spcAft>
              <a:buSzPts val="1400"/>
              <a:buFont typeface="Georgia"/>
              <a:buChar char="●"/>
              <a:defRPr>
                <a:latin typeface="Georgia"/>
                <a:ea typeface="Georgia"/>
                <a:cs typeface="Georgia"/>
                <a:sym typeface="Georgia"/>
              </a:defRPr>
            </a:lvl7pPr>
            <a:lvl8pPr indent="-317500" lvl="7" marL="3657600">
              <a:lnSpc>
                <a:spcPct val="115000"/>
              </a:lnSpc>
              <a:spcBef>
                <a:spcPts val="0"/>
              </a:spcBef>
              <a:spcAft>
                <a:spcPts val="0"/>
              </a:spcAft>
              <a:buSzPts val="1400"/>
              <a:buFont typeface="Georgia"/>
              <a:buChar char="○"/>
              <a:defRPr>
                <a:latin typeface="Georgia"/>
                <a:ea typeface="Georgia"/>
                <a:cs typeface="Georgia"/>
                <a:sym typeface="Georgia"/>
              </a:defRPr>
            </a:lvl8pPr>
            <a:lvl9pPr indent="-317500" lvl="8" marL="4114800">
              <a:lnSpc>
                <a:spcPct val="115000"/>
              </a:lnSpc>
              <a:spcBef>
                <a:spcPts val="0"/>
              </a:spcBef>
              <a:spcAft>
                <a:spcPts val="0"/>
              </a:spcAft>
              <a:buSzPts val="1400"/>
              <a:buFont typeface="Georgia"/>
              <a:buChar char="■"/>
              <a:defRPr>
                <a:latin typeface="Georgia"/>
                <a:ea typeface="Georgia"/>
                <a:cs typeface="Georgia"/>
                <a:sym typeface="Georgi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510778"/>
            <a:ext cx="7886700" cy="757238"/>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Georgia"/>
              <a:buNone/>
              <a:defRPr b="0" i="0" sz="3300" u="none" cap="none" strike="noStrike">
                <a:solidFill>
                  <a:schemeClr val="dk1"/>
                </a:solidFill>
                <a:latin typeface="Georgia"/>
                <a:ea typeface="Georgia"/>
                <a:cs typeface="Georgia"/>
                <a:sym typeface="Georgia"/>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Georgia"/>
                <a:ea typeface="Georgia"/>
                <a:cs typeface="Georgia"/>
                <a:sym typeface="Georgia"/>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Georgia"/>
                <a:ea typeface="Georgia"/>
                <a:cs typeface="Georgia"/>
                <a:sym typeface="Georgia"/>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Georgia"/>
                <a:ea typeface="Georgia"/>
                <a:cs typeface="Georgia"/>
                <a:sym typeface="Georgia"/>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image" Target="../media/image8.png"/><Relationship Id="rId5"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hyperlink" Target="http://www.youtube.com/watch?v=o3U39SZ-V-o" TargetMode="External"/><Relationship Id="rId5"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hyperlink" Target="http://www.youtube.com/watch?v=MIf-Em7dmvw" TargetMode="External"/><Relationship Id="rId5"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hyperlink" Target="http://www.youtube.com/watch?v=OwIuOVJAn-0" TargetMode="External"/><Relationship Id="rId5"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hyperlink" Target="http://www.youtube.com/watch?v=NQuz1qkEF8k" TargetMode="External"/><Relationship Id="rId5" Type="http://schemas.openxmlformats.org/officeDocument/2006/relationships/image" Target="../media/image1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17.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3.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1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15.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3.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6"/>
          <p:cNvSpPr/>
          <p:nvPr/>
        </p:nvSpPr>
        <p:spPr>
          <a:xfrm>
            <a:off x="362425" y="4653525"/>
            <a:ext cx="8420100" cy="1245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6"/>
          <p:cNvSpPr txBox="1"/>
          <p:nvPr/>
        </p:nvSpPr>
        <p:spPr>
          <a:xfrm>
            <a:off x="623887" y="1441883"/>
            <a:ext cx="5381762" cy="3094521"/>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The following slides will walk your troop through a virtual meeting to earn the</a:t>
            </a:r>
            <a:r>
              <a:rPr lang="en" sz="1100">
                <a:solidFill>
                  <a:schemeClr val="dk1"/>
                </a:solidFill>
                <a:latin typeface="Georgia"/>
                <a:ea typeface="Georgia"/>
                <a:cs typeface="Georgia"/>
                <a:sym typeface="Georgia"/>
              </a:rPr>
              <a:t> Brownie Philanthropist </a:t>
            </a:r>
            <a:r>
              <a:rPr i="0" lang="en" sz="1100" u="none" cap="none" strike="noStrike">
                <a:solidFill>
                  <a:schemeClr val="dk1"/>
                </a:solidFill>
                <a:latin typeface="Georgia"/>
                <a:ea typeface="Georgia"/>
                <a:cs typeface="Georgia"/>
                <a:sym typeface="Georgia"/>
              </a:rPr>
              <a:t>Badge</a:t>
            </a:r>
            <a:r>
              <a:rPr b="0" i="0" lang="en" sz="1100" u="none" cap="none" strike="noStrike">
                <a:solidFill>
                  <a:schemeClr val="dk1"/>
                </a:solidFill>
                <a:latin typeface="Georgia"/>
                <a:ea typeface="Georgia"/>
                <a:cs typeface="Georgia"/>
                <a:sym typeface="Georgia"/>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b="0" i="0" lang="en" sz="1100" u="sng" cap="none" strike="noStrike">
                <a:solidFill>
                  <a:schemeClr val="hlink"/>
                </a:solidFill>
                <a:latin typeface="Georgia"/>
                <a:ea typeface="Georgia"/>
                <a:cs typeface="Georgia"/>
                <a:sym typeface="Georgia"/>
                <a:hlinkClick r:id="rId3"/>
              </a:rPr>
              <a:t>gsnw.gl/VirtualMeetingHowTo</a:t>
            </a:r>
            <a:endParaRPr b="0" i="0" sz="1100" u="sng" cap="none" strike="noStrike">
              <a:solidFill>
                <a:schemeClr val="dk1"/>
              </a:solidFill>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100"/>
          </a:p>
          <a:p>
            <a:pPr indent="0" lvl="0" marL="0" marR="0" rtl="0" algn="l">
              <a:lnSpc>
                <a:spcPct val="90000"/>
              </a:lnSpc>
              <a:spcBef>
                <a:spcPts val="80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100"/>
          </a:p>
          <a:p>
            <a:pPr indent="0" lvl="0" marL="0" marR="0" rtl="0" algn="l">
              <a:lnSpc>
                <a:spcPct val="90000"/>
              </a:lnSpc>
              <a:spcBef>
                <a:spcPts val="800"/>
              </a:spcBef>
              <a:spcAft>
                <a:spcPts val="0"/>
              </a:spcAft>
              <a:buClr>
                <a:schemeClr val="dk1"/>
              </a:buClr>
              <a:buSzPts val="1100"/>
              <a:buFont typeface="Arial"/>
              <a:buNone/>
            </a:pPr>
            <a:r>
              <a:rPr b="1" i="0" lang="en" sz="1100" u="none" cap="none" strike="noStrike">
                <a:solidFill>
                  <a:schemeClr val="dk1"/>
                </a:solidFill>
                <a:latin typeface="Georgia"/>
                <a:ea typeface="Georgia"/>
                <a:cs typeface="Georgia"/>
                <a:sym typeface="Georgia"/>
              </a:rPr>
              <a:t>When you send out your meeting invitation, be sure to let girls and parents know what supplies they should have on hand for the online troop meeting. They are things most girls likely have at home.</a:t>
            </a:r>
            <a:endParaRPr b="0" i="0" sz="1100" u="none" cap="none" strike="noStrike">
              <a:solidFill>
                <a:schemeClr val="dk1"/>
              </a:solidFill>
              <a:latin typeface="Georgia"/>
              <a:ea typeface="Georgia"/>
              <a:cs typeface="Georgia"/>
              <a:sym typeface="Georgia"/>
            </a:endParaRPr>
          </a:p>
        </p:txBody>
      </p:sp>
      <p:sp>
        <p:nvSpPr>
          <p:cNvPr id="63" name="Google Shape;63;p16"/>
          <p:cNvSpPr txBox="1"/>
          <p:nvPr/>
        </p:nvSpPr>
        <p:spPr>
          <a:xfrm>
            <a:off x="1483355" y="350575"/>
            <a:ext cx="7030361" cy="91744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300"/>
              <a:buFont typeface="Geo"/>
              <a:buNone/>
            </a:pPr>
            <a:r>
              <a:rPr i="0" lang="en" sz="3300" u="none" cap="none" strike="noStrike">
                <a:solidFill>
                  <a:schemeClr val="dk1"/>
                </a:solidFill>
                <a:latin typeface="Georgia"/>
                <a:ea typeface="Georgia"/>
                <a:cs typeface="Georgia"/>
                <a:sym typeface="Georgia"/>
              </a:rPr>
              <a:t>Leader Instructions &amp; Prep</a:t>
            </a:r>
            <a:endParaRPr sz="1100">
              <a:latin typeface="Georgia"/>
              <a:ea typeface="Georgia"/>
              <a:cs typeface="Georgia"/>
              <a:sym typeface="Georgia"/>
            </a:endParaRPr>
          </a:p>
          <a:p>
            <a:pPr indent="0" lvl="0" marL="0" marR="0" rtl="0" algn="l">
              <a:lnSpc>
                <a:spcPct val="90000"/>
              </a:lnSpc>
              <a:spcBef>
                <a:spcPts val="0"/>
              </a:spcBef>
              <a:spcAft>
                <a:spcPts val="0"/>
              </a:spcAft>
              <a:buClr>
                <a:schemeClr val="dk1"/>
              </a:buClr>
              <a:buSzPts val="1800"/>
              <a:buFont typeface="Geo"/>
              <a:buNone/>
            </a:pPr>
            <a:r>
              <a:rPr lang="en" sz="1800">
                <a:solidFill>
                  <a:schemeClr val="dk1"/>
                </a:solidFill>
                <a:latin typeface="Georgia"/>
                <a:ea typeface="Georgia"/>
                <a:cs typeface="Georgia"/>
                <a:sym typeface="Georgia"/>
              </a:rPr>
              <a:t>Brownie Philanthropist Badge</a:t>
            </a:r>
            <a:endParaRPr i="0" sz="1800" u="none" cap="none" strike="noStrike">
              <a:solidFill>
                <a:schemeClr val="dk1"/>
              </a:solidFill>
              <a:latin typeface="Georgia"/>
              <a:ea typeface="Georgia"/>
              <a:cs typeface="Georgia"/>
              <a:sym typeface="Georgia"/>
            </a:endParaRPr>
          </a:p>
        </p:txBody>
      </p:sp>
      <p:sp>
        <p:nvSpPr>
          <p:cNvPr id="64" name="Google Shape;64;p16"/>
          <p:cNvSpPr txBox="1"/>
          <p:nvPr/>
        </p:nvSpPr>
        <p:spPr>
          <a:xfrm>
            <a:off x="6118500" y="1231625"/>
            <a:ext cx="2663400" cy="2279700"/>
          </a:xfrm>
          <a:prstGeom prst="rect">
            <a:avLst/>
          </a:prstGeom>
          <a:noFill/>
          <a:ln cap="flat" cmpd="sng" w="28575">
            <a:solidFill>
              <a:srgbClr val="763A16"/>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b="1" sz="1100">
              <a:solidFill>
                <a:schemeClr val="dk1"/>
              </a:solidFill>
              <a:latin typeface="Georgia"/>
              <a:ea typeface="Georgia"/>
              <a:cs typeface="Georgia"/>
              <a:sym typeface="Georgia"/>
            </a:endParaRPr>
          </a:p>
          <a:p>
            <a:pPr indent="0" lvl="0" marL="0" marR="0" rtl="0" algn="ctr">
              <a:spcBef>
                <a:spcPts val="0"/>
              </a:spcBef>
              <a:spcAft>
                <a:spcPts val="0"/>
              </a:spcAft>
              <a:buNone/>
            </a:pPr>
            <a:r>
              <a:rPr b="1" lang="en">
                <a:solidFill>
                  <a:schemeClr val="dk1"/>
                </a:solidFill>
                <a:latin typeface="Georgia"/>
                <a:ea typeface="Georgia"/>
                <a:cs typeface="Georgia"/>
                <a:sym typeface="Georgia"/>
              </a:rPr>
              <a:t>Supply List:</a:t>
            </a:r>
            <a:endParaRPr/>
          </a:p>
          <a:p>
            <a:pPr indent="0" lvl="0" marL="0" marR="0" rtl="0" algn="l">
              <a:spcBef>
                <a:spcPts val="0"/>
              </a:spcBef>
              <a:spcAft>
                <a:spcPts val="0"/>
              </a:spcAft>
              <a:buNone/>
            </a:pPr>
            <a:r>
              <a:t/>
            </a:r>
            <a:endParaRPr b="1" sz="1100">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Paper</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Coloring Utensils: markers, pencils, crayons</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Tape or glue</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Large empty box or garbage bag</a:t>
            </a:r>
            <a:endParaRPr>
              <a:solidFill>
                <a:schemeClr val="dk1"/>
              </a:solidFill>
              <a:latin typeface="Georgia"/>
              <a:ea typeface="Georgia"/>
              <a:cs typeface="Georgia"/>
              <a:sym typeface="Georgia"/>
            </a:endParaRPr>
          </a:p>
          <a:p>
            <a:pPr indent="0" lvl="0" marL="0" marR="0" rtl="0" algn="l">
              <a:spcBef>
                <a:spcPts val="0"/>
              </a:spcBef>
              <a:spcAft>
                <a:spcPts val="0"/>
              </a:spcAft>
              <a:buNone/>
            </a:pPr>
            <a:r>
              <a:t/>
            </a:r>
            <a:endParaRPr sz="1100">
              <a:solidFill>
                <a:schemeClr val="dk1"/>
              </a:solidFill>
              <a:latin typeface="Georgia"/>
              <a:ea typeface="Georgia"/>
              <a:cs typeface="Georgia"/>
              <a:sym typeface="Georgia"/>
            </a:endParaRPr>
          </a:p>
        </p:txBody>
      </p:sp>
      <p:pic>
        <p:nvPicPr>
          <p:cNvPr id="65" name="Google Shape;65;p16"/>
          <p:cNvPicPr preferRelativeResize="0"/>
          <p:nvPr/>
        </p:nvPicPr>
        <p:blipFill rotWithShape="1">
          <a:blip r:embed="rId4">
            <a:alphaModFix/>
          </a:blip>
          <a:srcRect b="0" l="0" r="0" t="0"/>
          <a:stretch/>
        </p:blipFill>
        <p:spPr>
          <a:xfrm>
            <a:off x="7927830" y="3738136"/>
            <a:ext cx="854220" cy="798268"/>
          </a:xfrm>
          <a:prstGeom prst="rect">
            <a:avLst/>
          </a:prstGeom>
          <a:noFill/>
          <a:ln>
            <a:noFill/>
          </a:ln>
        </p:spPr>
      </p:pic>
      <p:pic>
        <p:nvPicPr>
          <p:cNvPr id="66" name="Google Shape;66;p16"/>
          <p:cNvPicPr preferRelativeResize="0"/>
          <p:nvPr/>
        </p:nvPicPr>
        <p:blipFill rotWithShape="1">
          <a:blip r:embed="rId5">
            <a:alphaModFix/>
          </a:blip>
          <a:srcRect b="17433" l="11517" r="10290" t="14520"/>
          <a:stretch/>
        </p:blipFill>
        <p:spPr>
          <a:xfrm>
            <a:off x="428500" y="350575"/>
            <a:ext cx="1037879" cy="79828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7"/>
          <p:cNvSpPr/>
          <p:nvPr/>
        </p:nvSpPr>
        <p:spPr>
          <a:xfrm>
            <a:off x="378550" y="345750"/>
            <a:ext cx="2706600" cy="31302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7"/>
          <p:cNvSpPr/>
          <p:nvPr/>
        </p:nvSpPr>
        <p:spPr>
          <a:xfrm>
            <a:off x="3218675" y="350550"/>
            <a:ext cx="2706600" cy="31302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7"/>
          <p:cNvSpPr/>
          <p:nvPr/>
        </p:nvSpPr>
        <p:spPr>
          <a:xfrm>
            <a:off x="6058675" y="350550"/>
            <a:ext cx="2706600" cy="31302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7"/>
          <p:cNvSpPr txBox="1"/>
          <p:nvPr/>
        </p:nvSpPr>
        <p:spPr>
          <a:xfrm>
            <a:off x="378557" y="3500003"/>
            <a:ext cx="8386831" cy="772011"/>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Brownie Philanthropist </a:t>
            </a:r>
            <a:r>
              <a:rPr lang="en" sz="3600">
                <a:solidFill>
                  <a:schemeClr val="dk1"/>
                </a:solidFill>
                <a:latin typeface="Georgia"/>
                <a:ea typeface="Georgia"/>
                <a:cs typeface="Georgia"/>
                <a:sym typeface="Georgia"/>
              </a:rPr>
              <a:t>Badge</a:t>
            </a:r>
            <a:endParaRPr sz="1100">
              <a:latin typeface="Georgia"/>
              <a:ea typeface="Georgia"/>
              <a:cs typeface="Georgia"/>
              <a:sym typeface="Georgia"/>
            </a:endParaRPr>
          </a:p>
        </p:txBody>
      </p:sp>
      <p:pic>
        <p:nvPicPr>
          <p:cNvPr id="75" name="Google Shape;75;p17"/>
          <p:cNvPicPr preferRelativeResize="0"/>
          <p:nvPr/>
        </p:nvPicPr>
        <p:blipFill rotWithShape="1">
          <a:blip r:embed="rId3">
            <a:alphaModFix/>
          </a:blip>
          <a:srcRect b="0" l="0" r="0" t="0"/>
          <a:stretch/>
        </p:blipFill>
        <p:spPr>
          <a:xfrm>
            <a:off x="3483616" y="903377"/>
            <a:ext cx="2176768" cy="2034189"/>
          </a:xfrm>
          <a:prstGeom prst="rect">
            <a:avLst/>
          </a:prstGeom>
          <a:noFill/>
          <a:ln>
            <a:noFill/>
          </a:ln>
        </p:spPr>
      </p:pic>
      <p:sp>
        <p:nvSpPr>
          <p:cNvPr id="76" name="Google Shape;76;p17"/>
          <p:cNvSpPr txBox="1"/>
          <p:nvPr/>
        </p:nvSpPr>
        <p:spPr>
          <a:xfrm>
            <a:off x="628650" y="4291281"/>
            <a:ext cx="7886700" cy="472678"/>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Brought to you by Girl Scouts of the Northwestern Great Lakes</a:t>
            </a:r>
            <a:endParaRPr>
              <a:latin typeface="Georgia"/>
              <a:ea typeface="Georgia"/>
              <a:cs typeface="Georgia"/>
              <a:sym typeface="Georgia"/>
            </a:endParaRPr>
          </a:p>
        </p:txBody>
      </p:sp>
      <p:pic>
        <p:nvPicPr>
          <p:cNvPr id="77" name="Google Shape;77;p17"/>
          <p:cNvPicPr preferRelativeResize="0"/>
          <p:nvPr/>
        </p:nvPicPr>
        <p:blipFill rotWithShape="1">
          <a:blip r:embed="rId4">
            <a:alphaModFix/>
          </a:blip>
          <a:srcRect b="17433" l="11517" r="10290" t="14520"/>
          <a:stretch/>
        </p:blipFill>
        <p:spPr>
          <a:xfrm>
            <a:off x="6248900" y="950450"/>
            <a:ext cx="2326172" cy="1789180"/>
          </a:xfrm>
          <a:prstGeom prst="rect">
            <a:avLst/>
          </a:prstGeom>
          <a:noFill/>
          <a:ln>
            <a:noFill/>
          </a:ln>
        </p:spPr>
      </p:pic>
      <p:sp>
        <p:nvSpPr>
          <p:cNvPr id="78" name="Google Shape;78;p17"/>
          <p:cNvSpPr/>
          <p:nvPr/>
        </p:nvSpPr>
        <p:spPr>
          <a:xfrm>
            <a:off x="568850" y="950450"/>
            <a:ext cx="2326200" cy="1712700"/>
          </a:xfrm>
          <a:prstGeom prst="triangle">
            <a:avLst>
              <a:gd fmla="val 49554" name="adj"/>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p:nvPr/>
        </p:nvSpPr>
        <p:spPr>
          <a:xfrm>
            <a:off x="3713125" y="1409500"/>
            <a:ext cx="5068800" cy="33660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8"/>
          <p:cNvSpPr/>
          <p:nvPr/>
        </p:nvSpPr>
        <p:spPr>
          <a:xfrm>
            <a:off x="361950" y="1409500"/>
            <a:ext cx="3204300" cy="33660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8"/>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86" name="Google Shape;86;p18"/>
          <p:cNvSpPr txBox="1"/>
          <p:nvPr/>
        </p:nvSpPr>
        <p:spPr>
          <a:xfrm>
            <a:off x="4212771" y="1548691"/>
            <a:ext cx="4302600" cy="3144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latin typeface="Georgia"/>
                <a:ea typeface="Georgia"/>
                <a:cs typeface="Georgia"/>
                <a:sym typeface="Georgia"/>
              </a:rPr>
              <a:t>On my honor, I will try:</a:t>
            </a:r>
            <a:br>
              <a:rPr b="1" lang="en" sz="1800">
                <a:latin typeface="Georgia"/>
                <a:ea typeface="Georgia"/>
                <a:cs typeface="Georgia"/>
                <a:sym typeface="Georgia"/>
              </a:rPr>
            </a:br>
            <a:r>
              <a:rPr b="1" lang="en" sz="1800">
                <a:latin typeface="Georgia"/>
                <a:ea typeface="Georgia"/>
                <a:cs typeface="Georgia"/>
                <a:sym typeface="Georgia"/>
              </a:rPr>
              <a:t>    to serve god* and my country,</a:t>
            </a:r>
            <a:br>
              <a:rPr b="1" lang="en" sz="1800">
                <a:latin typeface="Georgia"/>
                <a:ea typeface="Georgia"/>
                <a:cs typeface="Georgia"/>
                <a:sym typeface="Georgia"/>
              </a:rPr>
            </a:br>
            <a:r>
              <a:rPr b="1" lang="en" sz="1800">
                <a:latin typeface="Georgia"/>
                <a:ea typeface="Georgia"/>
                <a:cs typeface="Georgia"/>
                <a:sym typeface="Georgia"/>
              </a:rPr>
              <a:t>    to help people at all times, </a:t>
            </a:r>
            <a:br>
              <a:rPr b="1" lang="en" sz="1800">
                <a:latin typeface="Georgia"/>
                <a:ea typeface="Georgia"/>
                <a:cs typeface="Georgia"/>
                <a:sym typeface="Georgia"/>
              </a:rPr>
            </a:br>
            <a:r>
              <a:rPr b="1" lang="en" sz="1800">
                <a:latin typeface="Georgia"/>
                <a:ea typeface="Georgia"/>
                <a:cs typeface="Georgia"/>
                <a:sym typeface="Georgia"/>
              </a:rPr>
              <a:t>    and to live by the girl scout law.</a:t>
            </a:r>
            <a:endParaRPr sz="1100"/>
          </a:p>
        </p:txBody>
      </p:sp>
      <p:pic>
        <p:nvPicPr>
          <p:cNvPr id="87" name="Google Shape;87;p18"/>
          <p:cNvPicPr preferRelativeResize="0"/>
          <p:nvPr/>
        </p:nvPicPr>
        <p:blipFill rotWithShape="1">
          <a:blip r:embed="rId3">
            <a:alphaModFix/>
          </a:blip>
          <a:srcRect b="0" l="0" r="0" t="0"/>
          <a:stretch/>
        </p:blipFill>
        <p:spPr>
          <a:xfrm>
            <a:off x="875671" y="2103667"/>
            <a:ext cx="2176769" cy="203418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p:nvPr/>
        </p:nvSpPr>
        <p:spPr>
          <a:xfrm>
            <a:off x="361950" y="1409500"/>
            <a:ext cx="3793500" cy="33660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9"/>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pic>
        <p:nvPicPr>
          <p:cNvPr id="94" name="Google Shape;94;p19"/>
          <p:cNvPicPr preferRelativeResize="0"/>
          <p:nvPr/>
        </p:nvPicPr>
        <p:blipFill>
          <a:blip r:embed="rId3">
            <a:alphaModFix/>
          </a:blip>
          <a:stretch>
            <a:fillRect/>
          </a:stretch>
        </p:blipFill>
        <p:spPr>
          <a:xfrm>
            <a:off x="990000" y="2425531"/>
            <a:ext cx="2537400" cy="1333950"/>
          </a:xfrm>
          <a:prstGeom prst="rect">
            <a:avLst/>
          </a:prstGeom>
          <a:noFill/>
          <a:ln>
            <a:noFill/>
          </a:ln>
        </p:spPr>
      </p:pic>
      <p:pic>
        <p:nvPicPr>
          <p:cNvPr descr="via YouTube Capture" id="95" name="Google Shape;95;p19" title="Girl Scout Pledge of Allegiance">
            <a:hlinkClick r:id="rId4"/>
          </p:cNvPr>
          <p:cNvPicPr preferRelativeResize="0"/>
          <p:nvPr/>
        </p:nvPicPr>
        <p:blipFill>
          <a:blip r:embed="rId5">
            <a:alphaModFix/>
          </a:blip>
          <a:stretch>
            <a:fillRect/>
          </a:stretch>
        </p:blipFill>
        <p:spPr>
          <a:xfrm>
            <a:off x="4293975" y="1422525"/>
            <a:ext cx="4487954" cy="3366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p:nvPr/>
        </p:nvSpPr>
        <p:spPr>
          <a:xfrm>
            <a:off x="3713125" y="1418175"/>
            <a:ext cx="5068800" cy="33660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p:nvPr/>
        </p:nvSpPr>
        <p:spPr>
          <a:xfrm>
            <a:off x="361950" y="1418175"/>
            <a:ext cx="3204300" cy="33660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0"/>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Brownie </a:t>
            </a:r>
            <a:r>
              <a:rPr lang="en"/>
              <a:t>Philanthropist</a:t>
            </a:r>
            <a:r>
              <a:rPr lang="en"/>
              <a:t> Badge</a:t>
            </a:r>
            <a:endParaRPr/>
          </a:p>
        </p:txBody>
      </p:sp>
      <p:sp>
        <p:nvSpPr>
          <p:cNvPr id="103" name="Google Shape;103;p20"/>
          <p:cNvSpPr txBox="1"/>
          <p:nvPr/>
        </p:nvSpPr>
        <p:spPr>
          <a:xfrm>
            <a:off x="3977640" y="1548691"/>
            <a:ext cx="4537800" cy="3144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solidFill>
                  <a:schemeClr val="lt1"/>
                </a:solidFill>
                <a:latin typeface="Georgia"/>
                <a:ea typeface="Georgia"/>
                <a:cs typeface="Georgia"/>
                <a:sym typeface="Georgia"/>
              </a:rPr>
              <a:t>Badge Details:</a:t>
            </a:r>
            <a:endParaRPr sz="1800">
              <a:latin typeface="Georgia"/>
              <a:ea typeface="Georgia"/>
              <a:cs typeface="Georgia"/>
              <a:sym typeface="Georgia"/>
            </a:endParaRPr>
          </a:p>
          <a:p>
            <a:pPr indent="0" lvl="0" marL="0" rtl="0" algn="l">
              <a:lnSpc>
                <a:spcPct val="90000"/>
              </a:lnSpc>
              <a:spcBef>
                <a:spcPts val="400"/>
              </a:spcBef>
              <a:spcAft>
                <a:spcPts val="0"/>
              </a:spcAft>
              <a:buNone/>
            </a:pPr>
            <a:r>
              <a:rPr lang="en">
                <a:solidFill>
                  <a:srgbClr val="FFFFFF"/>
                </a:solidFill>
                <a:latin typeface="Georgia"/>
                <a:ea typeface="Georgia"/>
                <a:cs typeface="Georgia"/>
                <a:sym typeface="Georgia"/>
              </a:rPr>
              <a:t>You will find out more about basic human needs and learn how you can be a "philanthropist"—a person who gives to people who need help!</a:t>
            </a:r>
            <a:endParaRPr>
              <a:solidFill>
                <a:srgbClr val="FFFFFF"/>
              </a:solidFill>
              <a:latin typeface="Georgia"/>
              <a:ea typeface="Georgia"/>
              <a:cs typeface="Georgia"/>
              <a:sym typeface="Georgia"/>
            </a:endParaRPr>
          </a:p>
          <a:p>
            <a:pPr indent="-317500" lvl="0" marL="457200" rtl="0" algn="l">
              <a:lnSpc>
                <a:spcPct val="90000"/>
              </a:lnSpc>
              <a:spcBef>
                <a:spcPts val="600"/>
              </a:spcBef>
              <a:spcAft>
                <a:spcPts val="0"/>
              </a:spcAft>
              <a:buClr>
                <a:schemeClr val="lt1"/>
              </a:buClr>
              <a:buSzPts val="1400"/>
              <a:buFont typeface="Georgia"/>
              <a:buAutoNum type="arabicPeriod"/>
            </a:pPr>
            <a:r>
              <a:rPr lang="en">
                <a:solidFill>
                  <a:srgbClr val="FFFFFF"/>
                </a:solidFill>
                <a:latin typeface="Georgia"/>
                <a:ea typeface="Georgia"/>
                <a:cs typeface="Georgia"/>
                <a:sym typeface="Georgia"/>
              </a:rPr>
              <a:t>Learn what every person needs</a:t>
            </a:r>
            <a:endParaRPr>
              <a:solidFill>
                <a:srgbClr val="FFFFFF"/>
              </a:solidFill>
              <a:latin typeface="Georgia"/>
              <a:ea typeface="Georgia"/>
              <a:cs typeface="Georgia"/>
              <a:sym typeface="Georgia"/>
            </a:endParaRPr>
          </a:p>
          <a:p>
            <a:pPr indent="-317500" lvl="0" marL="457200" rtl="0" algn="l">
              <a:lnSpc>
                <a:spcPct val="90000"/>
              </a:lnSpc>
              <a:spcBef>
                <a:spcPts val="0"/>
              </a:spcBef>
              <a:spcAft>
                <a:spcPts val="0"/>
              </a:spcAft>
              <a:buClr>
                <a:schemeClr val="lt1"/>
              </a:buClr>
              <a:buSzPts val="1400"/>
              <a:buFont typeface="Georgia"/>
              <a:buAutoNum type="arabicPeriod"/>
            </a:pPr>
            <a:r>
              <a:rPr lang="en">
                <a:solidFill>
                  <a:srgbClr val="FFFFFF"/>
                </a:solidFill>
                <a:latin typeface="Georgia"/>
                <a:ea typeface="Georgia"/>
                <a:cs typeface="Georgia"/>
                <a:sym typeface="Georgia"/>
              </a:rPr>
              <a:t>Investigate how to help people who are hungry</a:t>
            </a:r>
            <a:endParaRPr>
              <a:solidFill>
                <a:srgbClr val="FFFFFF"/>
              </a:solidFill>
              <a:latin typeface="Georgia"/>
              <a:ea typeface="Georgia"/>
              <a:cs typeface="Georgia"/>
              <a:sym typeface="Georgia"/>
            </a:endParaRPr>
          </a:p>
          <a:p>
            <a:pPr indent="-317500" lvl="0" marL="457200" rtl="0" algn="l">
              <a:lnSpc>
                <a:spcPct val="90000"/>
              </a:lnSpc>
              <a:spcBef>
                <a:spcPts val="0"/>
              </a:spcBef>
              <a:spcAft>
                <a:spcPts val="0"/>
              </a:spcAft>
              <a:buClr>
                <a:schemeClr val="lt1"/>
              </a:buClr>
              <a:buSzPts val="1400"/>
              <a:buFont typeface="Georgia"/>
              <a:buAutoNum type="arabicPeriod"/>
            </a:pPr>
            <a:r>
              <a:rPr lang="en">
                <a:solidFill>
                  <a:srgbClr val="FFFFFF"/>
                </a:solidFill>
                <a:latin typeface="Georgia"/>
                <a:ea typeface="Georgia"/>
                <a:cs typeface="Georgia"/>
                <a:sym typeface="Georgia"/>
              </a:rPr>
              <a:t>Find out how to help people who need clothing</a:t>
            </a:r>
            <a:endParaRPr>
              <a:solidFill>
                <a:srgbClr val="FFFFFF"/>
              </a:solidFill>
              <a:latin typeface="Georgia"/>
              <a:ea typeface="Georgia"/>
              <a:cs typeface="Georgia"/>
              <a:sym typeface="Georgia"/>
            </a:endParaRPr>
          </a:p>
          <a:p>
            <a:pPr indent="-317500" lvl="0" marL="457200" rtl="0" algn="l">
              <a:lnSpc>
                <a:spcPct val="90000"/>
              </a:lnSpc>
              <a:spcBef>
                <a:spcPts val="0"/>
              </a:spcBef>
              <a:spcAft>
                <a:spcPts val="0"/>
              </a:spcAft>
              <a:buClr>
                <a:schemeClr val="lt1"/>
              </a:buClr>
              <a:buSzPts val="1400"/>
              <a:buFont typeface="Georgia"/>
              <a:buAutoNum type="arabicPeriod"/>
            </a:pPr>
            <a:r>
              <a:rPr lang="en">
                <a:solidFill>
                  <a:srgbClr val="FFFFFF"/>
                </a:solidFill>
                <a:latin typeface="Georgia"/>
                <a:ea typeface="Georgia"/>
                <a:cs typeface="Georgia"/>
                <a:sym typeface="Georgia"/>
              </a:rPr>
              <a:t>Know how to help in times of emergency</a:t>
            </a:r>
            <a:endParaRPr>
              <a:solidFill>
                <a:srgbClr val="FFFFFF"/>
              </a:solidFill>
              <a:latin typeface="Georgia"/>
              <a:ea typeface="Georgia"/>
              <a:cs typeface="Georgia"/>
              <a:sym typeface="Georgia"/>
            </a:endParaRPr>
          </a:p>
          <a:p>
            <a:pPr indent="-317500" lvl="0" marL="457200" rtl="0" algn="l">
              <a:lnSpc>
                <a:spcPct val="90000"/>
              </a:lnSpc>
              <a:spcBef>
                <a:spcPts val="0"/>
              </a:spcBef>
              <a:spcAft>
                <a:spcPts val="0"/>
              </a:spcAft>
              <a:buClr>
                <a:schemeClr val="lt1"/>
              </a:buClr>
              <a:buSzPts val="1400"/>
              <a:buFont typeface="Georgia"/>
              <a:buAutoNum type="arabicPeriod"/>
            </a:pPr>
            <a:r>
              <a:rPr lang="en">
                <a:solidFill>
                  <a:srgbClr val="FFFFFF"/>
                </a:solidFill>
                <a:latin typeface="Georgia"/>
                <a:ea typeface="Georgia"/>
                <a:cs typeface="Georgia"/>
                <a:sym typeface="Georgia"/>
              </a:rPr>
              <a:t>Think and Act like a Philanthropist</a:t>
            </a:r>
            <a:endParaRPr>
              <a:solidFill>
                <a:srgbClr val="FFFFFF"/>
              </a:solidFill>
              <a:latin typeface="Georgia"/>
              <a:ea typeface="Georgia"/>
              <a:cs typeface="Georgia"/>
              <a:sym typeface="Georgia"/>
            </a:endParaRPr>
          </a:p>
          <a:p>
            <a:pPr indent="0" lvl="0" marL="0" rtl="0" algn="l">
              <a:lnSpc>
                <a:spcPct val="90000"/>
              </a:lnSpc>
              <a:spcBef>
                <a:spcPts val="600"/>
              </a:spcBef>
              <a:spcAft>
                <a:spcPts val="600"/>
              </a:spcAft>
              <a:buNone/>
            </a:pPr>
            <a:r>
              <a:rPr lang="en">
                <a:solidFill>
                  <a:srgbClr val="FFFFFF"/>
                </a:solidFill>
                <a:latin typeface="Georgia"/>
                <a:ea typeface="Georgia"/>
                <a:cs typeface="Georgia"/>
                <a:sym typeface="Georgia"/>
              </a:rPr>
              <a:t>When you’ve earned this badge, you’ll know how to help people in need.</a:t>
            </a:r>
            <a:endParaRPr>
              <a:solidFill>
                <a:schemeClr val="lt1"/>
              </a:solidFill>
              <a:latin typeface="Georgia"/>
              <a:ea typeface="Georgia"/>
              <a:cs typeface="Georgia"/>
              <a:sym typeface="Georgia"/>
            </a:endParaRPr>
          </a:p>
        </p:txBody>
      </p:sp>
      <p:pic>
        <p:nvPicPr>
          <p:cNvPr id="104" name="Google Shape;104;p20"/>
          <p:cNvPicPr preferRelativeResize="0"/>
          <p:nvPr/>
        </p:nvPicPr>
        <p:blipFill rotWithShape="1">
          <a:blip r:embed="rId3">
            <a:alphaModFix/>
          </a:blip>
          <a:srcRect b="17433" l="11517" r="10290" t="14520"/>
          <a:stretch/>
        </p:blipFill>
        <p:spPr>
          <a:xfrm>
            <a:off x="801012" y="2149338"/>
            <a:ext cx="2326172" cy="178918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B89D"/>
        </a:solidFill>
      </p:bgPr>
    </p:bg>
    <p:spTree>
      <p:nvGrpSpPr>
        <p:cNvPr id="108" name="Shape 108"/>
        <p:cNvGrpSpPr/>
        <p:nvPr/>
      </p:nvGrpSpPr>
      <p:grpSpPr>
        <a:xfrm>
          <a:off x="0" y="0"/>
          <a:ext cx="0" cy="0"/>
          <a:chOff x="0" y="0"/>
          <a:chExt cx="0" cy="0"/>
        </a:xfrm>
      </p:grpSpPr>
      <p:sp>
        <p:nvSpPr>
          <p:cNvPr id="109" name="Google Shape;109;p21"/>
          <p:cNvSpPr/>
          <p:nvPr/>
        </p:nvSpPr>
        <p:spPr>
          <a:xfrm>
            <a:off x="361950" y="350550"/>
            <a:ext cx="8420100" cy="44328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1"/>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Step 1: </a:t>
            </a:r>
            <a:r>
              <a:rPr lang="en" sz="3300">
                <a:solidFill>
                  <a:schemeClr val="lt1"/>
                </a:solidFill>
                <a:latin typeface="Georgia"/>
                <a:ea typeface="Georgia"/>
                <a:cs typeface="Georgia"/>
                <a:sym typeface="Georgia"/>
              </a:rPr>
              <a:t>Learn</a:t>
            </a:r>
            <a:r>
              <a:rPr lang="en" sz="3300">
                <a:solidFill>
                  <a:schemeClr val="lt1"/>
                </a:solidFill>
                <a:latin typeface="Georgia"/>
                <a:ea typeface="Georgia"/>
                <a:cs typeface="Georgia"/>
                <a:sym typeface="Georgia"/>
              </a:rPr>
              <a:t> what every person needs </a:t>
            </a:r>
            <a:endParaRPr sz="3300" cap="none">
              <a:solidFill>
                <a:schemeClr val="lt1"/>
              </a:solidFill>
              <a:latin typeface="Georgia"/>
              <a:ea typeface="Georgia"/>
              <a:cs typeface="Georgia"/>
              <a:sym typeface="Georgia"/>
            </a:endParaRPr>
          </a:p>
        </p:txBody>
      </p:sp>
      <p:pic>
        <p:nvPicPr>
          <p:cNvPr id="111" name="Google Shape;111;p21"/>
          <p:cNvPicPr preferRelativeResize="0"/>
          <p:nvPr/>
        </p:nvPicPr>
        <p:blipFill rotWithShape="1">
          <a:blip r:embed="rId3">
            <a:alphaModFix/>
          </a:blip>
          <a:srcRect b="17433" l="11517" r="10290" t="14520"/>
          <a:stretch/>
        </p:blipFill>
        <p:spPr>
          <a:xfrm>
            <a:off x="2924263" y="817203"/>
            <a:ext cx="3295469" cy="253472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p:nvPr/>
        </p:nvSpPr>
        <p:spPr>
          <a:xfrm>
            <a:off x="362125" y="4668200"/>
            <a:ext cx="8420100" cy="1248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2"/>
          <p:cNvSpPr txBox="1"/>
          <p:nvPr>
            <p:ph type="title"/>
          </p:nvPr>
        </p:nvSpPr>
        <p:spPr>
          <a:xfrm>
            <a:off x="362125" y="356550"/>
            <a:ext cx="3508200" cy="38400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t/>
            </a:r>
            <a:endParaRPr/>
          </a:p>
          <a:p>
            <a:pPr indent="0" lvl="0" marL="0" rtl="0" algn="ctr">
              <a:lnSpc>
                <a:spcPct val="90000"/>
              </a:lnSpc>
              <a:spcBef>
                <a:spcPts val="0"/>
              </a:spcBef>
              <a:spcAft>
                <a:spcPts val="0"/>
              </a:spcAft>
              <a:buClr>
                <a:schemeClr val="dk1"/>
              </a:buClr>
              <a:buSzPts val="3300"/>
              <a:buFont typeface="Geo"/>
              <a:buNone/>
            </a:pPr>
            <a:r>
              <a:t/>
            </a:r>
            <a:endParaRPr/>
          </a:p>
          <a:p>
            <a:pPr indent="0" lvl="0" marL="0" rtl="0" algn="ctr">
              <a:lnSpc>
                <a:spcPct val="90000"/>
              </a:lnSpc>
              <a:spcBef>
                <a:spcPts val="0"/>
              </a:spcBef>
              <a:spcAft>
                <a:spcPts val="0"/>
              </a:spcAft>
              <a:buClr>
                <a:schemeClr val="dk1"/>
              </a:buClr>
              <a:buSzPts val="3300"/>
              <a:buFont typeface="Geo"/>
              <a:buNone/>
            </a:pPr>
            <a:r>
              <a:rPr lang="en"/>
              <a:t>Let’s watch                       this video to learn                                   more about philanthropy.</a:t>
            </a:r>
            <a:endParaRPr i="0" sz="3300" u="none" cap="none" strike="noStrike">
              <a:solidFill>
                <a:schemeClr val="dk1"/>
              </a:solidFill>
            </a:endParaRPr>
          </a:p>
        </p:txBody>
      </p:sp>
      <p:pic>
        <p:nvPicPr>
          <p:cNvPr id="118" name="Google Shape;118;p22"/>
          <p:cNvPicPr preferRelativeResize="0"/>
          <p:nvPr/>
        </p:nvPicPr>
        <p:blipFill rotWithShape="1">
          <a:blip r:embed="rId3">
            <a:alphaModFix/>
          </a:blip>
          <a:srcRect b="0" l="0" r="0" t="0"/>
          <a:stretch/>
        </p:blipFill>
        <p:spPr>
          <a:xfrm>
            <a:off x="1689117" y="630761"/>
            <a:ext cx="854220" cy="798269"/>
          </a:xfrm>
          <a:prstGeom prst="rect">
            <a:avLst/>
          </a:prstGeom>
          <a:noFill/>
          <a:ln>
            <a:noFill/>
          </a:ln>
        </p:spPr>
      </p:pic>
      <p:pic>
        <p:nvPicPr>
          <p:cNvPr descr="This whiteboard video defines, describes, and provides examples of philanthropy and service-learning perfect to educate and inspire any K-12 classroom.&#10;&#10;Discussion Prompt:&#10;1. What are the three T's of Philanthropy? &#10;2. What does Philanthropy mean? &#10;3. How do nonprofits and philanthropists help governments and businesses? &#10;4. Which type of Philanthropy (Time, Talent or Treasure) is a special, one-of-a-kind gift?" id="119" name="Google Shape;119;p22" title="Philanthropy and Service-Learning: Why do they matter?">
            <a:hlinkClick r:id="rId4"/>
          </p:cNvPr>
          <p:cNvPicPr preferRelativeResize="0"/>
          <p:nvPr/>
        </p:nvPicPr>
        <p:blipFill>
          <a:blip r:embed="rId5">
            <a:alphaModFix/>
          </a:blip>
          <a:stretch>
            <a:fillRect/>
          </a:stretch>
        </p:blipFill>
        <p:spPr>
          <a:xfrm>
            <a:off x="4027553" y="630750"/>
            <a:ext cx="4754500" cy="3565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p:nvPr/>
        </p:nvSpPr>
        <p:spPr>
          <a:xfrm>
            <a:off x="334900" y="355400"/>
            <a:ext cx="1771800" cy="21498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3"/>
          <p:cNvSpPr/>
          <p:nvPr/>
        </p:nvSpPr>
        <p:spPr>
          <a:xfrm>
            <a:off x="334900" y="2643250"/>
            <a:ext cx="1771800" cy="21498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3"/>
          <p:cNvSpPr/>
          <p:nvPr/>
        </p:nvSpPr>
        <p:spPr>
          <a:xfrm>
            <a:off x="2466500" y="858300"/>
            <a:ext cx="6229200" cy="3426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dk1"/>
              </a:buClr>
              <a:buSzPts val="3000"/>
              <a:buFont typeface="Geo"/>
              <a:buNone/>
            </a:pPr>
            <a:r>
              <a:rPr lang="en" sz="3300">
                <a:solidFill>
                  <a:schemeClr val="dk1"/>
                </a:solidFill>
                <a:latin typeface="Georgia"/>
                <a:ea typeface="Georgia"/>
                <a:cs typeface="Georgia"/>
                <a:sym typeface="Georgia"/>
              </a:rPr>
              <a:t>Needs vs. Wants</a:t>
            </a:r>
            <a:endParaRPr sz="2000">
              <a:solidFill>
                <a:schemeClr val="dk1"/>
              </a:solidFill>
              <a:latin typeface="Georgia"/>
              <a:ea typeface="Georgia"/>
              <a:cs typeface="Georgia"/>
              <a:sym typeface="Georgia"/>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a:p>
            <a:pPr indent="0" lvl="0" marL="0" rtl="0" algn="l">
              <a:lnSpc>
                <a:spcPct val="115000"/>
              </a:lnSpc>
              <a:spcBef>
                <a:spcPts val="500"/>
              </a:spcBef>
              <a:spcAft>
                <a:spcPts val="0"/>
              </a:spcAft>
              <a:buClr>
                <a:schemeClr val="dk1"/>
              </a:buClr>
              <a:buSzPts val="1100"/>
              <a:buFont typeface="Arial"/>
              <a:buNone/>
            </a:pPr>
            <a:r>
              <a:rPr lang="en" sz="1800">
                <a:solidFill>
                  <a:schemeClr val="dk1"/>
                </a:solidFill>
                <a:latin typeface="Georgia"/>
                <a:ea typeface="Georgia"/>
                <a:cs typeface="Georgia"/>
                <a:sym typeface="Georgia"/>
              </a:rPr>
              <a:t>Part of being a philanthropist is knowing what people want versus what they need! A </a:t>
            </a:r>
            <a:r>
              <a:rPr b="1" lang="en" sz="1800">
                <a:solidFill>
                  <a:schemeClr val="dk1"/>
                </a:solidFill>
                <a:latin typeface="Georgia"/>
                <a:ea typeface="Georgia"/>
                <a:cs typeface="Georgia"/>
                <a:sym typeface="Georgia"/>
              </a:rPr>
              <a:t>want</a:t>
            </a:r>
            <a:r>
              <a:rPr lang="en" sz="1800">
                <a:solidFill>
                  <a:schemeClr val="dk1"/>
                </a:solidFill>
                <a:latin typeface="Georgia"/>
                <a:ea typeface="Georgia"/>
                <a:cs typeface="Georgia"/>
                <a:sym typeface="Georgia"/>
              </a:rPr>
              <a:t> is something we don’t really need but would love to have. </a:t>
            </a:r>
            <a:r>
              <a:rPr b="1" lang="en" sz="1800">
                <a:solidFill>
                  <a:schemeClr val="dk1"/>
                </a:solidFill>
                <a:latin typeface="Georgia"/>
                <a:ea typeface="Georgia"/>
                <a:cs typeface="Georgia"/>
                <a:sym typeface="Georgia"/>
              </a:rPr>
              <a:t>Needs</a:t>
            </a:r>
            <a:r>
              <a:rPr lang="en" sz="1800">
                <a:solidFill>
                  <a:schemeClr val="dk1"/>
                </a:solidFill>
                <a:latin typeface="Georgia"/>
                <a:ea typeface="Georgia"/>
                <a:cs typeface="Georgia"/>
                <a:sym typeface="Georgia"/>
              </a:rPr>
              <a:t> are things we must have in order to stay alive.</a:t>
            </a:r>
            <a:endParaRPr sz="1800">
              <a:solidFill>
                <a:schemeClr val="dk1"/>
              </a:solidFill>
              <a:latin typeface="Georgia"/>
              <a:ea typeface="Georgia"/>
              <a:cs typeface="Georgia"/>
              <a:sym typeface="Georgia"/>
            </a:endParaRPr>
          </a:p>
          <a:p>
            <a:pPr indent="0" lvl="0" marL="0" rtl="0" algn="l">
              <a:lnSpc>
                <a:spcPct val="115000"/>
              </a:lnSpc>
              <a:spcBef>
                <a:spcPts val="600"/>
              </a:spcBef>
              <a:spcAft>
                <a:spcPts val="600"/>
              </a:spcAft>
              <a:buNone/>
            </a:pPr>
            <a:r>
              <a:rPr lang="en" sz="1800">
                <a:solidFill>
                  <a:schemeClr val="dk1"/>
                </a:solidFill>
                <a:latin typeface="Georgia"/>
                <a:ea typeface="Georgia"/>
                <a:cs typeface="Georgia"/>
                <a:sym typeface="Georgia"/>
              </a:rPr>
              <a:t>You will be shown various items in the next few slides. In the chat, say whether each item is a want or a need.</a:t>
            </a:r>
            <a:endParaRPr sz="1600">
              <a:solidFill>
                <a:schemeClr val="dk1"/>
              </a:solidFill>
              <a:latin typeface="Georgia"/>
              <a:ea typeface="Georgia"/>
              <a:cs typeface="Georgia"/>
              <a:sym typeface="Georgia"/>
            </a:endParaRPr>
          </a:p>
        </p:txBody>
      </p:sp>
      <p:sp>
        <p:nvSpPr>
          <p:cNvPr id="127" name="Google Shape;127;p23"/>
          <p:cNvSpPr/>
          <p:nvPr/>
        </p:nvSpPr>
        <p:spPr>
          <a:xfrm>
            <a:off x="533998" y="3046576"/>
            <a:ext cx="1373537" cy="1315744"/>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800">
                <a:solidFill>
                  <a:schemeClr val="lt1"/>
                </a:solidFill>
                <a:latin typeface="Georgia"/>
                <a:ea typeface="Georgia"/>
                <a:cs typeface="Georgia"/>
                <a:sym typeface="Georgia"/>
              </a:rPr>
              <a:t>Wants</a:t>
            </a:r>
            <a:endParaRPr b="1" sz="1800">
              <a:solidFill>
                <a:schemeClr val="lt1"/>
              </a:solidFill>
              <a:latin typeface="Georgia"/>
              <a:ea typeface="Georgia"/>
              <a:cs typeface="Georgia"/>
              <a:sym typeface="Georgia"/>
            </a:endParaRPr>
          </a:p>
          <a:p>
            <a:pPr indent="0" lvl="0" marL="0" marR="0" rtl="0" algn="ctr">
              <a:spcBef>
                <a:spcPts val="0"/>
              </a:spcBef>
              <a:spcAft>
                <a:spcPts val="0"/>
              </a:spcAft>
              <a:buNone/>
            </a:pPr>
            <a:r>
              <a:rPr lang="en">
                <a:solidFill>
                  <a:schemeClr val="lt1"/>
                </a:solidFill>
                <a:latin typeface="Georgia"/>
                <a:ea typeface="Georgia"/>
                <a:cs typeface="Georgia"/>
                <a:sym typeface="Georgia"/>
              </a:rPr>
              <a:t>Things we don’t really need but would like to have.</a:t>
            </a:r>
            <a:endParaRPr>
              <a:solidFill>
                <a:schemeClr val="lt1"/>
              </a:solidFill>
              <a:latin typeface="Georgia"/>
              <a:ea typeface="Georgia"/>
              <a:cs typeface="Georgia"/>
              <a:sym typeface="Georgia"/>
            </a:endParaRPr>
          </a:p>
        </p:txBody>
      </p:sp>
      <p:sp>
        <p:nvSpPr>
          <p:cNvPr id="128" name="Google Shape;128;p23"/>
          <p:cNvSpPr/>
          <p:nvPr/>
        </p:nvSpPr>
        <p:spPr>
          <a:xfrm>
            <a:off x="534098" y="772401"/>
            <a:ext cx="1373400" cy="13158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800">
                <a:latin typeface="Georgia"/>
                <a:ea typeface="Georgia"/>
                <a:cs typeface="Georgia"/>
                <a:sym typeface="Georgia"/>
              </a:rPr>
              <a:t>Needs</a:t>
            </a:r>
            <a:endParaRPr b="1" sz="1800">
              <a:latin typeface="Georgia"/>
              <a:ea typeface="Georgia"/>
              <a:cs typeface="Georgia"/>
              <a:sym typeface="Georgia"/>
            </a:endParaRPr>
          </a:p>
          <a:p>
            <a:pPr indent="0" lvl="0" marL="0" marR="0" rtl="0" algn="ctr">
              <a:spcBef>
                <a:spcPts val="0"/>
              </a:spcBef>
              <a:spcAft>
                <a:spcPts val="0"/>
              </a:spcAft>
              <a:buNone/>
            </a:pPr>
            <a:r>
              <a:rPr lang="en">
                <a:latin typeface="Georgia"/>
                <a:ea typeface="Georgia"/>
                <a:cs typeface="Georgia"/>
                <a:sym typeface="Georgia"/>
              </a:rPr>
              <a:t>Things we we must have to stay alive.</a:t>
            </a:r>
            <a:endParaRPr>
              <a:latin typeface="Georgia"/>
              <a:ea typeface="Georgia"/>
              <a:cs typeface="Georgia"/>
              <a:sym typeface="Georgia"/>
            </a:endParaRPr>
          </a:p>
        </p:txBody>
      </p:sp>
      <p:sp>
        <p:nvSpPr>
          <p:cNvPr id="129" name="Google Shape;129;p23"/>
          <p:cNvSpPr/>
          <p:nvPr/>
        </p:nvSpPr>
        <p:spPr>
          <a:xfrm>
            <a:off x="2258125" y="4668200"/>
            <a:ext cx="6524100" cy="1248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 name="Google Shape;130;p23"/>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p:nvPr/>
        </p:nvSpPr>
        <p:spPr>
          <a:xfrm>
            <a:off x="360850" y="346575"/>
            <a:ext cx="3663000" cy="44376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6" name="Google Shape;136;p24"/>
          <p:cNvPicPr preferRelativeResize="0"/>
          <p:nvPr/>
        </p:nvPicPr>
        <p:blipFill rotWithShape="1">
          <a:blip r:embed="rId3">
            <a:alphaModFix/>
          </a:blip>
          <a:srcRect b="0" l="13039" r="6471" t="0"/>
          <a:stretch/>
        </p:blipFill>
        <p:spPr>
          <a:xfrm>
            <a:off x="4181650" y="352950"/>
            <a:ext cx="4593300" cy="4437600"/>
          </a:xfrm>
          <a:prstGeom prst="rect">
            <a:avLst/>
          </a:prstGeom>
          <a:noFill/>
          <a:ln>
            <a:noFill/>
          </a:ln>
        </p:spPr>
      </p:pic>
      <p:sp>
        <p:nvSpPr>
          <p:cNvPr id="137" name="Google Shape;137;p24"/>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Is this a                        want or need?</a:t>
            </a:r>
            <a:endParaRPr sz="3300">
              <a:solidFill>
                <a:srgbClr val="FFFFFF"/>
              </a:solidFill>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p:nvPr/>
        </p:nvSpPr>
        <p:spPr>
          <a:xfrm>
            <a:off x="360850" y="346575"/>
            <a:ext cx="3663000" cy="44376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3" name="Google Shape;143;p25"/>
          <p:cNvPicPr preferRelativeResize="0"/>
          <p:nvPr/>
        </p:nvPicPr>
        <p:blipFill rotWithShape="1">
          <a:blip r:embed="rId3">
            <a:alphaModFix/>
          </a:blip>
          <a:srcRect b="0" l="13039" r="6471" t="0"/>
          <a:stretch/>
        </p:blipFill>
        <p:spPr>
          <a:xfrm>
            <a:off x="4181650" y="352950"/>
            <a:ext cx="4593300" cy="4437600"/>
          </a:xfrm>
          <a:prstGeom prst="rect">
            <a:avLst/>
          </a:prstGeom>
          <a:noFill/>
          <a:ln>
            <a:noFill/>
          </a:ln>
        </p:spPr>
      </p:pic>
      <p:sp>
        <p:nvSpPr>
          <p:cNvPr id="144" name="Google Shape;144;p25"/>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Water is                             a </a:t>
            </a:r>
            <a:r>
              <a:rPr lang="en" sz="3300">
                <a:solidFill>
                  <a:srgbClr val="FFFFFF"/>
                </a:solidFill>
                <a:latin typeface="Georgia"/>
                <a:ea typeface="Georgia"/>
                <a:cs typeface="Georgia"/>
                <a:sym typeface="Georgia"/>
              </a:rPr>
              <a:t>need.</a:t>
            </a:r>
            <a:endParaRPr sz="3300">
              <a:solidFill>
                <a:srgbClr val="FFFFFF"/>
              </a:solidFill>
              <a:latin typeface="Georgia"/>
              <a:ea typeface="Georgia"/>
              <a:cs typeface="Georgia"/>
              <a:sym typeface="Georgi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6"/>
          <p:cNvPicPr preferRelativeResize="0"/>
          <p:nvPr/>
        </p:nvPicPr>
        <p:blipFill rotWithShape="1">
          <a:blip r:embed="rId3">
            <a:alphaModFix/>
          </a:blip>
          <a:srcRect b="0" l="9594" r="4280" t="0"/>
          <a:stretch/>
        </p:blipFill>
        <p:spPr>
          <a:xfrm>
            <a:off x="4181650" y="346575"/>
            <a:ext cx="4593300" cy="4437600"/>
          </a:xfrm>
          <a:prstGeom prst="rect">
            <a:avLst/>
          </a:prstGeom>
          <a:noFill/>
          <a:ln>
            <a:noFill/>
          </a:ln>
        </p:spPr>
      </p:pic>
      <p:sp>
        <p:nvSpPr>
          <p:cNvPr id="150" name="Google Shape;150;p26"/>
          <p:cNvSpPr/>
          <p:nvPr/>
        </p:nvSpPr>
        <p:spPr>
          <a:xfrm>
            <a:off x="360850" y="346575"/>
            <a:ext cx="3663000" cy="4437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6"/>
          <p:cNvSpPr txBox="1"/>
          <p:nvPr/>
        </p:nvSpPr>
        <p:spPr>
          <a:xfrm>
            <a:off x="459550" y="352950"/>
            <a:ext cx="35643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chemeClr val="dk1"/>
                </a:solidFill>
                <a:latin typeface="Georgia"/>
                <a:ea typeface="Georgia"/>
                <a:cs typeface="Georgia"/>
                <a:sym typeface="Georgia"/>
              </a:rPr>
              <a:t>Is this a                        want or need?</a:t>
            </a:r>
            <a:endParaRPr sz="3300">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7"/>
          <p:cNvSpPr/>
          <p:nvPr/>
        </p:nvSpPr>
        <p:spPr>
          <a:xfrm>
            <a:off x="360850" y="346575"/>
            <a:ext cx="3663000" cy="4437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7"/>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latin typeface="Georgia"/>
                <a:ea typeface="Georgia"/>
                <a:cs typeface="Georgia"/>
                <a:sym typeface="Georgia"/>
              </a:rPr>
              <a:t>Although tv keeps us entertained, we don’t need it.</a:t>
            </a:r>
            <a:endParaRPr sz="3300">
              <a:latin typeface="Georgia"/>
              <a:ea typeface="Georgia"/>
              <a:cs typeface="Georgia"/>
              <a:sym typeface="Georgia"/>
            </a:endParaRPr>
          </a:p>
        </p:txBody>
      </p:sp>
      <p:pic>
        <p:nvPicPr>
          <p:cNvPr id="158" name="Google Shape;158;p27"/>
          <p:cNvPicPr preferRelativeResize="0"/>
          <p:nvPr/>
        </p:nvPicPr>
        <p:blipFill rotWithShape="1">
          <a:blip r:embed="rId3">
            <a:alphaModFix/>
          </a:blip>
          <a:srcRect b="0" l="9594" r="4280" t="0"/>
          <a:stretch/>
        </p:blipFill>
        <p:spPr>
          <a:xfrm>
            <a:off x="4181650" y="346575"/>
            <a:ext cx="4593300" cy="4437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8"/>
          <p:cNvPicPr preferRelativeResize="0"/>
          <p:nvPr/>
        </p:nvPicPr>
        <p:blipFill rotWithShape="1">
          <a:blip r:embed="rId3">
            <a:alphaModFix/>
          </a:blip>
          <a:srcRect b="0" l="30886" r="0" t="0"/>
          <a:stretch/>
        </p:blipFill>
        <p:spPr>
          <a:xfrm>
            <a:off x="4181650" y="352950"/>
            <a:ext cx="4593301" cy="4437600"/>
          </a:xfrm>
          <a:prstGeom prst="rect">
            <a:avLst/>
          </a:prstGeom>
          <a:noFill/>
          <a:ln>
            <a:noFill/>
          </a:ln>
        </p:spPr>
      </p:pic>
      <p:sp>
        <p:nvSpPr>
          <p:cNvPr id="164" name="Google Shape;164;p28"/>
          <p:cNvSpPr/>
          <p:nvPr/>
        </p:nvSpPr>
        <p:spPr>
          <a:xfrm>
            <a:off x="360850" y="346575"/>
            <a:ext cx="3663000" cy="44376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8"/>
          <p:cNvSpPr txBox="1"/>
          <p:nvPr/>
        </p:nvSpPr>
        <p:spPr>
          <a:xfrm>
            <a:off x="552850" y="352950"/>
            <a:ext cx="3279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Is this a                        want or need?</a:t>
            </a:r>
            <a:endParaRPr sz="3300">
              <a:solidFill>
                <a:srgbClr val="FFFFFF"/>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p:nvPr/>
        </p:nvSpPr>
        <p:spPr>
          <a:xfrm>
            <a:off x="360850" y="346575"/>
            <a:ext cx="3663000" cy="44376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9"/>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Although high end or expensive brands are not needs, we do need some sort of clothing!</a:t>
            </a:r>
            <a:endParaRPr sz="3300">
              <a:latin typeface="Georgia"/>
              <a:ea typeface="Georgia"/>
              <a:cs typeface="Georgia"/>
              <a:sym typeface="Georgia"/>
            </a:endParaRPr>
          </a:p>
        </p:txBody>
      </p:sp>
      <p:pic>
        <p:nvPicPr>
          <p:cNvPr id="172" name="Google Shape;172;p29"/>
          <p:cNvPicPr preferRelativeResize="0"/>
          <p:nvPr/>
        </p:nvPicPr>
        <p:blipFill rotWithShape="1">
          <a:blip r:embed="rId3">
            <a:alphaModFix/>
          </a:blip>
          <a:srcRect b="0" l="30886" r="0" t="0"/>
          <a:stretch/>
        </p:blipFill>
        <p:spPr>
          <a:xfrm>
            <a:off x="4181650" y="352950"/>
            <a:ext cx="4593301" cy="4437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0"/>
          <p:cNvSpPr/>
          <p:nvPr/>
        </p:nvSpPr>
        <p:spPr>
          <a:xfrm>
            <a:off x="360850" y="346575"/>
            <a:ext cx="3663000" cy="44376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0"/>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Is this a                        want or need?</a:t>
            </a:r>
            <a:endParaRPr sz="3300">
              <a:solidFill>
                <a:srgbClr val="FFFFFF"/>
              </a:solidFill>
              <a:latin typeface="Georgia"/>
              <a:ea typeface="Georgia"/>
              <a:cs typeface="Georgia"/>
              <a:sym typeface="Georgia"/>
            </a:endParaRPr>
          </a:p>
        </p:txBody>
      </p:sp>
      <p:pic>
        <p:nvPicPr>
          <p:cNvPr id="179" name="Google Shape;179;p30"/>
          <p:cNvPicPr preferRelativeResize="0"/>
          <p:nvPr/>
        </p:nvPicPr>
        <p:blipFill rotWithShape="1">
          <a:blip r:embed="rId3">
            <a:alphaModFix/>
          </a:blip>
          <a:srcRect b="0" l="-4980" r="4980" t="0"/>
          <a:stretch/>
        </p:blipFill>
        <p:spPr>
          <a:xfrm>
            <a:off x="4181650" y="654576"/>
            <a:ext cx="4593300" cy="382159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1"/>
          <p:cNvSpPr/>
          <p:nvPr/>
        </p:nvSpPr>
        <p:spPr>
          <a:xfrm>
            <a:off x="360850" y="346575"/>
            <a:ext cx="3663000" cy="44376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1"/>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Somewhere to live is a need.</a:t>
            </a:r>
            <a:endParaRPr sz="3300">
              <a:solidFill>
                <a:srgbClr val="FFFFFF"/>
              </a:solidFill>
              <a:latin typeface="Georgia"/>
              <a:ea typeface="Georgia"/>
              <a:cs typeface="Georgia"/>
              <a:sym typeface="Georgia"/>
            </a:endParaRPr>
          </a:p>
        </p:txBody>
      </p:sp>
      <p:pic>
        <p:nvPicPr>
          <p:cNvPr id="186" name="Google Shape;186;p31"/>
          <p:cNvPicPr preferRelativeResize="0"/>
          <p:nvPr/>
        </p:nvPicPr>
        <p:blipFill rotWithShape="1">
          <a:blip r:embed="rId3">
            <a:alphaModFix/>
          </a:blip>
          <a:srcRect b="0" l="-4980" r="4980" t="0"/>
          <a:stretch/>
        </p:blipFill>
        <p:spPr>
          <a:xfrm>
            <a:off x="4181650" y="654576"/>
            <a:ext cx="4593300" cy="382159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2"/>
          <p:cNvSpPr/>
          <p:nvPr/>
        </p:nvSpPr>
        <p:spPr>
          <a:xfrm>
            <a:off x="360850" y="346575"/>
            <a:ext cx="3663000" cy="4437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2"/>
          <p:cNvSpPr txBox="1"/>
          <p:nvPr/>
        </p:nvSpPr>
        <p:spPr>
          <a:xfrm>
            <a:off x="459550" y="352950"/>
            <a:ext cx="35643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chemeClr val="dk1"/>
                </a:solidFill>
                <a:latin typeface="Georgia"/>
                <a:ea typeface="Georgia"/>
                <a:cs typeface="Georgia"/>
                <a:sym typeface="Georgia"/>
              </a:rPr>
              <a:t>Is this a                        want or need?</a:t>
            </a:r>
            <a:endParaRPr sz="3300">
              <a:latin typeface="Georgia"/>
              <a:ea typeface="Georgia"/>
              <a:cs typeface="Georgia"/>
              <a:sym typeface="Georgia"/>
            </a:endParaRPr>
          </a:p>
        </p:txBody>
      </p:sp>
      <p:pic>
        <p:nvPicPr>
          <p:cNvPr id="193" name="Google Shape;193;p32"/>
          <p:cNvPicPr preferRelativeResize="0"/>
          <p:nvPr/>
        </p:nvPicPr>
        <p:blipFill>
          <a:blip r:embed="rId3">
            <a:alphaModFix/>
          </a:blip>
          <a:stretch>
            <a:fillRect/>
          </a:stretch>
        </p:blipFill>
        <p:spPr>
          <a:xfrm>
            <a:off x="4181650" y="779875"/>
            <a:ext cx="4593301" cy="357101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3"/>
          <p:cNvSpPr/>
          <p:nvPr/>
        </p:nvSpPr>
        <p:spPr>
          <a:xfrm>
            <a:off x="360850" y="346575"/>
            <a:ext cx="3663000" cy="44376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3"/>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latin typeface="Georgia"/>
                <a:ea typeface="Georgia"/>
                <a:cs typeface="Georgia"/>
                <a:sym typeface="Georgia"/>
              </a:rPr>
              <a:t>Although exercise is a need, exercise equipment is       not a need.</a:t>
            </a:r>
            <a:endParaRPr sz="3300">
              <a:latin typeface="Georgia"/>
              <a:ea typeface="Georgia"/>
              <a:cs typeface="Georgia"/>
              <a:sym typeface="Georgia"/>
            </a:endParaRPr>
          </a:p>
        </p:txBody>
      </p:sp>
      <p:pic>
        <p:nvPicPr>
          <p:cNvPr id="200" name="Google Shape;200;p33"/>
          <p:cNvPicPr preferRelativeResize="0"/>
          <p:nvPr/>
        </p:nvPicPr>
        <p:blipFill>
          <a:blip r:embed="rId3">
            <a:alphaModFix/>
          </a:blip>
          <a:stretch>
            <a:fillRect/>
          </a:stretch>
        </p:blipFill>
        <p:spPr>
          <a:xfrm>
            <a:off x="4181650" y="779875"/>
            <a:ext cx="4593301" cy="35710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34"/>
          <p:cNvPicPr preferRelativeResize="0"/>
          <p:nvPr/>
        </p:nvPicPr>
        <p:blipFill rotWithShape="1">
          <a:blip r:embed="rId3">
            <a:alphaModFix/>
          </a:blip>
          <a:srcRect b="0" l="9748" r="9756" t="0"/>
          <a:stretch/>
        </p:blipFill>
        <p:spPr>
          <a:xfrm>
            <a:off x="4181650" y="352950"/>
            <a:ext cx="4593300" cy="4437600"/>
          </a:xfrm>
          <a:prstGeom prst="rect">
            <a:avLst/>
          </a:prstGeom>
          <a:noFill/>
          <a:ln>
            <a:noFill/>
          </a:ln>
        </p:spPr>
      </p:pic>
      <p:sp>
        <p:nvSpPr>
          <p:cNvPr id="206" name="Google Shape;206;p34"/>
          <p:cNvSpPr/>
          <p:nvPr/>
        </p:nvSpPr>
        <p:spPr>
          <a:xfrm>
            <a:off x="360850" y="346575"/>
            <a:ext cx="3663000" cy="44376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4"/>
          <p:cNvSpPr txBox="1"/>
          <p:nvPr/>
        </p:nvSpPr>
        <p:spPr>
          <a:xfrm>
            <a:off x="552850" y="352950"/>
            <a:ext cx="3279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Is this a                        want or need?</a:t>
            </a:r>
            <a:endParaRPr sz="3300">
              <a:solidFill>
                <a:srgbClr val="FFFFFF"/>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5"/>
          <p:cNvSpPr/>
          <p:nvPr/>
        </p:nvSpPr>
        <p:spPr>
          <a:xfrm>
            <a:off x="360850" y="346575"/>
            <a:ext cx="3663000" cy="44376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5"/>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It’s important           to stay in touch, but a phone is not needed.</a:t>
            </a:r>
            <a:endParaRPr sz="3300">
              <a:latin typeface="Georgia"/>
              <a:ea typeface="Georgia"/>
              <a:cs typeface="Georgia"/>
              <a:sym typeface="Georgia"/>
            </a:endParaRPr>
          </a:p>
        </p:txBody>
      </p:sp>
      <p:pic>
        <p:nvPicPr>
          <p:cNvPr id="214" name="Google Shape;214;p35"/>
          <p:cNvPicPr preferRelativeResize="0"/>
          <p:nvPr/>
        </p:nvPicPr>
        <p:blipFill rotWithShape="1">
          <a:blip r:embed="rId3">
            <a:alphaModFix/>
          </a:blip>
          <a:srcRect b="0" l="9748" r="9756" t="0"/>
          <a:stretch/>
        </p:blipFill>
        <p:spPr>
          <a:xfrm>
            <a:off x="4181650" y="352950"/>
            <a:ext cx="4593300" cy="4437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36"/>
          <p:cNvPicPr preferRelativeResize="0"/>
          <p:nvPr/>
        </p:nvPicPr>
        <p:blipFill rotWithShape="1">
          <a:blip r:embed="rId3">
            <a:alphaModFix/>
          </a:blip>
          <a:srcRect b="0" l="20885" r="20890" t="0"/>
          <a:stretch/>
        </p:blipFill>
        <p:spPr>
          <a:xfrm>
            <a:off x="4181650" y="352950"/>
            <a:ext cx="4593299" cy="4437599"/>
          </a:xfrm>
          <a:prstGeom prst="rect">
            <a:avLst/>
          </a:prstGeom>
          <a:noFill/>
          <a:ln>
            <a:noFill/>
          </a:ln>
        </p:spPr>
      </p:pic>
      <p:sp>
        <p:nvSpPr>
          <p:cNvPr id="220" name="Google Shape;220;p36"/>
          <p:cNvSpPr/>
          <p:nvPr/>
        </p:nvSpPr>
        <p:spPr>
          <a:xfrm>
            <a:off x="360850" y="346575"/>
            <a:ext cx="3663000" cy="44376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6"/>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Is this a                        want or need?</a:t>
            </a:r>
            <a:endParaRPr sz="3300">
              <a:solidFill>
                <a:srgbClr val="FFFFFF"/>
              </a:solidFill>
              <a:latin typeface="Georgia"/>
              <a:ea typeface="Georgia"/>
              <a:cs typeface="Georgia"/>
              <a:sym typeface="Georgi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7"/>
          <p:cNvSpPr/>
          <p:nvPr/>
        </p:nvSpPr>
        <p:spPr>
          <a:xfrm>
            <a:off x="360850" y="346575"/>
            <a:ext cx="3663000" cy="44376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7"/>
          <p:cNvSpPr txBox="1"/>
          <p:nvPr/>
        </p:nvSpPr>
        <p:spPr>
          <a:xfrm>
            <a:off x="536350" y="352950"/>
            <a:ext cx="3312000" cy="4437600"/>
          </a:xfrm>
          <a:prstGeom prst="rect">
            <a:avLst/>
          </a:prstGeom>
          <a:noFill/>
          <a:ln>
            <a:noFill/>
          </a:ln>
        </p:spPr>
        <p:txBody>
          <a:bodyPr anchorCtr="0" anchor="ctr" bIns="34275" lIns="68575" spcFirstLastPara="1" rIns="68575" wrap="square" tIns="34275">
            <a:noAutofit/>
          </a:bodyPr>
          <a:lstStyle/>
          <a:p>
            <a:pPr indent="0" lvl="0" marL="0" marR="0" rtl="0" algn="ctr">
              <a:spcBef>
                <a:spcPts val="800"/>
              </a:spcBef>
              <a:spcAft>
                <a:spcPts val="0"/>
              </a:spcAft>
              <a:buNone/>
            </a:pPr>
            <a:r>
              <a:rPr lang="en" sz="3300">
                <a:solidFill>
                  <a:srgbClr val="FFFFFF"/>
                </a:solidFill>
                <a:latin typeface="Georgia"/>
                <a:ea typeface="Georgia"/>
                <a:cs typeface="Georgia"/>
                <a:sym typeface="Georgia"/>
              </a:rPr>
              <a:t>Knowledge               and learning                is necessary,             but a book is          not a need.</a:t>
            </a:r>
            <a:endParaRPr sz="3300">
              <a:solidFill>
                <a:srgbClr val="FFFFFF"/>
              </a:solidFill>
              <a:latin typeface="Georgia"/>
              <a:ea typeface="Georgia"/>
              <a:cs typeface="Georgia"/>
              <a:sym typeface="Georgia"/>
            </a:endParaRPr>
          </a:p>
        </p:txBody>
      </p:sp>
      <p:pic>
        <p:nvPicPr>
          <p:cNvPr id="228" name="Google Shape;228;p37"/>
          <p:cNvPicPr preferRelativeResize="0"/>
          <p:nvPr/>
        </p:nvPicPr>
        <p:blipFill rotWithShape="1">
          <a:blip r:embed="rId3">
            <a:alphaModFix/>
          </a:blip>
          <a:srcRect b="0" l="20885" r="20890" t="0"/>
          <a:stretch/>
        </p:blipFill>
        <p:spPr>
          <a:xfrm>
            <a:off x="4181650" y="352950"/>
            <a:ext cx="4593299" cy="44375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B89D"/>
        </a:solidFill>
      </p:bgPr>
    </p:bg>
    <p:spTree>
      <p:nvGrpSpPr>
        <p:cNvPr id="232" name="Shape 232"/>
        <p:cNvGrpSpPr/>
        <p:nvPr/>
      </p:nvGrpSpPr>
      <p:grpSpPr>
        <a:xfrm>
          <a:off x="0" y="0"/>
          <a:ext cx="0" cy="0"/>
          <a:chOff x="0" y="0"/>
          <a:chExt cx="0" cy="0"/>
        </a:xfrm>
      </p:grpSpPr>
      <p:sp>
        <p:nvSpPr>
          <p:cNvPr id="233" name="Google Shape;233;p38"/>
          <p:cNvSpPr/>
          <p:nvPr/>
        </p:nvSpPr>
        <p:spPr>
          <a:xfrm>
            <a:off x="361950" y="350550"/>
            <a:ext cx="8420100" cy="44328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8"/>
          <p:cNvSpPr txBox="1"/>
          <p:nvPr/>
        </p:nvSpPr>
        <p:spPr>
          <a:xfrm>
            <a:off x="449418" y="34281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Investigate how to help                                    people who are hungry. </a:t>
            </a:r>
            <a:endParaRPr sz="3300" cap="none">
              <a:solidFill>
                <a:schemeClr val="lt1"/>
              </a:solidFill>
              <a:latin typeface="Georgia"/>
              <a:ea typeface="Georgia"/>
              <a:cs typeface="Georgia"/>
              <a:sym typeface="Georgia"/>
            </a:endParaRPr>
          </a:p>
        </p:txBody>
      </p:sp>
      <p:pic>
        <p:nvPicPr>
          <p:cNvPr id="235" name="Google Shape;235;p38"/>
          <p:cNvPicPr preferRelativeResize="0"/>
          <p:nvPr/>
        </p:nvPicPr>
        <p:blipFill rotWithShape="1">
          <a:blip r:embed="rId3">
            <a:alphaModFix/>
          </a:blip>
          <a:srcRect b="17433" l="11517" r="10290" t="14520"/>
          <a:stretch/>
        </p:blipFill>
        <p:spPr>
          <a:xfrm>
            <a:off x="2924263" y="741003"/>
            <a:ext cx="3295469" cy="253472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9"/>
          <p:cNvSpPr/>
          <p:nvPr/>
        </p:nvSpPr>
        <p:spPr>
          <a:xfrm>
            <a:off x="3717025" y="2581563"/>
            <a:ext cx="5069100" cy="10305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9"/>
          <p:cNvSpPr/>
          <p:nvPr/>
        </p:nvSpPr>
        <p:spPr>
          <a:xfrm>
            <a:off x="3717175" y="1418175"/>
            <a:ext cx="5068800" cy="10131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9"/>
          <p:cNvSpPr/>
          <p:nvPr/>
        </p:nvSpPr>
        <p:spPr>
          <a:xfrm>
            <a:off x="3713125" y="3762350"/>
            <a:ext cx="5069100" cy="10305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9"/>
          <p:cNvSpPr/>
          <p:nvPr/>
        </p:nvSpPr>
        <p:spPr>
          <a:xfrm>
            <a:off x="361950" y="1409500"/>
            <a:ext cx="3204300" cy="33834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9"/>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dk1"/>
              </a:buClr>
              <a:buSzPts val="3000"/>
              <a:buFont typeface="Geo"/>
              <a:buNone/>
            </a:pPr>
            <a:r>
              <a:rPr lang="en"/>
              <a:t>Let’s take a look at how to help the hungry.</a:t>
            </a:r>
            <a:endParaRPr sz="1400"/>
          </a:p>
        </p:txBody>
      </p:sp>
      <p:sp>
        <p:nvSpPr>
          <p:cNvPr id="245" name="Google Shape;245;p39"/>
          <p:cNvSpPr txBox="1"/>
          <p:nvPr/>
        </p:nvSpPr>
        <p:spPr>
          <a:xfrm>
            <a:off x="4065605" y="1548700"/>
            <a:ext cx="4449600" cy="7560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400"/>
              </a:spcBef>
              <a:spcAft>
                <a:spcPts val="600"/>
              </a:spcAft>
              <a:buClr>
                <a:schemeClr val="dk1"/>
              </a:buClr>
              <a:buSzPts val="1100"/>
              <a:buFont typeface="Arial"/>
              <a:buNone/>
            </a:pPr>
            <a:r>
              <a:rPr lang="en">
                <a:solidFill>
                  <a:schemeClr val="dk1"/>
                </a:solidFill>
                <a:latin typeface="Georgia"/>
                <a:ea typeface="Georgia"/>
                <a:cs typeface="Georgia"/>
                <a:sym typeface="Georgia"/>
              </a:rPr>
              <a:t>We know that food is a basic human need, however many people around the world don’t have enough to eat, especially this year due to COVID.</a:t>
            </a:r>
            <a:endParaRPr b="1">
              <a:solidFill>
                <a:schemeClr val="lt1"/>
              </a:solidFill>
              <a:latin typeface="Georgia"/>
              <a:ea typeface="Georgia"/>
              <a:cs typeface="Georgia"/>
              <a:sym typeface="Georgia"/>
            </a:endParaRPr>
          </a:p>
        </p:txBody>
      </p:sp>
      <p:sp>
        <p:nvSpPr>
          <p:cNvPr id="246" name="Google Shape;246;p39"/>
          <p:cNvSpPr txBox="1"/>
          <p:nvPr/>
        </p:nvSpPr>
        <p:spPr>
          <a:xfrm>
            <a:off x="4059450" y="3942730"/>
            <a:ext cx="4434000" cy="7560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400"/>
              </a:spcBef>
              <a:spcAft>
                <a:spcPts val="600"/>
              </a:spcAft>
              <a:buClr>
                <a:schemeClr val="dk1"/>
              </a:buClr>
              <a:buSzPts val="1100"/>
              <a:buFont typeface="Arial"/>
              <a:buNone/>
            </a:pPr>
            <a:r>
              <a:rPr lang="en">
                <a:solidFill>
                  <a:srgbClr val="FFFFFF"/>
                </a:solidFill>
                <a:latin typeface="Georgia"/>
                <a:ea typeface="Georgia"/>
                <a:cs typeface="Georgia"/>
                <a:sym typeface="Georgia"/>
              </a:rPr>
              <a:t>We’re going to watch a video on the next slide to learn more about how to help people who are hungry.</a:t>
            </a:r>
            <a:endParaRPr b="1">
              <a:solidFill>
                <a:srgbClr val="FFFFFF"/>
              </a:solidFill>
              <a:latin typeface="Georgia"/>
              <a:ea typeface="Georgia"/>
              <a:cs typeface="Georgia"/>
              <a:sym typeface="Georgia"/>
            </a:endParaRPr>
          </a:p>
        </p:txBody>
      </p:sp>
      <p:sp>
        <p:nvSpPr>
          <p:cNvPr id="247" name="Google Shape;247;p39"/>
          <p:cNvSpPr txBox="1"/>
          <p:nvPr/>
        </p:nvSpPr>
        <p:spPr>
          <a:xfrm>
            <a:off x="4065605" y="2729088"/>
            <a:ext cx="4449600" cy="7560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400"/>
              </a:spcBef>
              <a:spcAft>
                <a:spcPts val="600"/>
              </a:spcAft>
              <a:buClr>
                <a:schemeClr val="dk1"/>
              </a:buClr>
              <a:buSzPts val="1100"/>
              <a:buFont typeface="Arial"/>
              <a:buNone/>
            </a:pPr>
            <a:r>
              <a:rPr lang="en">
                <a:solidFill>
                  <a:srgbClr val="FFFFFF"/>
                </a:solidFill>
                <a:latin typeface="Georgia"/>
                <a:ea typeface="Georgia"/>
                <a:cs typeface="Georgia"/>
                <a:sym typeface="Georgia"/>
              </a:rPr>
              <a:t>Has anyone done anything to help support this cause? If so, type it in the chat. If you haven’t, type in the chat ideas you have to help fight hunger.</a:t>
            </a:r>
            <a:endParaRPr b="1">
              <a:solidFill>
                <a:srgbClr val="FFFFFF"/>
              </a:solidFill>
              <a:latin typeface="Georgia"/>
              <a:ea typeface="Georgia"/>
              <a:cs typeface="Georgia"/>
              <a:sym typeface="Georgia"/>
            </a:endParaRPr>
          </a:p>
        </p:txBody>
      </p:sp>
      <p:pic>
        <p:nvPicPr>
          <p:cNvPr id="248" name="Google Shape;248;p39"/>
          <p:cNvPicPr preferRelativeResize="0"/>
          <p:nvPr/>
        </p:nvPicPr>
        <p:blipFill rotWithShape="1">
          <a:blip r:embed="rId3">
            <a:alphaModFix/>
          </a:blip>
          <a:srcRect b="17433" l="11517" r="10290" t="14520"/>
          <a:stretch/>
        </p:blipFill>
        <p:spPr>
          <a:xfrm>
            <a:off x="801025" y="2137813"/>
            <a:ext cx="2326172" cy="178918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0"/>
          <p:cNvSpPr/>
          <p:nvPr/>
        </p:nvSpPr>
        <p:spPr>
          <a:xfrm>
            <a:off x="362125" y="4668200"/>
            <a:ext cx="8420100" cy="1248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4" name="Google Shape;254;p40"/>
          <p:cNvPicPr preferRelativeResize="0"/>
          <p:nvPr/>
        </p:nvPicPr>
        <p:blipFill rotWithShape="1">
          <a:blip r:embed="rId3">
            <a:alphaModFix/>
          </a:blip>
          <a:srcRect b="0" l="0" r="0" t="0"/>
          <a:stretch/>
        </p:blipFill>
        <p:spPr>
          <a:xfrm>
            <a:off x="7927830" y="3738136"/>
            <a:ext cx="854220" cy="798268"/>
          </a:xfrm>
          <a:prstGeom prst="rect">
            <a:avLst/>
          </a:prstGeom>
          <a:noFill/>
          <a:ln>
            <a:noFill/>
          </a:ln>
        </p:spPr>
      </p:pic>
      <p:pic>
        <p:nvPicPr>
          <p:cNvPr descr="We surprised kids with a stunning fact: 1 in 5 children faces hunger in the U.S. Then we asked them for ideas on how we could fight child hunger together. Their thoughts were smart, creative, and heartfelt. It’s easy for your family to help fight child hunger: volunteer at a food bank; enter a ConAgra Foods product code to donate a meal, or collect food. Visit http://ChildHungerEndsHere.com to learn more.&#10;&#10;SHARE this video and let us know how you think we can solve child hunger in America.&#10;Click to tweet: http://bit.ly/1FvSW4F // Click to share: http://on.fb.me/1LPr27v&#10;&#10;Special thanks to ConAgra Foods and Points of Light’s generationOn for helping to bring together these bright, creative young kids to help #FightHungerTogether.&#10;&#10;GET MORE FROM SOULPANCAKE:&#10;&#10;SUBSCRIBE for new videos every weekday: http://bitly.com/SoulPancakeSubscribe&#10;THE SPOONFUL, our weekly dose of good stuff from across the web: http://ow.ly/t7K7p&#10;MERCH STORE: http://bit.ly/SPMerch&#10;&#10;Buy our BOOK: http://book.soulpancake.com&#10;Follow us on FACEBOOK: http://facebook.com/soulpancake&#10;TWEET us at: http://twitter.com/soulpancake&#10;Visit our WEBSITE: http://soulpancake.com&#10;&#10;This video is made possible by sponsorship from our friends at ConAgra Foods. The creative belongs to SoulPancake, so if this video induces any ugly crying, you can blame us.&#10;&#10;-~-~~-~~~-~~-~-&#10;How do students react when high school boys are treated like women in Congress?? CLICK HERE to find out!&#10;https://www.youtube.com/watch?v=Km0tiHY94sQ&#10;-~-~~-~~~-~~-~-" id="255" name="Google Shape;255;p40" title="Kids Respond to Child Hunger">
            <a:hlinkClick r:id="rId4"/>
          </p:cNvPr>
          <p:cNvPicPr preferRelativeResize="0"/>
          <p:nvPr/>
        </p:nvPicPr>
        <p:blipFill>
          <a:blip r:embed="rId5">
            <a:alphaModFix/>
          </a:blip>
          <a:stretch>
            <a:fillRect/>
          </a:stretch>
        </p:blipFill>
        <p:spPr>
          <a:xfrm>
            <a:off x="1690263" y="345600"/>
            <a:ext cx="5763475" cy="4322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1"/>
          <p:cNvSpPr/>
          <p:nvPr/>
        </p:nvSpPr>
        <p:spPr>
          <a:xfrm>
            <a:off x="362125" y="4668200"/>
            <a:ext cx="8420100" cy="1248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41"/>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pic>
        <p:nvPicPr>
          <p:cNvPr id="262" name="Google Shape;262;p41" title="Real Stories of Hunger: Emily">
            <a:hlinkClick r:id="rId4"/>
          </p:cNvPr>
          <p:cNvPicPr preferRelativeResize="0"/>
          <p:nvPr/>
        </p:nvPicPr>
        <p:blipFill>
          <a:blip r:embed="rId5">
            <a:alphaModFix/>
          </a:blip>
          <a:stretch>
            <a:fillRect/>
          </a:stretch>
        </p:blipFill>
        <p:spPr>
          <a:xfrm>
            <a:off x="1693100" y="349850"/>
            <a:ext cx="5757800" cy="4318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2"/>
          <p:cNvSpPr/>
          <p:nvPr/>
        </p:nvSpPr>
        <p:spPr>
          <a:xfrm>
            <a:off x="349775" y="1188650"/>
            <a:ext cx="3149100" cy="36018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2"/>
          <p:cNvSpPr/>
          <p:nvPr/>
        </p:nvSpPr>
        <p:spPr>
          <a:xfrm>
            <a:off x="5559175" y="1188650"/>
            <a:ext cx="3149100" cy="36018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2"/>
          <p:cNvSpPr/>
          <p:nvPr/>
        </p:nvSpPr>
        <p:spPr>
          <a:xfrm>
            <a:off x="3643125" y="2682900"/>
            <a:ext cx="1771800" cy="21078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2"/>
          <p:cNvSpPr/>
          <p:nvPr/>
        </p:nvSpPr>
        <p:spPr>
          <a:xfrm>
            <a:off x="3643125" y="1188650"/>
            <a:ext cx="1760100" cy="13545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2"/>
          <p:cNvSpPr txBox="1"/>
          <p:nvPr/>
        </p:nvSpPr>
        <p:spPr>
          <a:xfrm>
            <a:off x="349875" y="350475"/>
            <a:ext cx="8358300" cy="7080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None/>
            </a:pPr>
            <a:r>
              <a:rPr lang="en" sz="3300">
                <a:solidFill>
                  <a:schemeClr val="dk1"/>
                </a:solidFill>
                <a:latin typeface="Georgia"/>
                <a:ea typeface="Georgia"/>
                <a:cs typeface="Georgia"/>
                <a:sym typeface="Georgia"/>
              </a:rPr>
              <a:t>I feel hungry.</a:t>
            </a:r>
            <a:endParaRPr sz="3300"/>
          </a:p>
        </p:txBody>
      </p:sp>
      <p:pic>
        <p:nvPicPr>
          <p:cNvPr id="272" name="Google Shape;272;p42"/>
          <p:cNvPicPr preferRelativeResize="0"/>
          <p:nvPr/>
        </p:nvPicPr>
        <p:blipFill rotWithShape="1">
          <a:blip r:embed="rId3">
            <a:alphaModFix/>
          </a:blip>
          <a:srcRect b="0" l="0" r="0" t="0"/>
          <a:stretch/>
        </p:blipFill>
        <p:spPr>
          <a:xfrm>
            <a:off x="3911535" y="3159722"/>
            <a:ext cx="1234910" cy="1154023"/>
          </a:xfrm>
          <a:prstGeom prst="rect">
            <a:avLst/>
          </a:prstGeom>
          <a:noFill/>
          <a:ln>
            <a:noFill/>
          </a:ln>
        </p:spPr>
      </p:pic>
      <p:sp>
        <p:nvSpPr>
          <p:cNvPr id="273" name="Google Shape;273;p42"/>
          <p:cNvSpPr/>
          <p:nvPr/>
        </p:nvSpPr>
        <p:spPr>
          <a:xfrm>
            <a:off x="564575" y="1188650"/>
            <a:ext cx="2719500" cy="35547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b="1" lang="en" sz="1800">
                <a:latin typeface="Georgia"/>
                <a:ea typeface="Georgia"/>
                <a:cs typeface="Georgia"/>
                <a:sym typeface="Georgia"/>
              </a:rPr>
              <a:t>Food security:</a:t>
            </a:r>
            <a:endParaRPr b="1" sz="1800">
              <a:latin typeface="Georgia"/>
              <a:ea typeface="Georgia"/>
              <a:cs typeface="Georgia"/>
              <a:sym typeface="Georgia"/>
            </a:endParaRPr>
          </a:p>
          <a:p>
            <a:pPr indent="0" lvl="0" marL="0" rtl="0" algn="l">
              <a:lnSpc>
                <a:spcPct val="115000"/>
              </a:lnSpc>
              <a:spcBef>
                <a:spcPts val="400"/>
              </a:spcBef>
              <a:spcAft>
                <a:spcPts val="0"/>
              </a:spcAft>
              <a:buNone/>
            </a:pPr>
            <a:r>
              <a:t/>
            </a:r>
            <a:endParaRPr>
              <a:solidFill>
                <a:schemeClr val="dk1"/>
              </a:solidFill>
              <a:latin typeface="Georgia"/>
              <a:ea typeface="Georgia"/>
              <a:cs typeface="Georgia"/>
              <a:sym typeface="Georgia"/>
            </a:endParaRPr>
          </a:p>
          <a:p>
            <a:pPr indent="-317500" lvl="0" marL="457200" rtl="0" algn="l">
              <a:lnSpc>
                <a:spcPct val="115000"/>
              </a:lnSpc>
              <a:spcBef>
                <a:spcPts val="600"/>
              </a:spcBef>
              <a:spcAft>
                <a:spcPts val="0"/>
              </a:spcAft>
              <a:buSzPts val="1400"/>
              <a:buFont typeface="Georgia"/>
              <a:buChar char="●"/>
            </a:pPr>
            <a:r>
              <a:rPr lang="en">
                <a:solidFill>
                  <a:schemeClr val="dk1"/>
                </a:solidFill>
                <a:latin typeface="Georgia"/>
                <a:ea typeface="Georgia"/>
                <a:cs typeface="Georgia"/>
                <a:sym typeface="Georgia"/>
              </a:rPr>
              <a:t>My family can purchase or grow all of the food we need</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SzPts val="1400"/>
              <a:buFont typeface="Georgia"/>
              <a:buChar char="●"/>
            </a:pPr>
            <a:r>
              <a:rPr lang="en">
                <a:solidFill>
                  <a:schemeClr val="dk1"/>
                </a:solidFill>
                <a:latin typeface="Georgia"/>
                <a:ea typeface="Georgia"/>
                <a:cs typeface="Georgia"/>
                <a:sym typeface="Georgia"/>
              </a:rPr>
              <a:t>When I feel hungry, I eat and feel better!</a:t>
            </a:r>
            <a:endParaRPr>
              <a:latin typeface="Georgia"/>
              <a:ea typeface="Georgia"/>
              <a:cs typeface="Georgia"/>
              <a:sym typeface="Georgia"/>
            </a:endParaRPr>
          </a:p>
        </p:txBody>
      </p:sp>
      <p:pic>
        <p:nvPicPr>
          <p:cNvPr id="274" name="Google Shape;274;p42"/>
          <p:cNvPicPr preferRelativeResize="0"/>
          <p:nvPr/>
        </p:nvPicPr>
        <p:blipFill rotWithShape="1">
          <a:blip r:embed="rId4">
            <a:alphaModFix/>
          </a:blip>
          <a:srcRect b="17433" l="11517" r="10290" t="14520"/>
          <a:stretch/>
        </p:blipFill>
        <p:spPr>
          <a:xfrm>
            <a:off x="3911568" y="1395769"/>
            <a:ext cx="1234929" cy="949839"/>
          </a:xfrm>
          <a:prstGeom prst="rect">
            <a:avLst/>
          </a:prstGeom>
          <a:noFill/>
          <a:ln>
            <a:noFill/>
          </a:ln>
        </p:spPr>
      </p:pic>
      <p:sp>
        <p:nvSpPr>
          <p:cNvPr id="275" name="Google Shape;275;p42"/>
          <p:cNvSpPr/>
          <p:nvPr/>
        </p:nvSpPr>
        <p:spPr>
          <a:xfrm>
            <a:off x="5773975" y="1188650"/>
            <a:ext cx="2719500" cy="35547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b="1" lang="en" sz="1800">
                <a:solidFill>
                  <a:srgbClr val="FFFFFF"/>
                </a:solidFill>
                <a:latin typeface="Georgia"/>
                <a:ea typeface="Georgia"/>
                <a:cs typeface="Georgia"/>
                <a:sym typeface="Georgia"/>
              </a:rPr>
              <a:t>Food insecurity:</a:t>
            </a:r>
            <a:endParaRPr b="1" sz="1800">
              <a:solidFill>
                <a:srgbClr val="FFFFFF"/>
              </a:solidFill>
              <a:latin typeface="Georgia"/>
              <a:ea typeface="Georgia"/>
              <a:cs typeface="Georgia"/>
              <a:sym typeface="Georgia"/>
            </a:endParaRPr>
          </a:p>
          <a:p>
            <a:pPr indent="0" lvl="0" marL="0" rtl="0" algn="l">
              <a:lnSpc>
                <a:spcPct val="115000"/>
              </a:lnSpc>
              <a:spcBef>
                <a:spcPts val="400"/>
              </a:spcBef>
              <a:spcAft>
                <a:spcPts val="0"/>
              </a:spcAft>
              <a:buNone/>
            </a:pPr>
            <a:r>
              <a:t/>
            </a:r>
            <a:endParaRPr>
              <a:solidFill>
                <a:srgbClr val="FFFFFF"/>
              </a:solidFill>
              <a:latin typeface="Georgia"/>
              <a:ea typeface="Georgia"/>
              <a:cs typeface="Georgia"/>
              <a:sym typeface="Georgia"/>
            </a:endParaRPr>
          </a:p>
          <a:p>
            <a:pPr indent="-317500" lvl="0" marL="457200" rtl="0" algn="l">
              <a:lnSpc>
                <a:spcPct val="115000"/>
              </a:lnSpc>
              <a:spcBef>
                <a:spcPts val="600"/>
              </a:spcBef>
              <a:spcAft>
                <a:spcPts val="0"/>
              </a:spcAft>
              <a:buClr>
                <a:srgbClr val="FFFFFF"/>
              </a:buClr>
              <a:buSzPts val="1400"/>
              <a:buFont typeface="Georgia"/>
              <a:buChar char="●"/>
            </a:pPr>
            <a:r>
              <a:rPr lang="en">
                <a:solidFill>
                  <a:srgbClr val="FFFFFF"/>
                </a:solidFill>
                <a:latin typeface="Georgia"/>
                <a:ea typeface="Georgia"/>
                <a:cs typeface="Georgia"/>
                <a:sym typeface="Georgia"/>
              </a:rPr>
              <a:t>My family CANNOT purchase or grow all of the food we need.</a:t>
            </a:r>
            <a:endParaRPr>
              <a:solidFill>
                <a:srgbClr val="FFFFFF"/>
              </a:solidFill>
              <a:latin typeface="Georgia"/>
              <a:ea typeface="Georgia"/>
              <a:cs typeface="Georgia"/>
              <a:sym typeface="Georgia"/>
            </a:endParaRPr>
          </a:p>
          <a:p>
            <a:pPr indent="-317500" lvl="0" marL="457200" rtl="0" algn="l">
              <a:lnSpc>
                <a:spcPct val="115000"/>
              </a:lnSpc>
              <a:spcBef>
                <a:spcPts val="0"/>
              </a:spcBef>
              <a:spcAft>
                <a:spcPts val="0"/>
              </a:spcAft>
              <a:buClr>
                <a:srgbClr val="FFFFFF"/>
              </a:buClr>
              <a:buSzPts val="1400"/>
              <a:buFont typeface="Georgia"/>
              <a:buChar char="●"/>
            </a:pPr>
            <a:r>
              <a:rPr lang="en">
                <a:solidFill>
                  <a:srgbClr val="FFFFFF"/>
                </a:solidFill>
                <a:latin typeface="Georgia"/>
                <a:ea typeface="Georgia"/>
                <a:cs typeface="Georgia"/>
                <a:sym typeface="Georgia"/>
              </a:rPr>
              <a:t>When I feel hungry, there is not always food to eat.  Sometimes, I stay hungry.</a:t>
            </a:r>
            <a:endParaRPr>
              <a:solidFill>
                <a:srgbClr val="FFFFFF"/>
              </a:solidFill>
              <a:latin typeface="Georgia"/>
              <a:ea typeface="Georgia"/>
              <a:cs typeface="Georgia"/>
              <a:sym typeface="Georgi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3"/>
          <p:cNvSpPr/>
          <p:nvPr/>
        </p:nvSpPr>
        <p:spPr>
          <a:xfrm>
            <a:off x="361950" y="3768000"/>
            <a:ext cx="7083600" cy="10302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3"/>
          <p:cNvSpPr txBox="1"/>
          <p:nvPr/>
        </p:nvSpPr>
        <p:spPr>
          <a:xfrm>
            <a:off x="700825" y="3768000"/>
            <a:ext cx="6470400" cy="10302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500"/>
              </a:spcBef>
              <a:spcAft>
                <a:spcPts val="600"/>
              </a:spcAft>
              <a:buClr>
                <a:schemeClr val="dk1"/>
              </a:buClr>
              <a:buSzPts val="1100"/>
              <a:buFont typeface="Arial"/>
              <a:buNone/>
            </a:pPr>
            <a:r>
              <a:rPr lang="en">
                <a:solidFill>
                  <a:schemeClr val="dk1"/>
                </a:solidFill>
                <a:latin typeface="Georgia"/>
                <a:ea typeface="Georgia"/>
                <a:cs typeface="Georgia"/>
                <a:sym typeface="Georgia"/>
              </a:rPr>
              <a:t>Have you ever donated to your local food pantry? If you are able, it’s a great service project idea for your Troop, or even your family!</a:t>
            </a:r>
            <a:endParaRPr sz="1200">
              <a:latin typeface="Georgia"/>
              <a:ea typeface="Georgia"/>
              <a:cs typeface="Georgia"/>
              <a:sym typeface="Georgia"/>
            </a:endParaRPr>
          </a:p>
        </p:txBody>
      </p:sp>
      <p:sp>
        <p:nvSpPr>
          <p:cNvPr id="282" name="Google Shape;282;p43"/>
          <p:cNvSpPr/>
          <p:nvPr/>
        </p:nvSpPr>
        <p:spPr>
          <a:xfrm>
            <a:off x="361900" y="333525"/>
            <a:ext cx="8420100" cy="10302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3"/>
          <p:cNvSpPr/>
          <p:nvPr/>
        </p:nvSpPr>
        <p:spPr>
          <a:xfrm>
            <a:off x="361900" y="1479317"/>
            <a:ext cx="8420100" cy="10302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3"/>
          <p:cNvSpPr/>
          <p:nvPr/>
        </p:nvSpPr>
        <p:spPr>
          <a:xfrm>
            <a:off x="361900" y="2623662"/>
            <a:ext cx="8420100" cy="10302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3"/>
          <p:cNvSpPr txBox="1"/>
          <p:nvPr/>
        </p:nvSpPr>
        <p:spPr>
          <a:xfrm>
            <a:off x="684250" y="335000"/>
            <a:ext cx="7775400" cy="10302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500"/>
              </a:spcBef>
              <a:spcAft>
                <a:spcPts val="600"/>
              </a:spcAft>
              <a:buClr>
                <a:schemeClr val="dk1"/>
              </a:buClr>
              <a:buSzPts val="1100"/>
              <a:buFont typeface="Arial"/>
              <a:buNone/>
            </a:pPr>
            <a:r>
              <a:rPr lang="en">
                <a:solidFill>
                  <a:srgbClr val="FFFFFF"/>
                </a:solidFill>
                <a:latin typeface="Georgia"/>
                <a:ea typeface="Georgia"/>
                <a:cs typeface="Georgia"/>
                <a:sym typeface="Georgia"/>
              </a:rPr>
              <a:t>It’s unfortunate so many people do not have enough to eat. We are lucky to live in a country where we have access to programs to help people who are hungry.</a:t>
            </a:r>
            <a:endParaRPr>
              <a:solidFill>
                <a:srgbClr val="FFFFFF"/>
              </a:solidFill>
              <a:latin typeface="Georgia"/>
              <a:ea typeface="Georgia"/>
              <a:cs typeface="Georgia"/>
              <a:sym typeface="Georgia"/>
            </a:endParaRPr>
          </a:p>
        </p:txBody>
      </p:sp>
      <p:sp>
        <p:nvSpPr>
          <p:cNvPr id="286" name="Google Shape;286;p43"/>
          <p:cNvSpPr txBox="1"/>
          <p:nvPr/>
        </p:nvSpPr>
        <p:spPr>
          <a:xfrm>
            <a:off x="684300" y="1479325"/>
            <a:ext cx="6816000" cy="1030200"/>
          </a:xfrm>
          <a:prstGeom prst="rect">
            <a:avLst/>
          </a:prstGeom>
          <a:noFill/>
          <a:ln>
            <a:noFill/>
          </a:ln>
        </p:spPr>
        <p:txBody>
          <a:bodyPr anchorCtr="0" anchor="ctr" bIns="34275" lIns="68575" spcFirstLastPara="1" rIns="68575" wrap="square" tIns="34275">
            <a:normAutofit/>
          </a:bodyPr>
          <a:lstStyle/>
          <a:p>
            <a:pPr indent="0" lvl="0" marL="0" rtl="0" algn="l">
              <a:lnSpc>
                <a:spcPct val="105000"/>
              </a:lnSpc>
              <a:spcBef>
                <a:spcPts val="500"/>
              </a:spcBef>
              <a:spcAft>
                <a:spcPts val="600"/>
              </a:spcAft>
              <a:buClr>
                <a:schemeClr val="dk1"/>
              </a:buClr>
              <a:buSzPts val="1100"/>
              <a:buFont typeface="Arial"/>
              <a:buNone/>
            </a:pPr>
            <a:r>
              <a:rPr lang="en">
                <a:solidFill>
                  <a:schemeClr val="dk1"/>
                </a:solidFill>
                <a:latin typeface="Georgia"/>
                <a:ea typeface="Georgia"/>
                <a:cs typeface="Georgia"/>
                <a:sym typeface="Georgia"/>
              </a:rPr>
              <a:t>Most food banks request that food donated be canned or boxed goods. Does anyone know why that is? Type your answer in the chat log!</a:t>
            </a:r>
            <a:endParaRPr sz="1200">
              <a:latin typeface="Georgia"/>
              <a:ea typeface="Georgia"/>
              <a:cs typeface="Georgia"/>
              <a:sym typeface="Georgia"/>
            </a:endParaRPr>
          </a:p>
        </p:txBody>
      </p:sp>
      <p:sp>
        <p:nvSpPr>
          <p:cNvPr id="287" name="Google Shape;287;p43"/>
          <p:cNvSpPr txBox="1"/>
          <p:nvPr/>
        </p:nvSpPr>
        <p:spPr>
          <a:xfrm>
            <a:off x="700825" y="2623675"/>
            <a:ext cx="6470400" cy="10302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500"/>
              </a:spcBef>
              <a:spcAft>
                <a:spcPts val="600"/>
              </a:spcAft>
              <a:buClr>
                <a:schemeClr val="dk1"/>
              </a:buClr>
              <a:buSzPts val="1100"/>
              <a:buFont typeface="Arial"/>
              <a:buNone/>
            </a:pPr>
            <a:r>
              <a:rPr lang="en">
                <a:solidFill>
                  <a:srgbClr val="FFFFFF"/>
                </a:solidFill>
                <a:latin typeface="Georgia"/>
                <a:ea typeface="Georgia"/>
                <a:cs typeface="Georgia"/>
                <a:sym typeface="Georgia"/>
              </a:rPr>
              <a:t>It can also be helpful to donate money to food pantries because they can buy food in bulk cheaper!</a:t>
            </a:r>
            <a:endParaRPr sz="1200">
              <a:solidFill>
                <a:srgbClr val="FFFFFF"/>
              </a:solidFill>
              <a:latin typeface="Georgia"/>
              <a:ea typeface="Georgia"/>
              <a:cs typeface="Georgia"/>
              <a:sym typeface="Georgia"/>
            </a:endParaRPr>
          </a:p>
        </p:txBody>
      </p:sp>
      <p:pic>
        <p:nvPicPr>
          <p:cNvPr id="288" name="Google Shape;288;p43"/>
          <p:cNvPicPr preferRelativeResize="0"/>
          <p:nvPr/>
        </p:nvPicPr>
        <p:blipFill rotWithShape="1">
          <a:blip r:embed="rId3">
            <a:alphaModFix/>
          </a:blip>
          <a:srcRect b="0" l="0" r="0" t="0"/>
          <a:stretch/>
        </p:blipFill>
        <p:spPr>
          <a:xfrm>
            <a:off x="7752380" y="3883973"/>
            <a:ext cx="854220" cy="79826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4"/>
          <p:cNvSpPr/>
          <p:nvPr/>
        </p:nvSpPr>
        <p:spPr>
          <a:xfrm>
            <a:off x="6118425" y="2666600"/>
            <a:ext cx="2667300" cy="21264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4"/>
          <p:cNvSpPr/>
          <p:nvPr/>
        </p:nvSpPr>
        <p:spPr>
          <a:xfrm>
            <a:off x="6118550" y="350575"/>
            <a:ext cx="2667300" cy="21873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4"/>
          <p:cNvSpPr txBox="1"/>
          <p:nvPr/>
        </p:nvSpPr>
        <p:spPr>
          <a:xfrm>
            <a:off x="623875" y="350575"/>
            <a:ext cx="5115600" cy="44424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lang="en" sz="3300">
                <a:solidFill>
                  <a:schemeClr val="dk1"/>
                </a:solidFill>
                <a:latin typeface="Georgia"/>
                <a:ea typeface="Georgia"/>
                <a:cs typeface="Georgia"/>
                <a:sym typeface="Georgia"/>
              </a:rPr>
              <a:t>Let’s create a thank you card for food bank heroes.</a:t>
            </a:r>
            <a:endParaRPr sz="3300">
              <a:solidFill>
                <a:schemeClr val="dk1"/>
              </a:solidFill>
              <a:latin typeface="Georgia"/>
              <a:ea typeface="Georgia"/>
              <a:cs typeface="Georgia"/>
              <a:sym typeface="Georgia"/>
            </a:endParaRPr>
          </a:p>
          <a:p>
            <a:pPr indent="0" lvl="0" marL="0" rtl="0" algn="l">
              <a:lnSpc>
                <a:spcPct val="115000"/>
              </a:lnSpc>
              <a:spcBef>
                <a:spcPts val="400"/>
              </a:spcBef>
              <a:spcAft>
                <a:spcPts val="0"/>
              </a:spcAft>
              <a:buNone/>
            </a:pPr>
            <a:r>
              <a:t/>
            </a:r>
            <a:endParaRPr sz="1800">
              <a:solidFill>
                <a:schemeClr val="dk1"/>
              </a:solidFill>
            </a:endParaRPr>
          </a:p>
          <a:p>
            <a:pPr indent="-342900" lvl="0" marL="457200" rtl="0" algn="l">
              <a:lnSpc>
                <a:spcPct val="115000"/>
              </a:lnSpc>
              <a:spcBef>
                <a:spcPts val="6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Fold a piece of paper in half</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Take time to decorate the outside</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Write a thank you message inside!</a:t>
            </a:r>
            <a:endParaRPr sz="1800">
              <a:solidFill>
                <a:schemeClr val="dk1"/>
              </a:solidFill>
              <a:latin typeface="Georgia"/>
              <a:ea typeface="Georgia"/>
              <a:cs typeface="Georgia"/>
              <a:sym typeface="Georgia"/>
            </a:endParaRPr>
          </a:p>
        </p:txBody>
      </p:sp>
      <p:pic>
        <p:nvPicPr>
          <p:cNvPr id="296" name="Google Shape;296;p44"/>
          <p:cNvPicPr preferRelativeResize="0"/>
          <p:nvPr/>
        </p:nvPicPr>
        <p:blipFill rotWithShape="1">
          <a:blip r:embed="rId3">
            <a:alphaModFix/>
          </a:blip>
          <a:srcRect b="17433" l="11517" r="10290" t="14520"/>
          <a:stretch/>
        </p:blipFill>
        <p:spPr>
          <a:xfrm>
            <a:off x="6289112" y="549625"/>
            <a:ext cx="2326172" cy="1789180"/>
          </a:xfrm>
          <a:prstGeom prst="rect">
            <a:avLst/>
          </a:prstGeom>
          <a:noFill/>
          <a:ln>
            <a:noFill/>
          </a:ln>
        </p:spPr>
      </p:pic>
      <p:pic>
        <p:nvPicPr>
          <p:cNvPr id="297" name="Google Shape;297;p44"/>
          <p:cNvPicPr preferRelativeResize="0"/>
          <p:nvPr/>
        </p:nvPicPr>
        <p:blipFill rotWithShape="1">
          <a:blip r:embed="rId4">
            <a:alphaModFix/>
          </a:blip>
          <a:srcRect b="0" l="0" r="0" t="0"/>
          <a:stretch/>
        </p:blipFill>
        <p:spPr>
          <a:xfrm>
            <a:off x="6834623" y="3152785"/>
            <a:ext cx="1234910" cy="115402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B89D"/>
        </a:solidFill>
      </p:bgPr>
    </p:bg>
    <p:spTree>
      <p:nvGrpSpPr>
        <p:cNvPr id="301" name="Shape 301"/>
        <p:cNvGrpSpPr/>
        <p:nvPr/>
      </p:nvGrpSpPr>
      <p:grpSpPr>
        <a:xfrm>
          <a:off x="0" y="0"/>
          <a:ext cx="0" cy="0"/>
          <a:chOff x="0" y="0"/>
          <a:chExt cx="0" cy="0"/>
        </a:xfrm>
      </p:grpSpPr>
      <p:sp>
        <p:nvSpPr>
          <p:cNvPr id="302" name="Google Shape;302;p45"/>
          <p:cNvSpPr/>
          <p:nvPr/>
        </p:nvSpPr>
        <p:spPr>
          <a:xfrm>
            <a:off x="361950" y="350550"/>
            <a:ext cx="8420100" cy="44328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5"/>
          <p:cNvSpPr txBox="1"/>
          <p:nvPr/>
        </p:nvSpPr>
        <p:spPr>
          <a:xfrm>
            <a:off x="449418" y="34281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How can we help during emergencies?</a:t>
            </a:r>
            <a:r>
              <a:rPr lang="en" sz="3300">
                <a:solidFill>
                  <a:schemeClr val="lt1"/>
                </a:solidFill>
                <a:latin typeface="Georgia"/>
                <a:ea typeface="Georgia"/>
                <a:cs typeface="Georgia"/>
                <a:sym typeface="Georgia"/>
              </a:rPr>
              <a:t> </a:t>
            </a:r>
            <a:endParaRPr sz="3300" cap="none">
              <a:solidFill>
                <a:schemeClr val="lt1"/>
              </a:solidFill>
              <a:latin typeface="Georgia"/>
              <a:ea typeface="Georgia"/>
              <a:cs typeface="Georgia"/>
              <a:sym typeface="Georgia"/>
            </a:endParaRPr>
          </a:p>
        </p:txBody>
      </p:sp>
      <p:pic>
        <p:nvPicPr>
          <p:cNvPr id="304" name="Google Shape;304;p45"/>
          <p:cNvPicPr preferRelativeResize="0"/>
          <p:nvPr/>
        </p:nvPicPr>
        <p:blipFill rotWithShape="1">
          <a:blip r:embed="rId3">
            <a:alphaModFix/>
          </a:blip>
          <a:srcRect b="17433" l="11517" r="10290" t="14520"/>
          <a:stretch/>
        </p:blipFill>
        <p:spPr>
          <a:xfrm>
            <a:off x="2924263" y="741003"/>
            <a:ext cx="3295469" cy="253472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6"/>
          <p:cNvSpPr/>
          <p:nvPr/>
        </p:nvSpPr>
        <p:spPr>
          <a:xfrm>
            <a:off x="4553100" y="350575"/>
            <a:ext cx="4252200" cy="45144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6"/>
          <p:cNvSpPr txBox="1"/>
          <p:nvPr/>
        </p:nvSpPr>
        <p:spPr>
          <a:xfrm>
            <a:off x="628450" y="1991825"/>
            <a:ext cx="3768300" cy="26658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3300">
                <a:solidFill>
                  <a:schemeClr val="dk1"/>
                </a:solidFill>
                <a:latin typeface="Georgia"/>
                <a:ea typeface="Georgia"/>
                <a:cs typeface="Georgia"/>
                <a:sym typeface="Georgia"/>
              </a:rPr>
              <a:t>As a </a:t>
            </a:r>
            <a:r>
              <a:rPr lang="en" sz="3300">
                <a:solidFill>
                  <a:schemeClr val="dk1"/>
                </a:solidFill>
                <a:latin typeface="Georgia"/>
                <a:ea typeface="Georgia"/>
                <a:cs typeface="Georgia"/>
                <a:sym typeface="Georgia"/>
              </a:rPr>
              <a:t>philanthropist</a:t>
            </a:r>
            <a:r>
              <a:rPr lang="en" sz="3300">
                <a:solidFill>
                  <a:schemeClr val="dk1"/>
                </a:solidFill>
                <a:latin typeface="Georgia"/>
                <a:ea typeface="Georgia"/>
                <a:cs typeface="Georgia"/>
                <a:sym typeface="Georgia"/>
              </a:rPr>
              <a:t>...</a:t>
            </a:r>
            <a:endParaRPr sz="3300">
              <a:solidFill>
                <a:schemeClr val="dk1"/>
              </a:solidFill>
              <a:latin typeface="Georgia"/>
              <a:ea typeface="Georgia"/>
              <a:cs typeface="Georgia"/>
              <a:sym typeface="Georgia"/>
            </a:endParaRPr>
          </a:p>
          <a:p>
            <a:pPr indent="0" lvl="0" marL="0" marR="0" rtl="0" algn="l">
              <a:spcBef>
                <a:spcPts val="0"/>
              </a:spcBef>
              <a:spcAft>
                <a:spcPts val="0"/>
              </a:spcAft>
              <a:buNone/>
            </a:pPr>
            <a:r>
              <a:t/>
            </a:r>
            <a:endParaRPr sz="1800">
              <a:solidFill>
                <a:schemeClr val="dk1"/>
              </a:solidFill>
              <a:latin typeface="Georgia"/>
              <a:ea typeface="Georgia"/>
              <a:cs typeface="Georgia"/>
              <a:sym typeface="Georgia"/>
            </a:endParaRPr>
          </a:p>
          <a:p>
            <a:pPr indent="0" lvl="0" marL="0" rtl="0" algn="l">
              <a:lnSpc>
                <a:spcPct val="115000"/>
              </a:lnSpc>
              <a:spcBef>
                <a:spcPts val="600"/>
              </a:spcBef>
              <a:spcAft>
                <a:spcPts val="0"/>
              </a:spcAft>
              <a:buSzPts val="1100"/>
              <a:buNone/>
            </a:pPr>
            <a:r>
              <a:rPr lang="en" sz="1800">
                <a:latin typeface="Georgia"/>
                <a:ea typeface="Georgia"/>
                <a:cs typeface="Georgia"/>
                <a:sym typeface="Georgia"/>
              </a:rPr>
              <a:t>You can help others in many ways!</a:t>
            </a:r>
            <a:endParaRPr sz="1800">
              <a:latin typeface="Georgia"/>
              <a:ea typeface="Georgia"/>
              <a:cs typeface="Georgia"/>
              <a:sym typeface="Georgia"/>
            </a:endParaRPr>
          </a:p>
          <a:p>
            <a:pPr indent="0" lvl="0" marL="0" marR="0" rtl="0" algn="l">
              <a:spcBef>
                <a:spcPts val="600"/>
              </a:spcBef>
              <a:spcAft>
                <a:spcPts val="0"/>
              </a:spcAft>
              <a:buNone/>
            </a:pPr>
            <a:r>
              <a:t/>
            </a:r>
            <a:endParaRPr sz="1800">
              <a:solidFill>
                <a:schemeClr val="dk1"/>
              </a:solidFill>
              <a:latin typeface="Geo"/>
              <a:ea typeface="Geo"/>
              <a:cs typeface="Geo"/>
              <a:sym typeface="Geo"/>
            </a:endParaRPr>
          </a:p>
        </p:txBody>
      </p:sp>
      <p:pic>
        <p:nvPicPr>
          <p:cNvPr id="311" name="Google Shape;311;p46"/>
          <p:cNvPicPr preferRelativeResize="0"/>
          <p:nvPr/>
        </p:nvPicPr>
        <p:blipFill rotWithShape="1">
          <a:blip r:embed="rId3">
            <a:alphaModFix/>
          </a:blip>
          <a:srcRect b="0" l="0" r="0" t="0"/>
          <a:stretch/>
        </p:blipFill>
        <p:spPr>
          <a:xfrm>
            <a:off x="628449" y="949349"/>
            <a:ext cx="854220" cy="798268"/>
          </a:xfrm>
          <a:prstGeom prst="rect">
            <a:avLst/>
          </a:prstGeom>
          <a:noFill/>
          <a:ln>
            <a:noFill/>
          </a:ln>
        </p:spPr>
      </p:pic>
      <p:sp>
        <p:nvSpPr>
          <p:cNvPr id="312" name="Google Shape;312;p46"/>
          <p:cNvSpPr txBox="1"/>
          <p:nvPr/>
        </p:nvSpPr>
        <p:spPr>
          <a:xfrm>
            <a:off x="5179200" y="1665150"/>
            <a:ext cx="3000000" cy="181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500"/>
              </a:spcBef>
              <a:spcAft>
                <a:spcPts val="0"/>
              </a:spcAft>
              <a:buNone/>
            </a:pPr>
            <a:r>
              <a:rPr lang="en" sz="1800">
                <a:solidFill>
                  <a:srgbClr val="FFFFFF"/>
                </a:solidFill>
                <a:latin typeface="Georgia"/>
                <a:ea typeface="Georgia"/>
                <a:cs typeface="Georgia"/>
                <a:sym typeface="Georgia"/>
              </a:rPr>
              <a:t>Let’s take a few moments to brainstorm some examples of emergencies!</a:t>
            </a:r>
            <a:endParaRPr sz="1800">
              <a:solidFill>
                <a:srgbClr val="FFFFFF"/>
              </a:solidFill>
              <a:latin typeface="Georgia"/>
              <a:ea typeface="Georgia"/>
              <a:cs typeface="Georgia"/>
              <a:sym typeface="Georgia"/>
            </a:endParaRPr>
          </a:p>
          <a:p>
            <a:pPr indent="0" lvl="0" marL="0" rtl="0" algn="ctr">
              <a:lnSpc>
                <a:spcPct val="115000"/>
              </a:lnSpc>
              <a:spcBef>
                <a:spcPts val="600"/>
              </a:spcBef>
              <a:spcAft>
                <a:spcPts val="600"/>
              </a:spcAft>
              <a:buNone/>
            </a:pPr>
            <a:r>
              <a:rPr lang="en" sz="1800">
                <a:solidFill>
                  <a:srgbClr val="FFFFFF"/>
                </a:solidFill>
                <a:latin typeface="Georgia"/>
                <a:ea typeface="Georgia"/>
                <a:cs typeface="Georgia"/>
                <a:sym typeface="Georgia"/>
              </a:rPr>
              <a:t>Put them in the chat or say them out loud!</a:t>
            </a:r>
            <a:endParaRPr sz="1800">
              <a:solidFill>
                <a:srgbClr val="FFFFFF"/>
              </a:solidFill>
              <a:latin typeface="Georgia"/>
              <a:ea typeface="Georgia"/>
              <a:cs typeface="Georgia"/>
              <a:sym typeface="Georg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7"/>
          <p:cNvSpPr/>
          <p:nvPr/>
        </p:nvSpPr>
        <p:spPr>
          <a:xfrm>
            <a:off x="435775" y="355400"/>
            <a:ext cx="3291300" cy="44376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7"/>
          <p:cNvSpPr/>
          <p:nvPr/>
        </p:nvSpPr>
        <p:spPr>
          <a:xfrm>
            <a:off x="3869925" y="2682900"/>
            <a:ext cx="1771800" cy="21078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7"/>
          <p:cNvSpPr/>
          <p:nvPr/>
        </p:nvSpPr>
        <p:spPr>
          <a:xfrm>
            <a:off x="3858325" y="350525"/>
            <a:ext cx="1771800" cy="21927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7"/>
          <p:cNvSpPr txBox="1"/>
          <p:nvPr/>
        </p:nvSpPr>
        <p:spPr>
          <a:xfrm>
            <a:off x="5838663" y="350463"/>
            <a:ext cx="2869568" cy="444246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400"/>
              </a:spcBef>
              <a:spcAft>
                <a:spcPts val="0"/>
              </a:spcAft>
              <a:buClr>
                <a:schemeClr val="dk1"/>
              </a:buClr>
              <a:buSzPts val="1100"/>
              <a:buFont typeface="Arial"/>
              <a:buNone/>
            </a:pPr>
            <a:r>
              <a:rPr lang="en" sz="1800">
                <a:solidFill>
                  <a:schemeClr val="dk1"/>
                </a:solidFill>
                <a:latin typeface="Georgia"/>
                <a:ea typeface="Georgia"/>
                <a:cs typeface="Georgia"/>
                <a:sym typeface="Georgia"/>
              </a:rPr>
              <a:t>Here are a few examples you may or may not have mentioned:</a:t>
            </a:r>
            <a:endParaRPr sz="1800">
              <a:solidFill>
                <a:schemeClr val="dk1"/>
              </a:solidFill>
              <a:latin typeface="Georgia"/>
              <a:ea typeface="Georgia"/>
              <a:cs typeface="Georgia"/>
              <a:sym typeface="Georgia"/>
            </a:endParaRPr>
          </a:p>
          <a:p>
            <a:pPr indent="-342900" lvl="0" marL="457200" rtl="0" algn="l">
              <a:lnSpc>
                <a:spcPct val="115000"/>
              </a:lnSpc>
              <a:spcBef>
                <a:spcPts val="6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Fires, floods, and tornadoes</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Food and clothing insecurity</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Hurt Animals or Animals in need</a:t>
            </a:r>
            <a:endParaRPr sz="1800">
              <a:solidFill>
                <a:schemeClr val="dk1"/>
              </a:solidFill>
              <a:latin typeface="Georgia"/>
              <a:ea typeface="Georgia"/>
              <a:cs typeface="Georgia"/>
              <a:sym typeface="Georgia"/>
            </a:endParaRPr>
          </a:p>
          <a:p>
            <a:pPr indent="0" lvl="0" marL="0" rtl="0" algn="l">
              <a:lnSpc>
                <a:spcPct val="115000"/>
              </a:lnSpc>
              <a:spcBef>
                <a:spcPts val="600"/>
              </a:spcBef>
              <a:spcAft>
                <a:spcPts val="600"/>
              </a:spcAft>
              <a:buClr>
                <a:schemeClr val="dk1"/>
              </a:buClr>
              <a:buSzPts val="1100"/>
              <a:buFont typeface="Arial"/>
              <a:buNone/>
            </a:pPr>
            <a:r>
              <a:rPr lang="en" sz="1800">
                <a:solidFill>
                  <a:schemeClr val="dk1"/>
                </a:solidFill>
                <a:latin typeface="Georgia"/>
                <a:ea typeface="Georgia"/>
                <a:cs typeface="Georgia"/>
                <a:sym typeface="Georgia"/>
              </a:rPr>
              <a:t>On the next slide we’ll talk about ways to help!</a:t>
            </a:r>
            <a:endParaRPr sz="1800">
              <a:solidFill>
                <a:schemeClr val="dk1"/>
              </a:solidFill>
              <a:latin typeface="Georgia"/>
              <a:ea typeface="Georgia"/>
              <a:cs typeface="Georgia"/>
              <a:sym typeface="Georgia"/>
            </a:endParaRPr>
          </a:p>
        </p:txBody>
      </p:sp>
      <p:pic>
        <p:nvPicPr>
          <p:cNvPr id="321" name="Google Shape;321;p47"/>
          <p:cNvPicPr preferRelativeResize="0"/>
          <p:nvPr/>
        </p:nvPicPr>
        <p:blipFill rotWithShape="1">
          <a:blip r:embed="rId3">
            <a:alphaModFix/>
          </a:blip>
          <a:srcRect b="0" l="0" r="0" t="0"/>
          <a:stretch/>
        </p:blipFill>
        <p:spPr>
          <a:xfrm>
            <a:off x="4138332" y="3192479"/>
            <a:ext cx="1234909" cy="1154023"/>
          </a:xfrm>
          <a:prstGeom prst="rect">
            <a:avLst/>
          </a:prstGeom>
          <a:noFill/>
          <a:ln>
            <a:noFill/>
          </a:ln>
        </p:spPr>
      </p:pic>
      <p:sp>
        <p:nvSpPr>
          <p:cNvPr id="322" name="Google Shape;322;p47"/>
          <p:cNvSpPr txBox="1"/>
          <p:nvPr/>
        </p:nvSpPr>
        <p:spPr>
          <a:xfrm>
            <a:off x="579925" y="353000"/>
            <a:ext cx="3003000" cy="4442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800"/>
              </a:spcBef>
              <a:spcAft>
                <a:spcPts val="0"/>
              </a:spcAft>
              <a:buClr>
                <a:schemeClr val="dk1"/>
              </a:buClr>
              <a:buSzPts val="1800"/>
              <a:buFont typeface="Arial"/>
              <a:buNone/>
            </a:pPr>
            <a:r>
              <a:rPr lang="en" sz="3300">
                <a:solidFill>
                  <a:schemeClr val="dk1"/>
                </a:solidFill>
                <a:latin typeface="Georgia"/>
                <a:ea typeface="Georgia"/>
                <a:cs typeface="Georgia"/>
                <a:sym typeface="Georgia"/>
              </a:rPr>
              <a:t>Great job brainstorming!</a:t>
            </a:r>
            <a:endParaRPr sz="3300">
              <a:latin typeface="Georgia"/>
              <a:ea typeface="Georgia"/>
              <a:cs typeface="Georgia"/>
              <a:sym typeface="Georgia"/>
            </a:endParaRPr>
          </a:p>
        </p:txBody>
      </p:sp>
      <p:pic>
        <p:nvPicPr>
          <p:cNvPr id="323" name="Google Shape;323;p47"/>
          <p:cNvPicPr preferRelativeResize="0"/>
          <p:nvPr/>
        </p:nvPicPr>
        <p:blipFill rotWithShape="1">
          <a:blip r:embed="rId4">
            <a:alphaModFix/>
          </a:blip>
          <a:srcRect b="17433" l="11517" r="10290" t="14520"/>
          <a:stretch/>
        </p:blipFill>
        <p:spPr>
          <a:xfrm>
            <a:off x="4165406" y="971957"/>
            <a:ext cx="1234929" cy="94983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8"/>
          <p:cNvSpPr txBox="1"/>
          <p:nvPr/>
        </p:nvSpPr>
        <p:spPr>
          <a:xfrm>
            <a:off x="435900" y="350576"/>
            <a:ext cx="8245200" cy="9273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300"/>
              <a:buFont typeface="Georgia"/>
              <a:buNone/>
            </a:pPr>
            <a:r>
              <a:rPr lang="en" sz="3300">
                <a:solidFill>
                  <a:schemeClr val="dk1"/>
                </a:solidFill>
                <a:latin typeface="Georgia"/>
                <a:ea typeface="Georgia"/>
                <a:cs typeface="Georgia"/>
                <a:sym typeface="Georgia"/>
              </a:rPr>
              <a:t>Ways to help!</a:t>
            </a:r>
            <a:endParaRPr sz="3300">
              <a:solidFill>
                <a:schemeClr val="dk1"/>
              </a:solidFill>
              <a:latin typeface="Georgia"/>
              <a:ea typeface="Georgia"/>
              <a:cs typeface="Georgia"/>
              <a:sym typeface="Georgia"/>
            </a:endParaRPr>
          </a:p>
          <a:p>
            <a:pPr indent="0" lvl="0" marL="0" rtl="0" algn="ctr">
              <a:lnSpc>
                <a:spcPct val="115000"/>
              </a:lnSpc>
              <a:spcBef>
                <a:spcPts val="400"/>
              </a:spcBef>
              <a:spcAft>
                <a:spcPts val="600"/>
              </a:spcAft>
              <a:buClr>
                <a:schemeClr val="dk1"/>
              </a:buClr>
              <a:buSzPts val="1100"/>
              <a:buFont typeface="Arial"/>
              <a:buNone/>
            </a:pPr>
            <a:r>
              <a:rPr lang="en" sz="1500">
                <a:solidFill>
                  <a:schemeClr val="dk1"/>
                </a:solidFill>
                <a:latin typeface="Georgia"/>
                <a:ea typeface="Georgia"/>
                <a:cs typeface="Georgia"/>
                <a:sym typeface="Georgia"/>
              </a:rPr>
              <a:t>What ideas do you have to help people experiencing the emergencies we </a:t>
            </a:r>
            <a:r>
              <a:rPr lang="en" sz="1500">
                <a:solidFill>
                  <a:schemeClr val="dk1"/>
                </a:solidFill>
                <a:latin typeface="Georgia"/>
                <a:ea typeface="Georgia"/>
                <a:cs typeface="Georgia"/>
                <a:sym typeface="Georgia"/>
              </a:rPr>
              <a:t>brainstormed</a:t>
            </a:r>
            <a:r>
              <a:rPr lang="en" sz="1500">
                <a:solidFill>
                  <a:schemeClr val="dk1"/>
                </a:solidFill>
                <a:latin typeface="Georgia"/>
                <a:ea typeface="Georgia"/>
                <a:cs typeface="Georgia"/>
                <a:sym typeface="Georgia"/>
              </a:rPr>
              <a:t>?</a:t>
            </a:r>
            <a:endParaRPr sz="1500">
              <a:solidFill>
                <a:schemeClr val="dk1"/>
              </a:solidFill>
              <a:latin typeface="Georgia"/>
              <a:ea typeface="Georgia"/>
              <a:cs typeface="Georgia"/>
              <a:sym typeface="Georgia"/>
            </a:endParaRPr>
          </a:p>
        </p:txBody>
      </p:sp>
      <p:sp>
        <p:nvSpPr>
          <p:cNvPr id="329" name="Google Shape;329;p48"/>
          <p:cNvSpPr/>
          <p:nvPr/>
        </p:nvSpPr>
        <p:spPr>
          <a:xfrm>
            <a:off x="348450" y="1475375"/>
            <a:ext cx="8420100" cy="10302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8"/>
          <p:cNvSpPr/>
          <p:nvPr/>
        </p:nvSpPr>
        <p:spPr>
          <a:xfrm>
            <a:off x="348450" y="2621167"/>
            <a:ext cx="8420100" cy="10302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8"/>
          <p:cNvSpPr/>
          <p:nvPr/>
        </p:nvSpPr>
        <p:spPr>
          <a:xfrm>
            <a:off x="348450" y="3765512"/>
            <a:ext cx="8420100" cy="10302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8"/>
          <p:cNvSpPr txBox="1"/>
          <p:nvPr/>
        </p:nvSpPr>
        <p:spPr>
          <a:xfrm>
            <a:off x="670800" y="1476850"/>
            <a:ext cx="7775400" cy="10302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400"/>
              </a:spcBef>
              <a:spcAft>
                <a:spcPts val="600"/>
              </a:spcAft>
              <a:buClr>
                <a:schemeClr val="dk1"/>
              </a:buClr>
              <a:buSzPts val="1100"/>
              <a:buFont typeface="Arial"/>
              <a:buNone/>
            </a:pPr>
            <a:r>
              <a:rPr b="1" lang="en">
                <a:solidFill>
                  <a:srgbClr val="FFFFFF"/>
                </a:solidFill>
                <a:latin typeface="Georgia"/>
                <a:ea typeface="Georgia"/>
                <a:cs typeface="Georgia"/>
                <a:sym typeface="Georgia"/>
              </a:rPr>
              <a:t>Fires, floods, and tornadoes </a:t>
            </a:r>
            <a:r>
              <a:rPr lang="en">
                <a:solidFill>
                  <a:srgbClr val="FFFFFF"/>
                </a:solidFill>
                <a:latin typeface="Georgia"/>
                <a:ea typeface="Georgia"/>
                <a:cs typeface="Georgia"/>
                <a:sym typeface="Georgia"/>
              </a:rPr>
              <a:t>– call 911, help pick up afterwards, research for other ways to help.</a:t>
            </a:r>
            <a:endParaRPr sz="1100">
              <a:solidFill>
                <a:srgbClr val="FFFFFF"/>
              </a:solidFill>
              <a:latin typeface="Georgia"/>
              <a:ea typeface="Georgia"/>
              <a:cs typeface="Georgia"/>
              <a:sym typeface="Georgia"/>
            </a:endParaRPr>
          </a:p>
        </p:txBody>
      </p:sp>
      <p:sp>
        <p:nvSpPr>
          <p:cNvPr id="333" name="Google Shape;333;p48"/>
          <p:cNvSpPr txBox="1"/>
          <p:nvPr/>
        </p:nvSpPr>
        <p:spPr>
          <a:xfrm>
            <a:off x="670850" y="2621175"/>
            <a:ext cx="7775400" cy="10302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400"/>
              </a:spcBef>
              <a:spcAft>
                <a:spcPts val="600"/>
              </a:spcAft>
              <a:buClr>
                <a:schemeClr val="dk1"/>
              </a:buClr>
              <a:buSzPts val="1100"/>
              <a:buFont typeface="Arial"/>
              <a:buNone/>
            </a:pPr>
            <a:r>
              <a:rPr b="1" lang="en">
                <a:solidFill>
                  <a:schemeClr val="dk1"/>
                </a:solidFill>
                <a:latin typeface="Georgia"/>
                <a:ea typeface="Georgia"/>
                <a:cs typeface="Georgia"/>
                <a:sym typeface="Georgia"/>
              </a:rPr>
              <a:t>Food and Clothing Insecurity </a:t>
            </a:r>
            <a:r>
              <a:rPr lang="en">
                <a:solidFill>
                  <a:schemeClr val="dk1"/>
                </a:solidFill>
                <a:latin typeface="Georgia"/>
                <a:ea typeface="Georgia"/>
                <a:cs typeface="Georgia"/>
                <a:sym typeface="Georgia"/>
              </a:rPr>
              <a:t>– Donate canned goods or gently used clothing, organize a clothing or food drive, learn and share what organizations your community has that can help.</a:t>
            </a:r>
            <a:endParaRPr>
              <a:solidFill>
                <a:schemeClr val="dk1"/>
              </a:solidFill>
              <a:latin typeface="Georgia"/>
              <a:ea typeface="Georgia"/>
              <a:cs typeface="Georgia"/>
              <a:sym typeface="Georgia"/>
            </a:endParaRPr>
          </a:p>
        </p:txBody>
      </p:sp>
      <p:sp>
        <p:nvSpPr>
          <p:cNvPr id="334" name="Google Shape;334;p48"/>
          <p:cNvSpPr txBox="1"/>
          <p:nvPr/>
        </p:nvSpPr>
        <p:spPr>
          <a:xfrm>
            <a:off x="687375" y="3765525"/>
            <a:ext cx="7758900" cy="1030200"/>
          </a:xfrm>
          <a:prstGeom prst="rect">
            <a:avLst/>
          </a:prstGeom>
          <a:noFill/>
          <a:ln>
            <a:noFill/>
          </a:ln>
        </p:spPr>
        <p:txBody>
          <a:bodyPr anchorCtr="0" anchor="ctr" bIns="34275" lIns="68575" spcFirstLastPara="1" rIns="68575" wrap="square" tIns="34275">
            <a:normAutofit/>
          </a:bodyPr>
          <a:lstStyle/>
          <a:p>
            <a:pPr indent="0" lvl="0" marL="0" rtl="0" algn="l">
              <a:lnSpc>
                <a:spcPct val="115000"/>
              </a:lnSpc>
              <a:spcBef>
                <a:spcPts val="400"/>
              </a:spcBef>
              <a:spcAft>
                <a:spcPts val="600"/>
              </a:spcAft>
              <a:buClr>
                <a:schemeClr val="dk1"/>
              </a:buClr>
              <a:buSzPts val="1100"/>
              <a:buFont typeface="Arial"/>
              <a:buNone/>
            </a:pPr>
            <a:r>
              <a:rPr b="1" lang="en">
                <a:solidFill>
                  <a:srgbClr val="FFFFFF"/>
                </a:solidFill>
                <a:latin typeface="Georgia"/>
                <a:ea typeface="Georgia"/>
                <a:cs typeface="Georgia"/>
                <a:sym typeface="Georgia"/>
              </a:rPr>
              <a:t>Hurt Animals or Animals in Need </a:t>
            </a:r>
            <a:r>
              <a:rPr lang="en">
                <a:solidFill>
                  <a:srgbClr val="FFFFFF"/>
                </a:solidFill>
                <a:latin typeface="Georgia"/>
                <a:ea typeface="Georgia"/>
                <a:cs typeface="Georgia"/>
                <a:sym typeface="Georgia"/>
              </a:rPr>
              <a:t>– Donate money or food to shelters or organizations that help endangered species, make or donate blankets and toys to your local shelter, or to adopt a pet rather than buy one from a breeder.</a:t>
            </a:r>
            <a:endParaRPr>
              <a:solidFill>
                <a:srgbClr val="FFFFFF"/>
              </a:solidFill>
              <a:latin typeface="Georgia"/>
              <a:ea typeface="Georgia"/>
              <a:cs typeface="Georgia"/>
              <a:sym typeface="Georgi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9"/>
          <p:cNvSpPr/>
          <p:nvPr/>
        </p:nvSpPr>
        <p:spPr>
          <a:xfrm>
            <a:off x="361950" y="350450"/>
            <a:ext cx="3365100" cy="44424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9"/>
          <p:cNvSpPr txBox="1"/>
          <p:nvPr/>
        </p:nvSpPr>
        <p:spPr>
          <a:xfrm>
            <a:off x="3858360" y="350463"/>
            <a:ext cx="4849871" cy="444246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000"/>
              <a:buFont typeface="Arial"/>
              <a:buNone/>
            </a:pPr>
            <a:r>
              <a:rPr lang="en" sz="3300">
                <a:solidFill>
                  <a:schemeClr val="dk1"/>
                </a:solidFill>
                <a:latin typeface="Georgia"/>
                <a:ea typeface="Georgia"/>
                <a:cs typeface="Georgia"/>
                <a:sym typeface="Georgia"/>
              </a:rPr>
              <a:t>Let’s do some research…</a:t>
            </a:r>
            <a:endParaRPr sz="3300">
              <a:solidFill>
                <a:schemeClr val="dk1"/>
              </a:solidFill>
              <a:latin typeface="Georgia"/>
              <a:ea typeface="Georgia"/>
              <a:cs typeface="Georgia"/>
              <a:sym typeface="Georgia"/>
            </a:endParaRPr>
          </a:p>
          <a:p>
            <a:pPr indent="0" lvl="0" marL="0" marR="0" rtl="0" algn="l">
              <a:lnSpc>
                <a:spcPct val="90000"/>
              </a:lnSpc>
              <a:spcBef>
                <a:spcPts val="0"/>
              </a:spcBef>
              <a:spcAft>
                <a:spcPts val="0"/>
              </a:spcAft>
              <a:buClr>
                <a:schemeClr val="dk1"/>
              </a:buClr>
              <a:buSzPts val="3000"/>
              <a:buFont typeface="Arial"/>
              <a:buNone/>
            </a:pPr>
            <a:r>
              <a:t/>
            </a:r>
            <a:endParaRPr>
              <a:solidFill>
                <a:schemeClr val="dk1"/>
              </a:solidFill>
              <a:latin typeface="Georgia"/>
              <a:ea typeface="Georgia"/>
              <a:cs typeface="Georgia"/>
              <a:sym typeface="Georgia"/>
            </a:endParaRPr>
          </a:p>
          <a:p>
            <a:pPr indent="0" lvl="0" marL="0" marR="0" rtl="0" algn="l">
              <a:lnSpc>
                <a:spcPct val="90000"/>
              </a:lnSpc>
              <a:spcBef>
                <a:spcPts val="0"/>
              </a:spcBef>
              <a:spcAft>
                <a:spcPts val="0"/>
              </a:spcAft>
              <a:buClr>
                <a:schemeClr val="dk1"/>
              </a:buClr>
              <a:buSzPts val="3000"/>
              <a:buFont typeface="Arial"/>
              <a:buNone/>
            </a:pPr>
            <a:r>
              <a:rPr b="1" lang="en" sz="1800">
                <a:solidFill>
                  <a:schemeClr val="dk1"/>
                </a:solidFill>
                <a:latin typeface="Georgia"/>
                <a:ea typeface="Georgia"/>
                <a:cs typeface="Georgia"/>
                <a:sym typeface="Georgia"/>
              </a:rPr>
              <a:t>With the help of an adult.</a:t>
            </a:r>
            <a:endParaRPr b="1" sz="1800">
              <a:latin typeface="Georgia"/>
              <a:ea typeface="Georgia"/>
              <a:cs typeface="Georgia"/>
              <a:sym typeface="Georgia"/>
            </a:endParaRPr>
          </a:p>
          <a:p>
            <a:pPr indent="-317500" lvl="0" marL="457200" rtl="0" algn="l">
              <a:lnSpc>
                <a:spcPct val="115000"/>
              </a:lnSpc>
              <a:spcBef>
                <a:spcPts val="400"/>
              </a:spcBef>
              <a:spcAft>
                <a:spcPts val="0"/>
              </a:spcAft>
              <a:buClr>
                <a:schemeClr val="dk1"/>
              </a:buClr>
              <a:buSzPts val="1400"/>
              <a:buFont typeface="Georgia"/>
              <a:buChar char="●"/>
            </a:pPr>
            <a:r>
              <a:rPr lang="en">
                <a:solidFill>
                  <a:schemeClr val="dk1"/>
                </a:solidFill>
                <a:latin typeface="Georgia"/>
                <a:ea typeface="Georgia"/>
                <a:cs typeface="Georgia"/>
                <a:sym typeface="Georgia"/>
              </a:rPr>
              <a:t>With a guardian, research how you can help individuals and animals who are in a state of emergency.</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Spend some time looking for locations near you where individuals can buy 2</a:t>
            </a:r>
            <a:r>
              <a:rPr baseline="30000" lang="en">
                <a:solidFill>
                  <a:schemeClr val="dk1"/>
                </a:solidFill>
                <a:latin typeface="Georgia"/>
                <a:ea typeface="Georgia"/>
                <a:cs typeface="Georgia"/>
                <a:sym typeface="Georgia"/>
              </a:rPr>
              <a:t>nd</a:t>
            </a:r>
            <a:r>
              <a:rPr lang="en">
                <a:solidFill>
                  <a:schemeClr val="dk1"/>
                </a:solidFill>
                <a:latin typeface="Georgia"/>
                <a:ea typeface="Georgia"/>
                <a:cs typeface="Georgia"/>
                <a:sym typeface="Georgia"/>
              </a:rPr>
              <a:t> hand clothing and share with others!</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With your troop, brainstorm how you can use your cookie money to make a difference!</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Ask organizations in your area what they need.</a:t>
            </a:r>
            <a:endParaRPr>
              <a:solidFill>
                <a:schemeClr val="dk1"/>
              </a:solidFill>
              <a:latin typeface="Georgia"/>
              <a:ea typeface="Georgia"/>
              <a:cs typeface="Georgia"/>
              <a:sym typeface="Georgia"/>
            </a:endParaRPr>
          </a:p>
        </p:txBody>
      </p:sp>
      <p:pic>
        <p:nvPicPr>
          <p:cNvPr id="341" name="Google Shape;341;p49"/>
          <p:cNvPicPr preferRelativeResize="0"/>
          <p:nvPr/>
        </p:nvPicPr>
        <p:blipFill rotWithShape="1">
          <a:blip r:embed="rId3">
            <a:alphaModFix/>
          </a:blip>
          <a:srcRect b="17433" l="11517" r="10290" t="14520"/>
          <a:stretch/>
        </p:blipFill>
        <p:spPr>
          <a:xfrm>
            <a:off x="881425" y="1600863"/>
            <a:ext cx="2326172" cy="17891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0"/>
          <p:cNvSpPr/>
          <p:nvPr/>
        </p:nvSpPr>
        <p:spPr>
          <a:xfrm>
            <a:off x="2368900" y="315175"/>
            <a:ext cx="6413100" cy="12057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50"/>
          <p:cNvSpPr/>
          <p:nvPr/>
        </p:nvSpPr>
        <p:spPr>
          <a:xfrm>
            <a:off x="361950" y="1645875"/>
            <a:ext cx="3457500" cy="31470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50"/>
          <p:cNvSpPr txBox="1"/>
          <p:nvPr/>
        </p:nvSpPr>
        <p:spPr>
          <a:xfrm>
            <a:off x="2482372" y="415150"/>
            <a:ext cx="6124800" cy="10782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rgia"/>
              <a:buNone/>
            </a:pPr>
            <a:r>
              <a:rPr lang="en" sz="3300">
                <a:solidFill>
                  <a:schemeClr val="lt1"/>
                </a:solidFill>
                <a:latin typeface="Georgia"/>
                <a:ea typeface="Georgia"/>
                <a:cs typeface="Georgia"/>
                <a:sym typeface="Georgia"/>
              </a:rPr>
              <a:t>Time to make a donation box!</a:t>
            </a:r>
            <a:endParaRPr sz="1100"/>
          </a:p>
        </p:txBody>
      </p:sp>
      <p:sp>
        <p:nvSpPr>
          <p:cNvPr id="349" name="Google Shape;349;p50"/>
          <p:cNvSpPr txBox="1"/>
          <p:nvPr>
            <p:ph idx="1" type="body"/>
          </p:nvPr>
        </p:nvSpPr>
        <p:spPr>
          <a:xfrm>
            <a:off x="4067175" y="1790700"/>
            <a:ext cx="4438800" cy="30021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500"/>
              </a:spcBef>
              <a:spcAft>
                <a:spcPts val="0"/>
              </a:spcAft>
              <a:buClr>
                <a:schemeClr val="dk1"/>
              </a:buClr>
              <a:buSzPts val="1100"/>
              <a:buFont typeface="Arial"/>
              <a:buNone/>
            </a:pPr>
            <a:r>
              <a:rPr b="1" lang="en" sz="1800"/>
              <a:t>Supplies needed:</a:t>
            </a:r>
            <a:endParaRPr b="1" sz="1800"/>
          </a:p>
          <a:p>
            <a:pPr indent="-317500" lvl="0" marL="457200" rtl="0" algn="l">
              <a:lnSpc>
                <a:spcPct val="115000"/>
              </a:lnSpc>
              <a:spcBef>
                <a:spcPts val="600"/>
              </a:spcBef>
              <a:spcAft>
                <a:spcPts val="0"/>
              </a:spcAft>
              <a:buSzPts val="1400"/>
              <a:buChar char="•"/>
            </a:pPr>
            <a:r>
              <a:rPr lang="en" sz="1400"/>
              <a:t>Paper</a:t>
            </a:r>
            <a:endParaRPr sz="1400"/>
          </a:p>
          <a:p>
            <a:pPr indent="-317500" lvl="0" marL="457200" rtl="0" algn="l">
              <a:lnSpc>
                <a:spcPct val="115000"/>
              </a:lnSpc>
              <a:spcBef>
                <a:spcPts val="0"/>
              </a:spcBef>
              <a:spcAft>
                <a:spcPts val="0"/>
              </a:spcAft>
              <a:buSzPts val="1400"/>
              <a:buChar char="•"/>
            </a:pPr>
            <a:r>
              <a:rPr lang="en" sz="1400"/>
              <a:t>Markers or other coloring utensils</a:t>
            </a:r>
            <a:endParaRPr sz="1400"/>
          </a:p>
          <a:p>
            <a:pPr indent="-317500" lvl="0" marL="457200" rtl="0" algn="l">
              <a:lnSpc>
                <a:spcPct val="115000"/>
              </a:lnSpc>
              <a:spcBef>
                <a:spcPts val="0"/>
              </a:spcBef>
              <a:spcAft>
                <a:spcPts val="0"/>
              </a:spcAft>
              <a:buSzPts val="1400"/>
              <a:buChar char="•"/>
            </a:pPr>
            <a:r>
              <a:rPr lang="en" sz="1400"/>
              <a:t>Tape or Glue</a:t>
            </a:r>
            <a:endParaRPr sz="1400"/>
          </a:p>
          <a:p>
            <a:pPr indent="-317500" lvl="0" marL="457200" rtl="0" algn="l">
              <a:lnSpc>
                <a:spcPct val="115000"/>
              </a:lnSpc>
              <a:spcBef>
                <a:spcPts val="0"/>
              </a:spcBef>
              <a:spcAft>
                <a:spcPts val="0"/>
              </a:spcAft>
              <a:buSzPts val="1400"/>
              <a:buChar char="•"/>
            </a:pPr>
            <a:r>
              <a:rPr lang="en" sz="1400"/>
              <a:t>Large empty box or garbage bag (shoebox, cereal or other bigger food box, shipping box, tote etc.)</a:t>
            </a:r>
            <a:endParaRPr sz="1400"/>
          </a:p>
          <a:p>
            <a:pPr indent="0" lvl="0" marL="317500" rtl="0" algn="l">
              <a:lnSpc>
                <a:spcPct val="115000"/>
              </a:lnSpc>
              <a:spcBef>
                <a:spcPts val="600"/>
              </a:spcBef>
              <a:spcAft>
                <a:spcPts val="0"/>
              </a:spcAft>
              <a:buNone/>
            </a:pPr>
            <a:r>
              <a:rPr lang="en" sz="1400"/>
              <a:t>Once supplies are gathered, let’s decorate them!</a:t>
            </a:r>
            <a:endParaRPr sz="1400"/>
          </a:p>
          <a:p>
            <a:pPr indent="0" lvl="0" marL="317500" rtl="0" algn="l">
              <a:lnSpc>
                <a:spcPct val="115000"/>
              </a:lnSpc>
              <a:spcBef>
                <a:spcPts val="600"/>
              </a:spcBef>
              <a:spcAft>
                <a:spcPts val="0"/>
              </a:spcAft>
              <a:buNone/>
            </a:pPr>
            <a:r>
              <a:t/>
            </a:r>
            <a:endParaRPr sz="800"/>
          </a:p>
          <a:p>
            <a:pPr indent="0" lvl="0" marL="317500" rtl="0" algn="l">
              <a:lnSpc>
                <a:spcPct val="115000"/>
              </a:lnSpc>
              <a:spcBef>
                <a:spcPts val="600"/>
              </a:spcBef>
              <a:spcAft>
                <a:spcPts val="600"/>
              </a:spcAft>
              <a:buNone/>
            </a:pPr>
            <a:r>
              <a:rPr lang="en" sz="1400"/>
              <a:t>While working on the donation box, let’s have the think and act conversation on the next slide!</a:t>
            </a:r>
            <a:endParaRPr sz="1400"/>
          </a:p>
        </p:txBody>
      </p:sp>
      <p:pic>
        <p:nvPicPr>
          <p:cNvPr id="350" name="Google Shape;350;p50"/>
          <p:cNvPicPr preferRelativeResize="0"/>
          <p:nvPr/>
        </p:nvPicPr>
        <p:blipFill>
          <a:blip r:embed="rId3">
            <a:alphaModFix/>
          </a:blip>
          <a:stretch>
            <a:fillRect/>
          </a:stretch>
        </p:blipFill>
        <p:spPr>
          <a:xfrm>
            <a:off x="428112" y="2295349"/>
            <a:ext cx="3325175" cy="2497450"/>
          </a:xfrm>
          <a:prstGeom prst="rect">
            <a:avLst/>
          </a:prstGeom>
          <a:noFill/>
          <a:ln>
            <a:noFill/>
          </a:ln>
        </p:spPr>
      </p:pic>
      <p:pic>
        <p:nvPicPr>
          <p:cNvPr id="351" name="Google Shape;351;p50"/>
          <p:cNvPicPr preferRelativeResize="0"/>
          <p:nvPr/>
        </p:nvPicPr>
        <p:blipFill>
          <a:blip r:embed="rId4">
            <a:alphaModFix/>
          </a:blip>
          <a:stretch>
            <a:fillRect/>
          </a:stretch>
        </p:blipFill>
        <p:spPr>
          <a:xfrm>
            <a:off x="361950" y="315175"/>
            <a:ext cx="1838125" cy="12057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1"/>
          <p:cNvSpPr/>
          <p:nvPr/>
        </p:nvSpPr>
        <p:spPr>
          <a:xfrm>
            <a:off x="361950" y="315175"/>
            <a:ext cx="8420100" cy="12057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1"/>
          <p:cNvSpPr/>
          <p:nvPr/>
        </p:nvSpPr>
        <p:spPr>
          <a:xfrm>
            <a:off x="361950" y="1645875"/>
            <a:ext cx="8420100" cy="3147000"/>
          </a:xfrm>
          <a:prstGeom prst="rect">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51"/>
          <p:cNvSpPr txBox="1"/>
          <p:nvPr/>
        </p:nvSpPr>
        <p:spPr>
          <a:xfrm>
            <a:off x="361952" y="415142"/>
            <a:ext cx="8245200" cy="10782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rgia"/>
              <a:buNone/>
            </a:pPr>
            <a:r>
              <a:rPr lang="en" sz="3300">
                <a:solidFill>
                  <a:schemeClr val="lt1"/>
                </a:solidFill>
                <a:latin typeface="Georgia"/>
                <a:ea typeface="Georgia"/>
                <a:cs typeface="Georgia"/>
                <a:sym typeface="Georgia"/>
              </a:rPr>
              <a:t>Think - and - Act like a philanthropist</a:t>
            </a:r>
            <a:endParaRPr sz="1100"/>
          </a:p>
        </p:txBody>
      </p:sp>
      <p:sp>
        <p:nvSpPr>
          <p:cNvPr id="359" name="Google Shape;359;p51"/>
          <p:cNvSpPr txBox="1"/>
          <p:nvPr/>
        </p:nvSpPr>
        <p:spPr>
          <a:xfrm>
            <a:off x="665475" y="1981200"/>
            <a:ext cx="7834800" cy="240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400"/>
              </a:spcBef>
              <a:spcAft>
                <a:spcPts val="0"/>
              </a:spcAft>
              <a:buNone/>
            </a:pPr>
            <a:r>
              <a:rPr lang="en">
                <a:solidFill>
                  <a:schemeClr val="dk1"/>
                </a:solidFill>
                <a:latin typeface="Georgia"/>
                <a:ea typeface="Georgia"/>
                <a:cs typeface="Georgia"/>
                <a:sym typeface="Georgia"/>
              </a:rPr>
              <a:t>Let’s take some time and either split into break out rooms or in the large group and think about some organizations in our area to bring our donation box to!</a:t>
            </a:r>
            <a:endParaRPr>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t/>
            </a:r>
            <a:endParaRPr sz="100">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rPr b="1" lang="en">
                <a:solidFill>
                  <a:schemeClr val="dk1"/>
                </a:solidFill>
                <a:latin typeface="Georgia"/>
                <a:ea typeface="Georgia"/>
                <a:cs typeface="Georgia"/>
                <a:sym typeface="Georgia"/>
              </a:rPr>
              <a:t>Some questions to consider:</a:t>
            </a:r>
            <a:endParaRPr b="1">
              <a:solidFill>
                <a:schemeClr val="dk1"/>
              </a:solidFill>
              <a:latin typeface="Georgia"/>
              <a:ea typeface="Georgia"/>
              <a:cs typeface="Georgia"/>
              <a:sym typeface="Georgia"/>
            </a:endParaRPr>
          </a:p>
          <a:p>
            <a:pPr indent="-317500" lvl="0" marL="457200" rtl="0" algn="l">
              <a:lnSpc>
                <a:spcPct val="115000"/>
              </a:lnSpc>
              <a:spcBef>
                <a:spcPts val="600"/>
              </a:spcBef>
              <a:spcAft>
                <a:spcPts val="0"/>
              </a:spcAft>
              <a:buClr>
                <a:schemeClr val="dk1"/>
              </a:buClr>
              <a:buSzPts val="1400"/>
              <a:buFont typeface="Georgia"/>
              <a:buChar char="●"/>
            </a:pPr>
            <a:r>
              <a:rPr lang="en">
                <a:solidFill>
                  <a:schemeClr val="dk1"/>
                </a:solidFill>
                <a:latin typeface="Georgia"/>
                <a:ea typeface="Georgia"/>
                <a:cs typeface="Georgia"/>
                <a:sym typeface="Georgia"/>
              </a:rPr>
              <a:t>What cause do you want to support? Some causes are fighting hunger, emergency preparedness, or making sure people have the clothing they need!</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How are you able to help and want to help? Will you collect money or items? Your own money and items or will you collect from other people?</a:t>
            </a:r>
            <a:endParaRPr>
              <a:solidFill>
                <a:schemeClr val="dk1"/>
              </a:solidFill>
              <a:latin typeface="Georgia"/>
              <a:ea typeface="Georgia"/>
              <a:cs typeface="Georgia"/>
              <a:sym typeface="Georgia"/>
            </a:endParaRPr>
          </a:p>
          <a:p>
            <a:pPr indent="-317500" lvl="0" marL="457200" rtl="0" algn="l">
              <a:lnSpc>
                <a:spcPct val="115000"/>
              </a:lnSpc>
              <a:spcBef>
                <a:spcPts val="0"/>
              </a:spcBef>
              <a:spcAft>
                <a:spcPts val="0"/>
              </a:spcAft>
              <a:buClr>
                <a:schemeClr val="dk1"/>
              </a:buClr>
              <a:buSzPts val="1400"/>
              <a:buFont typeface="Georgia"/>
              <a:buChar char="●"/>
            </a:pPr>
            <a:r>
              <a:rPr lang="en">
                <a:solidFill>
                  <a:schemeClr val="dk1"/>
                </a:solidFill>
                <a:latin typeface="Georgia"/>
                <a:ea typeface="Georgia"/>
                <a:cs typeface="Georgia"/>
                <a:sym typeface="Georgia"/>
              </a:rPr>
              <a:t>How will you take out your plan? Cookie money? Donate lightly used items? </a:t>
            </a:r>
            <a:endParaRPr>
              <a:solidFill>
                <a:schemeClr val="dk1"/>
              </a:solidFill>
              <a:latin typeface="Georgia"/>
              <a:ea typeface="Georgia"/>
              <a:cs typeface="Georgia"/>
              <a:sym typeface="Georgi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2"/>
          <p:cNvSpPr/>
          <p:nvPr/>
        </p:nvSpPr>
        <p:spPr>
          <a:xfrm>
            <a:off x="361950" y="315175"/>
            <a:ext cx="8420100" cy="12057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52"/>
          <p:cNvSpPr/>
          <p:nvPr/>
        </p:nvSpPr>
        <p:spPr>
          <a:xfrm>
            <a:off x="361950" y="1645875"/>
            <a:ext cx="3457500" cy="31470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52"/>
          <p:cNvSpPr txBox="1"/>
          <p:nvPr/>
        </p:nvSpPr>
        <p:spPr>
          <a:xfrm>
            <a:off x="361951" y="415150"/>
            <a:ext cx="8245200" cy="10782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rgia"/>
              <a:buNone/>
            </a:pPr>
            <a:r>
              <a:rPr lang="en" sz="3300">
                <a:solidFill>
                  <a:schemeClr val="lt1"/>
                </a:solidFill>
                <a:latin typeface="Georgia"/>
                <a:ea typeface="Georgia"/>
                <a:cs typeface="Georgia"/>
                <a:sym typeface="Georgia"/>
              </a:rPr>
              <a:t>Add items to your donation box</a:t>
            </a:r>
            <a:endParaRPr sz="1100"/>
          </a:p>
        </p:txBody>
      </p:sp>
      <p:sp>
        <p:nvSpPr>
          <p:cNvPr id="367" name="Google Shape;367;p52"/>
          <p:cNvSpPr txBox="1"/>
          <p:nvPr>
            <p:ph idx="1" type="body"/>
          </p:nvPr>
        </p:nvSpPr>
        <p:spPr>
          <a:xfrm>
            <a:off x="4067175" y="1790700"/>
            <a:ext cx="4438800" cy="2849100"/>
          </a:xfrm>
          <a:prstGeom prst="rect">
            <a:avLst/>
          </a:prstGeom>
          <a:noFill/>
          <a:ln>
            <a:noFill/>
          </a:ln>
        </p:spPr>
        <p:txBody>
          <a:bodyPr anchorCtr="0" anchor="ctr" bIns="34275" lIns="68575" spcFirstLastPara="1" rIns="68575" wrap="square" tIns="34275">
            <a:noAutofit/>
          </a:bodyPr>
          <a:lstStyle/>
          <a:p>
            <a:pPr indent="0" lvl="0" marL="0" rtl="0" algn="l">
              <a:lnSpc>
                <a:spcPct val="115000"/>
              </a:lnSpc>
              <a:spcBef>
                <a:spcPts val="600"/>
              </a:spcBef>
              <a:spcAft>
                <a:spcPts val="0"/>
              </a:spcAft>
              <a:buNone/>
            </a:pPr>
            <a:r>
              <a:rPr lang="en" sz="1800"/>
              <a:t>Continue to be a philanthropist by adding items to your donation box! When it’s full, research organizations in your area, and donate it!</a:t>
            </a:r>
            <a:endParaRPr sz="1800"/>
          </a:p>
          <a:p>
            <a:pPr indent="0" lvl="0" marL="0" rtl="0" algn="l">
              <a:lnSpc>
                <a:spcPct val="115000"/>
              </a:lnSpc>
              <a:spcBef>
                <a:spcPts val="600"/>
              </a:spcBef>
              <a:spcAft>
                <a:spcPts val="0"/>
              </a:spcAft>
              <a:buNone/>
            </a:pPr>
            <a:r>
              <a:t/>
            </a:r>
            <a:endParaRPr sz="900">
              <a:solidFill>
                <a:srgbClr val="B85399"/>
              </a:solidFill>
            </a:endParaRPr>
          </a:p>
          <a:p>
            <a:pPr indent="0" lvl="0" marL="0" rtl="0" algn="l">
              <a:lnSpc>
                <a:spcPct val="115000"/>
              </a:lnSpc>
              <a:spcBef>
                <a:spcPts val="600"/>
              </a:spcBef>
              <a:spcAft>
                <a:spcPts val="600"/>
              </a:spcAft>
              <a:buNone/>
            </a:pPr>
            <a:r>
              <a:rPr lang="en" sz="1800"/>
              <a:t>Continue looking and asking for other ways you can help your community!</a:t>
            </a:r>
            <a:endParaRPr b="1" sz="1800"/>
          </a:p>
        </p:txBody>
      </p:sp>
      <p:pic>
        <p:nvPicPr>
          <p:cNvPr id="368" name="Google Shape;368;p52"/>
          <p:cNvPicPr preferRelativeResize="0"/>
          <p:nvPr/>
        </p:nvPicPr>
        <p:blipFill>
          <a:blip r:embed="rId3">
            <a:alphaModFix/>
          </a:blip>
          <a:stretch>
            <a:fillRect/>
          </a:stretch>
        </p:blipFill>
        <p:spPr>
          <a:xfrm>
            <a:off x="428112" y="2295349"/>
            <a:ext cx="3325175" cy="24974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3"/>
          <p:cNvSpPr/>
          <p:nvPr/>
        </p:nvSpPr>
        <p:spPr>
          <a:xfrm>
            <a:off x="378550" y="345750"/>
            <a:ext cx="2706600" cy="3130200"/>
          </a:xfrm>
          <a:prstGeom prst="rect">
            <a:avLst/>
          </a:prstGeom>
          <a:solidFill>
            <a:srgbClr val="AF0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53"/>
          <p:cNvSpPr/>
          <p:nvPr/>
        </p:nvSpPr>
        <p:spPr>
          <a:xfrm>
            <a:off x="3218675" y="350550"/>
            <a:ext cx="2706600" cy="3130200"/>
          </a:xfrm>
          <a:prstGeom prst="rect">
            <a:avLst/>
          </a:prstGeom>
          <a:solidFill>
            <a:srgbClr val="763A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53"/>
          <p:cNvSpPr/>
          <p:nvPr/>
        </p:nvSpPr>
        <p:spPr>
          <a:xfrm>
            <a:off x="6058675" y="350550"/>
            <a:ext cx="2706600" cy="3130200"/>
          </a:xfrm>
          <a:prstGeom prst="rect">
            <a:avLst/>
          </a:prstGeom>
          <a:solidFill>
            <a:srgbClr val="D5F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53"/>
          <p:cNvSpPr txBox="1"/>
          <p:nvPr/>
        </p:nvSpPr>
        <p:spPr>
          <a:xfrm>
            <a:off x="378550" y="3499998"/>
            <a:ext cx="8386800" cy="1297800"/>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Congrats, your have earned your </a:t>
            </a:r>
            <a:r>
              <a:rPr lang="en" sz="3600">
                <a:solidFill>
                  <a:schemeClr val="dk1"/>
                </a:solidFill>
                <a:latin typeface="Georgia"/>
                <a:ea typeface="Georgia"/>
                <a:cs typeface="Georgia"/>
                <a:sym typeface="Georgia"/>
              </a:rPr>
              <a:t>Brownie Philanthropist Badge!</a:t>
            </a:r>
            <a:endParaRPr sz="1100">
              <a:latin typeface="Georgia"/>
              <a:ea typeface="Georgia"/>
              <a:cs typeface="Georgia"/>
              <a:sym typeface="Georgia"/>
            </a:endParaRPr>
          </a:p>
        </p:txBody>
      </p:sp>
      <p:pic>
        <p:nvPicPr>
          <p:cNvPr id="377" name="Google Shape;377;p53"/>
          <p:cNvPicPr preferRelativeResize="0"/>
          <p:nvPr/>
        </p:nvPicPr>
        <p:blipFill rotWithShape="1">
          <a:blip r:embed="rId3">
            <a:alphaModFix/>
          </a:blip>
          <a:srcRect b="0" l="0" r="0" t="0"/>
          <a:stretch/>
        </p:blipFill>
        <p:spPr>
          <a:xfrm>
            <a:off x="3483616" y="903377"/>
            <a:ext cx="2176770" cy="2034187"/>
          </a:xfrm>
          <a:prstGeom prst="rect">
            <a:avLst/>
          </a:prstGeom>
          <a:noFill/>
          <a:ln>
            <a:noFill/>
          </a:ln>
        </p:spPr>
      </p:pic>
      <p:pic>
        <p:nvPicPr>
          <p:cNvPr id="378" name="Google Shape;378;p53"/>
          <p:cNvPicPr preferRelativeResize="0"/>
          <p:nvPr/>
        </p:nvPicPr>
        <p:blipFill rotWithShape="1">
          <a:blip r:embed="rId4">
            <a:alphaModFix/>
          </a:blip>
          <a:srcRect b="17433" l="11517" r="10290" t="14520"/>
          <a:stretch/>
        </p:blipFill>
        <p:spPr>
          <a:xfrm>
            <a:off x="6248900" y="950450"/>
            <a:ext cx="2326172" cy="1789180"/>
          </a:xfrm>
          <a:prstGeom prst="rect">
            <a:avLst/>
          </a:prstGeom>
          <a:noFill/>
          <a:ln>
            <a:noFill/>
          </a:ln>
        </p:spPr>
      </p:pic>
      <p:sp>
        <p:nvSpPr>
          <p:cNvPr id="379" name="Google Shape;379;p53"/>
          <p:cNvSpPr/>
          <p:nvPr/>
        </p:nvSpPr>
        <p:spPr>
          <a:xfrm>
            <a:off x="568850" y="950450"/>
            <a:ext cx="2326200" cy="1712700"/>
          </a:xfrm>
          <a:prstGeom prst="triangle">
            <a:avLst>
              <a:gd fmla="val 49554" name="adj"/>
            </a:avLst>
          </a:prstGeom>
          <a:solidFill>
            <a:srgbClr val="FCB8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30">
      <a:dk1>
        <a:srgbClr val="000000"/>
      </a:dk1>
      <a:lt1>
        <a:srgbClr val="FFFFFF"/>
      </a:lt1>
      <a:dk2>
        <a:srgbClr val="000000"/>
      </a:dk2>
      <a:lt2>
        <a:srgbClr val="000000"/>
      </a:lt2>
      <a:accent1>
        <a:srgbClr val="004987"/>
      </a:accent1>
      <a:accent2>
        <a:srgbClr val="1496D4"/>
      </a:accent2>
      <a:accent3>
        <a:srgbClr val="A0DEF1"/>
      </a:accent3>
      <a:accent4>
        <a:srgbClr val="00B451"/>
      </a:accent4>
      <a:accent5>
        <a:srgbClr val="005640"/>
      </a:accent5>
      <a:accent6>
        <a:srgbClr val="D5F267"/>
      </a:accent6>
      <a:hlink>
        <a:srgbClr val="5C1F8B"/>
      </a:hlink>
      <a:folHlink>
        <a:srgbClr val="EE31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