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Playfair Display"/>
      <p:regular r:id="rId25"/>
      <p:bold r:id="rId26"/>
      <p:italic r:id="rId27"/>
      <p:boldItalic r:id="rId28"/>
    </p:embeddedFont>
    <p:embeddedFont>
      <p:font typeface="Montserrat"/>
      <p:regular r:id="rId29"/>
      <p:bold r:id="rId30"/>
      <p:italic r:id="rId31"/>
      <p:boldItalic r:id="rId32"/>
    </p:embeddedFont>
    <p:embeddedFont>
      <p:font typeface="Lora"/>
      <p:regular r:id="rId33"/>
      <p:bold r:id="rId34"/>
      <p:italic r:id="rId35"/>
      <p:boldItalic r:id="rId36"/>
    </p:embeddedFont>
    <p:embeddedFont>
      <p:font typeface="Oswald"/>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bold.fntdata"/><Relationship Id="rId25" Type="http://schemas.openxmlformats.org/officeDocument/2006/relationships/font" Target="fonts/PlayfairDisplay-regular.fntdata"/><Relationship Id="rId28" Type="http://schemas.openxmlformats.org/officeDocument/2006/relationships/font" Target="fonts/PlayfairDisplay-boldItalic.fntdata"/><Relationship Id="rId27" Type="http://schemas.openxmlformats.org/officeDocument/2006/relationships/font" Target="fonts/PlayfairDisplay-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italic.fntdata"/><Relationship Id="rId30" Type="http://schemas.openxmlformats.org/officeDocument/2006/relationships/font" Target="fonts/Montserrat-bold.fntdata"/><Relationship Id="rId11" Type="http://schemas.openxmlformats.org/officeDocument/2006/relationships/slide" Target="slides/slide6.xml"/><Relationship Id="rId33" Type="http://schemas.openxmlformats.org/officeDocument/2006/relationships/font" Target="fonts/Lora-regular.fntdata"/><Relationship Id="rId10" Type="http://schemas.openxmlformats.org/officeDocument/2006/relationships/slide" Target="slides/slide5.xml"/><Relationship Id="rId32" Type="http://schemas.openxmlformats.org/officeDocument/2006/relationships/font" Target="fonts/Montserrat-boldItalic.fntdata"/><Relationship Id="rId13" Type="http://schemas.openxmlformats.org/officeDocument/2006/relationships/slide" Target="slides/slide8.xml"/><Relationship Id="rId35" Type="http://schemas.openxmlformats.org/officeDocument/2006/relationships/font" Target="fonts/Lora-italic.fntdata"/><Relationship Id="rId12" Type="http://schemas.openxmlformats.org/officeDocument/2006/relationships/slide" Target="slides/slide7.xml"/><Relationship Id="rId34" Type="http://schemas.openxmlformats.org/officeDocument/2006/relationships/font" Target="fonts/Lora-bold.fntdata"/><Relationship Id="rId15" Type="http://schemas.openxmlformats.org/officeDocument/2006/relationships/slide" Target="slides/slide10.xml"/><Relationship Id="rId37" Type="http://schemas.openxmlformats.org/officeDocument/2006/relationships/font" Target="fonts/Oswald-regular.fntdata"/><Relationship Id="rId14" Type="http://schemas.openxmlformats.org/officeDocument/2006/relationships/slide" Target="slides/slide9.xml"/><Relationship Id="rId36" Type="http://schemas.openxmlformats.org/officeDocument/2006/relationships/font" Target="fonts/Lora-boldItalic.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Oswa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72fe0140e1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72fe0140e1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72fe0140e1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72fe0140e1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2fe0140e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2fe0140e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72fe0140e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2fe0140e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72fe0140e1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2fe0140e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2fe0140e1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72fe0140e1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72fe0140e1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2fe0140e1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72fe0140e1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2fe0140e1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72fe0140e1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72fe0140e1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2fe0140e1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2fe0140e1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2fe0140e1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2fe0140e1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2fe0140e1_1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2fe0140e1_1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72fe0140e1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72fe0140e1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72fe0140e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72fe0140e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2fe0140e1_2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2fe0140e1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72fe0140e1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72fe0140e1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72fe0140e1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72fe0140e1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83259c53a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3259c53a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www.drawingnow.com/tutorials/119245/how-to-draw-a-girl-body/" TargetMode="External"/><Relationship Id="rId4" Type="http://schemas.openxmlformats.org/officeDocument/2006/relationships/hyperlink" Target="https://www.coloring-page.net/activity/how-to-draw.html" TargetMode="External"/><Relationship Id="rId5" Type="http://schemas.openxmlformats.org/officeDocument/2006/relationships/image" Target="../media/image8.jpg"/><Relationship Id="rId6"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www.center4research.org/myplate-new-alternative-food-pyramid/" TargetMode="External"/><Relationship Id="rId4" Type="http://schemas.openxmlformats.org/officeDocument/2006/relationships/hyperlink" Target="https://www.youtube.com/watch?v=xlg052EKMtk" TargetMode="External"/><Relationship Id="rId5" Type="http://schemas.openxmlformats.org/officeDocument/2006/relationships/image" Target="../media/image11.png"/><Relationship Id="rId6"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webmd.com/first-aid/fevers-causes-symptoms-treatments#1" TargetMode="External"/><Relationship Id="rId4" Type="http://schemas.openxmlformats.org/officeDocument/2006/relationships/hyperlink" Target="https://www.webmd.com/first-aid/ss/slideshow-bandaging-wounds" TargetMode="External"/><Relationship Id="rId5" Type="http://schemas.openxmlformats.org/officeDocument/2006/relationships/image" Target="../media/image5.jpg"/><Relationship Id="rId6"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www.kiddiematters.com/emoji-feeling-faces-feelings-recognition/" TargetMode="External"/><Relationship Id="rId4" Type="http://schemas.openxmlformats.org/officeDocument/2006/relationships/hyperlink" Target="https://www.mayoclinic.org/healthy-lifestyle/stress-management/in-depth/exercise-and-stress/art-20044469" TargetMode="External"/><Relationship Id="rId5" Type="http://schemas.openxmlformats.org/officeDocument/2006/relationships/image" Target="../media/image1.jpg"/><Relationship Id="rId6"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kidshealth.org/en/teens/health-care-careers.html" TargetMode="External"/><Relationship Id="rId4" Type="http://schemas.openxmlformats.org/officeDocument/2006/relationships/hyperlink" Target="https://www.primroseschools.com/blog/how-to-teach-your-child-about-community-helpers/" TargetMode="External"/><Relationship Id="rId5" Type="http://schemas.openxmlformats.org/officeDocument/2006/relationships/image" Target="../media/image12.jpg"/><Relationship Id="rId6"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321700"/>
            <a:ext cx="7880400" cy="157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9600"/>
              <a:t>My Best Self </a:t>
            </a:r>
            <a:endParaRPr sz="9600"/>
          </a:p>
        </p:txBody>
      </p:sp>
      <p:sp>
        <p:nvSpPr>
          <p:cNvPr id="59" name="Google Shape;59;p13"/>
          <p:cNvSpPr txBox="1"/>
          <p:nvPr>
            <p:ph idx="1" type="subTitle"/>
          </p:nvPr>
        </p:nvSpPr>
        <p:spPr>
          <a:xfrm>
            <a:off x="2037275" y="1848650"/>
            <a:ext cx="6187500" cy="1131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Girl Scouts of Central Illinois - Home Edition 2020 </a:t>
            </a:r>
            <a:endParaRPr sz="1800"/>
          </a:p>
        </p:txBody>
      </p:sp>
      <p:sp>
        <p:nvSpPr>
          <p:cNvPr id="60" name="Google Shape;60;p13"/>
          <p:cNvSpPr txBox="1"/>
          <p:nvPr/>
        </p:nvSpPr>
        <p:spPr>
          <a:xfrm>
            <a:off x="504450" y="4124700"/>
            <a:ext cx="2591700" cy="72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ora"/>
                <a:ea typeface="Lora"/>
                <a:cs typeface="Lora"/>
                <a:sym typeface="Lora"/>
              </a:rPr>
              <a:t>GetYourGirlPower.org</a:t>
            </a:r>
            <a:endParaRPr b="1">
              <a:latin typeface="Lora"/>
              <a:ea typeface="Lora"/>
              <a:cs typeface="Lora"/>
              <a:sym typeface="Lora"/>
            </a:endParaRPr>
          </a:p>
          <a:p>
            <a:pPr indent="0" lvl="0" marL="0" rtl="0" algn="l">
              <a:spcBef>
                <a:spcPts val="0"/>
              </a:spcBef>
              <a:spcAft>
                <a:spcPts val="0"/>
              </a:spcAft>
              <a:buNone/>
            </a:pPr>
            <a:r>
              <a:rPr b="1" lang="en">
                <a:latin typeface="Lora"/>
                <a:ea typeface="Lora"/>
                <a:cs typeface="Lora"/>
                <a:sym typeface="Lora"/>
              </a:rPr>
              <a:t>1-888-623-1237</a:t>
            </a:r>
            <a:endParaRPr b="1">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9"/>
                                        </p:tgtEl>
                                        <p:attrNameLst>
                                          <p:attrName>style.visibility</p:attrName>
                                        </p:attrNameLst>
                                      </p:cBhvr>
                                      <p:to>
                                        <p:strVal val="visible"/>
                                      </p:to>
                                    </p:set>
                                    <p:animEffect filter="fade" transition="in">
                                      <p:cBhvr>
                                        <p:cTn dur="1000"/>
                                        <p:tgtEl>
                                          <p:spTgt spid="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39550"/>
            <a:ext cx="8520600" cy="86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latin typeface="Impact"/>
                <a:ea typeface="Impact"/>
                <a:cs typeface="Impact"/>
                <a:sym typeface="Impact"/>
              </a:rPr>
              <a:t>WE ONLY HAVE ONE BODY</a:t>
            </a:r>
            <a:endParaRPr sz="4800">
              <a:latin typeface="Impact"/>
              <a:ea typeface="Impact"/>
              <a:cs typeface="Impact"/>
              <a:sym typeface="Impact"/>
            </a:endParaRPr>
          </a:p>
        </p:txBody>
      </p:sp>
      <p:sp>
        <p:nvSpPr>
          <p:cNvPr id="66" name="Google Shape;66;p14"/>
          <p:cNvSpPr txBox="1"/>
          <p:nvPr>
            <p:ph idx="1" type="body"/>
          </p:nvPr>
        </p:nvSpPr>
        <p:spPr>
          <a:xfrm>
            <a:off x="311700" y="1617000"/>
            <a:ext cx="5020500" cy="3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solidFill>
                  <a:srgbClr val="000000"/>
                </a:solidFill>
                <a:latin typeface="Lora"/>
                <a:ea typeface="Lora"/>
                <a:cs typeface="Lora"/>
                <a:sym typeface="Lora"/>
              </a:rPr>
              <a:t>Because we only have one body, it is important to take care of it.  Learn to pay attention to what your body needs and how to ask for health help if you need it - so you can keep yourself feeling great.</a:t>
            </a:r>
            <a:r>
              <a:rPr lang="en" sz="2400">
                <a:solidFill>
                  <a:srgbClr val="000000"/>
                </a:solidFill>
              </a:rPr>
              <a:t>  </a:t>
            </a:r>
            <a:endParaRPr sz="2400">
              <a:solidFill>
                <a:srgbClr val="000000"/>
              </a:solidFill>
            </a:endParaRPr>
          </a:p>
        </p:txBody>
      </p:sp>
      <p:pic>
        <p:nvPicPr>
          <p:cNvPr id="67" name="Google Shape;67;p14"/>
          <p:cNvPicPr preferRelativeResize="0"/>
          <p:nvPr/>
        </p:nvPicPr>
        <p:blipFill>
          <a:blip r:embed="rId3">
            <a:alphaModFix/>
          </a:blip>
          <a:stretch>
            <a:fillRect/>
          </a:stretch>
        </p:blipFill>
        <p:spPr>
          <a:xfrm rot="842558">
            <a:off x="5249002" y="1957198"/>
            <a:ext cx="3482271" cy="258680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67"/>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44250" y="14038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u="sng">
                <a:latin typeface="Impact"/>
                <a:ea typeface="Impact"/>
                <a:cs typeface="Impact"/>
                <a:sym typeface="Impact"/>
              </a:rPr>
              <a:t>Step 1 </a:t>
            </a:r>
            <a:endParaRPr sz="6000" u="sng">
              <a:latin typeface="Impact"/>
              <a:ea typeface="Impact"/>
              <a:cs typeface="Impact"/>
              <a:sym typeface="Impact"/>
            </a:endParaRPr>
          </a:p>
          <a:p>
            <a:pPr indent="0" lvl="0" marL="0" rtl="0" algn="ctr">
              <a:spcBef>
                <a:spcPts val="0"/>
              </a:spcBef>
              <a:spcAft>
                <a:spcPts val="0"/>
              </a:spcAft>
              <a:buNone/>
            </a:pPr>
            <a:r>
              <a:rPr lang="en">
                <a:latin typeface="Lora"/>
                <a:ea typeface="Lora"/>
                <a:cs typeface="Lora"/>
                <a:sym typeface="Lora"/>
              </a:rPr>
              <a:t>Get to Know Your Body </a:t>
            </a:r>
            <a:endParaRPr>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additive="base">
                                        <p:cTn dur="1000"/>
                                        <p:tgtEl>
                                          <p:spTgt spid="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0"/>
            <a:ext cx="8520600" cy="1642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u="sng">
                <a:highlight>
                  <a:srgbClr val="FFFF00"/>
                </a:highlight>
              </a:rPr>
              <a:t> </a:t>
            </a:r>
            <a:r>
              <a:rPr lang="en" sz="6000" u="sng">
                <a:highlight>
                  <a:srgbClr val="FFFF00"/>
                </a:highlight>
              </a:rPr>
              <a:t>Step 1 Activity</a:t>
            </a:r>
            <a:endParaRPr sz="6000" u="sng">
              <a:highlight>
                <a:srgbClr val="FFFF00"/>
              </a:highlight>
            </a:endParaRPr>
          </a:p>
          <a:p>
            <a:pPr indent="0" lvl="0" marL="0" rtl="0" algn="ctr">
              <a:spcBef>
                <a:spcPts val="0"/>
              </a:spcBef>
              <a:spcAft>
                <a:spcPts val="0"/>
              </a:spcAft>
              <a:buNone/>
            </a:pPr>
            <a:r>
              <a:rPr lang="en" sz="3600">
                <a:highlight>
                  <a:srgbClr val="FFFF00"/>
                </a:highlight>
              </a:rPr>
              <a:t>Pick 1 of these 3 options:</a:t>
            </a:r>
            <a:r>
              <a:rPr lang="en" sz="3600"/>
              <a:t> </a:t>
            </a:r>
            <a:endParaRPr sz="3600"/>
          </a:p>
        </p:txBody>
      </p:sp>
      <p:sp>
        <p:nvSpPr>
          <p:cNvPr id="78" name="Google Shape;78;p16"/>
          <p:cNvSpPr txBox="1"/>
          <p:nvPr>
            <p:ph idx="1" type="body"/>
          </p:nvPr>
        </p:nvSpPr>
        <p:spPr>
          <a:xfrm>
            <a:off x="311700" y="1642150"/>
            <a:ext cx="8520600" cy="3370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Draw your “</a:t>
            </a:r>
            <a:r>
              <a:rPr i="1" lang="en" sz="2400">
                <a:solidFill>
                  <a:srgbClr val="000000"/>
                </a:solidFill>
                <a:highlight>
                  <a:schemeClr val="lt1"/>
                </a:highlight>
                <a:latin typeface="Lora"/>
                <a:ea typeface="Lora"/>
                <a:cs typeface="Lora"/>
                <a:sym typeface="Lora"/>
              </a:rPr>
              <a:t>Elf Self”.  </a:t>
            </a:r>
            <a:r>
              <a:rPr lang="en" sz="2400">
                <a:solidFill>
                  <a:srgbClr val="000000"/>
                </a:solidFill>
                <a:highlight>
                  <a:schemeClr val="lt1"/>
                </a:highlight>
                <a:latin typeface="Lora"/>
                <a:ea typeface="Lora"/>
                <a:cs typeface="Lora"/>
                <a:sym typeface="Lora"/>
              </a:rPr>
              <a:t>Be sure to color in your eyes, hair, and favorite clothes.</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Write on your “</a:t>
            </a:r>
            <a:r>
              <a:rPr i="1" lang="en" sz="2400">
                <a:solidFill>
                  <a:srgbClr val="000000"/>
                </a:solidFill>
                <a:highlight>
                  <a:schemeClr val="lt1"/>
                </a:highlight>
                <a:latin typeface="Lora"/>
                <a:ea typeface="Lora"/>
                <a:cs typeface="Lora"/>
                <a:sym typeface="Lora"/>
              </a:rPr>
              <a:t>Elf Self</a:t>
            </a:r>
            <a:r>
              <a:rPr lang="en" sz="2400">
                <a:solidFill>
                  <a:srgbClr val="000000"/>
                </a:solidFill>
                <a:highlight>
                  <a:schemeClr val="lt1"/>
                </a:highlight>
                <a:latin typeface="Lora"/>
                <a:ea typeface="Lora"/>
                <a:cs typeface="Lora"/>
                <a:sym typeface="Lora"/>
              </a:rPr>
              <a:t>” where you feel happy, hungry, tired, nervous, sad, angry, and thirsty.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100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Share how you’re unique, such as height, color and texture of your hair, eye color, and traits that make you one-of-a-kind.    </a:t>
            </a:r>
            <a:endParaRPr sz="2400">
              <a:solidFill>
                <a:srgbClr val="000000"/>
              </a:solidFill>
              <a:highlight>
                <a:schemeClr val="lt1"/>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188625"/>
            <a:ext cx="8520600" cy="82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Step 1 Tips: </a:t>
            </a:r>
            <a:endParaRPr sz="4800"/>
          </a:p>
        </p:txBody>
      </p:sp>
      <p:sp>
        <p:nvSpPr>
          <p:cNvPr id="84" name="Google Shape;84;p17"/>
          <p:cNvSpPr txBox="1"/>
          <p:nvPr>
            <p:ph idx="1" type="body"/>
          </p:nvPr>
        </p:nvSpPr>
        <p:spPr>
          <a:xfrm>
            <a:off x="311700" y="1277925"/>
            <a:ext cx="3999900" cy="385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how to draw your body </a:t>
            </a:r>
            <a:r>
              <a:rPr b="1" lang="en" u="sng">
                <a:solidFill>
                  <a:schemeClr val="hlink"/>
                </a:solidFill>
                <a:latin typeface="Lora"/>
                <a:ea typeface="Lora"/>
                <a:cs typeface="Lora"/>
                <a:sym typeface="Lora"/>
                <a:hlinkClick r:id="rId3"/>
              </a:rPr>
              <a:t>here</a:t>
            </a:r>
            <a:r>
              <a:rPr b="1" lang="en">
                <a:latin typeface="Lora"/>
                <a:ea typeface="Lora"/>
                <a:cs typeface="Lora"/>
                <a:sym typeface="Lora"/>
              </a:rPr>
              <a:t> .</a:t>
            </a:r>
            <a:endParaRPr b="1">
              <a:latin typeface="Lora"/>
              <a:ea typeface="Lora"/>
              <a:cs typeface="Lora"/>
              <a:sym typeface="Lora"/>
            </a:endParaRPr>
          </a:p>
          <a:p>
            <a:pPr indent="0" lvl="0" marL="0" rtl="0" algn="l">
              <a:spcBef>
                <a:spcPts val="1600"/>
              </a:spcBef>
              <a:spcAft>
                <a:spcPts val="1600"/>
              </a:spcAft>
              <a:buNone/>
            </a:pPr>
            <a:r>
              <a:t/>
            </a:r>
            <a:endParaRPr/>
          </a:p>
        </p:txBody>
      </p:sp>
      <p:sp>
        <p:nvSpPr>
          <p:cNvPr id="85" name="Google Shape;85;p17"/>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how to draw faces &amp; emotions </a:t>
            </a:r>
            <a:r>
              <a:rPr b="1" lang="en" u="sng">
                <a:solidFill>
                  <a:schemeClr val="hlink"/>
                </a:solidFill>
                <a:latin typeface="Lora"/>
                <a:ea typeface="Lora"/>
                <a:cs typeface="Lora"/>
                <a:sym typeface="Lora"/>
                <a:hlinkClick r:id="rId4"/>
              </a:rPr>
              <a:t>here</a:t>
            </a:r>
            <a:r>
              <a:rPr b="1" lang="en">
                <a:latin typeface="Lora"/>
                <a:ea typeface="Lora"/>
                <a:cs typeface="Lora"/>
                <a:sym typeface="Lora"/>
              </a:rPr>
              <a:t> .</a:t>
            </a:r>
            <a:r>
              <a:rPr lang="en">
                <a:latin typeface="Lora"/>
                <a:ea typeface="Lora"/>
                <a:cs typeface="Lora"/>
                <a:sym typeface="Lora"/>
              </a:rPr>
              <a:t> </a:t>
            </a:r>
            <a:endParaRPr>
              <a:latin typeface="Lora"/>
              <a:ea typeface="Lora"/>
              <a:cs typeface="Lora"/>
              <a:sym typeface="Lora"/>
            </a:endParaRPr>
          </a:p>
          <a:p>
            <a:pPr indent="0" lvl="0" marL="0" rtl="0" algn="l">
              <a:spcBef>
                <a:spcPts val="1600"/>
              </a:spcBef>
              <a:spcAft>
                <a:spcPts val="1600"/>
              </a:spcAft>
              <a:buNone/>
            </a:pPr>
            <a:r>
              <a:t/>
            </a:r>
            <a:endParaRPr/>
          </a:p>
        </p:txBody>
      </p:sp>
      <p:pic>
        <p:nvPicPr>
          <p:cNvPr descr="How to Draw a Face" id="86" name="Google Shape;86;p17" title="How to Draw a Face"/>
          <p:cNvPicPr preferRelativeResize="0"/>
          <p:nvPr/>
        </p:nvPicPr>
        <p:blipFill>
          <a:blip r:embed="rId5">
            <a:alphaModFix/>
          </a:blip>
          <a:stretch>
            <a:fillRect/>
          </a:stretch>
        </p:blipFill>
        <p:spPr>
          <a:xfrm>
            <a:off x="5450575" y="1754325"/>
            <a:ext cx="3020725" cy="3032625"/>
          </a:xfrm>
          <a:prstGeom prst="rect">
            <a:avLst/>
          </a:prstGeom>
          <a:noFill/>
          <a:ln cap="flat" cmpd="sng" w="19050">
            <a:solidFill>
              <a:srgbClr val="74B453"/>
            </a:solidFill>
            <a:prstDash val="dash"/>
            <a:miter lim="8000"/>
            <a:headEnd len="sm" w="sm" type="none"/>
            <a:tailEnd len="sm" w="sm" type="none"/>
          </a:ln>
        </p:spPr>
      </p:pic>
      <p:pic>
        <p:nvPicPr>
          <p:cNvPr descr="How to Draw a Girl Body - Step 10" id="87" name="Google Shape;87;p17" title="How to Draw a Girl Body - Step 10"/>
          <p:cNvPicPr preferRelativeResize="0"/>
          <p:nvPr/>
        </p:nvPicPr>
        <p:blipFill>
          <a:blip r:embed="rId6">
            <a:alphaModFix/>
          </a:blip>
          <a:stretch>
            <a:fillRect/>
          </a:stretch>
        </p:blipFill>
        <p:spPr>
          <a:xfrm>
            <a:off x="829000" y="1623900"/>
            <a:ext cx="3308425" cy="3163050"/>
          </a:xfrm>
          <a:prstGeom prst="rect">
            <a:avLst/>
          </a:prstGeom>
          <a:noFill/>
          <a:ln cap="flat" cmpd="sng" w="9525">
            <a:solidFill>
              <a:srgbClr val="DDDDDD"/>
            </a:solidFill>
            <a:prstDash val="solid"/>
            <a:miter lim="8000"/>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44250" y="14983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u="sng">
                <a:latin typeface="Impact"/>
                <a:ea typeface="Impact"/>
                <a:cs typeface="Impact"/>
                <a:sym typeface="Impact"/>
              </a:rPr>
              <a:t>Step 2</a:t>
            </a:r>
            <a:r>
              <a:rPr lang="en" u="sng">
                <a:latin typeface="Impact"/>
                <a:ea typeface="Impact"/>
                <a:cs typeface="Impact"/>
                <a:sym typeface="Impact"/>
              </a:rPr>
              <a:t> </a:t>
            </a:r>
            <a:endParaRPr u="sng">
              <a:latin typeface="Impact"/>
              <a:ea typeface="Impact"/>
              <a:cs typeface="Impact"/>
              <a:sym typeface="Impact"/>
            </a:endParaRPr>
          </a:p>
          <a:p>
            <a:pPr indent="0" lvl="0" marL="0" rtl="0" algn="ctr">
              <a:spcBef>
                <a:spcPts val="0"/>
              </a:spcBef>
              <a:spcAft>
                <a:spcPts val="0"/>
              </a:spcAft>
              <a:buNone/>
            </a:pPr>
            <a:r>
              <a:rPr lang="en" sz="3600">
                <a:latin typeface="Lora"/>
                <a:ea typeface="Lora"/>
                <a:cs typeface="Lora"/>
                <a:sym typeface="Lora"/>
              </a:rPr>
              <a:t>Eat and Play in a Healthy Way</a:t>
            </a:r>
            <a:endParaRPr sz="3600">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92"/>
                                        </p:tgtEl>
                                        <p:attrNameLst>
                                          <p:attrName>style.visibility</p:attrName>
                                        </p:attrNameLst>
                                      </p:cBhvr>
                                      <p:to>
                                        <p:strVal val="visible"/>
                                      </p:to>
                                    </p:set>
                                    <p:anim calcmode="lin" valueType="num">
                                      <p:cBhvr additive="base">
                                        <p:cTn dur="1000"/>
                                        <p:tgtEl>
                                          <p:spTgt spid="9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170775"/>
            <a:ext cx="8520600" cy="158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highlight>
                  <a:srgbClr val="FFFF00"/>
                </a:highlight>
              </a:rPr>
              <a:t> </a:t>
            </a:r>
            <a:r>
              <a:rPr lang="en" sz="6000">
                <a:highlight>
                  <a:srgbClr val="FFFF00"/>
                </a:highlight>
              </a:rPr>
              <a:t>Step 2 Activity  </a:t>
            </a:r>
            <a:endParaRPr sz="6000" u="sng">
              <a:highlight>
                <a:srgbClr val="FFFF00"/>
              </a:highlight>
            </a:endParaRPr>
          </a:p>
          <a:p>
            <a:pPr indent="0" lvl="0" marL="0" rtl="0" algn="ctr">
              <a:spcBef>
                <a:spcPts val="0"/>
              </a:spcBef>
              <a:spcAft>
                <a:spcPts val="0"/>
              </a:spcAft>
              <a:buClr>
                <a:schemeClr val="dk2"/>
              </a:buClr>
              <a:buSzPts val="1100"/>
              <a:buFont typeface="Arial"/>
              <a:buNone/>
            </a:pPr>
            <a:r>
              <a:rPr lang="en" sz="3600">
                <a:highlight>
                  <a:srgbClr val="FFFF00"/>
                </a:highlight>
              </a:rPr>
              <a:t>Pick 1 of these 3 options :</a:t>
            </a:r>
            <a:r>
              <a:rPr lang="en" sz="3600"/>
              <a:t> </a:t>
            </a:r>
            <a:endParaRPr sz="3600"/>
          </a:p>
          <a:p>
            <a:pPr indent="0" lvl="0" marL="0" rtl="0" algn="ctr">
              <a:spcBef>
                <a:spcPts val="0"/>
              </a:spcBef>
              <a:spcAft>
                <a:spcPts val="0"/>
              </a:spcAft>
              <a:buNone/>
            </a:pPr>
            <a:r>
              <a:t/>
            </a:r>
            <a:endParaRPr sz="6000"/>
          </a:p>
        </p:txBody>
      </p:sp>
      <p:sp>
        <p:nvSpPr>
          <p:cNvPr id="98" name="Google Shape;98;p19"/>
          <p:cNvSpPr txBox="1"/>
          <p:nvPr>
            <p:ph idx="1" type="body"/>
          </p:nvPr>
        </p:nvSpPr>
        <p:spPr>
          <a:xfrm>
            <a:off x="311700" y="1755325"/>
            <a:ext cx="8520600" cy="3320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Try three new foods that are good for you.  Be sure to pick from different food groups.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Try three different kinds of exercise, such as jumping rope, playing soccer and yoga. Learning upbeat dance moves is an often overlooked form of exercise.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100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Take a thirsty challenge.  Choose water over juice or sugary drinks.  Your body is made of water &amp; needs it! </a:t>
            </a:r>
            <a:endParaRPr sz="2400">
              <a:solidFill>
                <a:srgbClr val="000000"/>
              </a:solidFill>
              <a:highlight>
                <a:schemeClr val="lt1"/>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188625"/>
            <a:ext cx="8520600" cy="82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Step 2 Tips: </a:t>
            </a:r>
            <a:endParaRPr sz="4800"/>
          </a:p>
        </p:txBody>
      </p:sp>
      <p:sp>
        <p:nvSpPr>
          <p:cNvPr id="104" name="Google Shape;104;p20"/>
          <p:cNvSpPr txBox="1"/>
          <p:nvPr>
            <p:ph idx="1" type="body"/>
          </p:nvPr>
        </p:nvSpPr>
        <p:spPr>
          <a:xfrm>
            <a:off x="311700" y="1277925"/>
            <a:ext cx="3999900" cy="385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to fill a plate with 5 food groups </a:t>
            </a:r>
            <a:r>
              <a:rPr b="1" lang="en" u="sng">
                <a:solidFill>
                  <a:schemeClr val="hlink"/>
                </a:solidFill>
                <a:latin typeface="Lora"/>
                <a:ea typeface="Lora"/>
                <a:cs typeface="Lora"/>
                <a:sym typeface="Lora"/>
                <a:hlinkClick r:id="rId3"/>
              </a:rPr>
              <a:t>here</a:t>
            </a:r>
            <a:r>
              <a:rPr b="1" lang="en">
                <a:latin typeface="Lora"/>
                <a:ea typeface="Lora"/>
                <a:cs typeface="Lora"/>
                <a:sym typeface="Lora"/>
              </a:rPr>
              <a:t> . </a:t>
            </a:r>
            <a:endParaRPr b="1">
              <a:latin typeface="Lora"/>
              <a:ea typeface="Lora"/>
              <a:cs typeface="Lora"/>
              <a:sym typeface="Lora"/>
            </a:endParaRPr>
          </a:p>
          <a:p>
            <a:pPr indent="0" lvl="0" marL="0" rtl="0" algn="ctr">
              <a:spcBef>
                <a:spcPts val="1600"/>
              </a:spcBef>
              <a:spcAft>
                <a:spcPts val="0"/>
              </a:spcAft>
              <a:buNone/>
            </a:pPr>
            <a:r>
              <a:t/>
            </a:r>
            <a:endParaRPr b="1"/>
          </a:p>
          <a:p>
            <a:pPr indent="0" lvl="0" marL="0" rtl="0" algn="ctr">
              <a:spcBef>
                <a:spcPts val="1600"/>
              </a:spcBef>
              <a:spcAft>
                <a:spcPts val="0"/>
              </a:spcAft>
              <a:buNone/>
            </a:pPr>
            <a:r>
              <a:t/>
            </a:r>
            <a:endParaRPr b="1"/>
          </a:p>
          <a:p>
            <a:pPr indent="0" lvl="0" marL="0" rtl="0" algn="ctr">
              <a:spcBef>
                <a:spcPts val="1600"/>
              </a:spcBef>
              <a:spcAft>
                <a:spcPts val="0"/>
              </a:spcAft>
              <a:buNone/>
            </a:pPr>
            <a:r>
              <a:rPr b="1" lang="en"/>
              <a:t> </a:t>
            </a:r>
            <a:endParaRPr b="1"/>
          </a:p>
          <a:p>
            <a:pPr indent="0" lvl="0" marL="0" rtl="0" algn="l">
              <a:spcBef>
                <a:spcPts val="1600"/>
              </a:spcBef>
              <a:spcAft>
                <a:spcPts val="1600"/>
              </a:spcAft>
              <a:buNone/>
            </a:pPr>
            <a:r>
              <a:t/>
            </a:r>
            <a:endParaRPr/>
          </a:p>
        </p:txBody>
      </p:sp>
      <p:sp>
        <p:nvSpPr>
          <p:cNvPr id="105" name="Google Shape;105;p20"/>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a Frozen-themed yoga </a:t>
            </a:r>
            <a:r>
              <a:rPr lang="en">
                <a:latin typeface="Lora"/>
                <a:ea typeface="Lora"/>
                <a:cs typeface="Lora"/>
                <a:sym typeface="Lora"/>
              </a:rPr>
              <a:t> </a:t>
            </a:r>
            <a:r>
              <a:rPr lang="en" u="sng">
                <a:solidFill>
                  <a:schemeClr val="hlink"/>
                </a:solidFill>
                <a:latin typeface="Lora"/>
                <a:ea typeface="Lora"/>
                <a:cs typeface="Lora"/>
                <a:sym typeface="Lora"/>
                <a:hlinkClick r:id="rId4"/>
              </a:rPr>
              <a:t>here </a:t>
            </a:r>
            <a:r>
              <a:rPr lang="en">
                <a:latin typeface="Lora"/>
                <a:ea typeface="Lora"/>
                <a:cs typeface="Lora"/>
                <a:sym typeface="Lora"/>
              </a:rPr>
              <a:t>.</a:t>
            </a:r>
            <a:endParaRPr>
              <a:latin typeface="Lora"/>
              <a:ea typeface="Lora"/>
              <a:cs typeface="Lora"/>
              <a:sym typeface="Lora"/>
            </a:endParaRPr>
          </a:p>
          <a:p>
            <a:pPr indent="0" lvl="0" marL="0" rtl="0" algn="ctr">
              <a:spcBef>
                <a:spcPts val="1600"/>
              </a:spcBef>
              <a:spcAft>
                <a:spcPts val="0"/>
              </a:spcAft>
              <a:buNone/>
            </a:pPr>
            <a:r>
              <a:t/>
            </a:r>
            <a:endParaRPr/>
          </a:p>
          <a:p>
            <a:pPr indent="0" lvl="0" marL="0" rtl="0" algn="ctr">
              <a:spcBef>
                <a:spcPts val="1600"/>
              </a:spcBef>
              <a:spcAft>
                <a:spcPts val="0"/>
              </a:spcAft>
              <a:buNone/>
            </a:pPr>
            <a:r>
              <a:t/>
            </a:r>
            <a:endParaRPr/>
          </a:p>
          <a:p>
            <a:pPr indent="0" lvl="0" marL="0" rtl="0" algn="l">
              <a:spcBef>
                <a:spcPts val="1600"/>
              </a:spcBef>
              <a:spcAft>
                <a:spcPts val="1600"/>
              </a:spcAft>
              <a:buNone/>
            </a:pPr>
            <a:r>
              <a:t/>
            </a:r>
            <a:endParaRPr/>
          </a:p>
        </p:txBody>
      </p:sp>
      <p:pic>
        <p:nvPicPr>
          <p:cNvPr descr="MyPlate - Wikipedia" id="106" name="Google Shape;106;p20"/>
          <p:cNvPicPr preferRelativeResize="0"/>
          <p:nvPr/>
        </p:nvPicPr>
        <p:blipFill>
          <a:blip r:embed="rId5">
            <a:alphaModFix/>
          </a:blip>
          <a:stretch>
            <a:fillRect/>
          </a:stretch>
        </p:blipFill>
        <p:spPr>
          <a:xfrm>
            <a:off x="821973" y="2055464"/>
            <a:ext cx="2979376" cy="2731486"/>
          </a:xfrm>
          <a:prstGeom prst="rect">
            <a:avLst/>
          </a:prstGeom>
          <a:noFill/>
          <a:ln>
            <a:noFill/>
          </a:ln>
        </p:spPr>
      </p:pic>
      <p:pic>
        <p:nvPicPr>
          <p:cNvPr descr="Free Yoga Clipart Pictures - Clipartix" id="107" name="Google Shape;107;p20"/>
          <p:cNvPicPr preferRelativeResize="0"/>
          <p:nvPr/>
        </p:nvPicPr>
        <p:blipFill>
          <a:blip r:embed="rId6">
            <a:alphaModFix/>
          </a:blip>
          <a:stretch>
            <a:fillRect/>
          </a:stretch>
        </p:blipFill>
        <p:spPr>
          <a:xfrm>
            <a:off x="5502400" y="1836075"/>
            <a:ext cx="2659900" cy="2950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44250" y="1498350"/>
            <a:ext cx="84555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u="sng">
                <a:latin typeface="Impact"/>
                <a:ea typeface="Impact"/>
                <a:cs typeface="Impact"/>
                <a:sym typeface="Impact"/>
              </a:rPr>
              <a:t>Step 3</a:t>
            </a:r>
            <a:r>
              <a:rPr lang="en" u="sng">
                <a:latin typeface="Impact"/>
                <a:ea typeface="Impact"/>
                <a:cs typeface="Impact"/>
                <a:sym typeface="Impact"/>
              </a:rPr>
              <a:t> </a:t>
            </a:r>
            <a:endParaRPr u="sng">
              <a:latin typeface="Impact"/>
              <a:ea typeface="Impact"/>
              <a:cs typeface="Impact"/>
              <a:sym typeface="Impact"/>
            </a:endParaRPr>
          </a:p>
          <a:p>
            <a:pPr indent="0" lvl="0" marL="0" rtl="0" algn="ctr">
              <a:spcBef>
                <a:spcPts val="0"/>
              </a:spcBef>
              <a:spcAft>
                <a:spcPts val="0"/>
              </a:spcAft>
              <a:buNone/>
            </a:pPr>
            <a:r>
              <a:rPr lang="en" sz="3600">
                <a:latin typeface="Lora"/>
                <a:ea typeface="Lora"/>
                <a:cs typeface="Lora"/>
                <a:sym typeface="Lora"/>
              </a:rPr>
              <a:t>Find Out How Your Body Works </a:t>
            </a:r>
            <a:endParaRPr sz="3600">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12"/>
                                        </p:tgtEl>
                                        <p:attrNameLst>
                                          <p:attrName>style.visibility</p:attrName>
                                        </p:attrNameLst>
                                      </p:cBhvr>
                                      <p:to>
                                        <p:strVal val="visible"/>
                                      </p:to>
                                    </p:set>
                                    <p:anim calcmode="lin" valueType="num">
                                      <p:cBhvr additive="base">
                                        <p:cTn dur="1000"/>
                                        <p:tgtEl>
                                          <p:spTgt spid="11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170775"/>
            <a:ext cx="8520600" cy="158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 </a:t>
            </a:r>
            <a:r>
              <a:rPr lang="en" sz="6000"/>
              <a:t>Step 3 Activity </a:t>
            </a:r>
            <a:endParaRPr sz="6000" u="sng"/>
          </a:p>
          <a:p>
            <a:pPr indent="0" lvl="0" marL="0" rtl="0" algn="ctr">
              <a:spcBef>
                <a:spcPts val="0"/>
              </a:spcBef>
              <a:spcAft>
                <a:spcPts val="0"/>
              </a:spcAft>
              <a:buNone/>
            </a:pPr>
            <a:r>
              <a:rPr lang="en" sz="3600"/>
              <a:t>Pick 1 of these 3 options : </a:t>
            </a:r>
            <a:endParaRPr sz="3600"/>
          </a:p>
          <a:p>
            <a:pPr indent="0" lvl="0" marL="0" rtl="0" algn="ctr">
              <a:spcBef>
                <a:spcPts val="0"/>
              </a:spcBef>
              <a:spcAft>
                <a:spcPts val="0"/>
              </a:spcAft>
              <a:buNone/>
            </a:pPr>
            <a:r>
              <a:t/>
            </a:r>
            <a:endParaRPr sz="6000"/>
          </a:p>
        </p:txBody>
      </p:sp>
      <p:sp>
        <p:nvSpPr>
          <p:cNvPr id="118" name="Google Shape;118;p22"/>
          <p:cNvSpPr txBox="1"/>
          <p:nvPr>
            <p:ph idx="1" type="body"/>
          </p:nvPr>
        </p:nvSpPr>
        <p:spPr>
          <a:xfrm>
            <a:off x="311700" y="1906250"/>
            <a:ext cx="8520600" cy="3169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Talk about 3 common reasons your “tummy” might hurt.  What you call “</a:t>
            </a:r>
            <a:r>
              <a:rPr i="1" lang="en" sz="2400">
                <a:solidFill>
                  <a:srgbClr val="000000"/>
                </a:solidFill>
                <a:highlight>
                  <a:schemeClr val="lt1"/>
                </a:highlight>
                <a:latin typeface="Lora"/>
                <a:ea typeface="Lora"/>
                <a:cs typeface="Lora"/>
                <a:sym typeface="Lora"/>
              </a:rPr>
              <a:t>tummy</a:t>
            </a:r>
            <a:r>
              <a:rPr lang="en" sz="2400">
                <a:solidFill>
                  <a:srgbClr val="000000"/>
                </a:solidFill>
                <a:highlight>
                  <a:schemeClr val="lt1"/>
                </a:highlight>
                <a:latin typeface="Lora"/>
                <a:ea typeface="Lora"/>
                <a:cs typeface="Lora"/>
                <a:sym typeface="Lora"/>
              </a:rPr>
              <a:t>” doctors call “</a:t>
            </a:r>
            <a:r>
              <a:rPr i="1" lang="en" sz="2400">
                <a:solidFill>
                  <a:srgbClr val="000000"/>
                </a:solidFill>
                <a:highlight>
                  <a:schemeClr val="lt1"/>
                </a:highlight>
                <a:latin typeface="Lora"/>
                <a:ea typeface="Lora"/>
                <a:cs typeface="Lora"/>
                <a:sym typeface="Lora"/>
              </a:rPr>
              <a:t>abdomen</a:t>
            </a:r>
            <a:r>
              <a:rPr lang="en" sz="2400">
                <a:solidFill>
                  <a:srgbClr val="000000"/>
                </a:solidFill>
                <a:highlight>
                  <a:schemeClr val="lt1"/>
                </a:highlight>
                <a:latin typeface="Lora"/>
                <a:ea typeface="Lora"/>
                <a:cs typeface="Lora"/>
                <a:sym typeface="Lora"/>
              </a:rPr>
              <a:t>.”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Learn about a healthy temperature and reasons why a temperature might be high.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100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Find out about bandages.  Learn why there are different sizes, shapes, colors and uses of bandages.  </a:t>
            </a:r>
            <a:endParaRPr sz="2400">
              <a:solidFill>
                <a:srgbClr val="000000"/>
              </a:solidFill>
              <a:highlight>
                <a:schemeClr val="lt1"/>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188625"/>
            <a:ext cx="8520600" cy="82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Step 3 Tips: </a:t>
            </a:r>
            <a:endParaRPr sz="4800"/>
          </a:p>
        </p:txBody>
      </p:sp>
      <p:sp>
        <p:nvSpPr>
          <p:cNvPr id="124" name="Google Shape;124;p23"/>
          <p:cNvSpPr txBox="1"/>
          <p:nvPr>
            <p:ph idx="1" type="body"/>
          </p:nvPr>
        </p:nvSpPr>
        <p:spPr>
          <a:xfrm>
            <a:off x="311700" y="1277925"/>
            <a:ext cx="3999900" cy="385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about high temperature/fever </a:t>
            </a:r>
            <a:r>
              <a:rPr b="1" lang="en" u="sng">
                <a:solidFill>
                  <a:schemeClr val="hlink"/>
                </a:solidFill>
                <a:latin typeface="Lora"/>
                <a:ea typeface="Lora"/>
                <a:cs typeface="Lora"/>
                <a:sym typeface="Lora"/>
                <a:hlinkClick r:id="rId3"/>
              </a:rPr>
              <a:t>here </a:t>
            </a:r>
            <a:r>
              <a:rPr lang="en">
                <a:latin typeface="Lora"/>
                <a:ea typeface="Lora"/>
                <a:cs typeface="Lora"/>
                <a:sym typeface="Lora"/>
              </a:rPr>
              <a:t>.</a:t>
            </a:r>
            <a:endParaRPr>
              <a:latin typeface="Lora"/>
              <a:ea typeface="Lora"/>
              <a:cs typeface="Lora"/>
              <a:sym typeface="Lora"/>
            </a:endParaRPr>
          </a:p>
          <a:p>
            <a:pPr indent="0" lvl="0" marL="0" rtl="0" algn="ctr">
              <a:spcBef>
                <a:spcPts val="1600"/>
              </a:spcBef>
              <a:spcAft>
                <a:spcPts val="0"/>
              </a:spcAft>
              <a:buNone/>
            </a:pPr>
            <a:r>
              <a:t/>
            </a:r>
            <a:endParaRPr/>
          </a:p>
          <a:p>
            <a:pPr indent="0" lvl="0" marL="0" rtl="0" algn="ctr">
              <a:spcBef>
                <a:spcPts val="1600"/>
              </a:spcBef>
              <a:spcAft>
                <a:spcPts val="1600"/>
              </a:spcAft>
              <a:buNone/>
            </a:pPr>
            <a:r>
              <a:t/>
            </a:r>
            <a:endParaRPr/>
          </a:p>
        </p:txBody>
      </p:sp>
      <p:sp>
        <p:nvSpPr>
          <p:cNvPr id="125" name="Google Shape;125;p23"/>
          <p:cNvSpPr txBox="1"/>
          <p:nvPr>
            <p:ph idx="2" type="body"/>
          </p:nvPr>
        </p:nvSpPr>
        <p:spPr>
          <a:xfrm>
            <a:off x="4832400" y="1234050"/>
            <a:ext cx="3999900" cy="365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about a variety of bandages </a:t>
            </a:r>
            <a:r>
              <a:rPr b="1" lang="en" u="sng">
                <a:solidFill>
                  <a:schemeClr val="hlink"/>
                </a:solidFill>
                <a:latin typeface="Lora"/>
                <a:ea typeface="Lora"/>
                <a:cs typeface="Lora"/>
                <a:sym typeface="Lora"/>
                <a:hlinkClick r:id="rId4"/>
              </a:rPr>
              <a:t>here</a:t>
            </a:r>
            <a:r>
              <a:rPr lang="en">
                <a:latin typeface="Lora"/>
                <a:ea typeface="Lora"/>
                <a:cs typeface="Lora"/>
                <a:sym typeface="Lora"/>
              </a:rPr>
              <a:t> .</a:t>
            </a:r>
            <a:endParaRPr>
              <a:latin typeface="Lora"/>
              <a:ea typeface="Lora"/>
              <a:cs typeface="Lora"/>
              <a:sym typeface="Lora"/>
            </a:endParaRPr>
          </a:p>
          <a:p>
            <a:pPr indent="0" lvl="0" marL="0" rtl="0" algn="ctr">
              <a:spcBef>
                <a:spcPts val="1600"/>
              </a:spcBef>
              <a:spcAft>
                <a:spcPts val="0"/>
              </a:spcAft>
              <a:buNone/>
            </a:pPr>
            <a:r>
              <a:t/>
            </a:r>
            <a:endParaRPr/>
          </a:p>
          <a:p>
            <a:pPr indent="0" lvl="0" marL="0" rtl="0" algn="ctr">
              <a:spcBef>
                <a:spcPts val="1600"/>
              </a:spcBef>
              <a:spcAft>
                <a:spcPts val="0"/>
              </a:spcAft>
              <a:buNone/>
            </a:pPr>
            <a:r>
              <a:t/>
            </a:r>
            <a:endParaRPr/>
          </a:p>
          <a:p>
            <a:pPr indent="0" lvl="0" marL="0" rtl="0" algn="l">
              <a:spcBef>
                <a:spcPts val="1600"/>
              </a:spcBef>
              <a:spcAft>
                <a:spcPts val="1600"/>
              </a:spcAft>
              <a:buNone/>
            </a:pPr>
            <a:r>
              <a:t/>
            </a:r>
            <a:endParaRPr/>
          </a:p>
        </p:txBody>
      </p:sp>
      <p:pic>
        <p:nvPicPr>
          <p:cNvPr descr="Child Fever Stock Illustrations – 1,723 Child Fever Stock ..." id="126" name="Google Shape;126;p23"/>
          <p:cNvPicPr preferRelativeResize="0"/>
          <p:nvPr/>
        </p:nvPicPr>
        <p:blipFill>
          <a:blip r:embed="rId5">
            <a:alphaModFix/>
          </a:blip>
          <a:stretch>
            <a:fillRect/>
          </a:stretch>
        </p:blipFill>
        <p:spPr>
          <a:xfrm>
            <a:off x="792250" y="1729238"/>
            <a:ext cx="3164550" cy="3164550"/>
          </a:xfrm>
          <a:prstGeom prst="rect">
            <a:avLst/>
          </a:prstGeom>
          <a:noFill/>
          <a:ln>
            <a:noFill/>
          </a:ln>
        </p:spPr>
      </p:pic>
      <p:pic>
        <p:nvPicPr>
          <p:cNvPr descr="Free Bandage Cliparts, Download Free Clip Art, Free Clip Art on ..." id="127" name="Google Shape;127;p23"/>
          <p:cNvPicPr preferRelativeResize="0"/>
          <p:nvPr/>
        </p:nvPicPr>
        <p:blipFill>
          <a:blip r:embed="rId6">
            <a:alphaModFix/>
          </a:blip>
          <a:stretch>
            <a:fillRect/>
          </a:stretch>
        </p:blipFill>
        <p:spPr>
          <a:xfrm>
            <a:off x="5407600" y="1886375"/>
            <a:ext cx="2975924" cy="2913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213800" y="1498350"/>
            <a:ext cx="87906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u="sng">
                <a:latin typeface="Impact"/>
                <a:ea typeface="Impact"/>
                <a:cs typeface="Impact"/>
                <a:sym typeface="Impact"/>
              </a:rPr>
              <a:t>Step 4</a:t>
            </a:r>
            <a:r>
              <a:rPr lang="en" u="sng">
                <a:latin typeface="Impact"/>
                <a:ea typeface="Impact"/>
                <a:cs typeface="Impact"/>
                <a:sym typeface="Impact"/>
              </a:rPr>
              <a:t> </a:t>
            </a:r>
            <a:endParaRPr u="sng">
              <a:latin typeface="Impact"/>
              <a:ea typeface="Impact"/>
              <a:cs typeface="Impact"/>
              <a:sym typeface="Impact"/>
            </a:endParaRPr>
          </a:p>
          <a:p>
            <a:pPr indent="0" lvl="0" marL="0" rtl="0" algn="ctr">
              <a:spcBef>
                <a:spcPts val="0"/>
              </a:spcBef>
              <a:spcAft>
                <a:spcPts val="0"/>
              </a:spcAft>
              <a:buNone/>
            </a:pPr>
            <a:r>
              <a:rPr lang="en" sz="3600">
                <a:latin typeface="Lora"/>
                <a:ea typeface="Lora"/>
                <a:cs typeface="Lora"/>
                <a:sym typeface="Lora"/>
              </a:rPr>
              <a:t>Know What to do if Someone Bugs You </a:t>
            </a:r>
            <a:endParaRPr sz="3600">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32"/>
                                        </p:tgtEl>
                                        <p:attrNameLst>
                                          <p:attrName>style.visibility</p:attrName>
                                        </p:attrNameLst>
                                      </p:cBhvr>
                                      <p:to>
                                        <p:strVal val="visible"/>
                                      </p:to>
                                    </p:set>
                                    <p:anim calcmode="lin" valueType="num">
                                      <p:cBhvr additive="base">
                                        <p:cTn dur="1000"/>
                                        <p:tgtEl>
                                          <p:spTgt spid="13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311700" y="170775"/>
            <a:ext cx="8520600" cy="158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 </a:t>
            </a:r>
            <a:r>
              <a:rPr lang="en" sz="6000"/>
              <a:t>Step 4 Activity </a:t>
            </a:r>
            <a:endParaRPr sz="6000" u="sng"/>
          </a:p>
          <a:p>
            <a:pPr indent="0" lvl="0" marL="0" rtl="0" algn="ctr">
              <a:spcBef>
                <a:spcPts val="0"/>
              </a:spcBef>
              <a:spcAft>
                <a:spcPts val="0"/>
              </a:spcAft>
              <a:buNone/>
            </a:pPr>
            <a:r>
              <a:rPr lang="en" sz="3600"/>
              <a:t>Pick 1 of these 3 options : </a:t>
            </a:r>
            <a:endParaRPr sz="3600"/>
          </a:p>
          <a:p>
            <a:pPr indent="0" lvl="0" marL="0" rtl="0" algn="ctr">
              <a:spcBef>
                <a:spcPts val="0"/>
              </a:spcBef>
              <a:spcAft>
                <a:spcPts val="0"/>
              </a:spcAft>
              <a:buNone/>
            </a:pPr>
            <a:r>
              <a:t/>
            </a:r>
            <a:endParaRPr sz="6000"/>
          </a:p>
        </p:txBody>
      </p:sp>
      <p:sp>
        <p:nvSpPr>
          <p:cNvPr id="138" name="Google Shape;138;p25"/>
          <p:cNvSpPr txBox="1"/>
          <p:nvPr>
            <p:ph idx="1" type="body"/>
          </p:nvPr>
        </p:nvSpPr>
        <p:spPr>
          <a:xfrm>
            <a:off x="311700" y="1755375"/>
            <a:ext cx="8520600" cy="3320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Create a “</a:t>
            </a:r>
            <a:r>
              <a:rPr i="1" lang="en" sz="2400">
                <a:solidFill>
                  <a:srgbClr val="000000"/>
                </a:solidFill>
                <a:highlight>
                  <a:schemeClr val="lt1"/>
                </a:highlight>
                <a:latin typeface="Lora"/>
                <a:ea typeface="Lora"/>
                <a:cs typeface="Lora"/>
                <a:sym typeface="Lora"/>
              </a:rPr>
              <a:t>Happy Box</a:t>
            </a:r>
            <a:r>
              <a:rPr lang="en" sz="2400">
                <a:solidFill>
                  <a:srgbClr val="000000"/>
                </a:solidFill>
                <a:highlight>
                  <a:schemeClr val="lt1"/>
                </a:highlight>
                <a:latin typeface="Lora"/>
                <a:ea typeface="Lora"/>
                <a:cs typeface="Lora"/>
                <a:sym typeface="Lora"/>
              </a:rPr>
              <a:t>” with 5 of your favorite things, so you can dive into it when you get worried or upset.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Each day for one week, draw your feelings. Which times are you happiest and why?  Try using emojis.  </a:t>
            </a:r>
            <a:endParaRPr sz="2400">
              <a:solidFill>
                <a:srgbClr val="000000"/>
              </a:solidFill>
              <a:highlight>
                <a:schemeClr val="lt1"/>
              </a:highlight>
              <a:latin typeface="Lora"/>
              <a:ea typeface="Lora"/>
              <a:cs typeface="Lora"/>
              <a:sym typeface="Lora"/>
            </a:endParaRPr>
          </a:p>
          <a:p>
            <a:pPr indent="-381000" lvl="0" marL="457200" rtl="0" algn="l">
              <a:spcBef>
                <a:spcPts val="1000"/>
              </a:spcBef>
              <a:spcAft>
                <a:spcPts val="100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Try mindful coping skills.  Moving helps our bodies feel happier.  Using meditation helps to reduce stress and anxiety.</a:t>
            </a:r>
            <a:endParaRPr sz="2400">
              <a:solidFill>
                <a:srgbClr val="000000"/>
              </a:solidFill>
              <a:highlight>
                <a:schemeClr val="lt1"/>
              </a:highlight>
              <a:latin typeface="Lora"/>
              <a:ea typeface="Lora"/>
              <a:cs typeface="Lora"/>
              <a:sym typeface="Lor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311700" y="188625"/>
            <a:ext cx="8520600" cy="82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Step 4 Tips: </a:t>
            </a:r>
            <a:endParaRPr sz="4800"/>
          </a:p>
        </p:txBody>
      </p:sp>
      <p:sp>
        <p:nvSpPr>
          <p:cNvPr id="144" name="Google Shape;144;p26"/>
          <p:cNvSpPr txBox="1"/>
          <p:nvPr>
            <p:ph idx="1" type="body"/>
          </p:nvPr>
        </p:nvSpPr>
        <p:spPr>
          <a:xfrm>
            <a:off x="311700" y="1277925"/>
            <a:ext cx="3999900" cy="385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about emoji feeling faces </a:t>
            </a:r>
            <a:r>
              <a:rPr lang="en" u="sng">
                <a:solidFill>
                  <a:schemeClr val="hlink"/>
                </a:solidFill>
                <a:latin typeface="Lora"/>
                <a:ea typeface="Lora"/>
                <a:cs typeface="Lora"/>
                <a:sym typeface="Lora"/>
                <a:hlinkClick r:id="rId3"/>
              </a:rPr>
              <a:t>here</a:t>
            </a:r>
            <a:r>
              <a:rPr lang="en">
                <a:latin typeface="Lora"/>
                <a:ea typeface="Lora"/>
                <a:cs typeface="Lora"/>
                <a:sym typeface="Lora"/>
              </a:rPr>
              <a:t> .</a:t>
            </a:r>
            <a:endParaRPr>
              <a:latin typeface="Lora"/>
              <a:ea typeface="Lora"/>
              <a:cs typeface="Lora"/>
              <a:sym typeface="Lora"/>
            </a:endParaRPr>
          </a:p>
          <a:p>
            <a:pPr indent="0" lvl="0" marL="0" rtl="0" algn="ctr">
              <a:spcBef>
                <a:spcPts val="1600"/>
              </a:spcBef>
              <a:spcAft>
                <a:spcPts val="0"/>
              </a:spcAft>
              <a:buNone/>
            </a:pPr>
            <a:r>
              <a:t/>
            </a:r>
            <a:endParaRPr>
              <a:latin typeface="Lora"/>
              <a:ea typeface="Lora"/>
              <a:cs typeface="Lora"/>
              <a:sym typeface="Lora"/>
            </a:endParaRPr>
          </a:p>
          <a:p>
            <a:pPr indent="0" lvl="0" marL="0" rtl="0" algn="ctr">
              <a:spcBef>
                <a:spcPts val="1600"/>
              </a:spcBef>
              <a:spcAft>
                <a:spcPts val="0"/>
              </a:spcAft>
              <a:buNone/>
            </a:pPr>
            <a:r>
              <a:t/>
            </a:r>
            <a:endParaRPr/>
          </a:p>
          <a:p>
            <a:pPr indent="0" lvl="0" marL="0" rtl="0" algn="ctr">
              <a:spcBef>
                <a:spcPts val="1600"/>
              </a:spcBef>
              <a:spcAft>
                <a:spcPts val="1600"/>
              </a:spcAft>
              <a:buNone/>
            </a:pPr>
            <a:r>
              <a:t/>
            </a:r>
            <a:endParaRPr/>
          </a:p>
        </p:txBody>
      </p:sp>
      <p:sp>
        <p:nvSpPr>
          <p:cNvPr id="145" name="Google Shape;145;p26"/>
          <p:cNvSpPr txBox="1"/>
          <p:nvPr>
            <p:ph idx="2" type="body"/>
          </p:nvPr>
        </p:nvSpPr>
        <p:spPr>
          <a:xfrm>
            <a:off x="4832400" y="1234050"/>
            <a:ext cx="3999900" cy="365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how movement relieves stress </a:t>
            </a:r>
            <a:r>
              <a:rPr b="1" lang="en" u="sng">
                <a:solidFill>
                  <a:schemeClr val="hlink"/>
                </a:solidFill>
                <a:latin typeface="Lora"/>
                <a:ea typeface="Lora"/>
                <a:cs typeface="Lora"/>
                <a:sym typeface="Lora"/>
                <a:hlinkClick r:id="rId4"/>
              </a:rPr>
              <a:t>here </a:t>
            </a:r>
            <a:r>
              <a:rPr lang="en">
                <a:latin typeface="Lora"/>
                <a:ea typeface="Lora"/>
                <a:cs typeface="Lora"/>
                <a:sym typeface="Lora"/>
              </a:rPr>
              <a:t>. </a:t>
            </a:r>
            <a:endParaRPr>
              <a:latin typeface="Lora"/>
              <a:ea typeface="Lora"/>
              <a:cs typeface="Lora"/>
              <a:sym typeface="Lora"/>
            </a:endParaRPr>
          </a:p>
          <a:p>
            <a:pPr indent="0" lvl="0" marL="0" rtl="0" algn="ctr">
              <a:spcBef>
                <a:spcPts val="1600"/>
              </a:spcBef>
              <a:spcAft>
                <a:spcPts val="0"/>
              </a:spcAft>
              <a:buNone/>
            </a:pPr>
            <a:r>
              <a:t/>
            </a:r>
            <a:endParaRPr/>
          </a:p>
          <a:p>
            <a:pPr indent="0" lvl="0" marL="0" rtl="0" algn="ctr">
              <a:spcBef>
                <a:spcPts val="1600"/>
              </a:spcBef>
              <a:spcAft>
                <a:spcPts val="0"/>
              </a:spcAft>
              <a:buNone/>
            </a:pPr>
            <a:r>
              <a:t/>
            </a:r>
            <a:endParaRPr/>
          </a:p>
          <a:p>
            <a:pPr indent="0" lvl="0" marL="0" rtl="0" algn="l">
              <a:spcBef>
                <a:spcPts val="1600"/>
              </a:spcBef>
              <a:spcAft>
                <a:spcPts val="1600"/>
              </a:spcAft>
              <a:buNone/>
            </a:pPr>
            <a:r>
              <a:t/>
            </a:r>
            <a:endParaRPr/>
          </a:p>
        </p:txBody>
      </p:sp>
      <p:pic>
        <p:nvPicPr>
          <p:cNvPr descr="Emoji Feeling Faces: Feelings Recognition | Feelings preschool ..." id="146" name="Google Shape;146;p26"/>
          <p:cNvPicPr preferRelativeResize="0"/>
          <p:nvPr/>
        </p:nvPicPr>
        <p:blipFill>
          <a:blip r:embed="rId5">
            <a:alphaModFix/>
          </a:blip>
          <a:stretch>
            <a:fillRect/>
          </a:stretch>
        </p:blipFill>
        <p:spPr>
          <a:xfrm>
            <a:off x="500875" y="1691475"/>
            <a:ext cx="3359900" cy="3302901"/>
          </a:xfrm>
          <a:prstGeom prst="rect">
            <a:avLst/>
          </a:prstGeom>
          <a:noFill/>
          <a:ln>
            <a:noFill/>
          </a:ln>
        </p:spPr>
      </p:pic>
      <p:pic>
        <p:nvPicPr>
          <p:cNvPr descr="Free Youth Exercising Cliparts, Download Free Clip Art, Free Clip ..." id="147" name="Google Shape;147;p26"/>
          <p:cNvPicPr preferRelativeResize="0"/>
          <p:nvPr/>
        </p:nvPicPr>
        <p:blipFill>
          <a:blip r:embed="rId6">
            <a:alphaModFix/>
          </a:blip>
          <a:stretch>
            <a:fillRect/>
          </a:stretch>
        </p:blipFill>
        <p:spPr>
          <a:xfrm>
            <a:off x="5495625" y="1934425"/>
            <a:ext cx="2993050" cy="2816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213800" y="1498350"/>
            <a:ext cx="8790600" cy="214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u="sng">
                <a:latin typeface="Impact"/>
                <a:ea typeface="Impact"/>
                <a:cs typeface="Impact"/>
                <a:sym typeface="Impact"/>
              </a:rPr>
              <a:t>Step 5</a:t>
            </a:r>
            <a:r>
              <a:rPr lang="en" u="sng">
                <a:latin typeface="Impact"/>
                <a:ea typeface="Impact"/>
                <a:cs typeface="Impact"/>
                <a:sym typeface="Impact"/>
              </a:rPr>
              <a:t> </a:t>
            </a:r>
            <a:endParaRPr u="sng">
              <a:latin typeface="Impact"/>
              <a:ea typeface="Impact"/>
              <a:cs typeface="Impact"/>
              <a:sym typeface="Impact"/>
            </a:endParaRPr>
          </a:p>
          <a:p>
            <a:pPr indent="0" lvl="0" marL="0" rtl="0" algn="ctr">
              <a:spcBef>
                <a:spcPts val="0"/>
              </a:spcBef>
              <a:spcAft>
                <a:spcPts val="0"/>
              </a:spcAft>
              <a:buNone/>
            </a:pPr>
            <a:r>
              <a:rPr lang="en">
                <a:latin typeface="Lora"/>
                <a:ea typeface="Lora"/>
                <a:cs typeface="Lora"/>
                <a:sym typeface="Lora"/>
              </a:rPr>
              <a:t>Meet a Health Helper </a:t>
            </a:r>
            <a:endParaRPr>
              <a:latin typeface="Lora"/>
              <a:ea typeface="Lora"/>
              <a:cs typeface="Lora"/>
              <a:sym typeface="Lo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52"/>
                                        </p:tgtEl>
                                        <p:attrNameLst>
                                          <p:attrName>style.visibility</p:attrName>
                                        </p:attrNameLst>
                                      </p:cBhvr>
                                      <p:to>
                                        <p:strVal val="visible"/>
                                      </p:to>
                                    </p:set>
                                    <p:anim calcmode="lin" valueType="num">
                                      <p:cBhvr additive="base">
                                        <p:cTn dur="1000"/>
                                        <p:tgtEl>
                                          <p:spTgt spid="1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8"/>
          <p:cNvSpPr txBox="1"/>
          <p:nvPr>
            <p:ph type="title"/>
          </p:nvPr>
        </p:nvSpPr>
        <p:spPr>
          <a:xfrm>
            <a:off x="311700" y="0"/>
            <a:ext cx="8520600" cy="146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 </a:t>
            </a:r>
            <a:r>
              <a:rPr lang="en" sz="6000"/>
              <a:t>Step 5 Activity </a:t>
            </a:r>
            <a:endParaRPr sz="6000" u="sng"/>
          </a:p>
          <a:p>
            <a:pPr indent="0" lvl="0" marL="0" rtl="0" algn="ctr">
              <a:spcBef>
                <a:spcPts val="0"/>
              </a:spcBef>
              <a:spcAft>
                <a:spcPts val="0"/>
              </a:spcAft>
              <a:buNone/>
            </a:pPr>
            <a:r>
              <a:rPr lang="en" sz="3600"/>
              <a:t>Pick 1 of these 3 options : </a:t>
            </a:r>
            <a:endParaRPr sz="3600"/>
          </a:p>
          <a:p>
            <a:pPr indent="0" lvl="0" marL="0" rtl="0" algn="ctr">
              <a:spcBef>
                <a:spcPts val="0"/>
              </a:spcBef>
              <a:spcAft>
                <a:spcPts val="0"/>
              </a:spcAft>
              <a:buNone/>
            </a:pPr>
            <a:r>
              <a:t/>
            </a:r>
            <a:endParaRPr sz="6000"/>
          </a:p>
        </p:txBody>
      </p:sp>
      <p:sp>
        <p:nvSpPr>
          <p:cNvPr id="158" name="Google Shape;158;p28"/>
          <p:cNvSpPr txBox="1"/>
          <p:nvPr>
            <p:ph idx="1" type="body"/>
          </p:nvPr>
        </p:nvSpPr>
        <p:spPr>
          <a:xfrm>
            <a:off x="311700" y="1466100"/>
            <a:ext cx="8520600" cy="38607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Visit a doctor, dentist, or </a:t>
            </a:r>
            <a:r>
              <a:rPr lang="en" sz="2400">
                <a:solidFill>
                  <a:srgbClr val="000000"/>
                </a:solidFill>
                <a:highlight>
                  <a:schemeClr val="lt1"/>
                </a:highlight>
                <a:latin typeface="Lora"/>
                <a:ea typeface="Lora"/>
                <a:cs typeface="Lora"/>
                <a:sym typeface="Lora"/>
              </a:rPr>
              <a:t>optometrist</a:t>
            </a:r>
            <a:r>
              <a:rPr lang="en" sz="2400">
                <a:solidFill>
                  <a:srgbClr val="000000"/>
                </a:solidFill>
                <a:highlight>
                  <a:schemeClr val="lt1"/>
                </a:highlight>
                <a:latin typeface="Lora"/>
                <a:ea typeface="Lora"/>
                <a:cs typeface="Lora"/>
                <a:sym typeface="Lora"/>
              </a:rPr>
              <a:t>.  If you can’t make an appointment to meet in person, find a way to connect with a professional </a:t>
            </a:r>
            <a:r>
              <a:rPr lang="en" sz="2400">
                <a:solidFill>
                  <a:srgbClr val="000000"/>
                </a:solidFill>
                <a:highlight>
                  <a:schemeClr val="lt1"/>
                </a:highlight>
                <a:latin typeface="Lora"/>
                <a:ea typeface="Lora"/>
                <a:cs typeface="Lora"/>
                <a:sym typeface="Lora"/>
              </a:rPr>
              <a:t>virtually</a:t>
            </a:r>
            <a:r>
              <a:rPr lang="en" sz="2400">
                <a:solidFill>
                  <a:srgbClr val="000000"/>
                </a:solidFill>
                <a:highlight>
                  <a:schemeClr val="lt1"/>
                </a:highlight>
                <a:latin typeface="Lora"/>
                <a:ea typeface="Lora"/>
                <a:cs typeface="Lora"/>
                <a:sym typeface="Lora"/>
              </a:rPr>
              <a:t>. </a:t>
            </a:r>
            <a:endParaRPr sz="2400">
              <a:solidFill>
                <a:srgbClr val="000000"/>
              </a:solidFill>
              <a:highlight>
                <a:schemeClr val="lt1"/>
              </a:highlight>
              <a:latin typeface="Lora"/>
              <a:ea typeface="Lora"/>
              <a:cs typeface="Lora"/>
              <a:sym typeface="Lora"/>
            </a:endParaRPr>
          </a:p>
          <a:p>
            <a:pPr indent="-381000" lvl="0" marL="457200" rtl="0" algn="l">
              <a:lnSpc>
                <a:spcPct val="100000"/>
              </a:lnSpc>
              <a:spcBef>
                <a:spcPts val="1000"/>
              </a:spcBef>
              <a:spcAft>
                <a:spcPts val="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Visit or email a school nurse or counselor.  Find out what they do for students and why students might need their support.    </a:t>
            </a:r>
            <a:endParaRPr sz="2400">
              <a:solidFill>
                <a:srgbClr val="000000"/>
              </a:solidFill>
              <a:highlight>
                <a:schemeClr val="lt1"/>
              </a:highlight>
              <a:latin typeface="Lora"/>
              <a:ea typeface="Lora"/>
              <a:cs typeface="Lora"/>
              <a:sym typeface="Lora"/>
            </a:endParaRPr>
          </a:p>
          <a:p>
            <a:pPr indent="-381000" lvl="0" marL="457200" rtl="0" algn="l">
              <a:lnSpc>
                <a:spcPct val="100000"/>
              </a:lnSpc>
              <a:spcBef>
                <a:spcPts val="1000"/>
              </a:spcBef>
              <a:spcAft>
                <a:spcPts val="1000"/>
              </a:spcAft>
              <a:buClr>
                <a:srgbClr val="000000"/>
              </a:buClr>
              <a:buSzPts val="2400"/>
              <a:buFont typeface="Lora"/>
              <a:buChar char="★"/>
            </a:pPr>
            <a:r>
              <a:rPr lang="en" sz="2400">
                <a:solidFill>
                  <a:srgbClr val="000000"/>
                </a:solidFill>
                <a:highlight>
                  <a:schemeClr val="lt1"/>
                </a:highlight>
                <a:latin typeface="Lora"/>
                <a:ea typeface="Lora"/>
                <a:cs typeface="Lora"/>
                <a:sym typeface="Lora"/>
              </a:rPr>
              <a:t>Visit someone who works in an ambulance.  Use trustworthy internet resources to learn more about first responders.  </a:t>
            </a:r>
            <a:endParaRPr sz="2400">
              <a:solidFill>
                <a:srgbClr val="000000"/>
              </a:solidFill>
              <a:highlight>
                <a:schemeClr val="lt1"/>
              </a:highlight>
              <a:latin typeface="Lora"/>
              <a:ea typeface="Lora"/>
              <a:cs typeface="Lora"/>
              <a:sym typeface="Lor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type="title"/>
          </p:nvPr>
        </p:nvSpPr>
        <p:spPr>
          <a:xfrm>
            <a:off x="311700" y="188625"/>
            <a:ext cx="8520600" cy="82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Step 5 Tips: </a:t>
            </a:r>
            <a:endParaRPr sz="4800"/>
          </a:p>
        </p:txBody>
      </p:sp>
      <p:sp>
        <p:nvSpPr>
          <p:cNvPr id="164" name="Google Shape;164;p29"/>
          <p:cNvSpPr txBox="1"/>
          <p:nvPr>
            <p:ph idx="1" type="body"/>
          </p:nvPr>
        </p:nvSpPr>
        <p:spPr>
          <a:xfrm>
            <a:off x="311700" y="1277925"/>
            <a:ext cx="3999900" cy="385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Learn about healthcare careers </a:t>
            </a:r>
            <a:r>
              <a:rPr b="1" lang="en" u="sng">
                <a:solidFill>
                  <a:schemeClr val="hlink"/>
                </a:solidFill>
                <a:latin typeface="Lora"/>
                <a:ea typeface="Lora"/>
                <a:cs typeface="Lora"/>
                <a:sym typeface="Lora"/>
                <a:hlinkClick r:id="rId3"/>
              </a:rPr>
              <a:t>here</a:t>
            </a:r>
            <a:r>
              <a:rPr lang="en">
                <a:latin typeface="Lora"/>
                <a:ea typeface="Lora"/>
                <a:cs typeface="Lora"/>
                <a:sym typeface="Lora"/>
              </a:rPr>
              <a:t> .</a:t>
            </a:r>
            <a:endParaRPr>
              <a:latin typeface="Lora"/>
              <a:ea typeface="Lora"/>
              <a:cs typeface="Lora"/>
              <a:sym typeface="Lora"/>
            </a:endParaRPr>
          </a:p>
          <a:p>
            <a:pPr indent="0" lvl="0" marL="0" rtl="0" algn="ctr">
              <a:spcBef>
                <a:spcPts val="1600"/>
              </a:spcBef>
              <a:spcAft>
                <a:spcPts val="0"/>
              </a:spcAft>
              <a:buNone/>
            </a:pPr>
            <a:r>
              <a:t/>
            </a:r>
            <a:endParaRPr>
              <a:latin typeface="Lora"/>
              <a:ea typeface="Lora"/>
              <a:cs typeface="Lora"/>
              <a:sym typeface="Lora"/>
            </a:endParaRPr>
          </a:p>
          <a:p>
            <a:pPr indent="0" lvl="0" marL="0" rtl="0" algn="ctr">
              <a:spcBef>
                <a:spcPts val="1600"/>
              </a:spcBef>
              <a:spcAft>
                <a:spcPts val="0"/>
              </a:spcAft>
              <a:buNone/>
            </a:pPr>
            <a:r>
              <a:t/>
            </a:r>
            <a:endParaRPr>
              <a:latin typeface="Lora"/>
              <a:ea typeface="Lora"/>
              <a:cs typeface="Lora"/>
              <a:sym typeface="Lora"/>
            </a:endParaRPr>
          </a:p>
          <a:p>
            <a:pPr indent="0" lvl="0" marL="0" rtl="0" algn="ctr">
              <a:spcBef>
                <a:spcPts val="1600"/>
              </a:spcBef>
              <a:spcAft>
                <a:spcPts val="0"/>
              </a:spcAft>
              <a:buNone/>
            </a:pPr>
            <a:r>
              <a:t/>
            </a:r>
            <a:endParaRPr>
              <a:latin typeface="Lora"/>
              <a:ea typeface="Lora"/>
              <a:cs typeface="Lora"/>
              <a:sym typeface="Lora"/>
            </a:endParaRPr>
          </a:p>
          <a:p>
            <a:pPr indent="0" lvl="0" marL="0" rtl="0" algn="ctr">
              <a:spcBef>
                <a:spcPts val="1600"/>
              </a:spcBef>
              <a:spcAft>
                <a:spcPts val="0"/>
              </a:spcAft>
              <a:buNone/>
            </a:pPr>
            <a:r>
              <a:t/>
            </a:r>
            <a:endParaRPr/>
          </a:p>
          <a:p>
            <a:pPr indent="0" lvl="0" marL="0" rtl="0" algn="ctr">
              <a:spcBef>
                <a:spcPts val="1600"/>
              </a:spcBef>
              <a:spcAft>
                <a:spcPts val="1600"/>
              </a:spcAft>
              <a:buNone/>
            </a:pPr>
            <a:r>
              <a:t/>
            </a:r>
            <a:endParaRPr/>
          </a:p>
        </p:txBody>
      </p:sp>
      <p:sp>
        <p:nvSpPr>
          <p:cNvPr id="165" name="Google Shape;165;p29"/>
          <p:cNvSpPr txBox="1"/>
          <p:nvPr>
            <p:ph idx="2" type="body"/>
          </p:nvPr>
        </p:nvSpPr>
        <p:spPr>
          <a:xfrm>
            <a:off x="4832400" y="1277925"/>
            <a:ext cx="3999900" cy="375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Lora"/>
                <a:ea typeface="Lora"/>
                <a:cs typeface="Lora"/>
                <a:sym typeface="Lora"/>
              </a:rPr>
              <a:t>Teach kids </a:t>
            </a:r>
            <a:r>
              <a:rPr b="1" lang="en">
                <a:latin typeface="Lora"/>
                <a:ea typeface="Lora"/>
                <a:cs typeface="Lora"/>
                <a:sym typeface="Lora"/>
              </a:rPr>
              <a:t>about first responders </a:t>
            </a:r>
            <a:r>
              <a:rPr b="1" lang="en" u="sng">
                <a:solidFill>
                  <a:schemeClr val="hlink"/>
                </a:solidFill>
                <a:latin typeface="Lora"/>
                <a:ea typeface="Lora"/>
                <a:cs typeface="Lora"/>
                <a:sym typeface="Lora"/>
                <a:hlinkClick r:id="rId4"/>
              </a:rPr>
              <a:t>here</a:t>
            </a:r>
            <a:r>
              <a:rPr b="1" lang="en">
                <a:latin typeface="Lora"/>
                <a:ea typeface="Lora"/>
                <a:cs typeface="Lora"/>
                <a:sym typeface="Lora"/>
              </a:rPr>
              <a:t> . </a:t>
            </a:r>
            <a:endParaRPr b="1">
              <a:latin typeface="Lora"/>
              <a:ea typeface="Lora"/>
              <a:cs typeface="Lora"/>
              <a:sym typeface="Lora"/>
            </a:endParaRPr>
          </a:p>
          <a:p>
            <a:pPr indent="0" lvl="0" marL="0" rtl="0" algn="ctr">
              <a:spcBef>
                <a:spcPts val="1600"/>
              </a:spcBef>
              <a:spcAft>
                <a:spcPts val="0"/>
              </a:spcAft>
              <a:buNone/>
            </a:pPr>
            <a:r>
              <a:rPr b="1" lang="en">
                <a:latin typeface="Lora"/>
                <a:ea typeface="Lora"/>
                <a:cs typeface="Lora"/>
                <a:sym typeface="Lora"/>
              </a:rPr>
              <a:t> </a:t>
            </a:r>
            <a:endParaRPr/>
          </a:p>
          <a:p>
            <a:pPr indent="0" lvl="0" marL="0" rtl="0" algn="l">
              <a:spcBef>
                <a:spcPts val="1600"/>
              </a:spcBef>
              <a:spcAft>
                <a:spcPts val="1600"/>
              </a:spcAft>
              <a:buNone/>
            </a:pPr>
            <a:r>
              <a:t/>
            </a:r>
            <a:endParaRPr/>
          </a:p>
        </p:txBody>
      </p:sp>
      <p:pic>
        <p:nvPicPr>
          <p:cNvPr descr="Little Children Playing Doctor And Patient Vector Illustration ..." id="166" name="Google Shape;166;p29"/>
          <p:cNvPicPr preferRelativeResize="0"/>
          <p:nvPr/>
        </p:nvPicPr>
        <p:blipFill>
          <a:blip r:embed="rId5">
            <a:alphaModFix/>
          </a:blip>
          <a:stretch>
            <a:fillRect/>
          </a:stretch>
        </p:blipFill>
        <p:spPr>
          <a:xfrm>
            <a:off x="838375" y="1861225"/>
            <a:ext cx="3047550" cy="3093651"/>
          </a:xfrm>
          <a:prstGeom prst="rect">
            <a:avLst/>
          </a:prstGeom>
          <a:noFill/>
          <a:ln>
            <a:noFill/>
          </a:ln>
        </p:spPr>
      </p:pic>
      <p:pic>
        <p:nvPicPr>
          <p:cNvPr descr="Brotherhood of First Responders - First Responders - Sticker ..." id="167" name="Google Shape;167;p29"/>
          <p:cNvPicPr preferRelativeResize="0"/>
          <p:nvPr/>
        </p:nvPicPr>
        <p:blipFill>
          <a:blip r:embed="rId6">
            <a:alphaModFix/>
          </a:blip>
          <a:stretch>
            <a:fillRect/>
          </a:stretch>
        </p:blipFill>
        <p:spPr>
          <a:xfrm>
            <a:off x="5436575" y="1884275"/>
            <a:ext cx="3047549" cy="30475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ph type="ctrTitle"/>
          </p:nvPr>
        </p:nvSpPr>
        <p:spPr>
          <a:xfrm>
            <a:off x="344250" y="321700"/>
            <a:ext cx="7880400" cy="95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t>Now that I’ve earned this badge...</a:t>
            </a:r>
            <a:endParaRPr sz="3600"/>
          </a:p>
        </p:txBody>
      </p:sp>
      <p:sp>
        <p:nvSpPr>
          <p:cNvPr id="173" name="Google Shape;173;p30"/>
          <p:cNvSpPr txBox="1"/>
          <p:nvPr>
            <p:ph idx="1" type="subTitle"/>
          </p:nvPr>
        </p:nvSpPr>
        <p:spPr>
          <a:xfrm>
            <a:off x="2339100" y="1277500"/>
            <a:ext cx="5885700" cy="282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I can give service by:</a:t>
            </a:r>
            <a:endParaRPr sz="1800"/>
          </a:p>
          <a:p>
            <a:pPr indent="0" lvl="0" marL="0" rtl="0" algn="l">
              <a:spcBef>
                <a:spcPts val="0"/>
              </a:spcBef>
              <a:spcAft>
                <a:spcPts val="0"/>
              </a:spcAft>
              <a:buNone/>
            </a:pPr>
            <a:r>
              <a:t/>
            </a:r>
            <a:endParaRPr sz="1800"/>
          </a:p>
          <a:p>
            <a:pPr indent="-342900" lvl="0" marL="457200" rtl="0" algn="l">
              <a:lnSpc>
                <a:spcPct val="200000"/>
              </a:lnSpc>
              <a:spcBef>
                <a:spcPts val="0"/>
              </a:spcBef>
              <a:spcAft>
                <a:spcPts val="0"/>
              </a:spcAft>
              <a:buSzPts val="1800"/>
              <a:buChar char="★"/>
            </a:pPr>
            <a:r>
              <a:rPr lang="en" sz="1800"/>
              <a:t>Helping my family try a new healthy food</a:t>
            </a:r>
            <a:endParaRPr sz="1800"/>
          </a:p>
          <a:p>
            <a:pPr indent="-342900" lvl="0" marL="457200" rtl="0" algn="l">
              <a:lnSpc>
                <a:spcPct val="200000"/>
              </a:lnSpc>
              <a:spcBef>
                <a:spcPts val="0"/>
              </a:spcBef>
              <a:spcAft>
                <a:spcPts val="0"/>
              </a:spcAft>
              <a:buSzPts val="1800"/>
              <a:buChar char="★"/>
            </a:pPr>
            <a:r>
              <a:rPr lang="en" sz="1800"/>
              <a:t>Sharing fun new exercises with friends </a:t>
            </a:r>
            <a:endParaRPr sz="1800"/>
          </a:p>
          <a:p>
            <a:pPr indent="-342900" lvl="0" marL="457200" rtl="0" algn="l">
              <a:lnSpc>
                <a:spcPct val="200000"/>
              </a:lnSpc>
              <a:spcBef>
                <a:spcPts val="0"/>
              </a:spcBef>
              <a:spcAft>
                <a:spcPts val="0"/>
              </a:spcAft>
              <a:buSzPts val="1800"/>
              <a:buChar char="★"/>
            </a:pPr>
            <a:r>
              <a:rPr lang="en" sz="1800"/>
              <a:t>Teaching other Brownies healthy ways to get happy if they’re feeling down</a:t>
            </a:r>
            <a:endParaRPr sz="1800"/>
          </a:p>
        </p:txBody>
      </p:sp>
      <p:sp>
        <p:nvSpPr>
          <p:cNvPr id="174" name="Google Shape;174;p30"/>
          <p:cNvSpPr txBox="1"/>
          <p:nvPr/>
        </p:nvSpPr>
        <p:spPr>
          <a:xfrm>
            <a:off x="207725" y="4371325"/>
            <a:ext cx="2792400" cy="7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latin typeface="Lora"/>
                <a:ea typeface="Lora"/>
                <a:cs typeface="Lora"/>
                <a:sym typeface="Lora"/>
              </a:rPr>
              <a:t>Girl Scouts of Central Illinois </a:t>
            </a:r>
            <a:r>
              <a:rPr b="1" lang="en">
                <a:solidFill>
                  <a:schemeClr val="dk2"/>
                </a:solidFill>
                <a:latin typeface="Lora"/>
                <a:ea typeface="Lora"/>
                <a:cs typeface="Lora"/>
                <a:sym typeface="Lora"/>
              </a:rPr>
              <a:t>GetYourGirlPower.org</a:t>
            </a:r>
            <a:endParaRPr b="1">
              <a:solidFill>
                <a:schemeClr val="dk2"/>
              </a:solidFill>
              <a:latin typeface="Lora"/>
              <a:ea typeface="Lora"/>
              <a:cs typeface="Lora"/>
              <a:sym typeface="Lora"/>
            </a:endParaRPr>
          </a:p>
          <a:p>
            <a:pPr indent="0" lvl="0" marL="0" rtl="0" algn="l">
              <a:spcBef>
                <a:spcPts val="0"/>
              </a:spcBef>
              <a:spcAft>
                <a:spcPts val="0"/>
              </a:spcAft>
              <a:buNone/>
            </a:pPr>
            <a:r>
              <a:rPr b="1" lang="en">
                <a:solidFill>
                  <a:schemeClr val="dk2"/>
                </a:solidFill>
                <a:latin typeface="Lora"/>
                <a:ea typeface="Lora"/>
                <a:cs typeface="Lora"/>
                <a:sym typeface="Lora"/>
              </a:rPr>
              <a:t>1-888-623-1237</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nvSpPr>
        <p:spPr>
          <a:xfrm>
            <a:off x="3959050" y="1227575"/>
            <a:ext cx="2724000" cy="17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Playfair Display"/>
              <a:ea typeface="Playfair Display"/>
              <a:cs typeface="Playfair Display"/>
              <a:sym typeface="Playfair Display"/>
            </a:endParaRPr>
          </a:p>
        </p:txBody>
      </p:sp>
      <p:pic>
        <p:nvPicPr>
          <p:cNvPr id="180" name="Google Shape;180;p31"/>
          <p:cNvPicPr preferRelativeResize="0"/>
          <p:nvPr/>
        </p:nvPicPr>
        <p:blipFill>
          <a:blip r:embed="rId3">
            <a:alphaModFix/>
          </a:blip>
          <a:stretch>
            <a:fillRect/>
          </a:stretch>
        </p:blipFill>
        <p:spPr>
          <a:xfrm>
            <a:off x="4293250" y="1493350"/>
            <a:ext cx="3933001" cy="3650149"/>
          </a:xfrm>
          <a:prstGeom prst="rect">
            <a:avLst/>
          </a:prstGeom>
          <a:noFill/>
          <a:ln>
            <a:noFill/>
          </a:ln>
        </p:spPr>
      </p:pic>
      <p:sp>
        <p:nvSpPr>
          <p:cNvPr id="181" name="Google Shape;181;p31"/>
          <p:cNvSpPr txBox="1"/>
          <p:nvPr>
            <p:ph type="ctrTitle"/>
          </p:nvPr>
        </p:nvSpPr>
        <p:spPr>
          <a:xfrm>
            <a:off x="344250" y="176050"/>
            <a:ext cx="8455500" cy="131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Share with us!</a:t>
            </a:r>
            <a:endParaRPr/>
          </a:p>
        </p:txBody>
      </p:sp>
      <p:sp>
        <p:nvSpPr>
          <p:cNvPr id="182" name="Google Shape;182;p31"/>
          <p:cNvSpPr txBox="1"/>
          <p:nvPr>
            <p:ph idx="1" type="subTitle"/>
          </p:nvPr>
        </p:nvSpPr>
        <p:spPr>
          <a:xfrm>
            <a:off x="360250" y="1493350"/>
            <a:ext cx="3933000" cy="249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