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Playfair Display"/>
      <p:regular r:id="rId15"/>
      <p:bold r:id="rId16"/>
      <p:italic r:id="rId17"/>
      <p:boldItalic r:id="rId18"/>
    </p:embeddedFont>
    <p:embeddedFont>
      <p:font typeface="Lato"/>
      <p:regular r:id="rId19"/>
      <p:bold r:id="rId20"/>
      <p:italic r:id="rId21"/>
      <p:boldItalic r:id="rId22"/>
    </p:embeddedFont>
    <p:embeddedFont>
      <p:font typeface="Permanent Marker"/>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bold.fntdata"/><Relationship Id="rId11" Type="http://schemas.openxmlformats.org/officeDocument/2006/relationships/slide" Target="slides/slide6.xml"/><Relationship Id="rId22" Type="http://schemas.openxmlformats.org/officeDocument/2006/relationships/font" Target="fonts/Lato-boldItalic.fntdata"/><Relationship Id="rId10" Type="http://schemas.openxmlformats.org/officeDocument/2006/relationships/slide" Target="slides/slide5.xml"/><Relationship Id="rId21" Type="http://schemas.openxmlformats.org/officeDocument/2006/relationships/font" Target="fonts/Lato-italic.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PermanentMarker-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PlayfairDisplay-regular.fntdata"/><Relationship Id="rId14" Type="http://schemas.openxmlformats.org/officeDocument/2006/relationships/slide" Target="slides/slide9.xml"/><Relationship Id="rId17" Type="http://schemas.openxmlformats.org/officeDocument/2006/relationships/font" Target="fonts/PlayfairDisplay-italic.fntdata"/><Relationship Id="rId16" Type="http://schemas.openxmlformats.org/officeDocument/2006/relationships/font" Target="fonts/PlayfairDisplay-bold.fntdata"/><Relationship Id="rId5" Type="http://schemas.openxmlformats.org/officeDocument/2006/relationships/notesMaster" Target="notesMasters/notesMaster1.xml"/><Relationship Id="rId19" Type="http://schemas.openxmlformats.org/officeDocument/2006/relationships/font" Target="fonts/Lato-regular.fntdata"/><Relationship Id="rId6" Type="http://schemas.openxmlformats.org/officeDocument/2006/relationships/slide" Target="slides/slide1.xml"/><Relationship Id="rId18" Type="http://schemas.openxmlformats.org/officeDocument/2006/relationships/font" Target="fonts/PlayfairDisplay-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7313ffb9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7313ffb9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7313ffb9f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7313ffb9f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7313ffb9f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7313ffb9f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7313ffb9f1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7313ffb9f1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7313ffb9f1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313ffb9f1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7313ffb9f1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7313ffb9f1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7313ffb9f1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7313ffb9f1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7313ffb9f1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7313ffb9f1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push dir="r"/>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gif"/><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girlscouts.org/en/help/help/internet-safety-pledge.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documentcloud.adobe.com/link/track?uri=urn%3Aaaid%3Ascds%3AUS%3A6b6845af-b02d-4873-b6b6-77fa5a1146e1" TargetMode="External"/><Relationship Id="rId4" Type="http://schemas.openxmlformats.org/officeDocument/2006/relationships/hyperlink" Target="https://documentcloud.adobe.com/link/track?uri=urn%3Aaaid%3Ascds%3AUS%3Aee7585fc-868d-4809-b2a7-fc0995fb0d21" TargetMode="External"/><Relationship Id="rId5"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627200"/>
            <a:ext cx="2951400" cy="158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3F3F3"/>
                </a:solidFill>
                <a:latin typeface="Permanent Marker"/>
                <a:ea typeface="Permanent Marker"/>
                <a:cs typeface="Permanent Marker"/>
                <a:sym typeface="Permanent Marker"/>
              </a:rPr>
              <a:t>Brownie Money Manager</a:t>
            </a:r>
            <a:endParaRPr>
              <a:solidFill>
                <a:srgbClr val="F3F3F3"/>
              </a:solidFill>
              <a:latin typeface="Permanent Marker"/>
              <a:ea typeface="Permanent Marker"/>
              <a:cs typeface="Permanent Marker"/>
              <a:sym typeface="Permanent Marker"/>
            </a:endParaRPr>
          </a:p>
        </p:txBody>
      </p:sp>
      <p:sp>
        <p:nvSpPr>
          <p:cNvPr id="60" name="Google Shape;60;p13"/>
          <p:cNvSpPr txBox="1"/>
          <p:nvPr>
            <p:ph idx="1" type="subTitle"/>
          </p:nvPr>
        </p:nvSpPr>
        <p:spPr>
          <a:xfrm>
            <a:off x="3096363" y="3266930"/>
            <a:ext cx="2951400" cy="701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F3F3F3"/>
                </a:solidFill>
              </a:rPr>
              <a:t>Girl Scouts of Central Illinois</a:t>
            </a:r>
            <a:endParaRPr>
              <a:solidFill>
                <a:srgbClr val="F3F3F3"/>
              </a:solidFill>
            </a:endParaRPr>
          </a:p>
        </p:txBody>
      </p:sp>
      <p:pic>
        <p:nvPicPr>
          <p:cNvPr id="61" name="Google Shape;61;p13"/>
          <p:cNvPicPr preferRelativeResize="0"/>
          <p:nvPr/>
        </p:nvPicPr>
        <p:blipFill>
          <a:blip r:embed="rId3">
            <a:alphaModFix/>
          </a:blip>
          <a:stretch>
            <a:fillRect/>
          </a:stretch>
        </p:blipFill>
        <p:spPr>
          <a:xfrm>
            <a:off x="449850" y="847725"/>
            <a:ext cx="1838325" cy="4295775"/>
          </a:xfrm>
          <a:prstGeom prst="rect">
            <a:avLst/>
          </a:prstGeom>
          <a:noFill/>
          <a:ln>
            <a:noFill/>
          </a:ln>
        </p:spPr>
      </p:pic>
      <p:pic>
        <p:nvPicPr>
          <p:cNvPr id="62" name="Google Shape;62;p13"/>
          <p:cNvPicPr preferRelativeResize="0"/>
          <p:nvPr/>
        </p:nvPicPr>
        <p:blipFill>
          <a:blip r:embed="rId4">
            <a:alphaModFix/>
          </a:blip>
          <a:stretch>
            <a:fillRect/>
          </a:stretch>
        </p:blipFill>
        <p:spPr>
          <a:xfrm>
            <a:off x="6571999" y="756025"/>
            <a:ext cx="2488200" cy="4387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Tips Before Takeoff!</a:t>
            </a:r>
            <a:endParaRPr/>
          </a:p>
        </p:txBody>
      </p:sp>
      <p:sp>
        <p:nvSpPr>
          <p:cNvPr id="68" name="Google Shape;68;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Be sure to review the </a:t>
            </a:r>
            <a:r>
              <a:rPr lang="en" sz="3600" u="sng">
                <a:solidFill>
                  <a:schemeClr val="hlink"/>
                </a:solidFill>
                <a:hlinkClick r:id="rId3"/>
              </a:rPr>
              <a:t>internet safety pledge</a:t>
            </a:r>
            <a:r>
              <a:rPr lang="en" sz="3600"/>
              <a:t> with an adult you trust. You’ve probably already looked at this if you’ve done online cookie sales or other Girl Scout activities online. </a:t>
            </a:r>
            <a:endParaRPr sz="3600"/>
          </a:p>
          <a:p>
            <a:pPr indent="0" lvl="0" marL="0" rtl="0" algn="l">
              <a:spcBef>
                <a:spcPts val="1600"/>
              </a:spcBef>
              <a:spcAft>
                <a:spcPts val="1600"/>
              </a:spcAft>
              <a:buNone/>
            </a:pPr>
            <a:br>
              <a:rPr lang="en"/>
            </a:b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2095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Gather Your Supplies	</a:t>
            </a:r>
            <a:endParaRPr/>
          </a:p>
        </p:txBody>
      </p:sp>
      <p:sp>
        <p:nvSpPr>
          <p:cNvPr id="74" name="Google Shape;74;p15"/>
          <p:cNvSpPr txBox="1"/>
          <p:nvPr>
            <p:ph idx="1" type="body"/>
          </p:nvPr>
        </p:nvSpPr>
        <p:spPr>
          <a:xfrm>
            <a:off x="311700" y="782225"/>
            <a:ext cx="5751600" cy="3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this badge, you’ll need a few things.</a:t>
            </a:r>
            <a:endParaRPr/>
          </a:p>
          <a:p>
            <a:pPr indent="0" lvl="0" marL="0" rtl="0" algn="l">
              <a:spcBef>
                <a:spcPts val="1600"/>
              </a:spcBef>
              <a:spcAft>
                <a:spcPts val="1600"/>
              </a:spcAft>
              <a:buNone/>
            </a:pPr>
            <a:r>
              <a:rPr lang="en"/>
              <a:t>First, you’ll need a shopping buddy! Grab a doll, teddy bear, or get a brother or sister to join in the fun! If you have the Girl’s Guide to Girl Scouting, you can use the Elf paper doll in the “My Girl Scouts” section.</a:t>
            </a:r>
            <a:br>
              <a:rPr lang="en"/>
            </a:br>
            <a:br>
              <a:rPr lang="en"/>
            </a:br>
            <a:r>
              <a:rPr lang="en"/>
              <a:t>You’ll also need to make some pretend things to buy, and some pretend money! If you don’t have a printer, grab some paper and make your own items and fun money using these as a guide. </a:t>
            </a:r>
            <a:br>
              <a:rPr lang="en"/>
            </a:br>
            <a:br>
              <a:rPr lang="en"/>
            </a:br>
            <a:r>
              <a:rPr lang="en" u="sng">
                <a:solidFill>
                  <a:schemeClr val="hlink"/>
                </a:solidFill>
                <a:hlinkClick r:id="rId3"/>
              </a:rPr>
              <a:t>Fun Money</a:t>
            </a:r>
            <a:r>
              <a:rPr lang="en"/>
              <a:t>				</a:t>
            </a:r>
            <a:r>
              <a:rPr lang="en" u="sng">
                <a:solidFill>
                  <a:schemeClr val="hlink"/>
                </a:solidFill>
                <a:hlinkClick r:id="rId4"/>
              </a:rPr>
              <a:t>Elf Shopping Items</a:t>
            </a:r>
            <a:endParaRPr/>
          </a:p>
        </p:txBody>
      </p:sp>
      <p:pic>
        <p:nvPicPr>
          <p:cNvPr id="75" name="Google Shape;75;p15"/>
          <p:cNvPicPr preferRelativeResize="0"/>
          <p:nvPr/>
        </p:nvPicPr>
        <p:blipFill>
          <a:blip r:embed="rId5">
            <a:alphaModFix/>
          </a:blip>
          <a:stretch>
            <a:fillRect/>
          </a:stretch>
        </p:blipFill>
        <p:spPr>
          <a:xfrm>
            <a:off x="6063414" y="56388"/>
            <a:ext cx="3832937" cy="5030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391350"/>
            <a:ext cx="58728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One: Shop for elf items with your buddy!</a:t>
            </a:r>
            <a:endParaRPr/>
          </a:p>
        </p:txBody>
      </p:sp>
      <p:sp>
        <p:nvSpPr>
          <p:cNvPr id="81" name="Google Shape;81;p16"/>
          <p:cNvSpPr txBox="1"/>
          <p:nvPr>
            <p:ph idx="1" type="body"/>
          </p:nvPr>
        </p:nvSpPr>
        <p:spPr>
          <a:xfrm>
            <a:off x="311700" y="1494250"/>
            <a:ext cx="5922600" cy="3277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t>Go shopping at home! Place the elf shopping items around your home. Practice paying with your elf money by counting out the correct amount of money for each item. Then challenge yourself by pretending to buy exactly $10 worth of items, $15 worth of items, and $20 worth of item</a:t>
            </a:r>
            <a:r>
              <a:rPr lang="en" sz="3000"/>
              <a:t>s.</a:t>
            </a:r>
            <a:endParaRPr sz="3000"/>
          </a:p>
        </p:txBody>
      </p:sp>
      <p:pic>
        <p:nvPicPr>
          <p:cNvPr id="82" name="Google Shape;82;p16"/>
          <p:cNvPicPr preferRelativeResize="0"/>
          <p:nvPr/>
        </p:nvPicPr>
        <p:blipFill>
          <a:blip r:embed="rId3">
            <a:alphaModFix/>
          </a:blip>
          <a:stretch>
            <a:fillRect/>
          </a:stretch>
        </p:blipFill>
        <p:spPr>
          <a:xfrm>
            <a:off x="6104438" y="538888"/>
            <a:ext cx="2809875" cy="4067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255025"/>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Two: Go grocery shopping</a:t>
            </a:r>
            <a:endParaRPr/>
          </a:p>
        </p:txBody>
      </p:sp>
      <p:sp>
        <p:nvSpPr>
          <p:cNvPr id="88" name="Google Shape;88;p17"/>
          <p:cNvSpPr txBox="1"/>
          <p:nvPr>
            <p:ph idx="1" type="body"/>
          </p:nvPr>
        </p:nvSpPr>
        <p:spPr>
          <a:xfrm>
            <a:off x="3375850" y="1017450"/>
            <a:ext cx="5597400" cy="3551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t>Count out $30 from your stack of play money to go grocery shopping. Then write down five food items you need to be healthy and strong! </a:t>
            </a:r>
            <a:br>
              <a:rPr lang="en" sz="2400"/>
            </a:br>
            <a:br>
              <a:rPr lang="en" sz="2400"/>
            </a:br>
            <a:r>
              <a:rPr lang="en" sz="2400"/>
              <a:t>Look online with an adult or in supermarket ads to figure out how much these items cost, or use your Elf Shopping Items. Was $30 enough? </a:t>
            </a:r>
            <a:endParaRPr sz="2400"/>
          </a:p>
        </p:txBody>
      </p:sp>
      <p:pic>
        <p:nvPicPr>
          <p:cNvPr id="89" name="Google Shape;89;p17"/>
          <p:cNvPicPr preferRelativeResize="0"/>
          <p:nvPr/>
        </p:nvPicPr>
        <p:blipFill>
          <a:blip r:embed="rId3">
            <a:alphaModFix/>
          </a:blip>
          <a:stretch>
            <a:fillRect/>
          </a:stretch>
        </p:blipFill>
        <p:spPr>
          <a:xfrm>
            <a:off x="255876" y="1152475"/>
            <a:ext cx="3119970" cy="3737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Three: Go clothes shopping</a:t>
            </a:r>
            <a:endParaRPr/>
          </a:p>
        </p:txBody>
      </p:sp>
      <p:sp>
        <p:nvSpPr>
          <p:cNvPr id="95" name="Google Shape;95;p18"/>
          <p:cNvSpPr txBox="1"/>
          <p:nvPr>
            <p:ph idx="1" type="body"/>
          </p:nvPr>
        </p:nvSpPr>
        <p:spPr>
          <a:xfrm>
            <a:off x="311700" y="1152475"/>
            <a:ext cx="5748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800"/>
              <a:t>Make a list of the most important clothes you want. Then budget $30 for your clothing, and pretend to shop for the items on your list. You can look through catalogs, online with an adult’s help, or use the Elf Shopping Items.</a:t>
            </a:r>
            <a:endParaRPr sz="2800"/>
          </a:p>
        </p:txBody>
      </p:sp>
      <p:pic>
        <p:nvPicPr>
          <p:cNvPr id="96" name="Google Shape;96;p18"/>
          <p:cNvPicPr preferRelativeResize="0"/>
          <p:nvPr/>
        </p:nvPicPr>
        <p:blipFill>
          <a:blip r:embed="rId3">
            <a:alphaModFix/>
          </a:blip>
          <a:stretch>
            <a:fillRect/>
          </a:stretch>
        </p:blipFill>
        <p:spPr>
          <a:xfrm>
            <a:off x="6271325" y="1304150"/>
            <a:ext cx="2314924" cy="27486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Four: Get ready for school</a:t>
            </a:r>
            <a:endParaRPr/>
          </a:p>
        </p:txBody>
      </p:sp>
      <p:sp>
        <p:nvSpPr>
          <p:cNvPr id="102" name="Google Shape;102;p19"/>
          <p:cNvSpPr txBox="1"/>
          <p:nvPr>
            <p:ph idx="1" type="body"/>
          </p:nvPr>
        </p:nvSpPr>
        <p:spPr>
          <a:xfrm>
            <a:off x="3966075" y="1152475"/>
            <a:ext cx="4866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t>Write down the supplies you need for school every day. Then add a few extra things you would like to have at school, but don’t need.</a:t>
            </a:r>
            <a:br>
              <a:rPr lang="en" sz="2000"/>
            </a:br>
            <a:br>
              <a:rPr lang="en" sz="2000"/>
            </a:br>
            <a:r>
              <a:rPr lang="en" sz="2000"/>
              <a:t>Then, figure out how much this will cost! Have an adult help you find prices online or in a magazine or newspaper. How much money do you need? Do you have enough Elf Money to pay for it? </a:t>
            </a:r>
            <a:endParaRPr sz="2000"/>
          </a:p>
        </p:txBody>
      </p:sp>
      <p:pic>
        <p:nvPicPr>
          <p:cNvPr id="103" name="Google Shape;103;p19"/>
          <p:cNvPicPr preferRelativeResize="0"/>
          <p:nvPr/>
        </p:nvPicPr>
        <p:blipFill>
          <a:blip r:embed="rId3">
            <a:alphaModFix/>
          </a:blip>
          <a:stretch>
            <a:fillRect/>
          </a:stretch>
        </p:blipFill>
        <p:spPr>
          <a:xfrm>
            <a:off x="311700" y="1152475"/>
            <a:ext cx="3416400" cy="3416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Five: Have some fun!	</a:t>
            </a:r>
            <a:endParaRPr/>
          </a:p>
        </p:txBody>
      </p:sp>
      <p:sp>
        <p:nvSpPr>
          <p:cNvPr id="109" name="Google Shape;109;p20"/>
          <p:cNvSpPr txBox="1"/>
          <p:nvPr>
            <p:ph idx="1" type="body"/>
          </p:nvPr>
        </p:nvSpPr>
        <p:spPr>
          <a:xfrm>
            <a:off x="3594250" y="1152475"/>
            <a:ext cx="5238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200"/>
              <a:t>Think of a fun activity you’d like to do with your Girl Scout sisters. Maybe it’s horseback riding, going to the pool, or visiting a zoo. Have an adult help you look online to see how much this costs. Is there anything else you would need to pay for? Lunch? Souvenirs? Write down the total cost for two people to do this activity.</a:t>
            </a:r>
            <a:endParaRPr sz="2200"/>
          </a:p>
        </p:txBody>
      </p:sp>
      <p:pic>
        <p:nvPicPr>
          <p:cNvPr id="110" name="Google Shape;110;p20"/>
          <p:cNvPicPr preferRelativeResize="0"/>
          <p:nvPr/>
        </p:nvPicPr>
        <p:blipFill>
          <a:blip r:embed="rId3">
            <a:alphaModFix/>
          </a:blip>
          <a:stretch>
            <a:fillRect/>
          </a:stretch>
        </p:blipFill>
        <p:spPr>
          <a:xfrm>
            <a:off x="311700" y="898213"/>
            <a:ext cx="2662850" cy="3924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Congratulations!		</a:t>
            </a:r>
            <a:endParaRPr/>
          </a:p>
        </p:txBody>
      </p:sp>
      <p:sp>
        <p:nvSpPr>
          <p:cNvPr id="116" name="Google Shape;116;p21"/>
          <p:cNvSpPr txBox="1"/>
          <p:nvPr>
            <p:ph idx="1" type="body"/>
          </p:nvPr>
        </p:nvSpPr>
        <p:spPr>
          <a:xfrm>
            <a:off x="311700" y="1152475"/>
            <a:ext cx="3815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 did steps 1-5, you are done with your Money Manager badge! </a:t>
            </a:r>
            <a:endParaRPr/>
          </a:p>
          <a:p>
            <a:pPr indent="0" lvl="0" marL="0" rtl="0" algn="l">
              <a:spcBef>
                <a:spcPts val="1600"/>
              </a:spcBef>
              <a:spcAft>
                <a:spcPts val="0"/>
              </a:spcAft>
              <a:buNone/>
            </a:pPr>
            <a:r>
              <a:rPr lang="en"/>
              <a:t>You can buy the badge online or in the shop once we re-open!</a:t>
            </a:r>
            <a:endParaRPr/>
          </a:p>
          <a:p>
            <a:pPr indent="0" lvl="0" marL="0" rtl="0" algn="l">
              <a:spcBef>
                <a:spcPts val="1600"/>
              </a:spcBef>
              <a:spcAft>
                <a:spcPts val="1600"/>
              </a:spcAft>
              <a:buNone/>
            </a:pPr>
            <a:r>
              <a:rPr lang="en"/>
              <a:t>Share what you’ve done with Girl Scouts of Central Illinois using #GSCIShinesOn</a:t>
            </a:r>
            <a:endParaRPr/>
          </a:p>
        </p:txBody>
      </p:sp>
      <p:pic>
        <p:nvPicPr>
          <p:cNvPr id="117" name="Google Shape;117;p21"/>
          <p:cNvPicPr preferRelativeResize="0"/>
          <p:nvPr/>
        </p:nvPicPr>
        <p:blipFill>
          <a:blip r:embed="rId3">
            <a:alphaModFix/>
          </a:blip>
          <a:stretch>
            <a:fillRect/>
          </a:stretch>
        </p:blipFill>
        <p:spPr>
          <a:xfrm>
            <a:off x="4352000" y="649300"/>
            <a:ext cx="4075900" cy="4075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