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embeddedFontLst>
    <p:embeddedFont>
      <p:font typeface="Proxima Nova"/>
      <p:regular r:id="rId19"/>
      <p:bold r:id="rId20"/>
      <p:italic r:id="rId21"/>
      <p:boldItalic r:id="rId22"/>
    </p:embeddedFont>
    <p:embeddedFont>
      <p:font typeface="Pacifico"/>
      <p:regular r:id="rId23"/>
    </p:embeddedFont>
    <p:embeddedFont>
      <p:font typeface="Nunito ExtraBold"/>
      <p:bold r:id="rId24"/>
      <p:boldItalic r:id="rId25"/>
    </p:embeddedFont>
    <p:embeddedFont>
      <p:font typeface="Alfa Slab One"/>
      <p:regular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roximaNova-bold.fntdata"/><Relationship Id="rId22" Type="http://schemas.openxmlformats.org/officeDocument/2006/relationships/font" Target="fonts/ProximaNova-boldItalic.fntdata"/><Relationship Id="rId21" Type="http://schemas.openxmlformats.org/officeDocument/2006/relationships/font" Target="fonts/ProximaNova-italic.fntdata"/><Relationship Id="rId24" Type="http://schemas.openxmlformats.org/officeDocument/2006/relationships/font" Target="fonts/NunitoExtraBold-bold.fntdata"/><Relationship Id="rId23" Type="http://schemas.openxmlformats.org/officeDocument/2006/relationships/font" Target="fonts/Pacific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AlfaSlabOne-regular.fntdata"/><Relationship Id="rId25" Type="http://schemas.openxmlformats.org/officeDocument/2006/relationships/font" Target="fonts/NunitoExtraBold-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ProximaNova-regular.fntdata"/><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74bf65f0ea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74bf65f0ea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74bf65f0e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74bf65f0e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74bf65f0ea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74bf65f0ea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74bf65f0ea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74bf65f0ea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74bf65f0ea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74bf65f0ea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83e00a6aff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83e00a6aff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83e00a6aff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83e00a6aff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83e00a6aff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83e00a6af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83e00a6aff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83e00a6aff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83e00a6aff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83e00a6aff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83e00a6aff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83e00a6af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74bf65f0ea_1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74bf65f0ea_1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1" name="Google Shape;11;p2"/>
          <p:cNvSpPr txBox="1"/>
          <p:nvPr>
            <p:ph type="ctrTitle"/>
          </p:nvPr>
        </p:nvSpPr>
        <p:spPr>
          <a:xfrm>
            <a:off x="311700" y="595975"/>
            <a:ext cx="8520600" cy="19578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2" name="Google Shape;12;p2"/>
          <p:cNvSpPr txBox="1"/>
          <p:nvPr>
            <p:ph idx="1" type="subTitle"/>
          </p:nvPr>
        </p:nvSpPr>
        <p:spPr>
          <a:xfrm>
            <a:off x="311700" y="3165823"/>
            <a:ext cx="8520600" cy="733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311700" y="2480550"/>
            <a:ext cx="8114400" cy="24459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6318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490875"/>
            <a:ext cx="2808000" cy="30780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838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9"/>
          <p:cNvSpPr txBox="1"/>
          <p:nvPr>
            <p:ph type="title"/>
          </p:nvPr>
        </p:nvSpPr>
        <p:spPr>
          <a:xfrm>
            <a:off x="265500" y="1375599"/>
            <a:ext cx="4045200" cy="1551900"/>
          </a:xfrm>
          <a:prstGeom prst="rect">
            <a:avLst/>
          </a:prstGeom>
        </p:spPr>
        <p:txBody>
          <a:bodyPr anchorCtr="0" anchor="b"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0" name="Google Shape;40;p9"/>
          <p:cNvSpPr txBox="1"/>
          <p:nvPr>
            <p:ph idx="1" type="subTitle"/>
          </p:nvPr>
        </p:nvSpPr>
        <p:spPr>
          <a:xfrm>
            <a:off x="265500" y="2981125"/>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37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67925"/>
            <a:ext cx="8520600" cy="1980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p:nvPr>
            <p:ph idx="1" type="body"/>
          </p:nvPr>
        </p:nvSpPr>
        <p:spPr>
          <a:xfrm>
            <a:off x="311700" y="3224250"/>
            <a:ext cx="85206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indent="-317500" lvl="1" marL="9144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indent="-317500" lvl="2" marL="13716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indent="-317500" lvl="3" marL="18288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indent="-317500" lvl="4" marL="22860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indent="-317500" lvl="5" marL="27432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indent="-317500" lvl="6" marL="32004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indent="-317500" lvl="7" marL="36576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indent="-317500" lvl="8" marL="4114800">
              <a:lnSpc>
                <a:spcPct val="115000"/>
              </a:lnSpc>
              <a:spcBef>
                <a:spcPts val="1600"/>
              </a:spcBef>
              <a:spcAft>
                <a:spcPts val="160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jpg"/><Relationship Id="rId4" Type="http://schemas.openxmlformats.org/officeDocument/2006/relationships/hyperlink" Target="https://www.girlscoutshop.com/CENTRAL-ILLINOIS-COUNCIL" TargetMode="External"/><Relationship Id="rId5" Type="http://schemas.openxmlformats.org/officeDocument/2006/relationships/image" Target="../media/image1.png"/><Relationship Id="rId6" Type="http://schemas.openxmlformats.org/officeDocument/2006/relationships/hyperlink" Target="http://www.getyourgirlpower.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jpg"/><Relationship Id="rId4" Type="http://schemas.openxmlformats.org/officeDocument/2006/relationships/hyperlink" Target="http://www.youtube.com/watch?v=6qu2cQnULjE" TargetMode="External"/><Relationship Id="rId5" Type="http://schemas.openxmlformats.org/officeDocument/2006/relationships/image" Target="../media/image1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8.jpg"/><Relationship Id="rId5"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7.jpg"/><Relationship Id="rId4" Type="http://schemas.openxmlformats.org/officeDocument/2006/relationships/image" Target="../media/image19.png"/><Relationship Id="rId5"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0.jpg"/><Relationship Id="rId4" Type="http://schemas.openxmlformats.org/officeDocument/2006/relationships/hyperlink" Target="https://www.facebook.com/gscentralil/videos/2699566686946746/" TargetMode="External"/><Relationship Id="rId5" Type="http://schemas.openxmlformats.org/officeDocument/2006/relationships/hyperlink" Target="https://www.facebook.com/gscentralil/videos/2699566686946746/" TargetMode="External"/><Relationship Id="rId6" Type="http://schemas.openxmlformats.org/officeDocument/2006/relationships/image" Target="../media/image20.png"/><Relationship Id="rId7" Type="http://schemas.openxmlformats.org/officeDocument/2006/relationships/hyperlink" Target="https://my.girlscouts.org/content/dam/girlscouts-vtk/local/aid/meetings/B14B03/Name-Poem-About-Brownies.pdf" TargetMode="External"/><Relationship Id="rId8"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9.jpg"/><Relationship Id="rId4" Type="http://schemas.openxmlformats.org/officeDocument/2006/relationships/hyperlink" Target="https://www.youtube.com/watch?v=kAo4-2UzgPo"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jpg"/><Relationship Id="rId4" Type="http://schemas.openxmlformats.org/officeDocument/2006/relationships/hyperlink" Target="https://www.youtube.com/watch?v=H7w7yXkJTu0"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4.jpg"/><Relationship Id="rId4" Type="http://schemas.openxmlformats.org/officeDocument/2006/relationships/hyperlink" Target="http://www.youtube.com/watch?v=w91whSUVJY4" TargetMode="External"/><Relationship Id="rId5"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6.jpg"/><Relationship Id="rId4" Type="http://schemas.openxmlformats.org/officeDocument/2006/relationships/hyperlink" Target="https://forms.gle/u9VrwrReBgzcLrpi6" TargetMode="External"/><Relationship Id="rId5" Type="http://schemas.openxmlformats.org/officeDocument/2006/relationships/hyperlink" Target="https://forms.gle/u9VrwrReBgzcLrpi6" TargetMode="External"/><Relationship Id="rId6" Type="http://schemas.openxmlformats.org/officeDocument/2006/relationships/hyperlink" Target="https://forms.gle/u9VrwrReBgzcLrpi6" TargetMode="External"/><Relationship Id="rId7" Type="http://schemas.openxmlformats.org/officeDocument/2006/relationships/hyperlink" Target="https://www.facebook.com/gscentralil/" TargetMode="External"/><Relationship Id="rId8"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5" name="Shape 55"/>
        <p:cNvGrpSpPr/>
        <p:nvPr/>
      </p:nvGrpSpPr>
      <p:grpSpPr>
        <a:xfrm>
          <a:off x="0" y="0"/>
          <a:ext cx="0" cy="0"/>
          <a:chOff x="0" y="0"/>
          <a:chExt cx="0" cy="0"/>
        </a:xfrm>
      </p:grpSpPr>
      <p:sp>
        <p:nvSpPr>
          <p:cNvPr id="56" name="Google Shape;56;p13"/>
          <p:cNvSpPr txBox="1"/>
          <p:nvPr>
            <p:ph type="ctrTitle"/>
          </p:nvPr>
        </p:nvSpPr>
        <p:spPr>
          <a:xfrm>
            <a:off x="311700" y="595975"/>
            <a:ext cx="8520600" cy="19578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lt1"/>
                </a:solidFill>
              </a:rPr>
              <a:t>Making Friends</a:t>
            </a:r>
            <a:r>
              <a:rPr lang="en"/>
              <a:t> </a:t>
            </a:r>
            <a:endParaRPr/>
          </a:p>
        </p:txBody>
      </p:sp>
      <p:sp>
        <p:nvSpPr>
          <p:cNvPr id="57" name="Google Shape;57;p13"/>
          <p:cNvSpPr txBox="1"/>
          <p:nvPr>
            <p:ph idx="1" type="subTitle"/>
          </p:nvPr>
        </p:nvSpPr>
        <p:spPr>
          <a:xfrm>
            <a:off x="311700" y="3165823"/>
            <a:ext cx="8520600" cy="733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lt1"/>
                </a:solidFill>
              </a:rPr>
              <a:t>Brownie</a:t>
            </a:r>
            <a:endParaRPr sz="3000">
              <a:solidFill>
                <a:schemeClr val="lt1"/>
              </a:solidFill>
            </a:endParaRPr>
          </a:p>
        </p:txBody>
      </p:sp>
      <p:pic>
        <p:nvPicPr>
          <p:cNvPr id="58" name="Google Shape;58;p13">
            <a:hlinkClick r:id="rId4"/>
          </p:cNvPr>
          <p:cNvPicPr preferRelativeResize="0"/>
          <p:nvPr/>
        </p:nvPicPr>
        <p:blipFill>
          <a:blip r:embed="rId5">
            <a:alphaModFix/>
          </a:blip>
          <a:stretch>
            <a:fillRect/>
          </a:stretch>
        </p:blipFill>
        <p:spPr>
          <a:xfrm>
            <a:off x="6249650" y="2377525"/>
            <a:ext cx="2686050" cy="2457450"/>
          </a:xfrm>
          <a:prstGeom prst="rect">
            <a:avLst/>
          </a:prstGeom>
          <a:noFill/>
          <a:ln>
            <a:noFill/>
          </a:ln>
        </p:spPr>
      </p:pic>
      <p:sp>
        <p:nvSpPr>
          <p:cNvPr id="59" name="Google Shape;59;p13"/>
          <p:cNvSpPr txBox="1"/>
          <p:nvPr/>
        </p:nvSpPr>
        <p:spPr>
          <a:xfrm>
            <a:off x="191775" y="4302350"/>
            <a:ext cx="3970200" cy="60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FFFF"/>
                </a:solidFill>
                <a:uFill>
                  <a:noFill/>
                </a:uFill>
                <a:hlinkClick r:id="rId6">
                  <a:extLst>
                    <a:ext uri="{A12FA001-AC4F-418D-AE19-62706E023703}">
                      <ahyp:hlinkClr val="tx"/>
                    </a:ext>
                  </a:extLst>
                </a:hlinkClick>
              </a:rPr>
              <a:t>www.GetYourGirlPower.org</a:t>
            </a:r>
            <a:r>
              <a:rPr lang="en" sz="1800">
                <a:solidFill>
                  <a:srgbClr val="FFFFFF"/>
                </a:solidFill>
              </a:rPr>
              <a:t> </a:t>
            </a:r>
            <a:endParaRPr sz="1800">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3" name="Shape 63"/>
        <p:cNvGrpSpPr/>
        <p:nvPr/>
      </p:nvGrpSpPr>
      <p:grpSpPr>
        <a:xfrm>
          <a:off x="0" y="0"/>
          <a:ext cx="0" cy="0"/>
          <a:chOff x="0" y="0"/>
          <a:chExt cx="0" cy="0"/>
        </a:xfrm>
      </p:grpSpPr>
      <p:sp>
        <p:nvSpPr>
          <p:cNvPr id="64" name="Google Shape;64;p14"/>
          <p:cNvSpPr txBox="1"/>
          <p:nvPr>
            <p:ph idx="1" type="body"/>
          </p:nvPr>
        </p:nvSpPr>
        <p:spPr>
          <a:xfrm>
            <a:off x="311700" y="1361975"/>
            <a:ext cx="8520600" cy="2283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700">
                <a:latin typeface="Pacifico"/>
                <a:ea typeface="Pacifico"/>
                <a:cs typeface="Pacifico"/>
                <a:sym typeface="Pacifico"/>
              </a:rPr>
              <a:t>Friends</a:t>
            </a:r>
            <a:r>
              <a:rPr lang="en" sz="2700">
                <a:latin typeface="Pacifico"/>
                <a:ea typeface="Pacifico"/>
                <a:cs typeface="Pacifico"/>
                <a:sym typeface="Pacifico"/>
              </a:rPr>
              <a:t> are another kind of family.  They’re the </a:t>
            </a:r>
            <a:r>
              <a:rPr lang="en" sz="2700">
                <a:latin typeface="Pacifico"/>
                <a:ea typeface="Pacifico"/>
                <a:cs typeface="Pacifico"/>
                <a:sym typeface="Pacifico"/>
              </a:rPr>
              <a:t>people</a:t>
            </a:r>
            <a:r>
              <a:rPr lang="en" sz="2700">
                <a:latin typeface="Pacifico"/>
                <a:ea typeface="Pacifico"/>
                <a:cs typeface="Pacifico"/>
                <a:sym typeface="Pacifico"/>
              </a:rPr>
              <a:t> you have fun with and who help you when you need it.  Try this badge to learn how to make </a:t>
            </a:r>
            <a:r>
              <a:rPr lang="en" sz="2700">
                <a:latin typeface="Pacifico"/>
                <a:ea typeface="Pacifico"/>
                <a:cs typeface="Pacifico"/>
                <a:sym typeface="Pacifico"/>
              </a:rPr>
              <a:t>new</a:t>
            </a:r>
            <a:r>
              <a:rPr lang="en" sz="2700">
                <a:latin typeface="Pacifico"/>
                <a:ea typeface="Pacifico"/>
                <a:cs typeface="Pacifico"/>
                <a:sym typeface="Pacifico"/>
              </a:rPr>
              <a:t> </a:t>
            </a:r>
            <a:r>
              <a:rPr lang="en" sz="2700">
                <a:latin typeface="Pacifico"/>
                <a:ea typeface="Pacifico"/>
                <a:cs typeface="Pacifico"/>
                <a:sym typeface="Pacifico"/>
              </a:rPr>
              <a:t>friends</a:t>
            </a:r>
            <a:r>
              <a:rPr lang="en" sz="2700">
                <a:latin typeface="Pacifico"/>
                <a:ea typeface="Pacifico"/>
                <a:cs typeface="Pacifico"/>
                <a:sym typeface="Pacifico"/>
              </a:rPr>
              <a:t>, keep old </a:t>
            </a:r>
            <a:r>
              <a:rPr lang="en" sz="2700">
                <a:latin typeface="Pacifico"/>
                <a:ea typeface="Pacifico"/>
                <a:cs typeface="Pacifico"/>
                <a:sym typeface="Pacifico"/>
              </a:rPr>
              <a:t>friends</a:t>
            </a:r>
            <a:r>
              <a:rPr lang="en" sz="2700">
                <a:latin typeface="Pacifico"/>
                <a:ea typeface="Pacifico"/>
                <a:cs typeface="Pacifico"/>
                <a:sym typeface="Pacifico"/>
              </a:rPr>
              <a:t>, and be the best Brownie friend you can be.</a:t>
            </a:r>
            <a:r>
              <a:rPr lang="en" sz="2700"/>
              <a:t> </a:t>
            </a:r>
            <a:endParaRPr sz="2700"/>
          </a:p>
          <a:p>
            <a:pPr indent="0" lvl="0" marL="0" rtl="0" algn="ctr">
              <a:spcBef>
                <a:spcPts val="1600"/>
              </a:spcBef>
              <a:spcAft>
                <a:spcPts val="16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8" name="Shape 68"/>
        <p:cNvGrpSpPr/>
        <p:nvPr/>
      </p:nvGrpSpPr>
      <p:grpSpPr>
        <a:xfrm>
          <a:off x="0" y="0"/>
          <a:ext cx="0" cy="0"/>
          <a:chOff x="0" y="0"/>
          <a:chExt cx="0" cy="0"/>
        </a:xfrm>
      </p:grpSpPr>
      <p:sp>
        <p:nvSpPr>
          <p:cNvPr id="69" name="Google Shape;69;p15"/>
          <p:cNvSpPr txBox="1"/>
          <p:nvPr>
            <p:ph type="title"/>
          </p:nvPr>
        </p:nvSpPr>
        <p:spPr>
          <a:xfrm>
            <a:off x="311700" y="1245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Step 1: Making </a:t>
            </a:r>
            <a:r>
              <a:rPr lang="en">
                <a:solidFill>
                  <a:schemeClr val="lt1"/>
                </a:solidFill>
              </a:rPr>
              <a:t>Friendly</a:t>
            </a:r>
            <a:r>
              <a:rPr lang="en">
                <a:solidFill>
                  <a:schemeClr val="lt1"/>
                </a:solidFill>
              </a:rPr>
              <a:t> Introductions </a:t>
            </a:r>
            <a:endParaRPr>
              <a:solidFill>
                <a:schemeClr val="lt1"/>
              </a:solidFill>
            </a:endParaRPr>
          </a:p>
        </p:txBody>
      </p:sp>
      <p:sp>
        <p:nvSpPr>
          <p:cNvPr id="70" name="Google Shape;70;p15"/>
          <p:cNvSpPr txBox="1"/>
          <p:nvPr>
            <p:ph idx="1" type="body"/>
          </p:nvPr>
        </p:nvSpPr>
        <p:spPr>
          <a:xfrm>
            <a:off x="311700" y="992250"/>
            <a:ext cx="8520600" cy="190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Making new </a:t>
            </a:r>
            <a:r>
              <a:rPr lang="en"/>
              <a:t>friends</a:t>
            </a:r>
            <a:r>
              <a:rPr lang="en"/>
              <a:t> can be as simple as introducing yourself. Ask your parents to introduce you to one of </a:t>
            </a:r>
            <a:r>
              <a:rPr lang="en"/>
              <a:t>their</a:t>
            </a:r>
            <a:r>
              <a:rPr lang="en"/>
              <a:t> adult </a:t>
            </a:r>
            <a:r>
              <a:rPr lang="en"/>
              <a:t>friends</a:t>
            </a:r>
            <a:r>
              <a:rPr lang="en"/>
              <a:t>. Tell that person something about yourself, and ask something about them. Be ready to have a </a:t>
            </a:r>
            <a:r>
              <a:rPr lang="en"/>
              <a:t>conversation</a:t>
            </a:r>
            <a:r>
              <a:rPr lang="en"/>
              <a:t>. </a:t>
            </a:r>
            <a:endParaRPr/>
          </a:p>
          <a:p>
            <a:pPr indent="0" lvl="0" marL="0" rtl="0" algn="l">
              <a:spcBef>
                <a:spcPts val="1600"/>
              </a:spcBef>
              <a:spcAft>
                <a:spcPts val="0"/>
              </a:spcAft>
              <a:buNone/>
            </a:pPr>
            <a:r>
              <a:rPr lang="en"/>
              <a:t>Script: Hello, my name is _____.  I like ______.  What is your favorite_____?</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descr="Seven in 10 parents worry their child won’t make friends when starting school, according to research.&#10;&#10;A poll of 1,000 parents found the top concerns among those with kids starting school, with 71 per cent citing ‘settling in’ as their biggest worry.&#10;&#10;Three in 10 stress about their little ones being able to manage going to the toilet by themselves, and a fifth can’t guarantee their kids will behave all day.&#10;&#10;The research was conducted by Disney Junior’s show Vampirina, who also produced a video guide to help kids make new playmates.&#10;&#10;Psychologist Linda Blair said: “To make friends children must be able to consider life from other people’s points of view so they can appreciate and react to what others want to do and enjoy.&#10;&#10;“Although young children show they’re capable of appreciating other viewpoints, they don’t normally apply this skill until they’re about five years old.&#10;&#10;“This is why it’s important to start introducing them to this skill at a young age. Once they can understand empathy it will feel like second nature to them to behave in those adaptive ways.&#10;&#10;“It’s natural for the whole family to feel nervous on your child’s first day at school—and remember, other parents will be feeling nervous as well.&#10;&#10;“You can help create a welcoming atmosphere by offering a genuine compliment to another parent about their child’s behaviour and/or appearance.”&#10;&#10;The research also found 70 per cent of parents cite confidence as a key quality in making friends, while 53 per cent think shared interests is the best way to make a new pal.&#10;&#10;It is not just the children that parents and guardians worry about, with 55 per cent saying they themselves are anxious about making new adult friends.&#10;&#10;Well over half of adults admit they lost friends as they got older, and 36 per cent confessed they wish it was as easy to make friends as an adult as it was during childhood.&#10;&#10;David Levine, General Manager of Disney Channels UK &amp; Ireland said: “Disney Junior’s Vampirina is a show about making new friends so we’re delighted to lend our characters to help both children and parents settle into school in what is an exciting, but often anxious time, for all involved.&#10;&#10;“It’s fantastic that TV shows such as Vampirina can spark conversations around everyday problems that ordinarily may be difficult for parents and children, and in turn offer support by showing solutions.”&#10;&#10;The top 10 concerns for parents when their child starts school&#10;&#10;1. Settling in&#10;2. Making Friends&#10;3. Going to the toilet&#10;4. Misbehaving&#10;5. Liking their teacher&#10;6. Not eating their lunch&#10;7. Losing their belongings&#10;8. Not drinking enough water&#10;9. Getting lost&#10;10. Being bottom of the class" id="71" name="Google Shape;71;p15" title="Children explain how you make Friends">
            <a:hlinkClick r:id="rId4"/>
          </p:cNvPr>
          <p:cNvPicPr preferRelativeResize="0"/>
          <p:nvPr/>
        </p:nvPicPr>
        <p:blipFill>
          <a:blip r:embed="rId5">
            <a:alphaModFix/>
          </a:blip>
          <a:stretch>
            <a:fillRect/>
          </a:stretch>
        </p:blipFill>
        <p:spPr>
          <a:xfrm>
            <a:off x="2587950" y="2571750"/>
            <a:ext cx="3245633" cy="24342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5" name="Shape 75"/>
        <p:cNvGrpSpPr/>
        <p:nvPr/>
      </p:nvGrpSpPr>
      <p:grpSpPr>
        <a:xfrm>
          <a:off x="0" y="0"/>
          <a:ext cx="0" cy="0"/>
          <a:chOff x="0" y="0"/>
          <a:chExt cx="0" cy="0"/>
        </a:xfrm>
      </p:grpSpPr>
      <p:sp>
        <p:nvSpPr>
          <p:cNvPr id="76" name="Google Shape;76;p16"/>
          <p:cNvSpPr txBox="1"/>
          <p:nvPr>
            <p:ph type="title"/>
          </p:nvPr>
        </p:nvSpPr>
        <p:spPr>
          <a:xfrm>
            <a:off x="311700" y="1726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Quick Tip!</a:t>
            </a:r>
            <a:endParaRPr>
              <a:solidFill>
                <a:schemeClr val="lt1"/>
              </a:solidFill>
            </a:endParaRPr>
          </a:p>
        </p:txBody>
      </p:sp>
      <p:pic>
        <p:nvPicPr>
          <p:cNvPr id="77" name="Google Shape;77;p16"/>
          <p:cNvPicPr preferRelativeResize="0"/>
          <p:nvPr/>
        </p:nvPicPr>
        <p:blipFill>
          <a:blip r:embed="rId4">
            <a:alphaModFix/>
          </a:blip>
          <a:stretch>
            <a:fillRect/>
          </a:stretch>
        </p:blipFill>
        <p:spPr>
          <a:xfrm>
            <a:off x="4062100" y="941100"/>
            <a:ext cx="4526425" cy="4202399"/>
          </a:xfrm>
          <a:prstGeom prst="rect">
            <a:avLst/>
          </a:prstGeom>
          <a:noFill/>
          <a:ln>
            <a:noFill/>
          </a:ln>
        </p:spPr>
      </p:pic>
      <p:pic>
        <p:nvPicPr>
          <p:cNvPr id="78" name="Google Shape;78;p16"/>
          <p:cNvPicPr preferRelativeResize="0"/>
          <p:nvPr/>
        </p:nvPicPr>
        <p:blipFill>
          <a:blip r:embed="rId5">
            <a:alphaModFix/>
          </a:blip>
          <a:stretch>
            <a:fillRect/>
          </a:stretch>
        </p:blipFill>
        <p:spPr>
          <a:xfrm>
            <a:off x="1033675" y="1017725"/>
            <a:ext cx="1925184" cy="38209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2" name="Shape 82"/>
        <p:cNvGrpSpPr/>
        <p:nvPr/>
      </p:nvGrpSpPr>
      <p:grpSpPr>
        <a:xfrm>
          <a:off x="0" y="0"/>
          <a:ext cx="0" cy="0"/>
          <a:chOff x="0" y="0"/>
          <a:chExt cx="0" cy="0"/>
        </a:xfrm>
      </p:grpSpPr>
      <p:sp>
        <p:nvSpPr>
          <p:cNvPr id="83" name="Google Shape;83;p17"/>
          <p:cNvSpPr txBox="1"/>
          <p:nvPr>
            <p:ph type="title"/>
          </p:nvPr>
        </p:nvSpPr>
        <p:spPr>
          <a:xfrm>
            <a:off x="311700" y="2046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Step 2: </a:t>
            </a:r>
            <a:r>
              <a:rPr lang="en">
                <a:solidFill>
                  <a:schemeClr val="lt1"/>
                </a:solidFill>
              </a:rPr>
              <a:t>Show Friends You Care</a:t>
            </a:r>
            <a:endParaRPr>
              <a:solidFill>
                <a:schemeClr val="lt1"/>
              </a:solidFill>
            </a:endParaRPr>
          </a:p>
        </p:txBody>
      </p:sp>
      <p:sp>
        <p:nvSpPr>
          <p:cNvPr id="84" name="Google Shape;84;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2400">
                <a:solidFill>
                  <a:schemeClr val="lt1"/>
                </a:solidFill>
              </a:rPr>
              <a:t>Good </a:t>
            </a:r>
            <a:r>
              <a:rPr lang="en" sz="2400">
                <a:solidFill>
                  <a:schemeClr val="lt1"/>
                </a:solidFill>
              </a:rPr>
              <a:t>friends</a:t>
            </a:r>
            <a:r>
              <a:rPr lang="en" sz="2400">
                <a:solidFill>
                  <a:schemeClr val="lt1"/>
                </a:solidFill>
              </a:rPr>
              <a:t> remind one anther of what makes them special, and help each other feel better when something goes wrong.  Send a card to your friend.  You can write a name poem or create a SWAP for them.  It’s always nice to </a:t>
            </a:r>
            <a:r>
              <a:rPr lang="en" sz="2400">
                <a:solidFill>
                  <a:schemeClr val="lt1"/>
                </a:solidFill>
              </a:rPr>
              <a:t>receive</a:t>
            </a:r>
            <a:r>
              <a:rPr lang="en" sz="2400">
                <a:solidFill>
                  <a:schemeClr val="lt1"/>
                </a:solidFill>
              </a:rPr>
              <a:t> something </a:t>
            </a:r>
            <a:r>
              <a:rPr lang="en" sz="2400">
                <a:solidFill>
                  <a:schemeClr val="lt1"/>
                </a:solidFill>
              </a:rPr>
              <a:t>special</a:t>
            </a:r>
            <a:r>
              <a:rPr lang="en" sz="2400">
                <a:solidFill>
                  <a:schemeClr val="lt1"/>
                </a:solidFill>
              </a:rPr>
              <a:t> from a friend. </a:t>
            </a:r>
            <a:endParaRPr sz="2400">
              <a:solidFill>
                <a:schemeClr val="lt1"/>
              </a:solidFill>
            </a:endParaRPr>
          </a:p>
        </p:txBody>
      </p:sp>
      <p:pic>
        <p:nvPicPr>
          <p:cNvPr id="85" name="Google Shape;85;p17"/>
          <p:cNvPicPr preferRelativeResize="0"/>
          <p:nvPr/>
        </p:nvPicPr>
        <p:blipFill>
          <a:blip r:embed="rId4">
            <a:alphaModFix/>
          </a:blip>
          <a:stretch>
            <a:fillRect/>
          </a:stretch>
        </p:blipFill>
        <p:spPr>
          <a:xfrm>
            <a:off x="6296423" y="3083348"/>
            <a:ext cx="2385000" cy="1677800"/>
          </a:xfrm>
          <a:prstGeom prst="rect">
            <a:avLst/>
          </a:prstGeom>
          <a:noFill/>
          <a:ln>
            <a:noFill/>
          </a:ln>
        </p:spPr>
      </p:pic>
      <p:pic>
        <p:nvPicPr>
          <p:cNvPr id="86" name="Google Shape;86;p17"/>
          <p:cNvPicPr preferRelativeResize="0"/>
          <p:nvPr/>
        </p:nvPicPr>
        <p:blipFill>
          <a:blip r:embed="rId5">
            <a:alphaModFix/>
          </a:blip>
          <a:stretch>
            <a:fillRect/>
          </a:stretch>
        </p:blipFill>
        <p:spPr>
          <a:xfrm rot="-504322">
            <a:off x="646767" y="3115695"/>
            <a:ext cx="2436366" cy="147531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0" name="Shape 90"/>
        <p:cNvGrpSpPr/>
        <p:nvPr/>
      </p:nvGrpSpPr>
      <p:grpSpPr>
        <a:xfrm>
          <a:off x="0" y="0"/>
          <a:ext cx="0" cy="0"/>
          <a:chOff x="0" y="0"/>
          <a:chExt cx="0" cy="0"/>
        </a:xfrm>
      </p:grpSpPr>
      <p:sp>
        <p:nvSpPr>
          <p:cNvPr id="91" name="Google Shape;91;p18"/>
          <p:cNvSpPr txBox="1"/>
          <p:nvPr>
            <p:ph type="title"/>
          </p:nvPr>
        </p:nvSpPr>
        <p:spPr>
          <a:xfrm>
            <a:off x="119425" y="1566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solidFill>
                  <a:schemeClr val="lt1"/>
                </a:solidFill>
              </a:rPr>
              <a:t>Mail one or both of these </a:t>
            </a:r>
            <a:r>
              <a:rPr lang="en" sz="2800">
                <a:solidFill>
                  <a:schemeClr val="lt1"/>
                </a:solidFill>
              </a:rPr>
              <a:t>items</a:t>
            </a:r>
            <a:r>
              <a:rPr lang="en" sz="2800">
                <a:solidFill>
                  <a:schemeClr val="lt1"/>
                </a:solidFill>
              </a:rPr>
              <a:t> to a </a:t>
            </a:r>
            <a:r>
              <a:rPr lang="en" sz="2800">
                <a:solidFill>
                  <a:schemeClr val="lt1"/>
                </a:solidFill>
              </a:rPr>
              <a:t>friend</a:t>
            </a:r>
            <a:r>
              <a:rPr lang="en" sz="2800">
                <a:solidFill>
                  <a:schemeClr val="lt1"/>
                </a:solidFill>
              </a:rPr>
              <a:t>!</a:t>
            </a:r>
            <a:endParaRPr sz="2800">
              <a:solidFill>
                <a:schemeClr val="lt1"/>
              </a:solidFill>
            </a:endParaRPr>
          </a:p>
        </p:txBody>
      </p:sp>
      <p:sp>
        <p:nvSpPr>
          <p:cNvPr id="92" name="Google Shape;92;p18"/>
          <p:cNvSpPr txBox="1"/>
          <p:nvPr>
            <p:ph idx="1" type="body"/>
          </p:nvPr>
        </p:nvSpPr>
        <p:spPr>
          <a:xfrm>
            <a:off x="-12" y="1150250"/>
            <a:ext cx="37974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solidFill>
                  <a:schemeClr val="lt1"/>
                </a:solidFill>
                <a:uFill>
                  <a:noFill/>
                </a:uFill>
                <a:hlinkClick r:id="rId4">
                  <a:extLst>
                    <a:ext uri="{A12FA001-AC4F-418D-AE19-62706E023703}">
                      <ahyp:hlinkClr val="tx"/>
                    </a:ext>
                  </a:extLst>
                </a:hlinkClick>
              </a:rPr>
              <a:t>Let's Make Some SWAPS! </a:t>
            </a:r>
            <a:endParaRPr sz="2400">
              <a:solidFill>
                <a:schemeClr val="lt1"/>
              </a:solidFill>
            </a:endParaRPr>
          </a:p>
        </p:txBody>
      </p:sp>
      <p:pic>
        <p:nvPicPr>
          <p:cNvPr id="93" name="Google Shape;93;p18">
            <a:hlinkClick r:id="rId5"/>
          </p:cNvPr>
          <p:cNvPicPr preferRelativeResize="0"/>
          <p:nvPr/>
        </p:nvPicPr>
        <p:blipFill rotWithShape="1">
          <a:blip r:embed="rId6">
            <a:alphaModFix/>
          </a:blip>
          <a:srcRect b="12485" l="19021" r="2926" t="25270"/>
          <a:stretch/>
        </p:blipFill>
        <p:spPr>
          <a:xfrm>
            <a:off x="256375" y="1884175"/>
            <a:ext cx="2962100" cy="2362025"/>
          </a:xfrm>
          <a:prstGeom prst="rect">
            <a:avLst/>
          </a:prstGeom>
          <a:noFill/>
          <a:ln>
            <a:noFill/>
          </a:ln>
        </p:spPr>
      </p:pic>
      <p:sp>
        <p:nvSpPr>
          <p:cNvPr id="94" name="Google Shape;94;p18"/>
          <p:cNvSpPr txBox="1"/>
          <p:nvPr/>
        </p:nvSpPr>
        <p:spPr>
          <a:xfrm>
            <a:off x="3796200" y="961400"/>
            <a:ext cx="52569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Write a name poem. Write a friend's name vertically down a piece of paper. Beginning with each letter of the friend name, write something nice about that friend -something they do well, or one of the reasons you like being their friend.</a:t>
            </a:r>
            <a:endParaRPr sz="1800"/>
          </a:p>
        </p:txBody>
      </p:sp>
      <p:pic>
        <p:nvPicPr>
          <p:cNvPr id="95" name="Google Shape;95;p18">
            <a:hlinkClick r:id="rId7"/>
          </p:cNvPr>
          <p:cNvPicPr preferRelativeResize="0"/>
          <p:nvPr/>
        </p:nvPicPr>
        <p:blipFill>
          <a:blip r:embed="rId8">
            <a:alphaModFix/>
          </a:blip>
          <a:stretch>
            <a:fillRect/>
          </a:stretch>
        </p:blipFill>
        <p:spPr>
          <a:xfrm>
            <a:off x="5401838" y="2449300"/>
            <a:ext cx="1789275" cy="26942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9" name="Shape 99"/>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3" name="Shape 103"/>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7" name="Shape 107"/>
        <p:cNvGrpSpPr/>
        <p:nvPr/>
      </p:nvGrpSpPr>
      <p:grpSpPr>
        <a:xfrm>
          <a:off x="0" y="0"/>
          <a:ext cx="0" cy="0"/>
          <a:chOff x="0" y="0"/>
          <a:chExt cx="0" cy="0"/>
        </a:xfrm>
      </p:grpSpPr>
      <p:sp>
        <p:nvSpPr>
          <p:cNvPr id="108" name="Google Shape;108;p21">
            <a:hlinkClick r:id="rId4"/>
          </p:cNvPr>
          <p:cNvSpPr/>
          <p:nvPr/>
        </p:nvSpPr>
        <p:spPr>
          <a:xfrm>
            <a:off x="1105600" y="2451575"/>
            <a:ext cx="2996400" cy="1586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6" name="Shape 116"/>
        <p:cNvGrpSpPr/>
        <p:nvPr/>
      </p:nvGrpSpPr>
      <p:grpSpPr>
        <a:xfrm>
          <a:off x="0" y="0"/>
          <a:ext cx="0" cy="0"/>
          <a:chOff x="0" y="0"/>
          <a:chExt cx="0" cy="0"/>
        </a:xfrm>
      </p:grpSpPr>
      <p:sp>
        <p:nvSpPr>
          <p:cNvPr id="117" name="Google Shape;117;p23"/>
          <p:cNvSpPr txBox="1"/>
          <p:nvPr>
            <p:ph idx="1" type="body"/>
          </p:nvPr>
        </p:nvSpPr>
        <p:spPr>
          <a:xfrm>
            <a:off x="311700" y="1152475"/>
            <a:ext cx="3886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chemeClr val="lt1"/>
                </a:solidFill>
              </a:rPr>
              <a:t>Now it is time to practice your friendship skills.  Make a list of the top 3 things you have discovered that </a:t>
            </a:r>
            <a:r>
              <a:rPr lang="en">
                <a:solidFill>
                  <a:schemeClr val="lt1"/>
                </a:solidFill>
              </a:rPr>
              <a:t>makes</a:t>
            </a:r>
            <a:r>
              <a:rPr lang="en">
                <a:solidFill>
                  <a:schemeClr val="lt1"/>
                </a:solidFill>
              </a:rPr>
              <a:t> </a:t>
            </a:r>
            <a:r>
              <a:rPr lang="en">
                <a:solidFill>
                  <a:schemeClr val="lt1"/>
                </a:solidFill>
              </a:rPr>
              <a:t>someone</a:t>
            </a:r>
            <a:r>
              <a:rPr lang="en">
                <a:solidFill>
                  <a:schemeClr val="lt1"/>
                </a:solidFill>
              </a:rPr>
              <a:t> a good friend.  Practice being a good friend.  Say “Thank You!”to others when they help you, show </a:t>
            </a:r>
            <a:r>
              <a:rPr lang="en">
                <a:solidFill>
                  <a:schemeClr val="lt1"/>
                </a:solidFill>
              </a:rPr>
              <a:t>kindness</a:t>
            </a:r>
            <a:r>
              <a:rPr lang="en">
                <a:solidFill>
                  <a:schemeClr val="lt1"/>
                </a:solidFill>
              </a:rPr>
              <a:t> to the people in your home.  </a:t>
            </a:r>
            <a:r>
              <a:rPr lang="en">
                <a:solidFill>
                  <a:schemeClr val="lt1"/>
                </a:solidFill>
              </a:rPr>
              <a:t>Remember</a:t>
            </a:r>
            <a:r>
              <a:rPr lang="en">
                <a:solidFill>
                  <a:schemeClr val="lt1"/>
                </a:solidFill>
              </a:rPr>
              <a:t> the list of kind words and </a:t>
            </a:r>
            <a:r>
              <a:rPr lang="en">
                <a:solidFill>
                  <a:schemeClr val="lt1"/>
                </a:solidFill>
              </a:rPr>
              <a:t>phrase</a:t>
            </a:r>
            <a:r>
              <a:rPr lang="en">
                <a:solidFill>
                  <a:schemeClr val="lt1"/>
                </a:solidFill>
              </a:rPr>
              <a:t> your created.  Be kind to everybody   </a:t>
            </a:r>
            <a:endParaRPr>
              <a:solidFill>
                <a:schemeClr val="lt1"/>
              </a:solidFill>
            </a:endParaRPr>
          </a:p>
        </p:txBody>
      </p:sp>
      <p:sp>
        <p:nvSpPr>
          <p:cNvPr id="118" name="Google Shape;118;p23">
            <a:hlinkClick r:id="rId4"/>
          </p:cNvPr>
          <p:cNvSpPr/>
          <p:nvPr/>
        </p:nvSpPr>
        <p:spPr>
          <a:xfrm>
            <a:off x="4342325" y="897300"/>
            <a:ext cx="2483700" cy="24036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2" name="Shape 122"/>
        <p:cNvGrpSpPr/>
        <p:nvPr/>
      </p:nvGrpSpPr>
      <p:grpSpPr>
        <a:xfrm>
          <a:off x="0" y="0"/>
          <a:ext cx="0" cy="0"/>
          <a:chOff x="0" y="0"/>
          <a:chExt cx="0" cy="0"/>
        </a:xfrm>
      </p:grpSpPr>
      <p:pic>
        <p:nvPicPr>
          <p:cNvPr descr="To earn our Bronze Award, our troop has made 'Girl Scout 101' videos, to share important facets of Girl Scouts with others. This information is great for girls who may be interested in Girl Scouts, young or new troops and even older girls who are joining Girl Scouts for the first time. &#10;The Girl Scout Bronze Award is a leadership adventure and the highest honor a Girl Scout Junior (or girls in 4th &amp; 5th grade) can achieve. &#10;&#10;Please check out all of our Girl Scout 101 videos." id="123" name="Google Shape;123;p24" title="Girl Scouts 101 - Circle Friendship Song">
            <a:hlinkClick r:id="rId4"/>
          </p:cNvPr>
          <p:cNvPicPr preferRelativeResize="0"/>
          <p:nvPr/>
        </p:nvPicPr>
        <p:blipFill>
          <a:blip r:embed="rId5">
            <a:alphaModFix/>
          </a:blip>
          <a:stretch>
            <a:fillRect/>
          </a:stretch>
        </p:blipFill>
        <p:spPr>
          <a:xfrm>
            <a:off x="2155325" y="1081750"/>
            <a:ext cx="4572000" cy="3429000"/>
          </a:xfrm>
          <a:prstGeom prst="rect">
            <a:avLst/>
          </a:prstGeom>
          <a:noFill/>
          <a:ln>
            <a:noFill/>
          </a:ln>
        </p:spPr>
      </p:pic>
      <p:sp>
        <p:nvSpPr>
          <p:cNvPr id="124" name="Google Shape;124;p24"/>
          <p:cNvSpPr txBox="1"/>
          <p:nvPr/>
        </p:nvSpPr>
        <p:spPr>
          <a:xfrm>
            <a:off x="272400" y="208300"/>
            <a:ext cx="6201000" cy="51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Nunito ExtraBold"/>
                <a:ea typeface="Nunito ExtraBold"/>
                <a:cs typeface="Nunito ExtraBold"/>
                <a:sym typeface="Nunito ExtraBold"/>
              </a:rPr>
              <a:t>Friendship</a:t>
            </a:r>
            <a:r>
              <a:rPr lang="en" sz="3600">
                <a:latin typeface="Nunito ExtraBold"/>
                <a:ea typeface="Nunito ExtraBold"/>
                <a:cs typeface="Nunito ExtraBold"/>
                <a:sym typeface="Nunito ExtraBold"/>
              </a:rPr>
              <a:t> Song</a:t>
            </a:r>
            <a:endParaRPr sz="3600">
              <a:latin typeface="Nunito ExtraBold"/>
              <a:ea typeface="Nunito ExtraBold"/>
              <a:cs typeface="Nunito ExtraBold"/>
              <a:sym typeface="Nunito ExtraBo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8" name="Shape 128"/>
        <p:cNvGrpSpPr/>
        <p:nvPr/>
      </p:nvGrpSpPr>
      <p:grpSpPr>
        <a:xfrm>
          <a:off x="0" y="0"/>
          <a:ext cx="0" cy="0"/>
          <a:chOff x="0" y="0"/>
          <a:chExt cx="0" cy="0"/>
        </a:xfrm>
      </p:grpSpPr>
      <p:sp>
        <p:nvSpPr>
          <p:cNvPr id="129" name="Google Shape;129;p25"/>
          <p:cNvSpPr txBox="1"/>
          <p:nvPr/>
        </p:nvSpPr>
        <p:spPr>
          <a:xfrm>
            <a:off x="343650" y="1501750"/>
            <a:ext cx="3282900" cy="235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Proxima Nova"/>
                <a:ea typeface="Proxima Nova"/>
                <a:cs typeface="Proxima Nova"/>
                <a:sym typeface="Proxima Nova"/>
              </a:rPr>
              <a:t>Congratulations you earned Making Friends Brownie Badge</a:t>
            </a:r>
            <a:endParaRPr sz="2400">
              <a:solidFill>
                <a:srgbClr val="FFFFFF"/>
              </a:solidFill>
              <a:latin typeface="Proxima Nova"/>
              <a:ea typeface="Proxima Nova"/>
              <a:cs typeface="Proxima Nova"/>
              <a:sym typeface="Proxima Nova"/>
            </a:endParaRPr>
          </a:p>
          <a:p>
            <a:pPr indent="0" lvl="0" marL="0" rtl="0" algn="ctr">
              <a:spcBef>
                <a:spcPts val="0"/>
              </a:spcBef>
              <a:spcAft>
                <a:spcPts val="0"/>
              </a:spcAft>
              <a:buNone/>
            </a:pPr>
            <a:r>
              <a:t/>
            </a:r>
            <a:endParaRPr sz="2400">
              <a:solidFill>
                <a:srgbClr val="FFFFFF"/>
              </a:solidFill>
              <a:latin typeface="Proxima Nova"/>
              <a:ea typeface="Proxima Nova"/>
              <a:cs typeface="Proxima Nova"/>
              <a:sym typeface="Proxima Nova"/>
            </a:endParaRPr>
          </a:p>
          <a:p>
            <a:pPr indent="0" lvl="0" marL="0" rtl="0" algn="l">
              <a:spcBef>
                <a:spcPts val="0"/>
              </a:spcBef>
              <a:spcAft>
                <a:spcPts val="0"/>
              </a:spcAft>
              <a:buNone/>
            </a:pPr>
            <a:r>
              <a:t/>
            </a:r>
            <a:endParaRPr sz="2400">
              <a:solidFill>
                <a:srgbClr val="FFFFFF"/>
              </a:solidFill>
              <a:latin typeface="Proxima Nova"/>
              <a:ea typeface="Proxima Nova"/>
              <a:cs typeface="Proxima Nova"/>
              <a:sym typeface="Proxima Nova"/>
            </a:endParaRPr>
          </a:p>
          <a:p>
            <a:pPr indent="0" lvl="0" marL="0" rtl="0" algn="ctr">
              <a:spcBef>
                <a:spcPts val="0"/>
              </a:spcBef>
              <a:spcAft>
                <a:spcPts val="0"/>
              </a:spcAft>
              <a:buNone/>
            </a:pPr>
            <a:r>
              <a:t/>
            </a:r>
            <a:endParaRPr sz="2400">
              <a:solidFill>
                <a:srgbClr val="FFFFFF"/>
              </a:solidFill>
              <a:latin typeface="Proxima Nova"/>
              <a:ea typeface="Proxima Nova"/>
              <a:cs typeface="Proxima Nova"/>
              <a:sym typeface="Proxima Nova"/>
            </a:endParaRPr>
          </a:p>
          <a:p>
            <a:pPr indent="0" lvl="0" marL="0" rtl="0" algn="l">
              <a:spcBef>
                <a:spcPts val="0"/>
              </a:spcBef>
              <a:spcAft>
                <a:spcPts val="0"/>
              </a:spcAft>
              <a:buNone/>
            </a:pPr>
            <a:r>
              <a:t/>
            </a:r>
            <a:endParaRPr sz="2400">
              <a:solidFill>
                <a:srgbClr val="FFFFFF"/>
              </a:solidFill>
              <a:latin typeface="Proxima Nova"/>
              <a:ea typeface="Proxima Nova"/>
              <a:cs typeface="Proxima Nova"/>
              <a:sym typeface="Proxima Nova"/>
            </a:endParaRPr>
          </a:p>
          <a:p>
            <a:pPr indent="0" lvl="0" marL="0" rtl="0" algn="ctr">
              <a:spcBef>
                <a:spcPts val="0"/>
              </a:spcBef>
              <a:spcAft>
                <a:spcPts val="0"/>
              </a:spcAft>
              <a:buNone/>
            </a:pPr>
            <a:r>
              <a:rPr b="1" i="1" lang="en" sz="1800" u="sng">
                <a:solidFill>
                  <a:schemeClr val="lt1"/>
                </a:solidFill>
                <a:latin typeface="Proxima Nova"/>
                <a:ea typeface="Proxima Nova"/>
                <a:cs typeface="Proxima Nova"/>
                <a:sym typeface="Proxima Nova"/>
                <a:hlinkClick r:id="rId4">
                  <a:extLst>
                    <a:ext uri="{A12FA001-AC4F-418D-AE19-62706E023703}">
                      <ahyp:hlinkClr val="tx"/>
                    </a:ext>
                  </a:extLst>
                </a:hlinkClick>
              </a:rPr>
              <a:t>Please take our </a:t>
            </a:r>
            <a:r>
              <a:rPr b="1" i="1" lang="en" sz="1800" u="sng">
                <a:solidFill>
                  <a:schemeClr val="lt1"/>
                </a:solidFill>
                <a:latin typeface="Proxima Nova"/>
                <a:ea typeface="Proxima Nova"/>
                <a:cs typeface="Proxima Nova"/>
                <a:sym typeface="Proxima Nova"/>
                <a:hlinkClick r:id="rId5">
                  <a:extLst>
                    <a:ext uri="{A12FA001-AC4F-418D-AE19-62706E023703}">
                      <ahyp:hlinkClr val="tx"/>
                    </a:ext>
                  </a:extLst>
                </a:hlinkClick>
              </a:rPr>
              <a:t>survey</a:t>
            </a:r>
            <a:r>
              <a:rPr b="1" i="1" lang="en" sz="1800" u="sng">
                <a:solidFill>
                  <a:schemeClr val="lt1"/>
                </a:solidFill>
                <a:latin typeface="Proxima Nova"/>
                <a:ea typeface="Proxima Nova"/>
                <a:cs typeface="Proxima Nova"/>
                <a:sym typeface="Proxima Nova"/>
                <a:hlinkClick r:id="rId6">
                  <a:extLst>
                    <a:ext uri="{A12FA001-AC4F-418D-AE19-62706E023703}">
                      <ahyp:hlinkClr val="tx"/>
                    </a:ext>
                  </a:extLst>
                </a:hlinkClick>
              </a:rPr>
              <a:t>.  We would love to hear your feedback.</a:t>
            </a:r>
            <a:endParaRPr b="1" i="1" sz="1800">
              <a:solidFill>
                <a:schemeClr val="lt1"/>
              </a:solidFill>
              <a:latin typeface="Proxima Nova"/>
              <a:ea typeface="Proxima Nova"/>
              <a:cs typeface="Proxima Nova"/>
              <a:sym typeface="Proxima Nova"/>
            </a:endParaRPr>
          </a:p>
        </p:txBody>
      </p:sp>
      <p:pic>
        <p:nvPicPr>
          <p:cNvPr id="130" name="Google Shape;130;p25">
            <a:hlinkClick r:id="rId7"/>
          </p:cNvPr>
          <p:cNvPicPr preferRelativeResize="0"/>
          <p:nvPr/>
        </p:nvPicPr>
        <p:blipFill>
          <a:blip r:embed="rId8">
            <a:alphaModFix/>
          </a:blip>
          <a:stretch>
            <a:fillRect/>
          </a:stretch>
        </p:blipFill>
        <p:spPr>
          <a:xfrm>
            <a:off x="4000500" y="0"/>
            <a:ext cx="5143500"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