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Source Code Pro"/>
      <p:regular r:id="rId16"/>
      <p:bold r:id="rId17"/>
      <p:italic r:id="rId18"/>
      <p:boldItalic r:id="rId19"/>
    </p:embeddedFont>
    <p:embeddedFont>
      <p:font typeface="Pacifico"/>
      <p:regular r:id="rId20"/>
    </p:embeddedFont>
    <p:embeddedFont>
      <p:font typeface="Oswald"/>
      <p:regular r:id="rId21"/>
      <p:bold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acifico-regular.fntdata"/><Relationship Id="rId11" Type="http://schemas.openxmlformats.org/officeDocument/2006/relationships/slide" Target="slides/slide6.xml"/><Relationship Id="rId22" Type="http://schemas.openxmlformats.org/officeDocument/2006/relationships/font" Target="fonts/Oswald-bold.fntdata"/><Relationship Id="rId10" Type="http://schemas.openxmlformats.org/officeDocument/2006/relationships/slide" Target="slides/slide5.xml"/><Relationship Id="rId21" Type="http://schemas.openxmlformats.org/officeDocument/2006/relationships/font" Target="fonts/Oswald-regular.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SourceCodePro-bold.fntdata"/><Relationship Id="rId16" Type="http://schemas.openxmlformats.org/officeDocument/2006/relationships/font" Target="fonts/SourceCodePro-regular.fntdata"/><Relationship Id="rId5" Type="http://schemas.openxmlformats.org/officeDocument/2006/relationships/notesMaster" Target="notesMasters/notesMaster1.xml"/><Relationship Id="rId19" Type="http://schemas.openxmlformats.org/officeDocument/2006/relationships/font" Target="fonts/SourceCodePro-boldItalic.fntdata"/><Relationship Id="rId6" Type="http://schemas.openxmlformats.org/officeDocument/2006/relationships/slide" Target="slides/slide1.xml"/><Relationship Id="rId18" Type="http://schemas.openxmlformats.org/officeDocument/2006/relationships/font" Target="fonts/SourceCodePro-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5392a5410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5392a5410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82d4d13bc2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82d4d13bc2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82d4d13bc2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82d4d13bc2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72a22863f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72a22863f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82d4d13bc2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82d4d13bc2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9cb7525e5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9cb7525e5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9cb7525e5f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9cb7525e5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82d4d13bc2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82d4d13bc2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82d4d13bc2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82d4d13bc2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72a22863f1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72a22863f1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17.png"/><Relationship Id="rId6"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hyperlink" Target="http://www.youtube.com/watch?v=o3U39SZ-V-o" TargetMode="External"/><Relationship Id="rId4" Type="http://schemas.openxmlformats.org/officeDocument/2006/relationships/image" Target="../media/image8.jpg"/><Relationship Id="rId5"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hyperlink" Target="http://www.youtube.com/watch?v=KnF12nKwPQI" TargetMode="External"/><Relationship Id="rId5" Type="http://schemas.openxmlformats.org/officeDocument/2006/relationships/image" Target="../media/image2.jpg"/><Relationship Id="rId6"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hyperlink" Target="http://www.youtube.com/watch?v=ymigWt5TOV8" TargetMode="External"/><Relationship Id="rId4" Type="http://schemas.openxmlformats.org/officeDocument/2006/relationships/image" Target="../media/image12.jpg"/><Relationship Id="rId5" Type="http://schemas.openxmlformats.org/officeDocument/2006/relationships/image" Target="../media/image7.png"/><Relationship Id="rId6"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hyperlink" Target="http://www.youtube.com/watch?v=6Fz27G6WwWw" TargetMode="External"/><Relationship Id="rId4" Type="http://schemas.openxmlformats.org/officeDocument/2006/relationships/image" Target="../media/image1.jpg"/><Relationship Id="rId5" Type="http://schemas.openxmlformats.org/officeDocument/2006/relationships/image" Target="../media/image3.png"/><Relationship Id="rId6" Type="http://schemas.openxmlformats.org/officeDocument/2006/relationships/image" Target="../media/image9.png"/><Relationship Id="rId7"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hyperlink" Target="http://www.youtube.com/watch?v=JCbaIOz9NOA" TargetMode="External"/><Relationship Id="rId4" Type="http://schemas.openxmlformats.org/officeDocument/2006/relationships/image" Target="../media/image4.jpg"/><Relationship Id="rId5" Type="http://schemas.openxmlformats.org/officeDocument/2006/relationships/image" Target="../media/image9.png"/><Relationship Id="rId6"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3.png"/><Relationship Id="rId5" Type="http://schemas.openxmlformats.org/officeDocument/2006/relationships/image" Target="../media/image9.png"/><Relationship Id="rId6" Type="http://schemas.openxmlformats.org/officeDocument/2006/relationships/image" Target="../media/image6.png"/><Relationship Id="rId7"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7.png"/><Relationship Id="rId5" Type="http://schemas.openxmlformats.org/officeDocument/2006/relationships/image" Target="../media/image10.png"/><Relationship Id="rId6"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nvSpPr>
        <p:spPr>
          <a:xfrm>
            <a:off x="1174975" y="3601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63" name="Google Shape;63;p13"/>
          <p:cNvSpPr txBox="1"/>
          <p:nvPr/>
        </p:nvSpPr>
        <p:spPr>
          <a:xfrm>
            <a:off x="1193000" y="787900"/>
            <a:ext cx="41232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rgbClr val="783F04"/>
                </a:solidFill>
                <a:latin typeface="Pacifico"/>
                <a:ea typeface="Pacifico"/>
                <a:cs typeface="Pacifico"/>
                <a:sym typeface="Pacifico"/>
              </a:rPr>
              <a:t>Brownie Dancer Badge</a:t>
            </a:r>
            <a:endParaRPr sz="1800">
              <a:solidFill>
                <a:srgbClr val="783F04"/>
              </a:solidFill>
              <a:latin typeface="Pacifico"/>
              <a:ea typeface="Pacifico"/>
              <a:cs typeface="Pacifico"/>
              <a:sym typeface="Pacifico"/>
            </a:endParaRPr>
          </a:p>
        </p:txBody>
      </p:sp>
      <p:sp>
        <p:nvSpPr>
          <p:cNvPr id="64" name="Google Shape;64;p13"/>
          <p:cNvSpPr txBox="1"/>
          <p:nvPr/>
        </p:nvSpPr>
        <p:spPr>
          <a:xfrm>
            <a:off x="482550" y="1342575"/>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a:t>
            </a:r>
            <a:r>
              <a:rPr lang="en" sz="1000"/>
              <a:t>Brownie Dancer </a:t>
            </a:r>
            <a:r>
              <a:rPr lang="en" sz="1000">
                <a:solidFill>
                  <a:srgbClr val="000000"/>
                </a:solidFill>
              </a:rPr>
              <a:t>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65" name="Google Shape;65;p13"/>
          <p:cNvSpPr txBox="1"/>
          <p:nvPr/>
        </p:nvSpPr>
        <p:spPr>
          <a:xfrm>
            <a:off x="6249175" y="1230375"/>
            <a:ext cx="2417700" cy="1646100"/>
          </a:xfrm>
          <a:prstGeom prst="rect">
            <a:avLst/>
          </a:prstGeom>
          <a:noFill/>
          <a:ln cap="flat" cmpd="sng" w="28575">
            <a:solidFill>
              <a:srgbClr val="783F04"/>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Brownie Dancer Badge</a:t>
            </a:r>
            <a:r>
              <a:rPr b="1" lang="en" sz="1000">
                <a:solidFill>
                  <a:srgbClr val="31BA77"/>
                </a:solidFill>
                <a:highlight>
                  <a:srgbClr val="31BA77"/>
                </a:highlight>
              </a:rPr>
              <a:t>:</a:t>
            </a:r>
            <a:r>
              <a:rPr b="1" lang="en" sz="1000">
                <a:solidFill>
                  <a:srgbClr val="FFFFFF"/>
                </a:solidFill>
                <a:highlight>
                  <a:srgbClr val="31BA77"/>
                </a:highlight>
              </a:rPr>
              <a:t>                     </a:t>
            </a:r>
            <a:r>
              <a:rPr b="1" lang="en" sz="1000">
                <a:solidFill>
                  <a:srgbClr val="31BA77"/>
                </a:solidFill>
                <a:highlight>
                  <a:srgbClr val="31BA77"/>
                </a:highlight>
              </a:rPr>
              <a:t>:</a:t>
            </a:r>
            <a:r>
              <a:rPr b="1" lang="en" sz="1000">
                <a:solidFill>
                  <a:srgbClr val="FFFFFF"/>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292100" lvl="0" marL="457200" rtl="0" algn="l">
              <a:lnSpc>
                <a:spcPct val="115000"/>
              </a:lnSpc>
              <a:spcBef>
                <a:spcPts val="1200"/>
              </a:spcBef>
              <a:spcAft>
                <a:spcPts val="0"/>
              </a:spcAft>
              <a:buClr>
                <a:srgbClr val="000000"/>
              </a:buClr>
              <a:buSzPts val="1000"/>
              <a:buChar char="●"/>
            </a:pPr>
            <a:r>
              <a:rPr lang="en" sz="1000"/>
              <a:t>No actual supplies—have the girls wear clothes they can dance in, and have room to dance!</a:t>
            </a:r>
            <a:endParaRPr sz="1000"/>
          </a:p>
        </p:txBody>
      </p:sp>
      <p:pic>
        <p:nvPicPr>
          <p:cNvPr id="66" name="Google Shape;66;p13"/>
          <p:cNvPicPr preferRelativeResize="0"/>
          <p:nvPr/>
        </p:nvPicPr>
        <p:blipFill rotWithShape="1">
          <a:blip r:embed="rId5">
            <a:alphaModFix/>
          </a:blip>
          <a:srcRect b="0" l="0" r="-3039" t="0"/>
          <a:stretch/>
        </p:blipFill>
        <p:spPr>
          <a:xfrm>
            <a:off x="380674" y="538025"/>
            <a:ext cx="812317" cy="587098"/>
          </a:xfrm>
          <a:prstGeom prst="rect">
            <a:avLst/>
          </a:prstGeom>
          <a:noFill/>
          <a:ln>
            <a:noFill/>
          </a:ln>
        </p:spPr>
      </p:pic>
      <p:pic>
        <p:nvPicPr>
          <p:cNvPr id="67" name="Google Shape;67;p13"/>
          <p:cNvPicPr preferRelativeResize="0"/>
          <p:nvPr/>
        </p:nvPicPr>
        <p:blipFill rotWithShape="1">
          <a:blip r:embed="rId6">
            <a:alphaModFix/>
          </a:blip>
          <a:srcRect b="3104" l="0" r="0" t="3095"/>
          <a:stretch/>
        </p:blipFill>
        <p:spPr>
          <a:xfrm flipH="1">
            <a:off x="6750850" y="3074825"/>
            <a:ext cx="1414348" cy="1325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p:nvPr/>
        </p:nvSpPr>
        <p:spPr>
          <a:xfrm>
            <a:off x="4396725" y="100"/>
            <a:ext cx="47472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4"/>
          <p:cNvSpPr txBox="1"/>
          <p:nvPr>
            <p:ph type="title"/>
          </p:nvPr>
        </p:nvSpPr>
        <p:spPr>
          <a:xfrm>
            <a:off x="755550" y="3919675"/>
            <a:ext cx="7632900" cy="89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FFFFFF"/>
                </a:solidFill>
              </a:rPr>
              <a:t>Brownie Dancer Badge</a:t>
            </a:r>
            <a:endParaRPr>
              <a:solidFill>
                <a:srgbClr val="FFFFFF"/>
              </a:solidFill>
            </a:endParaRPr>
          </a:p>
        </p:txBody>
      </p:sp>
      <p:pic>
        <p:nvPicPr>
          <p:cNvPr id="74" name="Google Shape;74;p14"/>
          <p:cNvPicPr preferRelativeResize="0"/>
          <p:nvPr/>
        </p:nvPicPr>
        <p:blipFill rotWithShape="1">
          <a:blip r:embed="rId3">
            <a:alphaModFix/>
          </a:blip>
          <a:srcRect b="0" l="0" r="-3039" t="0"/>
          <a:stretch/>
        </p:blipFill>
        <p:spPr>
          <a:xfrm>
            <a:off x="2297769" y="479924"/>
            <a:ext cx="4548447" cy="32873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000">
                <a:solidFill>
                  <a:schemeClr val="dk1"/>
                </a:solidFill>
                <a:latin typeface="Oswald"/>
                <a:ea typeface="Oswald"/>
                <a:cs typeface="Oswald"/>
                <a:sym typeface="Oswald"/>
              </a:rPr>
              <a:t>Let’s start with the Girl Scout Promise</a:t>
            </a:r>
            <a:endParaRPr sz="4000">
              <a:solidFill>
                <a:schemeClr val="dk1"/>
              </a:solidFill>
              <a:latin typeface="Oswald"/>
              <a:ea typeface="Oswald"/>
              <a:cs typeface="Oswald"/>
              <a:sym typeface="Oswald"/>
            </a:endParaRPr>
          </a:p>
          <a:p>
            <a:pPr indent="0" lvl="0" marL="0" rtl="0" algn="l">
              <a:spcBef>
                <a:spcPts val="1600"/>
              </a:spcBef>
              <a:spcAft>
                <a:spcPts val="1600"/>
              </a:spcAft>
              <a:buNone/>
            </a:pPr>
            <a:r>
              <a:rPr lang="en">
                <a:solidFill>
                  <a:srgbClr val="783F04"/>
                </a:solidFill>
                <a:latin typeface="Arial"/>
                <a:ea typeface="Arial"/>
                <a:cs typeface="Arial"/>
                <a:sym typeface="Arial"/>
              </a:rPr>
              <a:t>On my honor, I will try: To serve God and my country, To help people at all times, </a:t>
            </a:r>
            <a:r>
              <a:rPr lang="en">
                <a:solidFill>
                  <a:srgbClr val="783F04"/>
                </a:solidFill>
                <a:latin typeface="Arial"/>
                <a:ea typeface="Arial"/>
                <a:cs typeface="Arial"/>
                <a:sym typeface="Arial"/>
              </a:rPr>
              <a:t>a</a:t>
            </a:r>
            <a:r>
              <a:rPr lang="en">
                <a:solidFill>
                  <a:srgbClr val="783F04"/>
                </a:solidFill>
                <a:latin typeface="Arial"/>
                <a:ea typeface="Arial"/>
                <a:cs typeface="Arial"/>
                <a:sym typeface="Arial"/>
              </a:rPr>
              <a:t>nd to live by the Girl Scout Law.</a:t>
            </a:r>
            <a:endParaRPr>
              <a:solidFill>
                <a:srgbClr val="783F04"/>
              </a:solidFill>
              <a:latin typeface="Arial"/>
              <a:ea typeface="Arial"/>
              <a:cs typeface="Arial"/>
              <a:sym typeface="Arial"/>
            </a:endParaRPr>
          </a:p>
        </p:txBody>
      </p:sp>
      <p:pic>
        <p:nvPicPr>
          <p:cNvPr id="80" name="Google Shape;80;p15"/>
          <p:cNvPicPr preferRelativeResize="0"/>
          <p:nvPr/>
        </p:nvPicPr>
        <p:blipFill>
          <a:blip r:embed="rId3">
            <a:alphaModFix/>
          </a:blip>
          <a:stretch>
            <a:fillRect/>
          </a:stretch>
        </p:blipFill>
        <p:spPr>
          <a:xfrm>
            <a:off x="1114300" y="0"/>
            <a:ext cx="3143250" cy="5143500"/>
          </a:xfrm>
          <a:prstGeom prst="rect">
            <a:avLst/>
          </a:prstGeom>
          <a:noFill/>
          <a:ln>
            <a:noFill/>
          </a:ln>
        </p:spPr>
      </p:pic>
      <p:pic>
        <p:nvPicPr>
          <p:cNvPr id="81" name="Google Shape;81;p15"/>
          <p:cNvPicPr preferRelativeResize="0"/>
          <p:nvPr/>
        </p:nvPicPr>
        <p:blipFill rotWithShape="1">
          <a:blip r:embed="rId4">
            <a:alphaModFix/>
          </a:blip>
          <a:srcRect b="3104" l="0" r="0" t="3095"/>
          <a:stretch/>
        </p:blipFill>
        <p:spPr>
          <a:xfrm flipH="1">
            <a:off x="442648" y="440500"/>
            <a:ext cx="1483925" cy="1391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dk1"/>
                </a:solidFill>
              </a:rPr>
              <a:t>Let’s say the Pledge</a:t>
            </a:r>
            <a:endParaRPr>
              <a:solidFill>
                <a:schemeClr val="dk1"/>
              </a:solidFill>
            </a:endParaRPr>
          </a:p>
        </p:txBody>
      </p:sp>
      <p:sp>
        <p:nvSpPr>
          <p:cNvPr id="87" name="Google Shape;87;p16"/>
          <p:cNvSpPr txBox="1"/>
          <p:nvPr>
            <p:ph idx="2" type="body"/>
          </p:nvPr>
        </p:nvSpPr>
        <p:spPr>
          <a:xfrm>
            <a:off x="4832400" y="1468825"/>
            <a:ext cx="3999900" cy="3099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via YouTube Capture" id="88" name="Google Shape;88;p16" title="Girl Scout Pledge of Allegiance">
            <a:hlinkClick r:id="rId3"/>
          </p:cNvPr>
          <p:cNvPicPr preferRelativeResize="0"/>
          <p:nvPr/>
        </p:nvPicPr>
        <p:blipFill>
          <a:blip r:embed="rId4">
            <a:alphaModFix/>
          </a:blip>
          <a:stretch>
            <a:fillRect/>
          </a:stretch>
        </p:blipFill>
        <p:spPr>
          <a:xfrm>
            <a:off x="3747524" y="548087"/>
            <a:ext cx="5396476" cy="4047325"/>
          </a:xfrm>
          <a:prstGeom prst="rect">
            <a:avLst/>
          </a:prstGeom>
          <a:noFill/>
          <a:ln>
            <a:noFill/>
          </a:ln>
        </p:spPr>
      </p:pic>
      <p:pic>
        <p:nvPicPr>
          <p:cNvPr id="89" name="Google Shape;89;p16"/>
          <p:cNvPicPr preferRelativeResize="0"/>
          <p:nvPr/>
        </p:nvPicPr>
        <p:blipFill rotWithShape="1">
          <a:blip r:embed="rId5">
            <a:alphaModFix/>
          </a:blip>
          <a:srcRect b="0" l="0" r="0" t="0"/>
          <a:stretch/>
        </p:blipFill>
        <p:spPr>
          <a:xfrm>
            <a:off x="311700" y="1884500"/>
            <a:ext cx="3271950" cy="2176526"/>
          </a:xfrm>
          <a:prstGeom prst="rect">
            <a:avLst/>
          </a:prstGeom>
          <a:noFill/>
          <a:ln>
            <a:noFill/>
          </a:ln>
        </p:spPr>
      </p:pic>
      <p:sp>
        <p:nvSpPr>
          <p:cNvPr id="90" name="Google Shape;90;p16"/>
          <p:cNvSpPr/>
          <p:nvPr/>
        </p:nvSpPr>
        <p:spPr>
          <a:xfrm>
            <a:off x="0" y="4971050"/>
            <a:ext cx="9144000" cy="172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7"/>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highlight>
                  <a:schemeClr val="dk1"/>
                </a:highlight>
              </a:rPr>
              <a:t> </a:t>
            </a:r>
            <a:r>
              <a:rPr lang="en">
                <a:solidFill>
                  <a:srgbClr val="FFFFFF"/>
                </a:solidFill>
                <a:highlight>
                  <a:schemeClr val="dk1"/>
                </a:highlight>
              </a:rPr>
              <a:t>Step 1:</a:t>
            </a:r>
            <a:r>
              <a:rPr lang="en">
                <a:highlight>
                  <a:schemeClr val="dk1"/>
                </a:highlight>
              </a:rPr>
              <a:t> </a:t>
            </a:r>
            <a:r>
              <a:rPr lang="en"/>
              <a:t> </a:t>
            </a:r>
            <a:r>
              <a:rPr lang="en">
                <a:solidFill>
                  <a:srgbClr val="783F04"/>
                </a:solidFill>
              </a:rPr>
              <a:t>Warm up and get moving!</a:t>
            </a:r>
            <a:endParaRPr>
              <a:solidFill>
                <a:srgbClr val="783F04"/>
              </a:solidFill>
            </a:endParaRPr>
          </a:p>
        </p:txBody>
      </p:sp>
      <p:sp>
        <p:nvSpPr>
          <p:cNvPr id="96" name="Google Shape;96;p17"/>
          <p:cNvSpPr txBox="1"/>
          <p:nvPr>
            <p:ph idx="1" type="body"/>
          </p:nvPr>
        </p:nvSpPr>
        <p:spPr>
          <a:xfrm>
            <a:off x="311700" y="1468825"/>
            <a:ext cx="3229500" cy="3099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800">
                <a:solidFill>
                  <a:srgbClr val="783F04"/>
                </a:solidFill>
                <a:latin typeface="Arial"/>
                <a:ea typeface="Arial"/>
                <a:cs typeface="Arial"/>
                <a:sym typeface="Arial"/>
              </a:rPr>
              <a:t>Did you know that Dancers always stretch and warm up? Let’s try a warm up routine!</a:t>
            </a:r>
            <a:endParaRPr sz="2400">
              <a:solidFill>
                <a:srgbClr val="783F04"/>
              </a:solidFill>
              <a:latin typeface="Arial"/>
              <a:ea typeface="Arial"/>
              <a:cs typeface="Arial"/>
              <a:sym typeface="Arial"/>
            </a:endParaRPr>
          </a:p>
        </p:txBody>
      </p:sp>
      <p:pic>
        <p:nvPicPr>
          <p:cNvPr id="97" name="Google Shape;97;p17"/>
          <p:cNvPicPr preferRelativeResize="0"/>
          <p:nvPr/>
        </p:nvPicPr>
        <p:blipFill rotWithShape="1">
          <a:blip r:embed="rId3">
            <a:alphaModFix/>
          </a:blip>
          <a:srcRect b="3104" l="0" r="0" t="3095"/>
          <a:stretch/>
        </p:blipFill>
        <p:spPr>
          <a:xfrm flipH="1">
            <a:off x="533648" y="2856950"/>
            <a:ext cx="1483925" cy="1391225"/>
          </a:xfrm>
          <a:prstGeom prst="rect">
            <a:avLst/>
          </a:prstGeom>
          <a:noFill/>
          <a:ln>
            <a:noFill/>
          </a:ln>
        </p:spPr>
      </p:pic>
      <p:pic>
        <p:nvPicPr>
          <p:cNvPr descr="Stretch and Warm up Routine For Kids (AGES 5+) from one of my dance classes. &#10;&#10;If you enjoy our content and would like to support us and make a donation:&#10;Venmo: @MihranKStudios&#10;PayPal:  m@mihrank.com&#10;&#10;Check out some of our Easy Kids Dance Routines below:&#10;- https://www.youtube.com/watch?v=JWTyO8npkOQ&#10;- https://www.youtube.com/watch?v=0B1uJGWKxCg&#10;- https://www.youtube.com/watch?v=N1ZnrTXJvh0&#10;-&#10;▶ SUBSCRIBE: http://bit.ly/MihranK&#10;&#10;FOLLOW Mihran:&#10;http://mihrank.com&#10;http://facebook.com/mihranktv&#10;http://instagram.com/mihrank&#10;http://instagram.com/mihrankstudios&#10;http://twitter.com/mihranlive&#10;http://soundcloud.com/mihrankirakosian&#10;Mihran TikTok- https://vm.tiktok.com/. &#10;Mihran K. Studios TikTok- https://vm.tiktok.com/JdxXYu6/&#10;&#10;The Official Mihran Kirakosian YouTube Channel&#10;#mihrantv #easydance #Beginner" id="98" name="Google Shape;98;p17" title="Stretch and Warm up Routine For Kids - (Hip Hop Dance Tutorial AGES 5+)  | MihranTV">
            <a:hlinkClick r:id="rId4"/>
          </p:cNvPr>
          <p:cNvPicPr preferRelativeResize="0"/>
          <p:nvPr/>
        </p:nvPicPr>
        <p:blipFill>
          <a:blip r:embed="rId5">
            <a:alphaModFix/>
          </a:blip>
          <a:stretch>
            <a:fillRect/>
          </a:stretch>
        </p:blipFill>
        <p:spPr>
          <a:xfrm>
            <a:off x="4105325" y="1192050"/>
            <a:ext cx="5038675" cy="3779000"/>
          </a:xfrm>
          <a:prstGeom prst="rect">
            <a:avLst/>
          </a:prstGeom>
          <a:noFill/>
          <a:ln>
            <a:noFill/>
          </a:ln>
        </p:spPr>
      </p:pic>
      <p:sp>
        <p:nvSpPr>
          <p:cNvPr id="99" name="Google Shape;99;p17"/>
          <p:cNvSpPr/>
          <p:nvPr/>
        </p:nvSpPr>
        <p:spPr>
          <a:xfrm>
            <a:off x="0" y="4971050"/>
            <a:ext cx="9144000" cy="172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 name="Google Shape;100;p17"/>
          <p:cNvPicPr preferRelativeResize="0"/>
          <p:nvPr/>
        </p:nvPicPr>
        <p:blipFill>
          <a:blip r:embed="rId6">
            <a:alphaModFix/>
          </a:blip>
          <a:stretch>
            <a:fillRect/>
          </a:stretch>
        </p:blipFill>
        <p:spPr>
          <a:xfrm rot="-1367510">
            <a:off x="2367091" y="2986975"/>
            <a:ext cx="831075" cy="792700"/>
          </a:xfrm>
          <a:prstGeom prst="rect">
            <a:avLst/>
          </a:prstGeom>
          <a:noFill/>
          <a:ln>
            <a:noFill/>
          </a:ln>
        </p:spPr>
      </p:pic>
      <p:pic>
        <p:nvPicPr>
          <p:cNvPr id="101" name="Google Shape;101;p17"/>
          <p:cNvPicPr preferRelativeResize="0"/>
          <p:nvPr/>
        </p:nvPicPr>
        <p:blipFill>
          <a:blip r:embed="rId6">
            <a:alphaModFix/>
          </a:blip>
          <a:stretch>
            <a:fillRect/>
          </a:stretch>
        </p:blipFill>
        <p:spPr>
          <a:xfrm rot="1537499">
            <a:off x="1868579" y="3828175"/>
            <a:ext cx="652269" cy="622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8"/>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highlight>
                  <a:schemeClr val="dk1"/>
                </a:highlight>
              </a:rPr>
              <a:t> </a:t>
            </a:r>
            <a:r>
              <a:rPr lang="en">
                <a:solidFill>
                  <a:srgbClr val="FFFFFF"/>
                </a:solidFill>
                <a:highlight>
                  <a:schemeClr val="dk1"/>
                </a:highlight>
              </a:rPr>
              <a:t>Step 2:</a:t>
            </a:r>
            <a:r>
              <a:rPr lang="en">
                <a:highlight>
                  <a:schemeClr val="dk1"/>
                </a:highlight>
              </a:rPr>
              <a:t> </a:t>
            </a:r>
            <a:r>
              <a:rPr lang="en">
                <a:solidFill>
                  <a:srgbClr val="783F04"/>
                </a:solidFill>
              </a:rPr>
              <a:t> Try a new dance!</a:t>
            </a:r>
            <a:endParaRPr>
              <a:solidFill>
                <a:srgbClr val="783F04"/>
              </a:solidFill>
            </a:endParaRPr>
          </a:p>
        </p:txBody>
      </p:sp>
      <p:sp>
        <p:nvSpPr>
          <p:cNvPr id="107" name="Google Shape;107;p18"/>
          <p:cNvSpPr txBox="1"/>
          <p:nvPr>
            <p:ph idx="1" type="body"/>
          </p:nvPr>
        </p:nvSpPr>
        <p:spPr>
          <a:xfrm>
            <a:off x="311700" y="1468825"/>
            <a:ext cx="3328200" cy="3099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800">
                <a:solidFill>
                  <a:srgbClr val="783F04"/>
                </a:solidFill>
                <a:latin typeface="Arial"/>
                <a:ea typeface="Arial"/>
                <a:cs typeface="Arial"/>
                <a:sym typeface="Arial"/>
              </a:rPr>
              <a:t>Many people dance as a form of exercise. Zumba is a form of dance that is                                                  great exercise!                                       Can you follow                                       the moves in this                              Zumba routine? </a:t>
            </a:r>
            <a:endParaRPr sz="1800">
              <a:solidFill>
                <a:srgbClr val="783F04"/>
              </a:solidFill>
              <a:latin typeface="Arial"/>
              <a:ea typeface="Arial"/>
              <a:cs typeface="Arial"/>
              <a:sym typeface="Arial"/>
            </a:endParaRPr>
          </a:p>
        </p:txBody>
      </p:sp>
      <p:sp>
        <p:nvSpPr>
          <p:cNvPr id="108" name="Google Shape;108;p18"/>
          <p:cNvSpPr/>
          <p:nvPr/>
        </p:nvSpPr>
        <p:spPr>
          <a:xfrm>
            <a:off x="0" y="4971050"/>
            <a:ext cx="9144000" cy="172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You can support me :  https://www.patreon.com/user?u=18764540&#10;&#10;This is my first ever Zumba kids group in Gargždai city and they are dancing only one month! So proud of them! Children are our future and this class is full of happiness and fun! &#10;Kids age is from 5 till 9 year.  So lets rock together with this super easy dance! :)&#10;Best greetings from Lithuania ;)" id="109" name="Google Shape;109;p18" title="Zumba Kids (easy dance) - I like to move it">
            <a:hlinkClick r:id="rId3"/>
          </p:cNvPr>
          <p:cNvPicPr preferRelativeResize="0"/>
          <p:nvPr/>
        </p:nvPicPr>
        <p:blipFill>
          <a:blip r:embed="rId4">
            <a:alphaModFix/>
          </a:blip>
          <a:stretch>
            <a:fillRect/>
          </a:stretch>
        </p:blipFill>
        <p:spPr>
          <a:xfrm>
            <a:off x="4105325" y="1192050"/>
            <a:ext cx="5038667" cy="3779000"/>
          </a:xfrm>
          <a:prstGeom prst="rect">
            <a:avLst/>
          </a:prstGeom>
          <a:noFill/>
          <a:ln>
            <a:noFill/>
          </a:ln>
        </p:spPr>
      </p:pic>
      <p:pic>
        <p:nvPicPr>
          <p:cNvPr id="110" name="Google Shape;110;p18"/>
          <p:cNvPicPr preferRelativeResize="0"/>
          <p:nvPr/>
        </p:nvPicPr>
        <p:blipFill>
          <a:blip r:embed="rId5">
            <a:alphaModFix/>
          </a:blip>
          <a:stretch>
            <a:fillRect/>
          </a:stretch>
        </p:blipFill>
        <p:spPr>
          <a:xfrm>
            <a:off x="2391775" y="2308700"/>
            <a:ext cx="1340475" cy="2662350"/>
          </a:xfrm>
          <a:prstGeom prst="rect">
            <a:avLst/>
          </a:prstGeom>
          <a:noFill/>
          <a:ln>
            <a:noFill/>
          </a:ln>
        </p:spPr>
      </p:pic>
      <p:pic>
        <p:nvPicPr>
          <p:cNvPr id="111" name="Google Shape;111;p18"/>
          <p:cNvPicPr preferRelativeResize="0"/>
          <p:nvPr/>
        </p:nvPicPr>
        <p:blipFill rotWithShape="1">
          <a:blip r:embed="rId6">
            <a:alphaModFix/>
          </a:blip>
          <a:srcRect b="0" l="-30586" r="-24910" t="-20394"/>
          <a:stretch/>
        </p:blipFill>
        <p:spPr>
          <a:xfrm rot="-962351">
            <a:off x="1514000" y="3900166"/>
            <a:ext cx="1057425" cy="81514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9"/>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highlight>
                  <a:schemeClr val="dk1"/>
                </a:highlight>
              </a:rPr>
              <a:t> </a:t>
            </a:r>
            <a:r>
              <a:rPr lang="en">
                <a:solidFill>
                  <a:srgbClr val="FFFFFF"/>
                </a:solidFill>
                <a:highlight>
                  <a:schemeClr val="dk1"/>
                </a:highlight>
              </a:rPr>
              <a:t>Step 3:</a:t>
            </a:r>
            <a:r>
              <a:rPr lang="en">
                <a:highlight>
                  <a:schemeClr val="dk1"/>
                </a:highlight>
              </a:rPr>
              <a:t> </a:t>
            </a:r>
            <a:r>
              <a:rPr lang="en"/>
              <a:t> </a:t>
            </a:r>
            <a:r>
              <a:rPr lang="en">
                <a:solidFill>
                  <a:srgbClr val="783F04"/>
                </a:solidFill>
              </a:rPr>
              <a:t>Take to the floor like a dancer!</a:t>
            </a:r>
            <a:endParaRPr>
              <a:solidFill>
                <a:srgbClr val="783F04"/>
              </a:solidFill>
            </a:endParaRPr>
          </a:p>
        </p:txBody>
      </p:sp>
      <p:sp>
        <p:nvSpPr>
          <p:cNvPr id="117" name="Google Shape;117;p19"/>
          <p:cNvSpPr txBox="1"/>
          <p:nvPr>
            <p:ph idx="1" type="body"/>
          </p:nvPr>
        </p:nvSpPr>
        <p:spPr>
          <a:xfrm>
            <a:off x="311700" y="1468825"/>
            <a:ext cx="3438000" cy="3099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800">
                <a:solidFill>
                  <a:srgbClr val="783F04"/>
                </a:solidFill>
                <a:latin typeface="Arial"/>
                <a:ea typeface="Arial"/>
                <a:cs typeface="Arial"/>
                <a:sym typeface="Arial"/>
              </a:rPr>
              <a:t>Can you learn these dance moves?</a:t>
            </a:r>
            <a:r>
              <a:rPr lang="en" sz="1800">
                <a:solidFill>
                  <a:srgbClr val="434343"/>
                </a:solidFill>
                <a:latin typeface="Arial"/>
                <a:ea typeface="Arial"/>
                <a:cs typeface="Arial"/>
                <a:sym typeface="Arial"/>
              </a:rPr>
              <a:t> </a:t>
            </a:r>
            <a:endParaRPr sz="1800">
              <a:solidFill>
                <a:srgbClr val="434343"/>
              </a:solidFill>
              <a:latin typeface="Arial"/>
              <a:ea typeface="Arial"/>
              <a:cs typeface="Arial"/>
              <a:sym typeface="Arial"/>
            </a:endParaRPr>
          </a:p>
        </p:txBody>
      </p:sp>
      <p:sp>
        <p:nvSpPr>
          <p:cNvPr id="118" name="Google Shape;118;p19"/>
          <p:cNvSpPr/>
          <p:nvPr/>
        </p:nvSpPr>
        <p:spPr>
          <a:xfrm>
            <a:off x="0" y="4971050"/>
            <a:ext cx="9144000" cy="172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beginner ballet tutorial for kids! Learn the basics with this tutorial and even learn a simple combination taught by our friend Kaycee Duale. Ballet technique is a fundamental in dance, so every dancer whether young or old should give a try! To download this full video and other dance tutorials, join me on Patreon at: https://www.patreon.com/cjandfriends&#10;Subscribe to CJ &amp; Friends:  https://bit.ly/2wGvwgg&#10;&#10;Video shot by Shibui Studio &#10;https://www.shibuistudio.la/&#10;&#10;Special thanks to my patrons for helping me keep this channel going! &#10;Comment below on what dance tutorials you want to see" id="119" name="Google Shape;119;p19" title="Ballet for Kids | Episode 1 | CJ and Friends">
            <a:hlinkClick r:id="rId3"/>
          </p:cNvPr>
          <p:cNvPicPr preferRelativeResize="0"/>
          <p:nvPr/>
        </p:nvPicPr>
        <p:blipFill>
          <a:blip r:embed="rId4">
            <a:alphaModFix/>
          </a:blip>
          <a:stretch>
            <a:fillRect/>
          </a:stretch>
        </p:blipFill>
        <p:spPr>
          <a:xfrm>
            <a:off x="4105333" y="1192050"/>
            <a:ext cx="5038667" cy="3779000"/>
          </a:xfrm>
          <a:prstGeom prst="rect">
            <a:avLst/>
          </a:prstGeom>
          <a:noFill/>
          <a:ln>
            <a:noFill/>
          </a:ln>
        </p:spPr>
      </p:pic>
      <p:pic>
        <p:nvPicPr>
          <p:cNvPr id="120" name="Google Shape;120;p19"/>
          <p:cNvPicPr preferRelativeResize="0"/>
          <p:nvPr/>
        </p:nvPicPr>
        <p:blipFill>
          <a:blip r:embed="rId5">
            <a:alphaModFix/>
          </a:blip>
          <a:stretch>
            <a:fillRect/>
          </a:stretch>
        </p:blipFill>
        <p:spPr>
          <a:xfrm>
            <a:off x="1617921" y="2258071"/>
            <a:ext cx="1979375" cy="2712975"/>
          </a:xfrm>
          <a:prstGeom prst="rect">
            <a:avLst/>
          </a:prstGeom>
          <a:noFill/>
          <a:ln>
            <a:noFill/>
          </a:ln>
        </p:spPr>
      </p:pic>
      <p:pic>
        <p:nvPicPr>
          <p:cNvPr id="121" name="Google Shape;121;p19"/>
          <p:cNvPicPr preferRelativeResize="0"/>
          <p:nvPr/>
        </p:nvPicPr>
        <p:blipFill>
          <a:blip r:embed="rId6">
            <a:alphaModFix/>
          </a:blip>
          <a:stretch>
            <a:fillRect/>
          </a:stretch>
        </p:blipFill>
        <p:spPr>
          <a:xfrm rot="-962327">
            <a:off x="775220" y="3810908"/>
            <a:ext cx="680060" cy="677037"/>
          </a:xfrm>
          <a:prstGeom prst="rect">
            <a:avLst/>
          </a:prstGeom>
          <a:noFill/>
          <a:ln>
            <a:noFill/>
          </a:ln>
        </p:spPr>
      </p:pic>
      <p:pic>
        <p:nvPicPr>
          <p:cNvPr id="122" name="Google Shape;122;p19"/>
          <p:cNvPicPr preferRelativeResize="0"/>
          <p:nvPr/>
        </p:nvPicPr>
        <p:blipFill>
          <a:blip r:embed="rId6">
            <a:alphaModFix/>
          </a:blip>
          <a:stretch>
            <a:fillRect/>
          </a:stretch>
        </p:blipFill>
        <p:spPr>
          <a:xfrm rot="769567">
            <a:off x="353761" y="2587650"/>
            <a:ext cx="864988" cy="861151"/>
          </a:xfrm>
          <a:prstGeom prst="rect">
            <a:avLst/>
          </a:prstGeom>
          <a:noFill/>
          <a:ln>
            <a:noFill/>
          </a:ln>
        </p:spPr>
      </p:pic>
      <p:pic>
        <p:nvPicPr>
          <p:cNvPr id="123" name="Google Shape;123;p19"/>
          <p:cNvPicPr preferRelativeResize="0"/>
          <p:nvPr/>
        </p:nvPicPr>
        <p:blipFill>
          <a:blip r:embed="rId7">
            <a:alphaModFix/>
          </a:blip>
          <a:stretch>
            <a:fillRect/>
          </a:stretch>
        </p:blipFill>
        <p:spPr>
          <a:xfrm rot="-1367510">
            <a:off x="2995978" y="2175400"/>
            <a:ext cx="831075" cy="792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0"/>
          <p:cNvSpPr txBox="1"/>
          <p:nvPr>
            <p:ph type="title"/>
          </p:nvPr>
        </p:nvSpPr>
        <p:spPr>
          <a:xfrm>
            <a:off x="311700" y="1134500"/>
            <a:ext cx="39645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rgbClr val="FFFFFF"/>
                </a:solidFill>
                <a:highlight>
                  <a:schemeClr val="dk1"/>
                </a:highlight>
              </a:rPr>
              <a:t>Step 3:</a:t>
            </a:r>
            <a:r>
              <a:rPr lang="en" sz="3000">
                <a:highlight>
                  <a:schemeClr val="dk1"/>
                </a:highlight>
              </a:rPr>
              <a:t> </a:t>
            </a:r>
            <a:r>
              <a:rPr lang="en" sz="3000"/>
              <a:t> </a:t>
            </a:r>
            <a:endParaRPr sz="3000"/>
          </a:p>
          <a:p>
            <a:pPr indent="0" lvl="0" marL="0" rtl="0" algn="l">
              <a:spcBef>
                <a:spcPts val="0"/>
              </a:spcBef>
              <a:spcAft>
                <a:spcPts val="0"/>
              </a:spcAft>
              <a:buNone/>
            </a:pPr>
            <a:r>
              <a:rPr lang="en" sz="3000"/>
              <a:t>Create your own dance!</a:t>
            </a:r>
            <a:endParaRPr sz="3000"/>
          </a:p>
        </p:txBody>
      </p:sp>
      <p:sp>
        <p:nvSpPr>
          <p:cNvPr id="129" name="Google Shape;129;p20"/>
          <p:cNvSpPr txBox="1"/>
          <p:nvPr/>
        </p:nvSpPr>
        <p:spPr>
          <a:xfrm>
            <a:off x="345000" y="1905000"/>
            <a:ext cx="3964500" cy="300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600">
                <a:solidFill>
                  <a:srgbClr val="FFFFFF"/>
                </a:solidFill>
              </a:rPr>
              <a:t>Let’s take turns making up our own dance steps, and teaching them to the group! Try to base your dance move on your favorite animal! Can the group guess your animal from your movements? (*You can play this video for music, or choose your own song! Stop video whenever everyone has had their turns.)</a:t>
            </a:r>
            <a:endParaRPr sz="1600">
              <a:solidFill>
                <a:srgbClr val="FFFFFF"/>
              </a:solidFill>
            </a:endParaRPr>
          </a:p>
        </p:txBody>
      </p:sp>
      <p:pic>
        <p:nvPicPr>
          <p:cNvPr descr="♫ Buy &quot;Happy Classical Music&quot; (MP3 album) on the Official Halidon Music Store: https://bit.ly/2RANkyG&#10;♫ Buy “100 Classical Pieces” (MP3 album) on the Official Halidon Music Store: http://bit.ly/2SVYgMM &#10;🎧 Listen to &quot;The Best of Classical Music&quot; on Spotify: http://spoti.fi/2nv7mvw  &#10;🎧 Listen to our playlist on Spotify: http://spoti.fi/2tFa3S6&#10;&#10;💿 Order “100 Classical Pieces” (5CDs) on Amazon:&#10;IT: https://amzn.to/2nl5Fqj &#10;FR: https://amzn.to/2UwNXuN &#10;DE: https://amzn.to/2UBrooX &#10;ES: https://amzn.to/2DLmhN0&#10;UK: https://amzn.to/2DLUn3O&#10;USA: https://amzn.to/2Scmi4T &#10;CA: https://amzn.to/2Ww9SE2 &#10;MEX: https://amzn.to/2Gddm8S &#10;💿 Order “100 Classical Pieces” (5CDs) on eBay: &#10;http://bit.ly/2VVsMEz&#10;&#10;🔔 Subscribe to our channel: http://bit.ly/YouTubeHalidonMusic &#10;👥 Like us on Facebook: https://www.facebook.com/halidonmusic&#10;&#10;These tracks are available for sync licensing in web video productions, corporate videos, films, ads and music compilations.&#10;For further information and licensing please contact info@halidononline.com  &#10;&#10;HAPPY CLASSICAL MUSIC&#10;A classical music selection to lift your mood and spirit! Light-hearted, playful and inspiring pieces of classical music that will help you relax and concentrate on the task at hand. Keep yourself motivated and enjoy some good vibes as you work or study. Don’t worry, be happy! ♫&#10;&#10;01 Strauss II - Annen Polka, Op. 117 00:00&#10;02 Strauss II - Schatz Walzer (Treasure Waltz), Op. 418 03:04&#10;03 Strauss II - An der schönen blauen Donau (On the Beautiful Blue Danube), Op. 314 11:29&#10;04 Strauss II - Wein, Weib und Gesang (Wine, Women and Song), Op. 333 22:51&#10;05 Strauss II - Tritsch-Tratsch (Chit-Chat) Polka, Op. 214 28:30&#10;06 Mozart - Ascanio in Alba, K. 111: Ouverture 31:05&#10;07 Mozart - Eine kleine Nachtmusik in G Major, K. 525: I. Allegro 34:39&#10;08 Mozart - Eine kleine Nachtmusik in G Major, K. 525: IV. Rondò. Allegro 40:39&#10;09 Mozart - Symphony No. 41 in C Major, K. 551 &quot;Jupiter&quot;: IV. Molto Allegro 43:49&#10;10 Mozart - Church Sonata in C Major, KV. 328 (on period instruments) 52:45&#10;11 Telemann - Viola Concerto in G Major, TWV 51:G9: II. Allegro 57:03&#10;12 Vivaldi - The Four Seasons, Concerto No. 1 in E major &quot;Spring&quot;: I. Allegro 1:00:14&#10;13 Vivaldi - String Concerto in B-Flat Minor, RV 164: I. Allegro 1:03:31&#10;14 Vivaldi - String Concerto in B-Flat Minor, RV 164: III. Allegro 1:05:30&#10;15 Vivaldi - Sinfonia in C Major, RV 112: I. Allegro 1:06:54&#10;16 Vivaldi - Sinfonia in C Major, RV 112: III. Presto 1:08:56&#10;17 Vivaldi - Sinfonia in E Major, RV 132: III. Allegro 1:09:40&#10;18 Bach - Brandenburg Concerto No. 4 in G Major, BWV 1049: I. Allegro 1:12:15&#10;19 Bach - Brandenburg Concerto No. 5 in D Major, BWV 1050: III. Allegro 1:19:28&#10;20 Vivaldi - The Four Seasons, Concerto No. 1 in E Major &quot;Spring&quot;: III. Allegro pastorale 1:25:00&#10;21 Mozart - Le Nozze di Figaro: Non Più Andrai, Farfallone Amoroso 1:29:15&#10;22 Mozart - Lucio Silla, K. 135: Ouverture. I. Molto allegro 1:32:32&#10;23 Mozart - Lucio Silla, K. 135: Ouverture. III. Molto allegro 1:36:16&#10;24 Mozart - Divertimento in D Major, K. 251: V. Allegro assai 1:37:56&#10;25 Beethoven - Symphony No. 8 in F Major, Op. 93: IV. Allegro vivace 1:43:10&#10;26 Mendelssohn - Symphony No. 4 in A major, Op. 90 &quot;Italian&quot;: I. Allegro Vivace 1:50:51&#10;27 Piovani - Suite from “La Vita È Bella” 2:02:11&#10;&#10;# 1, 2, 4, 5: Stettino Philharmonic Orchestra cond. by Stefan Marzcik&#10;# 3: Donetsk Philharmonic Orchestra cond. by Silvano Frontalini&#10;# 6, 7, 8: Opole Philharmonic Orchestra, Werner Stiefel&#10;# 9, 12, 18, 19, 20, 22-27: Orchestra da Camera Fiorentina, Giuseppe Lanzetta&#10;#10: Ensemble della Basilica Autarena&#10;# 11: Giovanni Antonioni, Warmia Symphonic Orchestra cond. by Silvano Frontalini&#10;# 13-17: Kaunas Chamber Orchestra cond. by Marek Tracz (13 &amp; 14), Silvano Frontalini (15-17)&#10;# 21: Moldavian Symphony Orchestra cond. by Silvano Frontalini&#10;&#10;Thank you so much for watching this video by Halidon Music channel, we hope you enjoyed it! Don't forget to share it &#10;&#10;All the best classical music ever on Halidon Music Youtube Channel. The very best of Mozart, Beethoven, Bach, Chopin, Tchaikovsky, Vivaldi, Schubert, Handel, Liszt, Haydn, Strauss, Verdi, Brahms, Wagner, Mahler, Rossini, Ravel, Grieg, Dvorák…&#10;&#10;#classicalmusic #happy #uplifting #inspiring #motivational" id="130" name="Google Shape;130;p20" title="Happy Classical Music - Uplifting, Inspiring &amp; Motivational Classical Music">
            <a:hlinkClick r:id="rId3"/>
          </p:cNvPr>
          <p:cNvPicPr preferRelativeResize="0"/>
          <p:nvPr/>
        </p:nvPicPr>
        <p:blipFill>
          <a:blip r:embed="rId4">
            <a:alphaModFix/>
          </a:blip>
          <a:stretch>
            <a:fillRect/>
          </a:stretch>
        </p:blipFill>
        <p:spPr>
          <a:xfrm>
            <a:off x="4572000" y="1695438"/>
            <a:ext cx="4572000" cy="3429017"/>
          </a:xfrm>
          <a:prstGeom prst="rect">
            <a:avLst/>
          </a:prstGeom>
          <a:noFill/>
          <a:ln>
            <a:noFill/>
          </a:ln>
        </p:spPr>
      </p:pic>
      <p:pic>
        <p:nvPicPr>
          <p:cNvPr id="131" name="Google Shape;131;p20"/>
          <p:cNvPicPr preferRelativeResize="0"/>
          <p:nvPr/>
        </p:nvPicPr>
        <p:blipFill>
          <a:blip r:embed="rId5">
            <a:alphaModFix/>
          </a:blip>
          <a:stretch>
            <a:fillRect/>
          </a:stretch>
        </p:blipFill>
        <p:spPr>
          <a:xfrm rot="-488498">
            <a:off x="5264111" y="481975"/>
            <a:ext cx="864988" cy="861151"/>
          </a:xfrm>
          <a:prstGeom prst="rect">
            <a:avLst/>
          </a:prstGeom>
          <a:noFill/>
          <a:ln>
            <a:noFill/>
          </a:ln>
        </p:spPr>
      </p:pic>
      <p:sp>
        <p:nvSpPr>
          <p:cNvPr id="132" name="Google Shape;132;p20"/>
          <p:cNvSpPr txBox="1"/>
          <p:nvPr/>
        </p:nvSpPr>
        <p:spPr>
          <a:xfrm>
            <a:off x="6185725" y="479350"/>
            <a:ext cx="2387700" cy="86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900">
                <a:solidFill>
                  <a:schemeClr val="dk1"/>
                </a:solidFill>
                <a:latin typeface="Pacifico"/>
                <a:ea typeface="Pacifico"/>
                <a:cs typeface="Pacifico"/>
                <a:sym typeface="Pacifico"/>
              </a:rPr>
              <a:t>to dance</a:t>
            </a:r>
            <a:endParaRPr sz="4900">
              <a:solidFill>
                <a:schemeClr val="dk1"/>
              </a:solidFill>
              <a:latin typeface="Pacifico"/>
              <a:ea typeface="Pacifico"/>
              <a:cs typeface="Pacifico"/>
              <a:sym typeface="Pacifico"/>
            </a:endParaRPr>
          </a:p>
        </p:txBody>
      </p:sp>
      <p:pic>
        <p:nvPicPr>
          <p:cNvPr id="133" name="Google Shape;133;p20"/>
          <p:cNvPicPr preferRelativeResize="0"/>
          <p:nvPr/>
        </p:nvPicPr>
        <p:blipFill>
          <a:blip r:embed="rId6">
            <a:alphaModFix/>
          </a:blip>
          <a:stretch>
            <a:fillRect/>
          </a:stretch>
        </p:blipFill>
        <p:spPr>
          <a:xfrm rot="1537500">
            <a:off x="4763391" y="976763"/>
            <a:ext cx="540139" cy="515199"/>
          </a:xfrm>
          <a:prstGeom prst="rect">
            <a:avLst/>
          </a:prstGeom>
          <a:noFill/>
          <a:ln>
            <a:noFill/>
          </a:ln>
        </p:spPr>
      </p:pic>
      <p:pic>
        <p:nvPicPr>
          <p:cNvPr id="134" name="Google Shape;134;p20"/>
          <p:cNvPicPr preferRelativeResize="0"/>
          <p:nvPr/>
        </p:nvPicPr>
        <p:blipFill>
          <a:blip r:embed="rId6">
            <a:alphaModFix/>
          </a:blip>
          <a:stretch>
            <a:fillRect/>
          </a:stretch>
        </p:blipFill>
        <p:spPr>
          <a:xfrm rot="1537503">
            <a:off x="8307396" y="387479"/>
            <a:ext cx="443233" cy="42276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1"/>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dk1"/>
                </a:solidFill>
              </a:rPr>
              <a:t>Show your moves!</a:t>
            </a:r>
            <a:endParaRPr/>
          </a:p>
        </p:txBody>
      </p:sp>
      <p:sp>
        <p:nvSpPr>
          <p:cNvPr id="140" name="Google Shape;140;p21"/>
          <p:cNvSpPr/>
          <p:nvPr/>
        </p:nvSpPr>
        <p:spPr>
          <a:xfrm>
            <a:off x="0" y="4971050"/>
            <a:ext cx="9144000" cy="172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1" name="Google Shape;141;p21"/>
          <p:cNvPicPr preferRelativeResize="0"/>
          <p:nvPr/>
        </p:nvPicPr>
        <p:blipFill>
          <a:blip r:embed="rId3">
            <a:alphaModFix/>
          </a:blip>
          <a:stretch>
            <a:fillRect/>
          </a:stretch>
        </p:blipFill>
        <p:spPr>
          <a:xfrm>
            <a:off x="7090975" y="1387475"/>
            <a:ext cx="1787700" cy="3583575"/>
          </a:xfrm>
          <a:prstGeom prst="rect">
            <a:avLst/>
          </a:prstGeom>
          <a:noFill/>
          <a:ln>
            <a:noFill/>
          </a:ln>
        </p:spPr>
      </p:pic>
      <p:pic>
        <p:nvPicPr>
          <p:cNvPr id="142" name="Google Shape;142;p21"/>
          <p:cNvPicPr preferRelativeResize="0"/>
          <p:nvPr/>
        </p:nvPicPr>
        <p:blipFill>
          <a:blip r:embed="rId4">
            <a:alphaModFix/>
          </a:blip>
          <a:stretch>
            <a:fillRect/>
          </a:stretch>
        </p:blipFill>
        <p:spPr>
          <a:xfrm>
            <a:off x="3292800" y="1399138"/>
            <a:ext cx="1788290" cy="3560250"/>
          </a:xfrm>
          <a:prstGeom prst="rect">
            <a:avLst/>
          </a:prstGeom>
          <a:noFill/>
          <a:ln>
            <a:noFill/>
          </a:ln>
        </p:spPr>
      </p:pic>
      <p:pic>
        <p:nvPicPr>
          <p:cNvPr id="143" name="Google Shape;143;p21"/>
          <p:cNvPicPr preferRelativeResize="0"/>
          <p:nvPr/>
        </p:nvPicPr>
        <p:blipFill>
          <a:blip r:embed="rId5">
            <a:alphaModFix/>
          </a:blip>
          <a:stretch>
            <a:fillRect/>
          </a:stretch>
        </p:blipFill>
        <p:spPr>
          <a:xfrm rot="-962357">
            <a:off x="6260899" y="1845793"/>
            <a:ext cx="540353" cy="537967"/>
          </a:xfrm>
          <a:prstGeom prst="rect">
            <a:avLst/>
          </a:prstGeom>
          <a:noFill/>
          <a:ln>
            <a:noFill/>
          </a:ln>
        </p:spPr>
      </p:pic>
      <p:pic>
        <p:nvPicPr>
          <p:cNvPr id="144" name="Google Shape;144;p21"/>
          <p:cNvPicPr preferRelativeResize="0"/>
          <p:nvPr/>
        </p:nvPicPr>
        <p:blipFill>
          <a:blip r:embed="rId5">
            <a:alphaModFix/>
          </a:blip>
          <a:stretch>
            <a:fillRect/>
          </a:stretch>
        </p:blipFill>
        <p:spPr>
          <a:xfrm rot="769567">
            <a:off x="6808311" y="457763"/>
            <a:ext cx="864988" cy="861151"/>
          </a:xfrm>
          <a:prstGeom prst="rect">
            <a:avLst/>
          </a:prstGeom>
          <a:noFill/>
          <a:ln>
            <a:noFill/>
          </a:ln>
        </p:spPr>
      </p:pic>
      <p:pic>
        <p:nvPicPr>
          <p:cNvPr id="145" name="Google Shape;145;p21"/>
          <p:cNvPicPr preferRelativeResize="0"/>
          <p:nvPr/>
        </p:nvPicPr>
        <p:blipFill rotWithShape="1">
          <a:blip r:embed="rId6">
            <a:alphaModFix/>
          </a:blip>
          <a:srcRect b="3104" l="0" r="0" t="3095"/>
          <a:stretch/>
        </p:blipFill>
        <p:spPr>
          <a:xfrm flipH="1">
            <a:off x="4868111" y="317663"/>
            <a:ext cx="1483925" cy="1391225"/>
          </a:xfrm>
          <a:prstGeom prst="rect">
            <a:avLst/>
          </a:prstGeom>
          <a:noFill/>
          <a:ln>
            <a:noFill/>
          </a:ln>
        </p:spPr>
      </p:pic>
      <p:sp>
        <p:nvSpPr>
          <p:cNvPr id="146" name="Google Shape;146;p21"/>
          <p:cNvSpPr txBox="1"/>
          <p:nvPr/>
        </p:nvSpPr>
        <p:spPr>
          <a:xfrm>
            <a:off x="311700" y="1565425"/>
            <a:ext cx="2747100" cy="300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rgbClr val="783F04"/>
                </a:solidFill>
              </a:rPr>
              <a:t>For your final step toward earning the Dancer Badge-- put your new dancing skills to work by throwing a dance party at home! Put on some favorite music, and get your family members moving!</a:t>
            </a:r>
            <a:endParaRPr sz="1800">
              <a:solidFill>
                <a:srgbClr val="783F04"/>
              </a:solidFill>
            </a:endParaRPr>
          </a:p>
        </p:txBody>
      </p:sp>
      <p:pic>
        <p:nvPicPr>
          <p:cNvPr id="147" name="Google Shape;147;p21"/>
          <p:cNvPicPr preferRelativeResize="0"/>
          <p:nvPr/>
        </p:nvPicPr>
        <p:blipFill>
          <a:blip r:embed="rId7">
            <a:alphaModFix/>
          </a:blip>
          <a:stretch>
            <a:fillRect/>
          </a:stretch>
        </p:blipFill>
        <p:spPr>
          <a:xfrm>
            <a:off x="5129700" y="2692375"/>
            <a:ext cx="1884020" cy="22786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2"/>
          <p:cNvSpPr txBox="1"/>
          <p:nvPr>
            <p:ph type="title"/>
          </p:nvPr>
        </p:nvSpPr>
        <p:spPr>
          <a:xfrm>
            <a:off x="265500" y="1002550"/>
            <a:ext cx="4045200" cy="17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WOW!</a:t>
            </a:r>
            <a:endParaRPr/>
          </a:p>
          <a:p>
            <a:pPr indent="0" lvl="0" marL="0" rtl="0" algn="ctr">
              <a:spcBef>
                <a:spcPts val="0"/>
              </a:spcBef>
              <a:spcAft>
                <a:spcPts val="0"/>
              </a:spcAft>
              <a:buNone/>
            </a:pPr>
            <a:r>
              <a:rPr lang="en" sz="3000"/>
              <a:t>You have earned the </a:t>
            </a:r>
            <a:endParaRPr sz="3000"/>
          </a:p>
          <a:p>
            <a:pPr indent="0" lvl="0" marL="0" rtl="0" algn="ctr">
              <a:spcBef>
                <a:spcPts val="0"/>
              </a:spcBef>
              <a:spcAft>
                <a:spcPts val="0"/>
              </a:spcAft>
              <a:buNone/>
            </a:pPr>
            <a:r>
              <a:rPr lang="en" sz="3000"/>
              <a:t>Dancer Badge!</a:t>
            </a:r>
            <a:endParaRPr sz="3000"/>
          </a:p>
        </p:txBody>
      </p:sp>
      <p:pic>
        <p:nvPicPr>
          <p:cNvPr id="153" name="Google Shape;153;p22"/>
          <p:cNvPicPr preferRelativeResize="0"/>
          <p:nvPr/>
        </p:nvPicPr>
        <p:blipFill rotWithShape="1">
          <a:blip r:embed="rId3">
            <a:alphaModFix/>
          </a:blip>
          <a:srcRect b="3104" l="0" r="0" t="3095"/>
          <a:stretch/>
        </p:blipFill>
        <p:spPr>
          <a:xfrm flipH="1">
            <a:off x="1546136" y="2951875"/>
            <a:ext cx="1483925" cy="1391225"/>
          </a:xfrm>
          <a:prstGeom prst="rect">
            <a:avLst/>
          </a:prstGeom>
          <a:noFill/>
          <a:ln>
            <a:noFill/>
          </a:ln>
        </p:spPr>
      </p:pic>
      <p:pic>
        <p:nvPicPr>
          <p:cNvPr id="154" name="Google Shape;154;p22"/>
          <p:cNvPicPr preferRelativeResize="0"/>
          <p:nvPr/>
        </p:nvPicPr>
        <p:blipFill rotWithShape="1">
          <a:blip r:embed="rId4">
            <a:alphaModFix/>
          </a:blip>
          <a:srcRect b="0" l="0" r="-3039" t="0"/>
          <a:stretch/>
        </p:blipFill>
        <p:spPr>
          <a:xfrm>
            <a:off x="4895699" y="1109937"/>
            <a:ext cx="4045201" cy="2923630"/>
          </a:xfrm>
          <a:prstGeom prst="rect">
            <a:avLst/>
          </a:prstGeom>
          <a:noFill/>
          <a:ln>
            <a:noFill/>
          </a:ln>
        </p:spPr>
      </p:pic>
      <p:pic>
        <p:nvPicPr>
          <p:cNvPr id="155" name="Google Shape;155;p22"/>
          <p:cNvPicPr preferRelativeResize="0"/>
          <p:nvPr/>
        </p:nvPicPr>
        <p:blipFill>
          <a:blip r:embed="rId5">
            <a:alphaModFix/>
          </a:blip>
          <a:stretch>
            <a:fillRect/>
          </a:stretch>
        </p:blipFill>
        <p:spPr>
          <a:xfrm rot="-1367510">
            <a:off x="7909178" y="2769300"/>
            <a:ext cx="831075" cy="792700"/>
          </a:xfrm>
          <a:prstGeom prst="rect">
            <a:avLst/>
          </a:prstGeom>
          <a:noFill/>
          <a:ln>
            <a:noFill/>
          </a:ln>
        </p:spPr>
      </p:pic>
      <p:pic>
        <p:nvPicPr>
          <p:cNvPr id="156" name="Google Shape;156;p22"/>
          <p:cNvPicPr preferRelativeResize="0"/>
          <p:nvPr/>
        </p:nvPicPr>
        <p:blipFill>
          <a:blip r:embed="rId5">
            <a:alphaModFix/>
          </a:blip>
          <a:stretch>
            <a:fillRect/>
          </a:stretch>
        </p:blipFill>
        <p:spPr>
          <a:xfrm rot="1537499">
            <a:off x="7410666" y="3610500"/>
            <a:ext cx="652269" cy="622150"/>
          </a:xfrm>
          <a:prstGeom prst="rect">
            <a:avLst/>
          </a:prstGeom>
          <a:noFill/>
          <a:ln>
            <a:noFill/>
          </a:ln>
        </p:spPr>
      </p:pic>
      <p:pic>
        <p:nvPicPr>
          <p:cNvPr id="157" name="Google Shape;157;p22"/>
          <p:cNvPicPr preferRelativeResize="0"/>
          <p:nvPr/>
        </p:nvPicPr>
        <p:blipFill rotWithShape="1">
          <a:blip r:embed="rId6">
            <a:alphaModFix/>
          </a:blip>
          <a:srcRect b="0" l="-11620" r="-15800" t="-15088"/>
          <a:stretch/>
        </p:blipFill>
        <p:spPr>
          <a:xfrm rot="-962343">
            <a:off x="8099928" y="3846820"/>
            <a:ext cx="688543" cy="61913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