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Raleway"/>
      <p:regular r:id="rId32"/>
      <p:bold r:id="rId33"/>
      <p:italic r:id="rId34"/>
      <p:boldItalic r:id="rId35"/>
    </p:embeddedFont>
    <p:embeddedFont>
      <p:font typeface="Lato"/>
      <p:regular r:id="rId36"/>
      <p:bold r:id="rId37"/>
      <p:italic r:id="rId38"/>
      <p:boldItalic r:id="rId39"/>
    </p:embeddedFont>
    <p:embeddedFont>
      <p:font typeface="Pacifico"/>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acifico-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aleway-bold.fntdata"/><Relationship Id="rId10" Type="http://schemas.openxmlformats.org/officeDocument/2006/relationships/slide" Target="slides/slide5.xml"/><Relationship Id="rId32" Type="http://schemas.openxmlformats.org/officeDocument/2006/relationships/font" Target="fonts/Raleway-regular.fntdata"/><Relationship Id="rId13" Type="http://schemas.openxmlformats.org/officeDocument/2006/relationships/slide" Target="slides/slide8.xml"/><Relationship Id="rId35" Type="http://schemas.openxmlformats.org/officeDocument/2006/relationships/font" Target="fonts/Raleway-boldItalic.fntdata"/><Relationship Id="rId12" Type="http://schemas.openxmlformats.org/officeDocument/2006/relationships/slide" Target="slides/slide7.xml"/><Relationship Id="rId34" Type="http://schemas.openxmlformats.org/officeDocument/2006/relationships/font" Target="fonts/Raleway-italic.fntdata"/><Relationship Id="rId15" Type="http://schemas.openxmlformats.org/officeDocument/2006/relationships/slide" Target="slides/slide10.xml"/><Relationship Id="rId37" Type="http://schemas.openxmlformats.org/officeDocument/2006/relationships/font" Target="fonts/Lato-bold.fntdata"/><Relationship Id="rId14" Type="http://schemas.openxmlformats.org/officeDocument/2006/relationships/slide" Target="slides/slide9.xml"/><Relationship Id="rId36" Type="http://schemas.openxmlformats.org/officeDocument/2006/relationships/font" Target="fonts/Lato-regular.fntdata"/><Relationship Id="rId17" Type="http://schemas.openxmlformats.org/officeDocument/2006/relationships/slide" Target="slides/slide12.xml"/><Relationship Id="rId39" Type="http://schemas.openxmlformats.org/officeDocument/2006/relationships/font" Target="fonts/Lato-boldItalic.fntdata"/><Relationship Id="rId16" Type="http://schemas.openxmlformats.org/officeDocument/2006/relationships/slide" Target="slides/slide11.xml"/><Relationship Id="rId38" Type="http://schemas.openxmlformats.org/officeDocument/2006/relationships/font" Target="fonts/Lato-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a2832b98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a2832b98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193b26f51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193b26f51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3c95719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3c95719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a2832b9898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a2832b9898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a2832b9898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a2832b9898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3c4792b0e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3c4792b0e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a2832b9898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a2832b9898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a2832b9898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a2832b9898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a2832b9898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a2832b9898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a2832b9898_0_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a2832b9898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a2832b9898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a2832b9898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a2832b9898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a2832b9898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a2832b9898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a2832b9898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a2832b9898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a2832b9898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a2832b9898_0_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a2832b9898_0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a2832b9898_0_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a2832b9898_0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a2832b9898_0_6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a2832b9898_0_6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a2832b9898_0_6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a2832b9898_0_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a2832b9898_0_6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a2832b9898_0_6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a2832b9898_0_7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a2832b9898_0_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a2832b9898_0_7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a2832b9898_0_7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a2832b9898_0_8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a2832b9898_0_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a2832b9898_0_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a2832b9898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a2832b9898_0_8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a2832b9898_0_8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a2832b9898_0_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a2832b9898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a2832b9898_0_1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a2832b9898_0_1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16.png"/><Relationship Id="rId6"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hyperlink" Target="http://www.youtube.com/watch?v=o3U39SZ-V-o" TargetMode="External"/><Relationship Id="rId6"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4.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5.png"/><Relationship Id="rId6"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hyperlink" Target="http://www.youtube.com/watch?v=vOGhAV-84iI" TargetMode="Externa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hyperlink" Target="http://www.youtube.com/watch?v=JRRUtpp9QOU" TargetMode="Externa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15.png"/><Relationship Id="rId5" Type="http://schemas.openxmlformats.org/officeDocument/2006/relationships/image" Target="../media/image20.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hyperlink" Target="http://www.youtube.com/watch?v=Fg82iV-L8ZY" TargetMode="External"/><Relationship Id="rId4"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4.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71" name="Shape 71"/>
        <p:cNvGrpSpPr/>
        <p:nvPr/>
      </p:nvGrpSpPr>
      <p:grpSpPr>
        <a:xfrm>
          <a:off x="0" y="0"/>
          <a:ext cx="0" cy="0"/>
          <a:chOff x="0" y="0"/>
          <a:chExt cx="0" cy="0"/>
        </a:xfrm>
      </p:grpSpPr>
      <p:sp>
        <p:nvSpPr>
          <p:cNvPr id="72" name="Google Shape;72;p13"/>
          <p:cNvSpPr txBox="1"/>
          <p:nvPr/>
        </p:nvSpPr>
        <p:spPr>
          <a:xfrm>
            <a:off x="1174975" y="304800"/>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73" name="Google Shape;73;p13"/>
          <p:cNvSpPr txBox="1"/>
          <p:nvPr/>
        </p:nvSpPr>
        <p:spPr>
          <a:xfrm>
            <a:off x="1193000" y="732525"/>
            <a:ext cx="5392200" cy="463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800"/>
              </a:spcAft>
              <a:buNone/>
            </a:pPr>
            <a:r>
              <a:rPr lang="en" sz="1800">
                <a:solidFill>
                  <a:srgbClr val="783F04"/>
                </a:solidFill>
                <a:latin typeface="Pacifico"/>
                <a:ea typeface="Pacifico"/>
                <a:cs typeface="Pacifico"/>
                <a:sym typeface="Pacifico"/>
              </a:rPr>
              <a:t>    Brownie Coding For Good: Coding Basics Badge</a:t>
            </a:r>
            <a:endParaRPr sz="1800">
              <a:solidFill>
                <a:srgbClr val="783F04"/>
              </a:solidFill>
              <a:latin typeface="Pacifico"/>
              <a:ea typeface="Pacifico"/>
              <a:cs typeface="Pacifico"/>
              <a:sym typeface="Pacifico"/>
            </a:endParaRPr>
          </a:p>
        </p:txBody>
      </p:sp>
      <p:sp>
        <p:nvSpPr>
          <p:cNvPr id="74" name="Google Shape;74;p13"/>
          <p:cNvSpPr txBox="1"/>
          <p:nvPr/>
        </p:nvSpPr>
        <p:spPr>
          <a:xfrm>
            <a:off x="482550" y="1287200"/>
            <a:ext cx="81030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200">
                <a:solidFill>
                  <a:srgbClr val="000000"/>
                </a:solidFill>
              </a:rPr>
              <a:t>The following slides will walk your troop through a virtual meeting to earn the </a:t>
            </a:r>
            <a:r>
              <a:rPr lang="en" sz="1200"/>
              <a:t>Brownie Coding For Good: Coding Basics</a:t>
            </a:r>
            <a:r>
              <a:rPr lang="en" sz="1200"/>
              <a:t> Badge.</a:t>
            </a:r>
            <a:r>
              <a:rPr lang="en" sz="12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200" u="sng">
                <a:solidFill>
                  <a:srgbClr val="57BB8A"/>
                </a:solidFill>
                <a:hlinkClick r:id="rId3">
                  <a:extLst>
                    <a:ext uri="{A12FA001-AC4F-418D-AE19-62706E023703}">
                      <ahyp:hlinkClr val="tx"/>
                    </a:ext>
                  </a:extLst>
                </a:hlinkClick>
              </a:rPr>
              <a:t>gsnw.gl/</a:t>
            </a:r>
            <a:r>
              <a:rPr lang="en" sz="11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2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2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2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2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200">
              <a:solidFill>
                <a:srgbClr val="000000"/>
              </a:solidFill>
            </a:endParaRPr>
          </a:p>
          <a:p>
            <a:pPr indent="0" lvl="0" marL="0" rtl="0" algn="l">
              <a:lnSpc>
                <a:spcPct val="115000"/>
              </a:lnSpc>
              <a:spcBef>
                <a:spcPts val="1200"/>
              </a:spcBef>
              <a:spcAft>
                <a:spcPts val="1200"/>
              </a:spcAft>
              <a:buNone/>
            </a:pPr>
            <a:r>
              <a:rPr b="1" lang="en" sz="1200">
                <a:solidFill>
                  <a:srgbClr val="000000"/>
                </a:solidFill>
              </a:rPr>
              <a:t>When you send out your meeting invitation, be sure to let girls and parents know                                                               what supplies they should have on hand for the online troop meeting. They are                                                               things most girls likely have at home. </a:t>
            </a:r>
            <a:endParaRPr sz="1200"/>
          </a:p>
        </p:txBody>
      </p:sp>
      <p:pic>
        <p:nvPicPr>
          <p:cNvPr id="75" name="Google Shape;75;p13"/>
          <p:cNvPicPr preferRelativeResize="0"/>
          <p:nvPr/>
        </p:nvPicPr>
        <p:blipFill rotWithShape="1">
          <a:blip r:embed="rId5">
            <a:alphaModFix/>
          </a:blip>
          <a:srcRect b="3104" l="0" r="0" t="3095"/>
          <a:stretch/>
        </p:blipFill>
        <p:spPr>
          <a:xfrm flipH="1">
            <a:off x="6750850" y="3522000"/>
            <a:ext cx="1414348" cy="1325925"/>
          </a:xfrm>
          <a:prstGeom prst="rect">
            <a:avLst/>
          </a:prstGeom>
          <a:noFill/>
          <a:ln>
            <a:noFill/>
          </a:ln>
        </p:spPr>
      </p:pic>
      <p:pic>
        <p:nvPicPr>
          <p:cNvPr id="76" name="Google Shape;76;p13"/>
          <p:cNvPicPr preferRelativeResize="0"/>
          <p:nvPr/>
        </p:nvPicPr>
        <p:blipFill rotWithShape="1">
          <a:blip r:embed="rId6">
            <a:alphaModFix/>
          </a:blip>
          <a:srcRect b="17811" l="10639" r="9302" t="11452"/>
          <a:stretch/>
        </p:blipFill>
        <p:spPr>
          <a:xfrm>
            <a:off x="278250" y="342750"/>
            <a:ext cx="1254065" cy="9444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3F04"/>
        </a:solidFill>
      </p:bgPr>
    </p:bg>
    <p:spTree>
      <p:nvGrpSpPr>
        <p:cNvPr id="80" name="Shape 80"/>
        <p:cNvGrpSpPr/>
        <p:nvPr/>
      </p:nvGrpSpPr>
      <p:grpSpPr>
        <a:xfrm>
          <a:off x="0" y="0"/>
          <a:ext cx="0" cy="0"/>
          <a:chOff x="0" y="0"/>
          <a:chExt cx="0" cy="0"/>
        </a:xfrm>
      </p:grpSpPr>
      <p:sp>
        <p:nvSpPr>
          <p:cNvPr id="81" name="Google Shape;81;p14"/>
          <p:cNvSpPr/>
          <p:nvPr/>
        </p:nvSpPr>
        <p:spPr>
          <a:xfrm rot="10800000">
            <a:off x="3153926" y="-7806"/>
            <a:ext cx="5990074" cy="5159131"/>
          </a:xfrm>
          <a:custGeom>
            <a:rect b="b" l="l" r="r" t="t"/>
            <a:pathLst>
              <a:path extrusionOk="0" h="205359" w="239268">
                <a:moveTo>
                  <a:pt x="0" y="0"/>
                </a:moveTo>
                <a:lnTo>
                  <a:pt x="0" y="205359"/>
                </a:lnTo>
                <a:lnTo>
                  <a:pt x="239268" y="205359"/>
                </a:lnTo>
                <a:lnTo>
                  <a:pt x="103632" y="0"/>
                </a:lnTo>
                <a:close/>
              </a:path>
            </a:pathLst>
          </a:custGeom>
          <a:solidFill>
            <a:srgbClr val="FCE5CD"/>
          </a:solidFill>
          <a:ln>
            <a:noFill/>
          </a:ln>
        </p:spPr>
      </p:sp>
      <p:grpSp>
        <p:nvGrpSpPr>
          <p:cNvPr id="82" name="Google Shape;82;p14"/>
          <p:cNvGrpSpPr/>
          <p:nvPr/>
        </p:nvGrpSpPr>
        <p:grpSpPr>
          <a:xfrm rot="10800000">
            <a:off x="388640" y="-15622"/>
            <a:ext cx="839275" cy="1510762"/>
            <a:chOff x="-1449485" y="3330463"/>
            <a:chExt cx="839275" cy="1510762"/>
          </a:xfrm>
        </p:grpSpPr>
        <p:sp>
          <p:nvSpPr>
            <p:cNvPr id="83" name="Google Shape;83;p14"/>
            <p:cNvSpPr/>
            <p:nvPr/>
          </p:nvSpPr>
          <p:spPr>
            <a:xfrm>
              <a:off x="-1132920" y="3598363"/>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4"/>
            <p:cNvSpPr/>
            <p:nvPr/>
          </p:nvSpPr>
          <p:spPr>
            <a:xfrm>
              <a:off x="-1132920" y="3864102"/>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4"/>
            <p:cNvSpPr/>
            <p:nvPr/>
          </p:nvSpPr>
          <p:spPr>
            <a:xfrm>
              <a:off x="-1132920" y="4129840"/>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4"/>
            <p:cNvSpPr/>
            <p:nvPr/>
          </p:nvSpPr>
          <p:spPr>
            <a:xfrm>
              <a:off x="-1132920" y="4395578"/>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4"/>
            <p:cNvSpPr/>
            <p:nvPr/>
          </p:nvSpPr>
          <p:spPr>
            <a:xfrm>
              <a:off x="-1132920" y="4661316"/>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4"/>
            <p:cNvSpPr/>
            <p:nvPr/>
          </p:nvSpPr>
          <p:spPr>
            <a:xfrm>
              <a:off x="-1449485" y="3863627"/>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4"/>
            <p:cNvSpPr/>
            <p:nvPr/>
          </p:nvSpPr>
          <p:spPr>
            <a:xfrm>
              <a:off x="-1449485" y="4129365"/>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p:nvPr/>
          </p:nvSpPr>
          <p:spPr>
            <a:xfrm>
              <a:off x="-1449485" y="4395104"/>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4"/>
            <p:cNvSpPr/>
            <p:nvPr/>
          </p:nvSpPr>
          <p:spPr>
            <a:xfrm>
              <a:off x="-1449485" y="4660842"/>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4"/>
            <p:cNvSpPr/>
            <p:nvPr/>
          </p:nvSpPr>
          <p:spPr>
            <a:xfrm>
              <a:off x="-818240" y="3330463"/>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4"/>
            <p:cNvSpPr/>
            <p:nvPr/>
          </p:nvSpPr>
          <p:spPr>
            <a:xfrm>
              <a:off x="-818240" y="3596201"/>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4"/>
            <p:cNvSpPr/>
            <p:nvPr/>
          </p:nvSpPr>
          <p:spPr>
            <a:xfrm>
              <a:off x="-818240" y="3861939"/>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4"/>
            <p:cNvSpPr/>
            <p:nvPr/>
          </p:nvSpPr>
          <p:spPr>
            <a:xfrm>
              <a:off x="-818240" y="4127678"/>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4"/>
            <p:cNvSpPr/>
            <p:nvPr/>
          </p:nvSpPr>
          <p:spPr>
            <a:xfrm>
              <a:off x="-818240" y="4393416"/>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4"/>
            <p:cNvSpPr/>
            <p:nvPr/>
          </p:nvSpPr>
          <p:spPr>
            <a:xfrm>
              <a:off x="-818240" y="4659154"/>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 name="Google Shape;98;p14"/>
          <p:cNvSpPr txBox="1"/>
          <p:nvPr>
            <p:ph idx="4294967295" type="title"/>
          </p:nvPr>
        </p:nvSpPr>
        <p:spPr>
          <a:xfrm>
            <a:off x="5019825" y="1435650"/>
            <a:ext cx="3834900" cy="134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n" sz="2400">
                <a:solidFill>
                  <a:srgbClr val="783F04"/>
                </a:solidFill>
                <a:latin typeface="Pacifico"/>
                <a:ea typeface="Pacifico"/>
                <a:cs typeface="Pacifico"/>
                <a:sym typeface="Pacifico"/>
              </a:rPr>
              <a:t>Brownies</a:t>
            </a:r>
            <a:endParaRPr b="0" sz="2400">
              <a:solidFill>
                <a:srgbClr val="783F04"/>
              </a:solidFill>
              <a:latin typeface="Pacifico"/>
              <a:ea typeface="Pacifico"/>
              <a:cs typeface="Pacifico"/>
              <a:sym typeface="Pacifico"/>
            </a:endParaRPr>
          </a:p>
          <a:p>
            <a:pPr indent="0" lvl="0" marL="0" rtl="0" algn="ctr">
              <a:spcBef>
                <a:spcPts val="0"/>
              </a:spcBef>
              <a:spcAft>
                <a:spcPts val="0"/>
              </a:spcAft>
              <a:buNone/>
            </a:pPr>
            <a:r>
              <a:rPr lang="en" sz="2500">
                <a:solidFill>
                  <a:srgbClr val="783F04"/>
                </a:solidFill>
                <a:latin typeface="Arial"/>
                <a:ea typeface="Arial"/>
                <a:cs typeface="Arial"/>
                <a:sym typeface="Arial"/>
              </a:rPr>
              <a:t>Coding for Good:</a:t>
            </a:r>
            <a:endParaRPr sz="2500">
              <a:solidFill>
                <a:srgbClr val="783F04"/>
              </a:solidFill>
              <a:latin typeface="Arial"/>
              <a:ea typeface="Arial"/>
              <a:cs typeface="Arial"/>
              <a:sym typeface="Arial"/>
            </a:endParaRPr>
          </a:p>
          <a:p>
            <a:pPr indent="0" lvl="0" marL="0" rtl="0" algn="ctr">
              <a:spcBef>
                <a:spcPts val="0"/>
              </a:spcBef>
              <a:spcAft>
                <a:spcPts val="0"/>
              </a:spcAft>
              <a:buNone/>
            </a:pPr>
            <a:r>
              <a:rPr lang="en" sz="3600">
                <a:solidFill>
                  <a:srgbClr val="783F04"/>
                </a:solidFill>
                <a:latin typeface="Arial"/>
                <a:ea typeface="Arial"/>
                <a:cs typeface="Arial"/>
                <a:sym typeface="Arial"/>
              </a:rPr>
              <a:t>Coding Basics</a:t>
            </a:r>
            <a:endParaRPr sz="3600">
              <a:solidFill>
                <a:srgbClr val="783F04"/>
              </a:solidFill>
              <a:latin typeface="Arial"/>
              <a:ea typeface="Arial"/>
              <a:cs typeface="Arial"/>
              <a:sym typeface="Arial"/>
            </a:endParaRPr>
          </a:p>
        </p:txBody>
      </p:sp>
      <p:pic>
        <p:nvPicPr>
          <p:cNvPr id="99" name="Google Shape;99;p14"/>
          <p:cNvPicPr preferRelativeResize="0"/>
          <p:nvPr/>
        </p:nvPicPr>
        <p:blipFill rotWithShape="1">
          <a:blip r:embed="rId3">
            <a:alphaModFix/>
          </a:blip>
          <a:srcRect b="19227" l="10639" r="9302" t="12029"/>
          <a:stretch/>
        </p:blipFill>
        <p:spPr>
          <a:xfrm>
            <a:off x="0" y="-7801"/>
            <a:ext cx="6319219" cy="4624849"/>
          </a:xfrm>
          <a:prstGeom prst="rect">
            <a:avLst/>
          </a:prstGeom>
          <a:noFill/>
          <a:ln>
            <a:noFill/>
          </a:ln>
        </p:spPr>
      </p:pic>
      <p:grpSp>
        <p:nvGrpSpPr>
          <p:cNvPr id="100" name="Google Shape;100;p14"/>
          <p:cNvGrpSpPr/>
          <p:nvPr/>
        </p:nvGrpSpPr>
        <p:grpSpPr>
          <a:xfrm>
            <a:off x="0" y="4617050"/>
            <a:ext cx="9144000" cy="526450"/>
            <a:chOff x="0" y="4628700"/>
            <a:chExt cx="9144000" cy="526450"/>
          </a:xfrm>
        </p:grpSpPr>
        <p:sp>
          <p:nvSpPr>
            <p:cNvPr id="101" name="Google Shape;101;p14"/>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2" name="Google Shape;102;p14"/>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103" name="Google Shape;103;p14"/>
            <p:cNvGrpSpPr/>
            <p:nvPr/>
          </p:nvGrpSpPr>
          <p:grpSpPr>
            <a:xfrm>
              <a:off x="1589925" y="4721650"/>
              <a:ext cx="6111100" cy="433500"/>
              <a:chOff x="751725" y="4721650"/>
              <a:chExt cx="6111100" cy="433500"/>
            </a:xfrm>
          </p:grpSpPr>
          <p:sp>
            <p:nvSpPr>
              <p:cNvPr id="104" name="Google Shape;104;p14"/>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105" name="Google Shape;105;p14"/>
              <p:cNvPicPr preferRelativeResize="0"/>
              <p:nvPr/>
            </p:nvPicPr>
            <p:blipFill rotWithShape="1">
              <a:blip r:embed="rId4">
                <a:alphaModFix/>
              </a:blip>
              <a:srcRect b="0" l="0" r="0" t="0"/>
              <a:stretch/>
            </p:blipFill>
            <p:spPr>
              <a:xfrm flipH="1">
                <a:off x="751725" y="4798762"/>
                <a:ext cx="297900" cy="279275"/>
              </a:xfrm>
              <a:prstGeom prst="rect">
                <a:avLst/>
              </a:prstGeom>
              <a:noFill/>
              <a:ln>
                <a:noFill/>
              </a:ln>
            </p:spPr>
          </p:pic>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109" name="Shape 109"/>
        <p:cNvGrpSpPr/>
        <p:nvPr/>
      </p:nvGrpSpPr>
      <p:grpSpPr>
        <a:xfrm>
          <a:off x="0" y="0"/>
          <a:ext cx="0" cy="0"/>
          <a:chOff x="0" y="0"/>
          <a:chExt cx="0" cy="0"/>
        </a:xfrm>
      </p:grpSpPr>
      <p:pic>
        <p:nvPicPr>
          <p:cNvPr id="110" name="Google Shape;110;p15"/>
          <p:cNvPicPr preferRelativeResize="0"/>
          <p:nvPr/>
        </p:nvPicPr>
        <p:blipFill rotWithShape="1">
          <a:blip r:embed="rId3">
            <a:alphaModFix/>
          </a:blip>
          <a:srcRect b="0" l="0" r="0" t="0"/>
          <a:stretch/>
        </p:blipFill>
        <p:spPr>
          <a:xfrm>
            <a:off x="375775" y="668775"/>
            <a:ext cx="3805973" cy="3805949"/>
          </a:xfrm>
          <a:prstGeom prst="rect">
            <a:avLst/>
          </a:prstGeom>
          <a:noFill/>
          <a:ln>
            <a:noFill/>
          </a:ln>
        </p:spPr>
      </p:pic>
      <p:sp>
        <p:nvSpPr>
          <p:cNvPr id="111" name="Google Shape;111;p15"/>
          <p:cNvSpPr txBox="1"/>
          <p:nvPr/>
        </p:nvSpPr>
        <p:spPr>
          <a:xfrm>
            <a:off x="4033375" y="1627625"/>
            <a:ext cx="45939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Girl Scout Promise</a:t>
            </a:r>
            <a:endParaRPr b="1" sz="3600">
              <a:solidFill>
                <a:srgbClr val="783F04"/>
              </a:solidFill>
            </a:endParaRPr>
          </a:p>
          <a:p>
            <a:pPr indent="0" lvl="0" marL="0" rtl="0" algn="l">
              <a:lnSpc>
                <a:spcPct val="115000"/>
              </a:lnSpc>
              <a:spcBef>
                <a:spcPts val="0"/>
              </a:spcBef>
              <a:spcAft>
                <a:spcPts val="0"/>
              </a:spcAft>
              <a:buClr>
                <a:schemeClr val="dk2"/>
              </a:buClr>
              <a:buSzPts val="1100"/>
              <a:buFont typeface="Arial"/>
              <a:buNone/>
            </a:pPr>
            <a:r>
              <a:rPr i="1" lang="en" sz="1800">
                <a:solidFill>
                  <a:schemeClr val="dk2"/>
                </a:solidFill>
              </a:rPr>
              <a:t>On my honor, I will try,                                             </a:t>
            </a:r>
            <a:r>
              <a:rPr lang="en" sz="1800">
                <a:solidFill>
                  <a:schemeClr val="dk2"/>
                </a:solidFill>
              </a:rPr>
              <a:t>To serve God and my Country.                               To help people at all times,                                   And to live by the Girl Scout Law.</a:t>
            </a:r>
            <a:endParaRPr b="1" sz="3600">
              <a:solidFill>
                <a:srgbClr val="C8EDF3"/>
              </a:solidFill>
            </a:endParaRPr>
          </a:p>
        </p:txBody>
      </p:sp>
      <p:pic>
        <p:nvPicPr>
          <p:cNvPr id="112" name="Google Shape;112;p15"/>
          <p:cNvPicPr preferRelativeResize="0"/>
          <p:nvPr/>
        </p:nvPicPr>
        <p:blipFill rotWithShape="1">
          <a:blip r:embed="rId4">
            <a:alphaModFix/>
          </a:blip>
          <a:srcRect b="3104" l="0" r="0" t="3095"/>
          <a:stretch/>
        </p:blipFill>
        <p:spPr>
          <a:xfrm flipH="1">
            <a:off x="1288748" y="1627625"/>
            <a:ext cx="640877" cy="600800"/>
          </a:xfrm>
          <a:prstGeom prst="rect">
            <a:avLst/>
          </a:prstGeom>
          <a:noFill/>
          <a:ln>
            <a:noFill/>
          </a:ln>
        </p:spPr>
      </p:pic>
      <p:grpSp>
        <p:nvGrpSpPr>
          <p:cNvPr id="113" name="Google Shape;113;p15"/>
          <p:cNvGrpSpPr/>
          <p:nvPr/>
        </p:nvGrpSpPr>
        <p:grpSpPr>
          <a:xfrm flipH="1" rot="-5400000">
            <a:off x="7365311" y="3184508"/>
            <a:ext cx="866970" cy="2385630"/>
            <a:chOff x="-1435027" y="1362018"/>
            <a:chExt cx="944104" cy="2598443"/>
          </a:xfrm>
        </p:grpSpPr>
        <p:sp>
          <p:nvSpPr>
            <p:cNvPr id="114" name="Google Shape;114;p15"/>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5"/>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5"/>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5"/>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5"/>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5"/>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5"/>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5"/>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5"/>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5"/>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5"/>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5"/>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5"/>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5"/>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5"/>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 name="Google Shape;136;p15"/>
          <p:cNvGrpSpPr/>
          <p:nvPr/>
        </p:nvGrpSpPr>
        <p:grpSpPr>
          <a:xfrm flipH="1" rot="5400000">
            <a:off x="-337552" y="-369864"/>
            <a:ext cx="866970" cy="2385630"/>
            <a:chOff x="-1435027" y="1362018"/>
            <a:chExt cx="944104" cy="2598443"/>
          </a:xfrm>
        </p:grpSpPr>
        <p:sp>
          <p:nvSpPr>
            <p:cNvPr id="137" name="Google Shape;137;p15"/>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5"/>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62" name="Shape 162"/>
        <p:cNvGrpSpPr/>
        <p:nvPr/>
      </p:nvGrpSpPr>
      <p:grpSpPr>
        <a:xfrm>
          <a:off x="0" y="0"/>
          <a:ext cx="0" cy="0"/>
          <a:chOff x="0" y="0"/>
          <a:chExt cx="0" cy="0"/>
        </a:xfrm>
      </p:grpSpPr>
      <p:sp>
        <p:nvSpPr>
          <p:cNvPr id="163" name="Google Shape;163;p16"/>
          <p:cNvSpPr txBox="1"/>
          <p:nvPr>
            <p:ph idx="4294967295" type="title"/>
          </p:nvPr>
        </p:nvSpPr>
        <p:spPr>
          <a:xfrm>
            <a:off x="459575" y="2732175"/>
            <a:ext cx="3192300" cy="6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783F04"/>
                </a:solidFill>
              </a:rPr>
              <a:t>Let’s say the pledge</a:t>
            </a:r>
            <a:endParaRPr sz="2400">
              <a:solidFill>
                <a:srgbClr val="783F04"/>
              </a:solidFill>
            </a:endParaRPr>
          </a:p>
        </p:txBody>
      </p:sp>
      <p:pic>
        <p:nvPicPr>
          <p:cNvPr id="164" name="Google Shape;164;p16"/>
          <p:cNvPicPr preferRelativeResize="0"/>
          <p:nvPr/>
        </p:nvPicPr>
        <p:blipFill rotWithShape="1">
          <a:blip r:embed="rId3">
            <a:alphaModFix/>
          </a:blip>
          <a:srcRect b="3104" l="0" r="0" t="3095"/>
          <a:stretch/>
        </p:blipFill>
        <p:spPr>
          <a:xfrm flipH="1">
            <a:off x="485850" y="1789075"/>
            <a:ext cx="1027115" cy="962901"/>
          </a:xfrm>
          <a:prstGeom prst="rect">
            <a:avLst/>
          </a:prstGeom>
          <a:noFill/>
          <a:ln>
            <a:noFill/>
          </a:ln>
        </p:spPr>
      </p:pic>
      <p:pic>
        <p:nvPicPr>
          <p:cNvPr id="165" name="Google Shape;165;p16"/>
          <p:cNvPicPr preferRelativeResize="0"/>
          <p:nvPr/>
        </p:nvPicPr>
        <p:blipFill>
          <a:blip r:embed="rId4">
            <a:alphaModFix/>
          </a:blip>
          <a:stretch>
            <a:fillRect/>
          </a:stretch>
        </p:blipFill>
        <p:spPr>
          <a:xfrm>
            <a:off x="1589175" y="1789075"/>
            <a:ext cx="1710275" cy="899125"/>
          </a:xfrm>
          <a:prstGeom prst="rect">
            <a:avLst/>
          </a:prstGeom>
          <a:noFill/>
          <a:ln>
            <a:noFill/>
          </a:ln>
        </p:spPr>
      </p:pic>
      <p:sp>
        <p:nvSpPr>
          <p:cNvPr id="166" name="Google Shape;166;p16"/>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6"/>
          <p:cNvSpPr/>
          <p:nvPr/>
        </p:nvSpPr>
        <p:spPr>
          <a:xfrm>
            <a:off x="0" y="4704825"/>
            <a:ext cx="9165900" cy="1536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6"/>
          <p:cNvSpPr/>
          <p:nvPr/>
        </p:nvSpPr>
        <p:spPr>
          <a:xfrm rot="-2932">
            <a:off x="3971949" y="609299"/>
            <a:ext cx="4923902" cy="3772503"/>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descr="via YouTube Capture" id="169" name="Google Shape;169;p16" title="Girl Scout Pledge of Allegiance">
            <a:hlinkClick r:id="rId5"/>
          </p:cNvPr>
          <p:cNvPicPr preferRelativeResize="0"/>
          <p:nvPr/>
        </p:nvPicPr>
        <p:blipFill>
          <a:blip r:embed="rId6">
            <a:alphaModFix/>
          </a:blip>
          <a:stretch>
            <a:fillRect/>
          </a:stretch>
        </p:blipFill>
        <p:spPr>
          <a:xfrm>
            <a:off x="4076897" y="727800"/>
            <a:ext cx="4714015" cy="3535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73" name="Shape 173"/>
        <p:cNvGrpSpPr/>
        <p:nvPr/>
      </p:nvGrpSpPr>
      <p:grpSpPr>
        <a:xfrm>
          <a:off x="0" y="0"/>
          <a:ext cx="0" cy="0"/>
          <a:chOff x="0" y="0"/>
          <a:chExt cx="0" cy="0"/>
        </a:xfrm>
      </p:grpSpPr>
      <p:sp>
        <p:nvSpPr>
          <p:cNvPr id="174" name="Google Shape;174;p17"/>
          <p:cNvSpPr txBox="1"/>
          <p:nvPr/>
        </p:nvSpPr>
        <p:spPr>
          <a:xfrm>
            <a:off x="469100" y="560825"/>
            <a:ext cx="38409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Girl Scout Law</a:t>
            </a:r>
            <a:endParaRPr b="1" sz="3600">
              <a:solidFill>
                <a:srgbClr val="783F04"/>
              </a:solidFill>
            </a:endParaRPr>
          </a:p>
          <a:p>
            <a:pPr indent="0" lvl="0" marL="0" rtl="0" algn="l">
              <a:lnSpc>
                <a:spcPct val="115000"/>
              </a:lnSpc>
              <a:spcBef>
                <a:spcPts val="500"/>
              </a:spcBef>
              <a:spcAft>
                <a:spcPts val="600"/>
              </a:spcAft>
              <a:buNone/>
            </a:pPr>
            <a:r>
              <a:rPr i="1" lang="en" sz="1800">
                <a:solidFill>
                  <a:schemeClr val="dk2"/>
                </a:solidFill>
              </a:rPr>
              <a:t>I will do my best to be                           </a:t>
            </a:r>
            <a:r>
              <a:rPr lang="en" sz="1600">
                <a:solidFill>
                  <a:schemeClr val="dk2"/>
                </a:solidFill>
              </a:rPr>
              <a:t>honest and fair,                                        friendly and helpful,                      considerate and caring,                            courageous and strong,                                   and responsible for what I say and do,</a:t>
            </a:r>
            <a:r>
              <a:rPr lang="en" sz="1800">
                <a:solidFill>
                  <a:schemeClr val="dk2"/>
                </a:solidFill>
              </a:rPr>
              <a:t> </a:t>
            </a:r>
            <a:r>
              <a:rPr i="1" lang="en" sz="1800">
                <a:solidFill>
                  <a:schemeClr val="dk2"/>
                </a:solidFill>
              </a:rPr>
              <a:t>and to                                                      </a:t>
            </a:r>
            <a:r>
              <a:rPr lang="en" sz="1600">
                <a:solidFill>
                  <a:schemeClr val="dk2"/>
                </a:solidFill>
              </a:rPr>
              <a:t>respect myself and others,                 respect authority,                                     use resources wisely,                       make the world a better place, and be a sister to every Girl Scout.</a:t>
            </a:r>
            <a:endParaRPr i="1" sz="1200">
              <a:solidFill>
                <a:schemeClr val="dk2"/>
              </a:solidFill>
            </a:endParaRPr>
          </a:p>
        </p:txBody>
      </p:sp>
      <p:sp>
        <p:nvSpPr>
          <p:cNvPr id="175" name="Google Shape;175;p17"/>
          <p:cNvSpPr/>
          <p:nvPr/>
        </p:nvSpPr>
        <p:spPr>
          <a:xfrm rot="10800000">
            <a:off x="4200125" y="-7806"/>
            <a:ext cx="4943875" cy="5159131"/>
          </a:xfrm>
          <a:custGeom>
            <a:rect b="b" l="l" r="r" t="t"/>
            <a:pathLst>
              <a:path extrusionOk="0" h="205359" w="239268">
                <a:moveTo>
                  <a:pt x="0" y="0"/>
                </a:moveTo>
                <a:lnTo>
                  <a:pt x="0" y="205359"/>
                </a:lnTo>
                <a:lnTo>
                  <a:pt x="239268" y="205359"/>
                </a:lnTo>
                <a:lnTo>
                  <a:pt x="103632" y="0"/>
                </a:lnTo>
                <a:close/>
              </a:path>
            </a:pathLst>
          </a:custGeom>
          <a:solidFill>
            <a:srgbClr val="FCE5CD"/>
          </a:solidFill>
          <a:ln>
            <a:noFill/>
          </a:ln>
        </p:spPr>
      </p:sp>
      <p:sp>
        <p:nvSpPr>
          <p:cNvPr id="176" name="Google Shape;176;p17"/>
          <p:cNvSpPr/>
          <p:nvPr/>
        </p:nvSpPr>
        <p:spPr>
          <a:xfrm>
            <a:off x="-10950" y="4858425"/>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 name="Google Shape;177;p17"/>
          <p:cNvPicPr preferRelativeResize="0"/>
          <p:nvPr/>
        </p:nvPicPr>
        <p:blipFill rotWithShape="1">
          <a:blip r:embed="rId3">
            <a:alphaModFix/>
          </a:blip>
          <a:srcRect b="3104" l="0" r="0" t="3095"/>
          <a:stretch/>
        </p:blipFill>
        <p:spPr>
          <a:xfrm flipH="1">
            <a:off x="4397176" y="504113"/>
            <a:ext cx="4085924" cy="383047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3F04"/>
        </a:solidFill>
      </p:bgPr>
    </p:bg>
    <p:spTree>
      <p:nvGrpSpPr>
        <p:cNvPr id="181" name="Shape 181"/>
        <p:cNvGrpSpPr/>
        <p:nvPr/>
      </p:nvGrpSpPr>
      <p:grpSpPr>
        <a:xfrm>
          <a:off x="0" y="0"/>
          <a:ext cx="0" cy="0"/>
          <a:chOff x="0" y="0"/>
          <a:chExt cx="0" cy="0"/>
        </a:xfrm>
      </p:grpSpPr>
      <p:sp>
        <p:nvSpPr>
          <p:cNvPr id="182" name="Google Shape;182;p18"/>
          <p:cNvSpPr/>
          <p:nvPr/>
        </p:nvSpPr>
        <p:spPr>
          <a:xfrm rot="10800000">
            <a:off x="3761666" y="-6131"/>
            <a:ext cx="5382334" cy="5159131"/>
          </a:xfrm>
          <a:custGeom>
            <a:rect b="b" l="l" r="r" t="t"/>
            <a:pathLst>
              <a:path extrusionOk="0" h="205359" w="239268">
                <a:moveTo>
                  <a:pt x="0" y="0"/>
                </a:moveTo>
                <a:lnTo>
                  <a:pt x="0" y="205359"/>
                </a:lnTo>
                <a:lnTo>
                  <a:pt x="239268" y="205359"/>
                </a:lnTo>
                <a:lnTo>
                  <a:pt x="103632" y="0"/>
                </a:lnTo>
                <a:close/>
              </a:path>
            </a:pathLst>
          </a:custGeom>
          <a:solidFill>
            <a:srgbClr val="FCE5CD"/>
          </a:solidFill>
          <a:ln>
            <a:noFill/>
          </a:ln>
        </p:spPr>
      </p:sp>
      <p:sp>
        <p:nvSpPr>
          <p:cNvPr id="183" name="Google Shape;183;p18"/>
          <p:cNvSpPr txBox="1"/>
          <p:nvPr/>
        </p:nvSpPr>
        <p:spPr>
          <a:xfrm>
            <a:off x="469100" y="713225"/>
            <a:ext cx="47841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FCE5CD"/>
                </a:solidFill>
              </a:rPr>
              <a:t>Badge Details:</a:t>
            </a:r>
            <a:endParaRPr b="1" sz="3600">
              <a:solidFill>
                <a:srgbClr val="FCE5CD"/>
              </a:solidFill>
            </a:endParaRPr>
          </a:p>
          <a:p>
            <a:pPr indent="0" lvl="0" marL="0" rtl="0" algn="l">
              <a:lnSpc>
                <a:spcPct val="115000"/>
              </a:lnSpc>
              <a:spcBef>
                <a:spcPts val="500"/>
              </a:spcBef>
              <a:spcAft>
                <a:spcPts val="0"/>
              </a:spcAft>
              <a:buNone/>
            </a:pPr>
            <a:r>
              <a:rPr lang="en" sz="1800">
                <a:solidFill>
                  <a:srgbClr val="FFFFFF"/>
                </a:solidFill>
              </a:rPr>
              <a:t>Find out how programmers write                    programs that make computers                                work and how people can use                       computers to help others.</a:t>
            </a:r>
            <a:endParaRPr sz="1800">
              <a:solidFill>
                <a:srgbClr val="FFFFFF"/>
              </a:solidFill>
            </a:endParaRPr>
          </a:p>
          <a:p>
            <a:pPr indent="0" lvl="0" marL="0" rtl="0" algn="l">
              <a:lnSpc>
                <a:spcPct val="115000"/>
              </a:lnSpc>
              <a:spcBef>
                <a:spcPts val="600"/>
              </a:spcBef>
              <a:spcAft>
                <a:spcPts val="0"/>
              </a:spcAft>
              <a:buNone/>
            </a:pPr>
            <a:r>
              <a:rPr b="1" lang="en">
                <a:solidFill>
                  <a:srgbClr val="FFFFFF"/>
                </a:solidFill>
              </a:rPr>
              <a:t>Steps </a:t>
            </a:r>
            <a:endParaRPr b="1">
              <a:solidFill>
                <a:srgbClr val="FFFFFF"/>
              </a:solidFill>
            </a:endParaRPr>
          </a:p>
          <a:p>
            <a:pPr indent="-317500" lvl="0" marL="457200" rtl="0" algn="l">
              <a:lnSpc>
                <a:spcPct val="115000"/>
              </a:lnSpc>
              <a:spcBef>
                <a:spcPts val="600"/>
              </a:spcBef>
              <a:spcAft>
                <a:spcPts val="0"/>
              </a:spcAft>
              <a:buClr>
                <a:srgbClr val="FFFFFF"/>
              </a:buClr>
              <a:buSzPts val="1400"/>
              <a:buAutoNum type="arabicPeriod"/>
            </a:pPr>
            <a:r>
              <a:rPr lang="en">
                <a:solidFill>
                  <a:srgbClr val="FFFFFF"/>
                </a:solidFill>
              </a:rPr>
              <a:t>Create algorithms for a computer that                                 follow a sequence</a:t>
            </a:r>
            <a:endParaRPr>
              <a:solidFill>
                <a:srgbClr val="FFFFFF"/>
              </a:solidFill>
            </a:endParaRPr>
          </a:p>
          <a:p>
            <a:pPr indent="-317500" lvl="0" marL="457200" rtl="0" algn="l">
              <a:lnSpc>
                <a:spcPct val="115000"/>
              </a:lnSpc>
              <a:spcBef>
                <a:spcPts val="0"/>
              </a:spcBef>
              <a:spcAft>
                <a:spcPts val="0"/>
              </a:spcAft>
              <a:buClr>
                <a:srgbClr val="FFFFFF"/>
              </a:buClr>
              <a:buSzPts val="1400"/>
              <a:buAutoNum type="arabicPeriod"/>
            </a:pPr>
            <a:r>
              <a:rPr lang="en">
                <a:solidFill>
                  <a:srgbClr val="FFFFFF"/>
                </a:solidFill>
              </a:rPr>
              <a:t>Use loops to improve your algorithm</a:t>
            </a:r>
            <a:endParaRPr>
              <a:solidFill>
                <a:srgbClr val="FFFFFF"/>
              </a:solidFill>
            </a:endParaRPr>
          </a:p>
          <a:p>
            <a:pPr indent="-317500" lvl="0" marL="457200" rtl="0" algn="l">
              <a:lnSpc>
                <a:spcPct val="115000"/>
              </a:lnSpc>
              <a:spcBef>
                <a:spcPts val="0"/>
              </a:spcBef>
              <a:spcAft>
                <a:spcPts val="0"/>
              </a:spcAft>
              <a:buClr>
                <a:srgbClr val="FFFFFF"/>
              </a:buClr>
              <a:buSzPts val="1400"/>
              <a:buAutoNum type="arabicPeriod"/>
            </a:pPr>
            <a:r>
              <a:rPr lang="en">
                <a:solidFill>
                  <a:srgbClr val="FFFFFF"/>
                </a:solidFill>
              </a:rPr>
              <a:t>Use events to make things happen</a:t>
            </a:r>
            <a:endParaRPr>
              <a:solidFill>
                <a:srgbClr val="FFFFFF"/>
              </a:solidFill>
            </a:endParaRPr>
          </a:p>
          <a:p>
            <a:pPr indent="-317500" lvl="0" marL="457200" rtl="0" algn="l">
              <a:lnSpc>
                <a:spcPct val="115000"/>
              </a:lnSpc>
              <a:spcBef>
                <a:spcPts val="0"/>
              </a:spcBef>
              <a:spcAft>
                <a:spcPts val="0"/>
              </a:spcAft>
              <a:buClr>
                <a:srgbClr val="FFFFFF"/>
              </a:buClr>
              <a:buSzPts val="1400"/>
              <a:buAutoNum type="arabicPeriod"/>
            </a:pPr>
            <a:r>
              <a:rPr lang="en">
                <a:solidFill>
                  <a:srgbClr val="FFFFFF"/>
                </a:solidFill>
              </a:rPr>
              <a:t>Learn about women in computer science</a:t>
            </a:r>
            <a:endParaRPr>
              <a:solidFill>
                <a:srgbClr val="FFFFFF"/>
              </a:solidFill>
            </a:endParaRPr>
          </a:p>
          <a:p>
            <a:pPr indent="-317500" lvl="0" marL="457200" rtl="0" algn="l">
              <a:lnSpc>
                <a:spcPct val="115000"/>
              </a:lnSpc>
              <a:spcBef>
                <a:spcPts val="0"/>
              </a:spcBef>
              <a:spcAft>
                <a:spcPts val="0"/>
              </a:spcAft>
              <a:buClr>
                <a:srgbClr val="FFFFFF"/>
              </a:buClr>
              <a:buSzPts val="1400"/>
              <a:buAutoNum type="arabicPeriod"/>
            </a:pPr>
            <a:r>
              <a:rPr lang="en">
                <a:solidFill>
                  <a:srgbClr val="FFFFFF"/>
                </a:solidFill>
              </a:rPr>
              <a:t>Create your own set of commands that use events</a:t>
            </a:r>
            <a:endParaRPr>
              <a:solidFill>
                <a:srgbClr val="FFFFFF"/>
              </a:solidFill>
            </a:endParaRPr>
          </a:p>
        </p:txBody>
      </p:sp>
      <p:pic>
        <p:nvPicPr>
          <p:cNvPr id="184" name="Google Shape;184;p18"/>
          <p:cNvPicPr preferRelativeResize="0"/>
          <p:nvPr/>
        </p:nvPicPr>
        <p:blipFill rotWithShape="1">
          <a:blip r:embed="rId3">
            <a:alphaModFix/>
          </a:blip>
          <a:srcRect b="19227" l="10639" r="9302" t="12029"/>
          <a:stretch/>
        </p:blipFill>
        <p:spPr>
          <a:xfrm>
            <a:off x="4036975" y="701375"/>
            <a:ext cx="4491124" cy="3286930"/>
          </a:xfrm>
          <a:prstGeom prst="rect">
            <a:avLst/>
          </a:prstGeom>
          <a:noFill/>
          <a:ln>
            <a:noFill/>
          </a:ln>
        </p:spPr>
      </p:pic>
      <p:pic>
        <p:nvPicPr>
          <p:cNvPr id="185" name="Google Shape;185;p18"/>
          <p:cNvPicPr preferRelativeResize="0"/>
          <p:nvPr/>
        </p:nvPicPr>
        <p:blipFill rotWithShape="1">
          <a:blip r:embed="rId4">
            <a:alphaModFix/>
          </a:blip>
          <a:srcRect b="3104" l="0" r="0" t="3095"/>
          <a:stretch/>
        </p:blipFill>
        <p:spPr>
          <a:xfrm flipH="1">
            <a:off x="7053699" y="674167"/>
            <a:ext cx="1474402" cy="13822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89" name="Shape 189"/>
        <p:cNvGrpSpPr/>
        <p:nvPr/>
      </p:nvGrpSpPr>
      <p:grpSpPr>
        <a:xfrm>
          <a:off x="0" y="0"/>
          <a:ext cx="0" cy="0"/>
          <a:chOff x="0" y="0"/>
          <a:chExt cx="0" cy="0"/>
        </a:xfrm>
      </p:grpSpPr>
      <p:sp>
        <p:nvSpPr>
          <p:cNvPr id="190" name="Google Shape;190;p19"/>
          <p:cNvSpPr txBox="1"/>
          <p:nvPr>
            <p:ph idx="4294967295" type="title"/>
          </p:nvPr>
        </p:nvSpPr>
        <p:spPr>
          <a:xfrm>
            <a:off x="459575" y="522375"/>
            <a:ext cx="8237100" cy="6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783F04"/>
                </a:solidFill>
              </a:rPr>
              <a:t>In this badge, </a:t>
            </a:r>
            <a:r>
              <a:rPr b="0" lang="en" sz="2400">
                <a:latin typeface="Arial"/>
                <a:ea typeface="Arial"/>
                <a:cs typeface="Arial"/>
                <a:sym typeface="Arial"/>
              </a:rPr>
              <a:t>we’re going learn how computers follow sets of instructions just like dancers follow steps from a choreographer.</a:t>
            </a:r>
            <a:endParaRPr b="0" sz="2400">
              <a:latin typeface="Arial"/>
              <a:ea typeface="Arial"/>
              <a:cs typeface="Arial"/>
              <a:sym typeface="Arial"/>
            </a:endParaRPr>
          </a:p>
          <a:p>
            <a:pPr indent="0" lvl="0" marL="0" rtl="0" algn="l">
              <a:lnSpc>
                <a:spcPct val="115000"/>
              </a:lnSpc>
              <a:spcBef>
                <a:spcPts val="600"/>
              </a:spcBef>
              <a:spcAft>
                <a:spcPts val="0"/>
              </a:spcAft>
              <a:buNone/>
            </a:pPr>
            <a:r>
              <a:t/>
            </a:r>
            <a:endParaRPr sz="400">
              <a:highlight>
                <a:srgbClr val="FCE5CD"/>
              </a:highlight>
              <a:latin typeface="Arial"/>
              <a:ea typeface="Arial"/>
              <a:cs typeface="Arial"/>
              <a:sym typeface="Arial"/>
            </a:endParaRPr>
          </a:p>
          <a:p>
            <a:pPr indent="0" lvl="0" marL="0" rtl="0" algn="l">
              <a:lnSpc>
                <a:spcPct val="115000"/>
              </a:lnSpc>
              <a:spcBef>
                <a:spcPts val="600"/>
              </a:spcBef>
              <a:spcAft>
                <a:spcPts val="0"/>
              </a:spcAft>
              <a:buClr>
                <a:schemeClr val="dk2"/>
              </a:buClr>
              <a:buSzPts val="1100"/>
              <a:buFont typeface="Arial"/>
              <a:buNone/>
            </a:pPr>
            <a:r>
              <a:rPr lang="en" sz="1800">
                <a:highlight>
                  <a:srgbClr val="FCE5CD"/>
                </a:highlight>
                <a:latin typeface="Arial"/>
                <a:ea typeface="Arial"/>
                <a:cs typeface="Arial"/>
                <a:sym typeface="Arial"/>
              </a:rPr>
              <a:t> Which of these is your favorite dance move?</a:t>
            </a:r>
            <a:r>
              <a:rPr lang="en" sz="1800">
                <a:solidFill>
                  <a:srgbClr val="FCE5CD"/>
                </a:solidFill>
                <a:highlight>
                  <a:srgbClr val="FCE5CD"/>
                </a:highlight>
                <a:latin typeface="Arial"/>
                <a:ea typeface="Arial"/>
                <a:cs typeface="Arial"/>
                <a:sym typeface="Arial"/>
              </a:rPr>
              <a:t>.</a:t>
            </a:r>
            <a:endParaRPr sz="1800">
              <a:solidFill>
                <a:srgbClr val="FCE5CD"/>
              </a:solidFill>
              <a:highlight>
                <a:srgbClr val="FCE5CD"/>
              </a:highlight>
              <a:latin typeface="Arial"/>
              <a:ea typeface="Arial"/>
              <a:cs typeface="Arial"/>
              <a:sym typeface="Arial"/>
            </a:endParaRPr>
          </a:p>
          <a:p>
            <a:pPr indent="0" lvl="0" marL="0" rtl="0" algn="l">
              <a:spcBef>
                <a:spcPts val="600"/>
              </a:spcBef>
              <a:spcAft>
                <a:spcPts val="0"/>
              </a:spcAft>
              <a:buNone/>
            </a:pPr>
            <a:r>
              <a:rPr lang="en" sz="2400">
                <a:solidFill>
                  <a:srgbClr val="783F04"/>
                </a:solidFill>
              </a:rPr>
              <a:t> </a:t>
            </a:r>
            <a:endParaRPr sz="2400">
              <a:solidFill>
                <a:srgbClr val="783F04"/>
              </a:solidFill>
            </a:endParaRPr>
          </a:p>
        </p:txBody>
      </p:sp>
      <p:sp>
        <p:nvSpPr>
          <p:cNvPr id="191" name="Google Shape;191;p19"/>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9"/>
          <p:cNvSpPr/>
          <p:nvPr/>
        </p:nvSpPr>
        <p:spPr>
          <a:xfrm>
            <a:off x="0" y="4704825"/>
            <a:ext cx="9165900" cy="1536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9"/>
          <p:cNvSpPr/>
          <p:nvPr/>
        </p:nvSpPr>
        <p:spPr>
          <a:xfrm rot="-2966">
            <a:off x="410098" y="2485836"/>
            <a:ext cx="8345703" cy="2029801"/>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194" name="Google Shape;194;p19"/>
          <p:cNvPicPr preferRelativeResize="0"/>
          <p:nvPr/>
        </p:nvPicPr>
        <p:blipFill>
          <a:blip r:embed="rId3">
            <a:alphaModFix/>
          </a:blip>
          <a:stretch>
            <a:fillRect/>
          </a:stretch>
        </p:blipFill>
        <p:spPr>
          <a:xfrm>
            <a:off x="508225" y="2608663"/>
            <a:ext cx="1853637" cy="1784125"/>
          </a:xfrm>
          <a:prstGeom prst="rect">
            <a:avLst/>
          </a:prstGeom>
          <a:noFill/>
          <a:ln>
            <a:noFill/>
          </a:ln>
        </p:spPr>
      </p:pic>
      <p:pic>
        <p:nvPicPr>
          <p:cNvPr id="195" name="Google Shape;195;p19"/>
          <p:cNvPicPr preferRelativeResize="0"/>
          <p:nvPr/>
        </p:nvPicPr>
        <p:blipFill>
          <a:blip r:embed="rId4">
            <a:alphaModFix/>
          </a:blip>
          <a:stretch>
            <a:fillRect/>
          </a:stretch>
        </p:blipFill>
        <p:spPr>
          <a:xfrm>
            <a:off x="2442967" y="2608663"/>
            <a:ext cx="2324141" cy="1784125"/>
          </a:xfrm>
          <a:prstGeom prst="rect">
            <a:avLst/>
          </a:prstGeom>
          <a:noFill/>
          <a:ln>
            <a:noFill/>
          </a:ln>
        </p:spPr>
      </p:pic>
      <p:pic>
        <p:nvPicPr>
          <p:cNvPr id="196" name="Google Shape;196;p19"/>
          <p:cNvPicPr preferRelativeResize="0"/>
          <p:nvPr/>
        </p:nvPicPr>
        <p:blipFill>
          <a:blip r:embed="rId5">
            <a:alphaModFix/>
          </a:blip>
          <a:stretch>
            <a:fillRect/>
          </a:stretch>
        </p:blipFill>
        <p:spPr>
          <a:xfrm>
            <a:off x="4848211" y="2608663"/>
            <a:ext cx="1438040" cy="1784125"/>
          </a:xfrm>
          <a:prstGeom prst="rect">
            <a:avLst/>
          </a:prstGeom>
          <a:noFill/>
          <a:ln>
            <a:noFill/>
          </a:ln>
        </p:spPr>
      </p:pic>
      <p:pic>
        <p:nvPicPr>
          <p:cNvPr id="197" name="Google Shape;197;p19"/>
          <p:cNvPicPr preferRelativeResize="0"/>
          <p:nvPr/>
        </p:nvPicPr>
        <p:blipFill>
          <a:blip r:embed="rId6">
            <a:alphaModFix/>
          </a:blip>
          <a:stretch>
            <a:fillRect/>
          </a:stretch>
        </p:blipFill>
        <p:spPr>
          <a:xfrm>
            <a:off x="6367353" y="2619050"/>
            <a:ext cx="2290322" cy="176334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201" name="Shape 201"/>
        <p:cNvGrpSpPr/>
        <p:nvPr/>
      </p:nvGrpSpPr>
      <p:grpSpPr>
        <a:xfrm>
          <a:off x="0" y="0"/>
          <a:ext cx="0" cy="0"/>
          <a:chOff x="0" y="0"/>
          <a:chExt cx="0" cy="0"/>
        </a:xfrm>
      </p:grpSpPr>
      <p:sp>
        <p:nvSpPr>
          <p:cNvPr id="202" name="Google Shape;202;p20"/>
          <p:cNvSpPr txBox="1"/>
          <p:nvPr/>
        </p:nvSpPr>
        <p:spPr>
          <a:xfrm>
            <a:off x="471575" y="916000"/>
            <a:ext cx="8155800" cy="132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Computers are pretty smart,</a:t>
            </a:r>
            <a:endParaRPr b="1" sz="3600">
              <a:solidFill>
                <a:srgbClr val="783F04"/>
              </a:solidFill>
            </a:endParaRPr>
          </a:p>
          <a:p>
            <a:pPr indent="0" lvl="0" marL="2743200" rtl="0" algn="l">
              <a:lnSpc>
                <a:spcPct val="90000"/>
              </a:lnSpc>
              <a:spcBef>
                <a:spcPts val="500"/>
              </a:spcBef>
              <a:spcAft>
                <a:spcPts val="0"/>
              </a:spcAft>
              <a:buNone/>
            </a:pPr>
            <a:r>
              <a:rPr b="1" lang="en" sz="1800">
                <a:solidFill>
                  <a:srgbClr val="003030"/>
                </a:solidFill>
              </a:rPr>
              <a:t>BUT </a:t>
            </a:r>
            <a:r>
              <a:rPr lang="en" sz="1800">
                <a:solidFill>
                  <a:srgbClr val="003030"/>
                </a:solidFill>
              </a:rPr>
              <a:t>they can only do what their </a:t>
            </a:r>
            <a:r>
              <a:rPr lang="en" sz="1800" u="sng">
                <a:solidFill>
                  <a:srgbClr val="003030"/>
                </a:solidFill>
              </a:rPr>
              <a:t>algorithm</a:t>
            </a:r>
            <a:r>
              <a:rPr lang="en" sz="1800">
                <a:solidFill>
                  <a:srgbClr val="003030"/>
                </a:solidFill>
              </a:rPr>
              <a:t>, written in </a:t>
            </a:r>
            <a:r>
              <a:rPr lang="en" sz="1800" u="sng">
                <a:solidFill>
                  <a:srgbClr val="003030"/>
                </a:solidFill>
              </a:rPr>
              <a:t>code</a:t>
            </a:r>
            <a:r>
              <a:rPr lang="en" sz="1800">
                <a:solidFill>
                  <a:srgbClr val="003030"/>
                </a:solidFill>
              </a:rPr>
              <a:t> by a</a:t>
            </a:r>
            <a:r>
              <a:rPr lang="en" sz="1800" u="sng">
                <a:solidFill>
                  <a:srgbClr val="003030"/>
                </a:solidFill>
              </a:rPr>
              <a:t> programmer</a:t>
            </a:r>
            <a:r>
              <a:rPr lang="en" sz="1800">
                <a:solidFill>
                  <a:srgbClr val="003030"/>
                </a:solidFill>
              </a:rPr>
              <a:t>, tells them to do.</a:t>
            </a:r>
            <a:endParaRPr sz="1800">
              <a:solidFill>
                <a:srgbClr val="003030"/>
              </a:solidFill>
            </a:endParaRPr>
          </a:p>
          <a:p>
            <a:pPr indent="-342900" lvl="0" marL="3200400" rtl="0" algn="l">
              <a:lnSpc>
                <a:spcPct val="90000"/>
              </a:lnSpc>
              <a:spcBef>
                <a:spcPts val="600"/>
              </a:spcBef>
              <a:spcAft>
                <a:spcPts val="0"/>
              </a:spcAft>
              <a:buClr>
                <a:srgbClr val="003030"/>
              </a:buClr>
              <a:buSzPts val="1800"/>
              <a:buChar char="●"/>
            </a:pPr>
            <a:r>
              <a:rPr b="1" lang="en" sz="1800">
                <a:solidFill>
                  <a:srgbClr val="003030"/>
                </a:solidFill>
              </a:rPr>
              <a:t>Programmer:</a:t>
            </a:r>
            <a:r>
              <a:rPr lang="en" sz="1800">
                <a:solidFill>
                  <a:srgbClr val="003030"/>
                </a:solidFill>
              </a:rPr>
              <a:t> person who can write in </a:t>
            </a:r>
            <a:r>
              <a:rPr i="1" lang="en" sz="1800">
                <a:solidFill>
                  <a:srgbClr val="003030"/>
                </a:solidFill>
              </a:rPr>
              <a:t>code</a:t>
            </a:r>
            <a:endParaRPr i="1" sz="1800">
              <a:solidFill>
                <a:srgbClr val="003030"/>
              </a:solidFill>
            </a:endParaRPr>
          </a:p>
          <a:p>
            <a:pPr indent="-342900" lvl="0" marL="3200400" rtl="0" algn="l">
              <a:lnSpc>
                <a:spcPct val="90000"/>
              </a:lnSpc>
              <a:spcBef>
                <a:spcPts val="0"/>
              </a:spcBef>
              <a:spcAft>
                <a:spcPts val="0"/>
              </a:spcAft>
              <a:buClr>
                <a:srgbClr val="003030"/>
              </a:buClr>
              <a:buSzPts val="1800"/>
              <a:buChar char="●"/>
            </a:pPr>
            <a:r>
              <a:rPr b="1" lang="en" sz="1800">
                <a:solidFill>
                  <a:srgbClr val="003030"/>
                </a:solidFill>
              </a:rPr>
              <a:t>Code:</a:t>
            </a:r>
            <a:r>
              <a:rPr lang="en" sz="1800">
                <a:solidFill>
                  <a:srgbClr val="003030"/>
                </a:solidFill>
              </a:rPr>
              <a:t> language that computers speak</a:t>
            </a:r>
            <a:endParaRPr sz="1800">
              <a:solidFill>
                <a:srgbClr val="003030"/>
              </a:solidFill>
            </a:endParaRPr>
          </a:p>
          <a:p>
            <a:pPr indent="-342900" lvl="0" marL="3200400" rtl="0" algn="l">
              <a:lnSpc>
                <a:spcPct val="90000"/>
              </a:lnSpc>
              <a:spcBef>
                <a:spcPts val="0"/>
              </a:spcBef>
              <a:spcAft>
                <a:spcPts val="0"/>
              </a:spcAft>
              <a:buClr>
                <a:srgbClr val="003030"/>
              </a:buClr>
              <a:buSzPts val="1800"/>
              <a:buChar char="●"/>
            </a:pPr>
            <a:r>
              <a:rPr b="1" lang="en" sz="1800">
                <a:solidFill>
                  <a:srgbClr val="003030"/>
                </a:solidFill>
              </a:rPr>
              <a:t>Algorithm:</a:t>
            </a:r>
            <a:r>
              <a:rPr lang="en" sz="1800">
                <a:solidFill>
                  <a:srgbClr val="003030"/>
                </a:solidFill>
              </a:rPr>
              <a:t> a set of instructions, like a recipe (or a super-secret recipe!)</a:t>
            </a:r>
            <a:endParaRPr sz="1800">
              <a:solidFill>
                <a:srgbClr val="003030"/>
              </a:solidFill>
            </a:endParaRPr>
          </a:p>
          <a:p>
            <a:pPr indent="0" lvl="0" marL="0" rtl="0" algn="l">
              <a:lnSpc>
                <a:spcPct val="115000"/>
              </a:lnSpc>
              <a:spcBef>
                <a:spcPts val="600"/>
              </a:spcBef>
              <a:spcAft>
                <a:spcPts val="0"/>
              </a:spcAft>
              <a:buNone/>
            </a:pPr>
            <a:r>
              <a:t/>
            </a:r>
            <a:endParaRPr i="1" sz="1800">
              <a:solidFill>
                <a:schemeClr val="dk2"/>
              </a:solidFill>
            </a:endParaRPr>
          </a:p>
        </p:txBody>
      </p:sp>
      <p:grpSp>
        <p:nvGrpSpPr>
          <p:cNvPr id="203" name="Google Shape;203;p20"/>
          <p:cNvGrpSpPr/>
          <p:nvPr/>
        </p:nvGrpSpPr>
        <p:grpSpPr>
          <a:xfrm flipH="1" rot="-5400000">
            <a:off x="7365311" y="2955908"/>
            <a:ext cx="866970" cy="2385630"/>
            <a:chOff x="-1435027" y="1362018"/>
            <a:chExt cx="944104" cy="2598443"/>
          </a:xfrm>
        </p:grpSpPr>
        <p:sp>
          <p:nvSpPr>
            <p:cNvPr id="204" name="Google Shape;204;p20"/>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0"/>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0"/>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0"/>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0"/>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0"/>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0"/>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0"/>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0"/>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0"/>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0"/>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0"/>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0"/>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0"/>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0"/>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0"/>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0"/>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0"/>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0"/>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0"/>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6" name="Google Shape;226;p20"/>
          <p:cNvSpPr/>
          <p:nvPr/>
        </p:nvSpPr>
        <p:spPr>
          <a:xfrm rot="-2699">
            <a:off x="473075" y="1642400"/>
            <a:ext cx="2674501" cy="26715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227" name="Google Shape;227;p20"/>
          <p:cNvPicPr preferRelativeResize="0"/>
          <p:nvPr/>
        </p:nvPicPr>
        <p:blipFill>
          <a:blip r:embed="rId3">
            <a:alphaModFix/>
          </a:blip>
          <a:stretch>
            <a:fillRect/>
          </a:stretch>
        </p:blipFill>
        <p:spPr>
          <a:xfrm>
            <a:off x="579925" y="1747750"/>
            <a:ext cx="2460800" cy="2460800"/>
          </a:xfrm>
          <a:prstGeom prst="rect">
            <a:avLst/>
          </a:prstGeom>
          <a:noFill/>
          <a:ln>
            <a:noFill/>
          </a:ln>
        </p:spPr>
      </p:pic>
      <p:pic>
        <p:nvPicPr>
          <p:cNvPr id="228" name="Google Shape;228;p20"/>
          <p:cNvPicPr preferRelativeResize="0"/>
          <p:nvPr/>
        </p:nvPicPr>
        <p:blipFill rotWithShape="1">
          <a:blip r:embed="rId4">
            <a:alphaModFix/>
          </a:blip>
          <a:srcRect b="19227" l="10639" r="9302" t="12029"/>
          <a:stretch/>
        </p:blipFill>
        <p:spPr>
          <a:xfrm>
            <a:off x="2247650" y="3145875"/>
            <a:ext cx="2110380" cy="15445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3F04"/>
        </a:solidFill>
      </p:bgPr>
    </p:bg>
    <p:spTree>
      <p:nvGrpSpPr>
        <p:cNvPr id="232" name="Shape 232"/>
        <p:cNvGrpSpPr/>
        <p:nvPr/>
      </p:nvGrpSpPr>
      <p:grpSpPr>
        <a:xfrm>
          <a:off x="0" y="0"/>
          <a:ext cx="0" cy="0"/>
          <a:chOff x="0" y="0"/>
          <a:chExt cx="0" cy="0"/>
        </a:xfrm>
      </p:grpSpPr>
      <p:sp>
        <p:nvSpPr>
          <p:cNvPr id="233" name="Google Shape;233;p21"/>
          <p:cNvSpPr/>
          <p:nvPr/>
        </p:nvSpPr>
        <p:spPr>
          <a:xfrm rot="10800000">
            <a:off x="3761666" y="-6131"/>
            <a:ext cx="5382334" cy="5159131"/>
          </a:xfrm>
          <a:custGeom>
            <a:rect b="b" l="l" r="r" t="t"/>
            <a:pathLst>
              <a:path extrusionOk="0" h="205359" w="239268">
                <a:moveTo>
                  <a:pt x="0" y="0"/>
                </a:moveTo>
                <a:lnTo>
                  <a:pt x="0" y="205359"/>
                </a:lnTo>
                <a:lnTo>
                  <a:pt x="239268" y="205359"/>
                </a:lnTo>
                <a:lnTo>
                  <a:pt x="103632" y="0"/>
                </a:lnTo>
                <a:close/>
              </a:path>
            </a:pathLst>
          </a:custGeom>
          <a:solidFill>
            <a:srgbClr val="FCE5CD"/>
          </a:solidFill>
          <a:ln>
            <a:noFill/>
          </a:ln>
        </p:spPr>
      </p:sp>
      <p:sp>
        <p:nvSpPr>
          <p:cNvPr id="234" name="Google Shape;234;p21"/>
          <p:cNvSpPr txBox="1"/>
          <p:nvPr/>
        </p:nvSpPr>
        <p:spPr>
          <a:xfrm>
            <a:off x="469100" y="637025"/>
            <a:ext cx="47841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FCE5CD"/>
                </a:solidFill>
              </a:rPr>
              <a:t>Let’s make a</a:t>
            </a:r>
            <a:endParaRPr b="1" sz="3600">
              <a:solidFill>
                <a:srgbClr val="FCE5CD"/>
              </a:solidFill>
            </a:endParaRPr>
          </a:p>
          <a:p>
            <a:pPr indent="0" lvl="0" marL="0" rtl="0" algn="l">
              <a:spcBef>
                <a:spcPts val="0"/>
              </a:spcBef>
              <a:spcAft>
                <a:spcPts val="0"/>
              </a:spcAft>
              <a:buNone/>
            </a:pPr>
            <a:r>
              <a:rPr b="1" lang="en" sz="3600">
                <a:solidFill>
                  <a:srgbClr val="FCE5CD"/>
                </a:solidFill>
              </a:rPr>
              <a:t>Krabby Patty</a:t>
            </a:r>
            <a:r>
              <a:rPr b="1" lang="en" sz="3600">
                <a:solidFill>
                  <a:srgbClr val="FCE5CD"/>
                </a:solidFill>
              </a:rPr>
              <a:t>:</a:t>
            </a:r>
            <a:endParaRPr b="1" sz="3600">
              <a:solidFill>
                <a:srgbClr val="FCE5CD"/>
              </a:solidFill>
            </a:endParaRPr>
          </a:p>
          <a:p>
            <a:pPr indent="0" lvl="0" marL="0" rtl="0" algn="l">
              <a:lnSpc>
                <a:spcPct val="90000"/>
              </a:lnSpc>
              <a:spcBef>
                <a:spcPts val="500"/>
              </a:spcBef>
              <a:spcAft>
                <a:spcPts val="0"/>
              </a:spcAft>
              <a:buNone/>
            </a:pPr>
            <a:r>
              <a:rPr lang="en" sz="1600">
                <a:solidFill>
                  <a:srgbClr val="FFFFFF"/>
                </a:solidFill>
              </a:rPr>
              <a:t>SpongeBob SquarePants makes amazing                 Krabby Patties using a super-secret algorithm  (recipe). Shh! Don’t tell Plankton what it is!</a:t>
            </a:r>
            <a:endParaRPr sz="1600">
              <a:solidFill>
                <a:srgbClr val="FFFFFF"/>
              </a:solidFill>
            </a:endParaRPr>
          </a:p>
          <a:p>
            <a:pPr indent="0" lvl="0" marL="0" rtl="0" algn="l">
              <a:lnSpc>
                <a:spcPct val="90000"/>
              </a:lnSpc>
              <a:spcBef>
                <a:spcPts val="600"/>
              </a:spcBef>
              <a:spcAft>
                <a:spcPts val="0"/>
              </a:spcAft>
              <a:buNone/>
            </a:pPr>
            <a:r>
              <a:t/>
            </a:r>
            <a:endParaRPr sz="600">
              <a:solidFill>
                <a:srgbClr val="FFFFFF"/>
              </a:solidFill>
            </a:endParaRPr>
          </a:p>
          <a:p>
            <a:pPr indent="0" lvl="0" marL="0" rtl="0" algn="l">
              <a:lnSpc>
                <a:spcPct val="90000"/>
              </a:lnSpc>
              <a:spcBef>
                <a:spcPts val="600"/>
              </a:spcBef>
              <a:spcAft>
                <a:spcPts val="0"/>
              </a:spcAft>
              <a:buNone/>
            </a:pPr>
            <a:r>
              <a:rPr lang="en" sz="1600">
                <a:solidFill>
                  <a:srgbClr val="FFFFFF"/>
                </a:solidFill>
              </a:rPr>
              <a:t>First, draw your Krabby Patty! Then, we’ll write the                            algorithm (recipe)</a:t>
            </a:r>
            <a:endParaRPr sz="1600">
              <a:solidFill>
                <a:srgbClr val="FFFFFF"/>
              </a:solidFill>
            </a:endParaRPr>
          </a:p>
          <a:p>
            <a:pPr indent="0" lvl="0" marL="0" rtl="0" algn="l">
              <a:lnSpc>
                <a:spcPct val="90000"/>
              </a:lnSpc>
              <a:spcBef>
                <a:spcPts val="600"/>
              </a:spcBef>
              <a:spcAft>
                <a:spcPts val="0"/>
              </a:spcAft>
              <a:buNone/>
            </a:pPr>
            <a:r>
              <a:t/>
            </a:r>
            <a:endParaRPr sz="600">
              <a:solidFill>
                <a:srgbClr val="FFFFFF"/>
              </a:solidFill>
            </a:endParaRPr>
          </a:p>
          <a:p>
            <a:pPr indent="0" lvl="0" marL="0" rtl="0" algn="l">
              <a:lnSpc>
                <a:spcPct val="90000"/>
              </a:lnSpc>
              <a:spcBef>
                <a:spcPts val="600"/>
              </a:spcBef>
              <a:spcAft>
                <a:spcPts val="600"/>
              </a:spcAft>
              <a:buNone/>
            </a:pPr>
            <a:r>
              <a:rPr lang="en" sz="1600">
                <a:solidFill>
                  <a:srgbClr val="FFFFFF"/>
                </a:solidFill>
              </a:rPr>
              <a:t>While you draw, think about the ingredients you are using and the steps to build the Krabby Patty. You will need that information to write your algorithm.</a:t>
            </a:r>
            <a:endParaRPr>
              <a:solidFill>
                <a:srgbClr val="FFFFFF"/>
              </a:solidFill>
            </a:endParaRPr>
          </a:p>
        </p:txBody>
      </p:sp>
      <p:grpSp>
        <p:nvGrpSpPr>
          <p:cNvPr id="235" name="Google Shape;235;p21"/>
          <p:cNvGrpSpPr/>
          <p:nvPr/>
        </p:nvGrpSpPr>
        <p:grpSpPr>
          <a:xfrm>
            <a:off x="5648610" y="300938"/>
            <a:ext cx="2843787" cy="2194531"/>
            <a:chOff x="5297063" y="338273"/>
            <a:chExt cx="3270600" cy="2523900"/>
          </a:xfrm>
        </p:grpSpPr>
        <p:sp>
          <p:nvSpPr>
            <p:cNvPr id="236" name="Google Shape;236;p21"/>
            <p:cNvSpPr/>
            <p:nvPr/>
          </p:nvSpPr>
          <p:spPr>
            <a:xfrm rot="-3156">
              <a:off x="5298562" y="339772"/>
              <a:ext cx="3267601" cy="25209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237" name="Google Shape;237;p21"/>
            <p:cNvPicPr preferRelativeResize="0"/>
            <p:nvPr/>
          </p:nvPicPr>
          <p:blipFill>
            <a:blip r:embed="rId3">
              <a:alphaModFix/>
            </a:blip>
            <a:stretch>
              <a:fillRect/>
            </a:stretch>
          </p:blipFill>
          <p:spPr>
            <a:xfrm>
              <a:off x="5401490" y="431518"/>
              <a:ext cx="3061536" cy="2337466"/>
            </a:xfrm>
            <a:prstGeom prst="rect">
              <a:avLst/>
            </a:prstGeom>
            <a:noFill/>
            <a:ln>
              <a:noFill/>
            </a:ln>
          </p:spPr>
        </p:pic>
      </p:grpSp>
      <p:grpSp>
        <p:nvGrpSpPr>
          <p:cNvPr id="238" name="Google Shape;238;p21"/>
          <p:cNvGrpSpPr/>
          <p:nvPr/>
        </p:nvGrpSpPr>
        <p:grpSpPr>
          <a:xfrm>
            <a:off x="5648621" y="2648042"/>
            <a:ext cx="2843787" cy="2194531"/>
            <a:chOff x="5296950" y="2026048"/>
            <a:chExt cx="3270600" cy="2523900"/>
          </a:xfrm>
        </p:grpSpPr>
        <p:sp>
          <p:nvSpPr>
            <p:cNvPr id="239" name="Google Shape;239;p21"/>
            <p:cNvSpPr/>
            <p:nvPr/>
          </p:nvSpPr>
          <p:spPr>
            <a:xfrm rot="-3156">
              <a:off x="5298449" y="2027547"/>
              <a:ext cx="3267601" cy="25209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240" name="Google Shape;240;p21"/>
            <p:cNvPicPr preferRelativeResize="0"/>
            <p:nvPr/>
          </p:nvPicPr>
          <p:blipFill>
            <a:blip r:embed="rId4">
              <a:alphaModFix/>
            </a:blip>
            <a:stretch>
              <a:fillRect/>
            </a:stretch>
          </p:blipFill>
          <p:spPr>
            <a:xfrm>
              <a:off x="5401612" y="2119274"/>
              <a:ext cx="3061525" cy="2337453"/>
            </a:xfrm>
            <a:prstGeom prst="rect">
              <a:avLst/>
            </a:prstGeom>
            <a:noFill/>
            <a:ln>
              <a:noFill/>
            </a:ln>
            <a:effectLst>
              <a:outerShdw blurRad="228600" rotWithShape="0" algn="tl" dir="5400000" dist="50800">
                <a:srgbClr val="000000">
                  <a:alpha val="54900"/>
                </a:srgbClr>
              </a:outerShdw>
            </a:effectLst>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3F04"/>
        </a:solidFill>
      </p:bgPr>
    </p:bg>
    <p:spTree>
      <p:nvGrpSpPr>
        <p:cNvPr id="244" name="Shape 244"/>
        <p:cNvGrpSpPr/>
        <p:nvPr/>
      </p:nvGrpSpPr>
      <p:grpSpPr>
        <a:xfrm>
          <a:off x="0" y="0"/>
          <a:ext cx="0" cy="0"/>
          <a:chOff x="0" y="0"/>
          <a:chExt cx="0" cy="0"/>
        </a:xfrm>
      </p:grpSpPr>
      <p:sp>
        <p:nvSpPr>
          <p:cNvPr id="245" name="Google Shape;245;p22"/>
          <p:cNvSpPr txBox="1"/>
          <p:nvPr/>
        </p:nvSpPr>
        <p:spPr>
          <a:xfrm>
            <a:off x="469100" y="865625"/>
            <a:ext cx="55983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FCE5CD"/>
                </a:solidFill>
              </a:rPr>
              <a:t>Did it work?</a:t>
            </a:r>
            <a:endParaRPr b="1" sz="3600">
              <a:solidFill>
                <a:srgbClr val="FCE5CD"/>
              </a:solidFill>
            </a:endParaRPr>
          </a:p>
          <a:p>
            <a:pPr indent="0" lvl="0" marL="0" rtl="0" algn="l">
              <a:lnSpc>
                <a:spcPct val="115000"/>
              </a:lnSpc>
              <a:spcBef>
                <a:spcPts val="0"/>
              </a:spcBef>
              <a:spcAft>
                <a:spcPts val="0"/>
              </a:spcAft>
              <a:buClr>
                <a:schemeClr val="dk2"/>
              </a:buClr>
              <a:buSzPts val="1100"/>
              <a:buFont typeface="Arial"/>
              <a:buNone/>
            </a:pPr>
            <a:r>
              <a:rPr b="1" lang="en" sz="1800">
                <a:solidFill>
                  <a:srgbClr val="FFFFFF"/>
                </a:solidFill>
              </a:rPr>
              <a:t>Did you have any issues?</a:t>
            </a:r>
            <a:endParaRPr b="1" sz="1800">
              <a:solidFill>
                <a:srgbClr val="FFFFFF"/>
              </a:solidFill>
            </a:endParaRPr>
          </a:p>
          <a:p>
            <a:pPr indent="0" lvl="0" marL="0" rtl="0" algn="l">
              <a:lnSpc>
                <a:spcPct val="115000"/>
              </a:lnSpc>
              <a:spcBef>
                <a:spcPts val="0"/>
              </a:spcBef>
              <a:spcAft>
                <a:spcPts val="0"/>
              </a:spcAft>
              <a:buNone/>
            </a:pPr>
            <a:r>
              <a:t/>
            </a:r>
            <a:endParaRPr sz="1800">
              <a:solidFill>
                <a:srgbClr val="FFFFFF"/>
              </a:solidFill>
            </a:endParaRPr>
          </a:p>
          <a:p>
            <a:pPr indent="0" lvl="0" marL="0" rtl="0" algn="l">
              <a:lnSpc>
                <a:spcPct val="115000"/>
              </a:lnSpc>
              <a:spcBef>
                <a:spcPts val="0"/>
              </a:spcBef>
              <a:spcAft>
                <a:spcPts val="0"/>
              </a:spcAft>
              <a:buNone/>
            </a:pPr>
            <a:r>
              <a:rPr lang="en" sz="1800">
                <a:solidFill>
                  <a:srgbClr val="FFFFFF"/>
                </a:solidFill>
              </a:rPr>
              <a:t>If there was an error or a bug in your code, you have to find and fix it or debug!</a:t>
            </a:r>
            <a:endParaRPr sz="1800">
              <a:solidFill>
                <a:srgbClr val="FFFFFF"/>
              </a:solidFill>
            </a:endParaRPr>
          </a:p>
          <a:p>
            <a:pPr indent="0" lvl="0" marL="0" rtl="0" algn="l">
              <a:lnSpc>
                <a:spcPct val="115000"/>
              </a:lnSpc>
              <a:spcBef>
                <a:spcPts val="0"/>
              </a:spcBef>
              <a:spcAft>
                <a:spcPts val="0"/>
              </a:spcAft>
              <a:buClr>
                <a:schemeClr val="dk2"/>
              </a:buClr>
              <a:buSzPts val="1100"/>
              <a:buFont typeface="Arial"/>
              <a:buNone/>
            </a:pPr>
            <a:r>
              <a:t/>
            </a:r>
            <a:endParaRPr sz="1800">
              <a:solidFill>
                <a:srgbClr val="FFFFFF"/>
              </a:solidFill>
            </a:endParaRPr>
          </a:p>
          <a:p>
            <a:pPr indent="0" lvl="0" marL="0" rtl="0" algn="l">
              <a:lnSpc>
                <a:spcPct val="115000"/>
              </a:lnSpc>
              <a:spcBef>
                <a:spcPts val="0"/>
              </a:spcBef>
              <a:spcAft>
                <a:spcPts val="0"/>
              </a:spcAft>
              <a:buClr>
                <a:schemeClr val="dk2"/>
              </a:buClr>
              <a:buSzPts val="1100"/>
              <a:buFont typeface="Arial"/>
              <a:buNone/>
            </a:pPr>
            <a:r>
              <a:rPr lang="en" sz="1800">
                <a:solidFill>
                  <a:srgbClr val="FFFFFF"/>
                </a:solidFill>
              </a:rPr>
              <a:t>If you get stuck, you can always talk it out with others! Sometimes it takes many tries to get something right. Computer scientists persevere or keep trying until they get it right!</a:t>
            </a:r>
            <a:endParaRPr sz="1800">
              <a:solidFill>
                <a:srgbClr val="FFFFFF"/>
              </a:solidFill>
            </a:endParaRPr>
          </a:p>
          <a:p>
            <a:pPr indent="0" lvl="0" marL="0" rtl="0" algn="l">
              <a:lnSpc>
                <a:spcPct val="90000"/>
              </a:lnSpc>
              <a:spcBef>
                <a:spcPts val="500"/>
              </a:spcBef>
              <a:spcAft>
                <a:spcPts val="600"/>
              </a:spcAft>
              <a:buNone/>
            </a:pPr>
            <a:r>
              <a:t/>
            </a:r>
            <a:endParaRPr sz="1600">
              <a:solidFill>
                <a:srgbClr val="FFFFFF"/>
              </a:solidFill>
            </a:endParaRPr>
          </a:p>
        </p:txBody>
      </p:sp>
      <p:sp>
        <p:nvSpPr>
          <p:cNvPr id="246" name="Google Shape;246;p22"/>
          <p:cNvSpPr/>
          <p:nvPr/>
        </p:nvSpPr>
        <p:spPr>
          <a:xfrm rot="-3320">
            <a:off x="6629025" y="301744"/>
            <a:ext cx="1863601" cy="4429203"/>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247" name="Google Shape;247;p22"/>
          <p:cNvPicPr preferRelativeResize="0"/>
          <p:nvPr/>
        </p:nvPicPr>
        <p:blipFill>
          <a:blip r:embed="rId3">
            <a:alphaModFix/>
          </a:blip>
          <a:stretch>
            <a:fillRect/>
          </a:stretch>
        </p:blipFill>
        <p:spPr>
          <a:xfrm>
            <a:off x="6741588" y="481425"/>
            <a:ext cx="1638475" cy="40698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251" name="Shape 251"/>
        <p:cNvGrpSpPr/>
        <p:nvPr/>
      </p:nvGrpSpPr>
      <p:grpSpPr>
        <a:xfrm>
          <a:off x="0" y="0"/>
          <a:ext cx="0" cy="0"/>
          <a:chOff x="0" y="0"/>
          <a:chExt cx="0" cy="0"/>
        </a:xfrm>
      </p:grpSpPr>
      <p:sp>
        <p:nvSpPr>
          <p:cNvPr id="252" name="Google Shape;252;p23"/>
          <p:cNvSpPr txBox="1"/>
          <p:nvPr/>
        </p:nvSpPr>
        <p:spPr>
          <a:xfrm>
            <a:off x="471575" y="458800"/>
            <a:ext cx="5645700" cy="132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Let’s learn about Loops!</a:t>
            </a:r>
            <a:endParaRPr b="1" sz="3600">
              <a:solidFill>
                <a:srgbClr val="783F04"/>
              </a:solidFill>
            </a:endParaRPr>
          </a:p>
          <a:p>
            <a:pPr indent="0" lvl="0" marL="0" rtl="0" algn="l">
              <a:lnSpc>
                <a:spcPct val="115000"/>
              </a:lnSpc>
              <a:spcBef>
                <a:spcPts val="500"/>
              </a:spcBef>
              <a:spcAft>
                <a:spcPts val="0"/>
              </a:spcAft>
              <a:buNone/>
            </a:pPr>
            <a:r>
              <a:rPr b="1" lang="en" sz="1800">
                <a:solidFill>
                  <a:srgbClr val="783F04"/>
                </a:solidFill>
              </a:rPr>
              <a:t>Loops are repeated instructions</a:t>
            </a:r>
            <a:endParaRPr b="1" sz="1800">
              <a:solidFill>
                <a:srgbClr val="783F04"/>
              </a:solidFill>
            </a:endParaRPr>
          </a:p>
          <a:p>
            <a:pPr indent="-234950" lvl="0" marL="2743200" rtl="0" algn="l">
              <a:lnSpc>
                <a:spcPct val="115000"/>
              </a:lnSpc>
              <a:spcBef>
                <a:spcPts val="600"/>
              </a:spcBef>
              <a:spcAft>
                <a:spcPts val="0"/>
              </a:spcAft>
              <a:buClr>
                <a:srgbClr val="003030"/>
              </a:buClr>
              <a:buSzPts val="100"/>
              <a:buChar char="●"/>
            </a:pPr>
            <a:r>
              <a:t/>
            </a:r>
            <a:endParaRPr sz="100">
              <a:solidFill>
                <a:srgbClr val="B85399"/>
              </a:solidFill>
            </a:endParaRPr>
          </a:p>
          <a:p>
            <a:pPr indent="0" lvl="0" marL="0" rtl="0" algn="l">
              <a:lnSpc>
                <a:spcPct val="115000"/>
              </a:lnSpc>
              <a:spcBef>
                <a:spcPts val="600"/>
              </a:spcBef>
              <a:spcAft>
                <a:spcPts val="0"/>
              </a:spcAft>
              <a:buNone/>
            </a:pPr>
            <a:r>
              <a:rPr b="1" lang="en" sz="1800"/>
              <a:t>For example: </a:t>
            </a:r>
            <a:endParaRPr b="1" sz="1800"/>
          </a:p>
          <a:p>
            <a:pPr indent="-342900" lvl="0" marL="342900" rtl="0" algn="l">
              <a:lnSpc>
                <a:spcPct val="115000"/>
              </a:lnSpc>
              <a:spcBef>
                <a:spcPts val="600"/>
              </a:spcBef>
              <a:spcAft>
                <a:spcPts val="0"/>
              </a:spcAft>
              <a:buClr>
                <a:schemeClr val="dk2"/>
              </a:buClr>
              <a:buSzPts val="1800"/>
              <a:buChar char="●"/>
            </a:pPr>
            <a:r>
              <a:rPr lang="en" sz="1800">
                <a:solidFill>
                  <a:schemeClr val="dk2"/>
                </a:solidFill>
              </a:rPr>
              <a:t>The skeletons repeat the first two                                  moves, rather than saying it twice,                                          we add the bracket with “x2”</a:t>
            </a:r>
            <a:endParaRPr sz="1800">
              <a:solidFill>
                <a:schemeClr val="dk2"/>
              </a:solidFill>
            </a:endParaRPr>
          </a:p>
          <a:p>
            <a:pPr indent="-342900" lvl="0" marL="342900" rtl="0" algn="l">
              <a:lnSpc>
                <a:spcPct val="115000"/>
              </a:lnSpc>
              <a:spcBef>
                <a:spcPts val="0"/>
              </a:spcBef>
              <a:spcAft>
                <a:spcPts val="0"/>
              </a:spcAft>
              <a:buClr>
                <a:schemeClr val="dk2"/>
              </a:buClr>
              <a:buSzPts val="1800"/>
              <a:buChar char="●"/>
            </a:pPr>
            <a:r>
              <a:rPr lang="en" sz="1800">
                <a:solidFill>
                  <a:schemeClr val="dk2"/>
                </a:solidFill>
              </a:rPr>
              <a:t>The skeletons jump 3 times, rather                                  than saying “jump jump jump” you                                          can loop the move by saying “jump x3”</a:t>
            </a:r>
            <a:endParaRPr sz="1800">
              <a:solidFill>
                <a:schemeClr val="dk2"/>
              </a:solidFill>
            </a:endParaRPr>
          </a:p>
          <a:p>
            <a:pPr indent="-342900" lvl="0" marL="342900" rtl="0" algn="l">
              <a:lnSpc>
                <a:spcPct val="115000"/>
              </a:lnSpc>
              <a:spcBef>
                <a:spcPts val="0"/>
              </a:spcBef>
              <a:spcAft>
                <a:spcPts val="0"/>
              </a:spcAft>
              <a:buClr>
                <a:schemeClr val="dk2"/>
              </a:buClr>
              <a:buSzPts val="1800"/>
              <a:buChar char="●"/>
            </a:pPr>
            <a:r>
              <a:rPr lang="en" sz="1800">
                <a:solidFill>
                  <a:schemeClr val="dk2"/>
                </a:solidFill>
              </a:rPr>
              <a:t>Loops are used to make things                                      easier to understand!</a:t>
            </a:r>
            <a:endParaRPr b="1" sz="1800">
              <a:solidFill>
                <a:srgbClr val="003030"/>
              </a:solidFill>
            </a:endParaRPr>
          </a:p>
          <a:p>
            <a:pPr indent="0" lvl="0" marL="0" rtl="0" algn="l">
              <a:lnSpc>
                <a:spcPct val="115000"/>
              </a:lnSpc>
              <a:spcBef>
                <a:spcPts val="600"/>
              </a:spcBef>
              <a:spcAft>
                <a:spcPts val="0"/>
              </a:spcAft>
              <a:buNone/>
            </a:pPr>
            <a:r>
              <a:t/>
            </a:r>
            <a:endParaRPr i="1" sz="1800">
              <a:solidFill>
                <a:schemeClr val="dk2"/>
              </a:solidFill>
            </a:endParaRPr>
          </a:p>
        </p:txBody>
      </p:sp>
      <p:grpSp>
        <p:nvGrpSpPr>
          <p:cNvPr id="253" name="Google Shape;253;p23"/>
          <p:cNvGrpSpPr/>
          <p:nvPr/>
        </p:nvGrpSpPr>
        <p:grpSpPr>
          <a:xfrm flipH="1" rot="-5400000">
            <a:off x="5536511" y="974708"/>
            <a:ext cx="866970" cy="2385630"/>
            <a:chOff x="-1435027" y="1362018"/>
            <a:chExt cx="944104" cy="2598443"/>
          </a:xfrm>
        </p:grpSpPr>
        <p:sp>
          <p:nvSpPr>
            <p:cNvPr id="254" name="Google Shape;254;p23"/>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3"/>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3"/>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3"/>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3"/>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3"/>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3"/>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3"/>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3"/>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3"/>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3"/>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3"/>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3"/>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3"/>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3"/>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3"/>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3"/>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3"/>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3"/>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3"/>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3"/>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3"/>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6" name="Google Shape;276;p23"/>
          <p:cNvSpPr/>
          <p:nvPr/>
        </p:nvSpPr>
        <p:spPr>
          <a:xfrm rot="-2623">
            <a:off x="5868125" y="1182437"/>
            <a:ext cx="2752501" cy="35979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277" name="Google Shape;277;p23"/>
          <p:cNvPicPr preferRelativeResize="0"/>
          <p:nvPr/>
        </p:nvPicPr>
        <p:blipFill>
          <a:blip r:embed="rId3">
            <a:alphaModFix/>
          </a:blip>
          <a:stretch>
            <a:fillRect/>
          </a:stretch>
        </p:blipFill>
        <p:spPr>
          <a:xfrm>
            <a:off x="6001289" y="1322665"/>
            <a:ext cx="2486150" cy="331746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281" name="Shape 281"/>
        <p:cNvGrpSpPr/>
        <p:nvPr/>
      </p:nvGrpSpPr>
      <p:grpSpPr>
        <a:xfrm>
          <a:off x="0" y="0"/>
          <a:ext cx="0" cy="0"/>
          <a:chOff x="0" y="0"/>
          <a:chExt cx="0" cy="0"/>
        </a:xfrm>
      </p:grpSpPr>
      <p:sp>
        <p:nvSpPr>
          <p:cNvPr id="282" name="Google Shape;282;p24"/>
          <p:cNvSpPr txBox="1"/>
          <p:nvPr/>
        </p:nvSpPr>
        <p:spPr>
          <a:xfrm>
            <a:off x="464825" y="1039050"/>
            <a:ext cx="2493900" cy="2260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3600">
                <a:solidFill>
                  <a:srgbClr val="783F04"/>
                </a:solidFill>
              </a:rPr>
              <a:t>The Skeleton Dance</a:t>
            </a:r>
            <a:endParaRPr b="1" sz="3600">
              <a:solidFill>
                <a:srgbClr val="783F04"/>
              </a:solidFill>
            </a:endParaRPr>
          </a:p>
          <a:p>
            <a:pPr indent="0" lvl="0" marL="0" rtl="0" algn="ctr">
              <a:lnSpc>
                <a:spcPct val="115000"/>
              </a:lnSpc>
              <a:spcBef>
                <a:spcPts val="0"/>
              </a:spcBef>
              <a:spcAft>
                <a:spcPts val="0"/>
              </a:spcAft>
              <a:buNone/>
            </a:pPr>
            <a:r>
              <a:rPr lang="en" sz="2400">
                <a:solidFill>
                  <a:srgbClr val="783F04"/>
                </a:solidFill>
              </a:rPr>
              <a:t>Can you see the repetition in their dance?</a:t>
            </a:r>
            <a:endParaRPr sz="2400">
              <a:solidFill>
                <a:srgbClr val="783F04"/>
              </a:solidFill>
            </a:endParaRPr>
          </a:p>
        </p:txBody>
      </p:sp>
      <p:grpSp>
        <p:nvGrpSpPr>
          <p:cNvPr id="283" name="Google Shape;283;p24"/>
          <p:cNvGrpSpPr/>
          <p:nvPr/>
        </p:nvGrpSpPr>
        <p:grpSpPr>
          <a:xfrm flipH="1" rot="-5400000">
            <a:off x="7365311" y="3184508"/>
            <a:ext cx="866970" cy="2385630"/>
            <a:chOff x="-1435027" y="1362018"/>
            <a:chExt cx="944104" cy="2598443"/>
          </a:xfrm>
        </p:grpSpPr>
        <p:sp>
          <p:nvSpPr>
            <p:cNvPr id="284" name="Google Shape;284;p24"/>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4"/>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4"/>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4"/>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4"/>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4"/>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4"/>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4"/>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4"/>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4"/>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4"/>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4"/>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4"/>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4"/>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4"/>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4"/>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4"/>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4"/>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4"/>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4"/>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4"/>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4"/>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6" name="Google Shape;306;p24"/>
          <p:cNvGrpSpPr/>
          <p:nvPr/>
        </p:nvGrpSpPr>
        <p:grpSpPr>
          <a:xfrm flipH="1" rot="5400000">
            <a:off x="-337552" y="-369864"/>
            <a:ext cx="866970" cy="2385630"/>
            <a:chOff x="-1435027" y="1362018"/>
            <a:chExt cx="944104" cy="2598443"/>
          </a:xfrm>
        </p:grpSpPr>
        <p:sp>
          <p:nvSpPr>
            <p:cNvPr id="307" name="Google Shape;307;p24"/>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4"/>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4"/>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4"/>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4"/>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4"/>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4"/>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4"/>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4"/>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4"/>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4"/>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4"/>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4"/>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4"/>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4"/>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4"/>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4"/>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4"/>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4"/>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4"/>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4"/>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4"/>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9" name="Google Shape;329;p24"/>
          <p:cNvSpPr/>
          <p:nvPr/>
        </p:nvSpPr>
        <p:spPr>
          <a:xfrm rot="-2563">
            <a:off x="3458224" y="585748"/>
            <a:ext cx="5230801" cy="3972003"/>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descr="As we hear the chimes at midnight and bats flutter from a belfry; as a hound howls at the full moon and black cats brawl on the tombstones; Through the gloom, white skeletons pass, Running and leaping in their shrouds!" id="330" name="Google Shape;330;p24" title="Silly Symphonies - The Skeleton Dance">
            <a:hlinkClick r:id="rId3"/>
          </p:cNvPr>
          <p:cNvPicPr preferRelativeResize="0"/>
          <p:nvPr/>
        </p:nvPicPr>
        <p:blipFill>
          <a:blip r:embed="rId4">
            <a:alphaModFix/>
          </a:blip>
          <a:stretch>
            <a:fillRect/>
          </a:stretch>
        </p:blipFill>
        <p:spPr>
          <a:xfrm>
            <a:off x="3565825" y="690900"/>
            <a:ext cx="5015600" cy="3761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34" name="Shape 334"/>
        <p:cNvGrpSpPr/>
        <p:nvPr/>
      </p:nvGrpSpPr>
      <p:grpSpPr>
        <a:xfrm>
          <a:off x="0" y="0"/>
          <a:ext cx="0" cy="0"/>
          <a:chOff x="0" y="0"/>
          <a:chExt cx="0" cy="0"/>
        </a:xfrm>
      </p:grpSpPr>
      <p:sp>
        <p:nvSpPr>
          <p:cNvPr id="335" name="Google Shape;335;p25"/>
          <p:cNvSpPr txBox="1"/>
          <p:nvPr/>
        </p:nvSpPr>
        <p:spPr>
          <a:xfrm>
            <a:off x="469100" y="560825"/>
            <a:ext cx="46494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Let’s create our own dance with Loops!</a:t>
            </a:r>
            <a:endParaRPr b="1" sz="3600">
              <a:solidFill>
                <a:srgbClr val="783F04"/>
              </a:solidFill>
            </a:endParaRPr>
          </a:p>
          <a:p>
            <a:pPr indent="0" lvl="0" marL="0" rtl="0" algn="l">
              <a:lnSpc>
                <a:spcPct val="115000"/>
              </a:lnSpc>
              <a:spcBef>
                <a:spcPts val="600"/>
              </a:spcBef>
              <a:spcAft>
                <a:spcPts val="0"/>
              </a:spcAft>
              <a:buNone/>
            </a:pPr>
            <a:r>
              <a:rPr b="1" lang="en" sz="1800">
                <a:solidFill>
                  <a:schemeClr val="dk2"/>
                </a:solidFill>
              </a:rPr>
              <a:t>Supplies: </a:t>
            </a:r>
            <a:endParaRPr b="1" sz="1800">
              <a:solidFill>
                <a:schemeClr val="dk2"/>
              </a:solidFill>
            </a:endParaRPr>
          </a:p>
          <a:p>
            <a:pPr indent="-342900" lvl="0" marL="457200" rtl="0" algn="l">
              <a:lnSpc>
                <a:spcPct val="115000"/>
              </a:lnSpc>
              <a:spcBef>
                <a:spcPts val="600"/>
              </a:spcBef>
              <a:spcAft>
                <a:spcPts val="0"/>
              </a:spcAft>
              <a:buClr>
                <a:schemeClr val="dk2"/>
              </a:buClr>
              <a:buSzPts val="1800"/>
              <a:buChar char="●"/>
            </a:pPr>
            <a:r>
              <a:rPr lang="en" sz="1800">
                <a:solidFill>
                  <a:schemeClr val="dk2"/>
                </a:solidFill>
              </a:rPr>
              <a:t>Paper and something to write with</a:t>
            </a:r>
            <a:endParaRPr sz="1800">
              <a:solidFill>
                <a:schemeClr val="dk2"/>
              </a:solidFill>
            </a:endParaRPr>
          </a:p>
          <a:p>
            <a:pPr indent="0" lvl="0" marL="0" rtl="0" algn="l">
              <a:lnSpc>
                <a:spcPct val="115000"/>
              </a:lnSpc>
              <a:spcBef>
                <a:spcPts val="600"/>
              </a:spcBef>
              <a:spcAft>
                <a:spcPts val="0"/>
              </a:spcAft>
              <a:buNone/>
            </a:pPr>
            <a:r>
              <a:t/>
            </a:r>
            <a:endParaRPr sz="1800">
              <a:solidFill>
                <a:schemeClr val="dk2"/>
              </a:solidFill>
            </a:endParaRPr>
          </a:p>
          <a:p>
            <a:pPr indent="0" lvl="0" marL="0" rtl="0" algn="l">
              <a:lnSpc>
                <a:spcPct val="115000"/>
              </a:lnSpc>
              <a:spcBef>
                <a:spcPts val="600"/>
              </a:spcBef>
              <a:spcAft>
                <a:spcPts val="600"/>
              </a:spcAft>
              <a:buNone/>
            </a:pPr>
            <a:r>
              <a:rPr lang="en" sz="1800">
                <a:solidFill>
                  <a:schemeClr val="dk2"/>
                </a:solidFill>
              </a:rPr>
              <a:t>Let’s use what learned to create our own dance with loops! Take a look at the example for ideas. When you’re done,               let’s learn some of our dance loops!</a:t>
            </a:r>
            <a:endParaRPr i="1" sz="1800">
              <a:solidFill>
                <a:schemeClr val="dk2"/>
              </a:solidFill>
            </a:endParaRPr>
          </a:p>
        </p:txBody>
      </p:sp>
      <p:sp>
        <p:nvSpPr>
          <p:cNvPr id="336" name="Google Shape;336;p25"/>
          <p:cNvSpPr/>
          <p:nvPr/>
        </p:nvSpPr>
        <p:spPr>
          <a:xfrm rot="10800000">
            <a:off x="5293580" y="-7806"/>
            <a:ext cx="3850420" cy="5159131"/>
          </a:xfrm>
          <a:custGeom>
            <a:rect b="b" l="l" r="r" t="t"/>
            <a:pathLst>
              <a:path extrusionOk="0" h="205359" w="239268">
                <a:moveTo>
                  <a:pt x="0" y="0"/>
                </a:moveTo>
                <a:lnTo>
                  <a:pt x="0" y="205359"/>
                </a:lnTo>
                <a:lnTo>
                  <a:pt x="239268" y="205359"/>
                </a:lnTo>
                <a:lnTo>
                  <a:pt x="103632" y="0"/>
                </a:lnTo>
                <a:close/>
              </a:path>
            </a:pathLst>
          </a:custGeom>
          <a:solidFill>
            <a:srgbClr val="FCE5CD"/>
          </a:solidFill>
          <a:ln>
            <a:noFill/>
          </a:ln>
        </p:spPr>
      </p:sp>
      <p:grpSp>
        <p:nvGrpSpPr>
          <p:cNvPr id="337" name="Google Shape;337;p25"/>
          <p:cNvGrpSpPr/>
          <p:nvPr/>
        </p:nvGrpSpPr>
        <p:grpSpPr>
          <a:xfrm>
            <a:off x="5367750" y="335850"/>
            <a:ext cx="3323925" cy="4471800"/>
            <a:chOff x="5367750" y="335850"/>
            <a:chExt cx="3323925" cy="4471800"/>
          </a:xfrm>
        </p:grpSpPr>
        <p:sp>
          <p:nvSpPr>
            <p:cNvPr id="338" name="Google Shape;338;p25"/>
            <p:cNvSpPr/>
            <p:nvPr/>
          </p:nvSpPr>
          <p:spPr>
            <a:xfrm rot="-2552">
              <a:off x="5455725" y="337049"/>
              <a:ext cx="3233401" cy="4469403"/>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25"/>
            <p:cNvSpPr txBox="1"/>
            <p:nvPr/>
          </p:nvSpPr>
          <p:spPr>
            <a:xfrm>
              <a:off x="5367750" y="504475"/>
              <a:ext cx="2442600" cy="413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0"/>
                </a:spcAft>
                <a:buNone/>
              </a:pPr>
              <a:r>
                <a:rPr b="1" lang="en">
                  <a:solidFill>
                    <a:schemeClr val="dk2"/>
                  </a:solidFill>
                  <a:highlight>
                    <a:srgbClr val="FCE5CD"/>
                  </a:highlight>
                </a:rPr>
                <a:t> Step to the left x4</a:t>
              </a:r>
              <a:r>
                <a:rPr b="1" lang="en">
                  <a:solidFill>
                    <a:srgbClr val="FCE5CD"/>
                  </a:solidFill>
                  <a:highlight>
                    <a:srgbClr val="FCE5CD"/>
                  </a:highlight>
                </a:rPr>
                <a:t>.</a:t>
              </a:r>
              <a:endParaRPr b="1">
                <a:solidFill>
                  <a:srgbClr val="FCE5CD"/>
                </a:solidFill>
                <a:highlight>
                  <a:srgbClr val="FCE5CD"/>
                </a:highlight>
              </a:endParaRPr>
            </a:p>
            <a:p>
              <a:pPr indent="0" lvl="0" marL="0" rtl="0" algn="ctr">
                <a:lnSpc>
                  <a:spcPct val="115000"/>
                </a:lnSpc>
                <a:spcBef>
                  <a:spcPts val="600"/>
                </a:spcBef>
                <a:spcAft>
                  <a:spcPts val="0"/>
                </a:spcAft>
                <a:buNone/>
              </a:pPr>
              <a:r>
                <a:t/>
              </a:r>
              <a:endParaRPr b="1" sz="700">
                <a:solidFill>
                  <a:srgbClr val="FCE5CD"/>
                </a:solidFill>
                <a:highlight>
                  <a:srgbClr val="FCE5CD"/>
                </a:highlight>
              </a:endParaRPr>
            </a:p>
            <a:p>
              <a:pPr indent="0" lvl="0" marL="0" rtl="0" algn="ctr">
                <a:lnSpc>
                  <a:spcPct val="115000"/>
                </a:lnSpc>
                <a:spcBef>
                  <a:spcPts val="600"/>
                </a:spcBef>
                <a:spcAft>
                  <a:spcPts val="0"/>
                </a:spcAft>
                <a:buNone/>
              </a:pPr>
              <a:r>
                <a:rPr b="1" lang="en">
                  <a:solidFill>
                    <a:schemeClr val="dk2"/>
                  </a:solidFill>
                  <a:highlight>
                    <a:srgbClr val="FCE5CD"/>
                  </a:highlight>
                </a:rPr>
                <a:t> Step to the right x4</a:t>
              </a:r>
              <a:r>
                <a:rPr b="1" lang="en">
                  <a:solidFill>
                    <a:srgbClr val="FCE5CD"/>
                  </a:solidFill>
                  <a:highlight>
                    <a:srgbClr val="FCE5CD"/>
                  </a:highlight>
                </a:rPr>
                <a:t>.</a:t>
              </a:r>
              <a:endParaRPr b="1">
                <a:solidFill>
                  <a:srgbClr val="FCE5CD"/>
                </a:solidFill>
                <a:highlight>
                  <a:srgbClr val="FCE5CD"/>
                </a:highlight>
              </a:endParaRPr>
            </a:p>
            <a:p>
              <a:pPr indent="0" lvl="0" marL="0" rtl="0" algn="ctr">
                <a:lnSpc>
                  <a:spcPct val="115000"/>
                </a:lnSpc>
                <a:spcBef>
                  <a:spcPts val="600"/>
                </a:spcBef>
                <a:spcAft>
                  <a:spcPts val="0"/>
                </a:spcAft>
                <a:buNone/>
              </a:pPr>
              <a:r>
                <a:t/>
              </a:r>
              <a:endParaRPr b="1" sz="700">
                <a:solidFill>
                  <a:srgbClr val="FCE5CD"/>
                </a:solidFill>
                <a:highlight>
                  <a:srgbClr val="FCE5CD"/>
                </a:highlight>
              </a:endParaRPr>
            </a:p>
            <a:p>
              <a:pPr indent="0" lvl="0" marL="0" rtl="0" algn="ctr">
                <a:lnSpc>
                  <a:spcPct val="115000"/>
                </a:lnSpc>
                <a:spcBef>
                  <a:spcPts val="600"/>
                </a:spcBef>
                <a:spcAft>
                  <a:spcPts val="0"/>
                </a:spcAft>
                <a:buNone/>
              </a:pPr>
              <a:r>
                <a:rPr b="1" lang="en">
                  <a:solidFill>
                    <a:schemeClr val="dk2"/>
                  </a:solidFill>
                  <a:highlight>
                    <a:srgbClr val="FCE5CD"/>
                  </a:highlight>
                </a:rPr>
                <a:t> Do the wave</a:t>
              </a:r>
              <a:r>
                <a:rPr b="1" lang="en">
                  <a:solidFill>
                    <a:srgbClr val="FCE5CD"/>
                  </a:solidFill>
                  <a:highlight>
                    <a:srgbClr val="FCE5CD"/>
                  </a:highlight>
                </a:rPr>
                <a:t>.</a:t>
              </a:r>
              <a:endParaRPr b="1">
                <a:solidFill>
                  <a:srgbClr val="FCE5CD"/>
                </a:solidFill>
                <a:highlight>
                  <a:srgbClr val="FCE5CD"/>
                </a:highlight>
              </a:endParaRPr>
            </a:p>
            <a:p>
              <a:pPr indent="0" lvl="0" marL="0" rtl="0" algn="l">
                <a:lnSpc>
                  <a:spcPct val="115000"/>
                </a:lnSpc>
                <a:spcBef>
                  <a:spcPts val="600"/>
                </a:spcBef>
                <a:spcAft>
                  <a:spcPts val="0"/>
                </a:spcAft>
                <a:buNone/>
              </a:pPr>
              <a:r>
                <a:t/>
              </a:r>
              <a:endParaRPr b="1" sz="700">
                <a:solidFill>
                  <a:srgbClr val="FCE5CD"/>
                </a:solidFill>
                <a:highlight>
                  <a:srgbClr val="FCE5CD"/>
                </a:highlight>
              </a:endParaRPr>
            </a:p>
            <a:p>
              <a:pPr indent="0" lvl="0" marL="0" rtl="0" algn="ctr">
                <a:lnSpc>
                  <a:spcPct val="115000"/>
                </a:lnSpc>
                <a:spcBef>
                  <a:spcPts val="600"/>
                </a:spcBef>
                <a:spcAft>
                  <a:spcPts val="0"/>
                </a:spcAft>
                <a:buNone/>
              </a:pPr>
              <a:r>
                <a:rPr b="1" lang="en">
                  <a:solidFill>
                    <a:schemeClr val="dk2"/>
                  </a:solidFill>
                  <a:highlight>
                    <a:srgbClr val="FCE5CD"/>
                  </a:highlight>
                </a:rPr>
                <a:t> Clap</a:t>
              </a:r>
              <a:r>
                <a:rPr b="1" lang="en">
                  <a:solidFill>
                    <a:srgbClr val="FCE5CD"/>
                  </a:solidFill>
                  <a:highlight>
                    <a:srgbClr val="FCE5CD"/>
                  </a:highlight>
                </a:rPr>
                <a:t>.</a:t>
              </a:r>
              <a:endParaRPr b="1">
                <a:solidFill>
                  <a:srgbClr val="FCE5CD"/>
                </a:solidFill>
                <a:highlight>
                  <a:srgbClr val="FCE5CD"/>
                </a:highlight>
              </a:endParaRPr>
            </a:p>
            <a:p>
              <a:pPr indent="0" lvl="0" marL="0" rtl="0" algn="ctr">
                <a:lnSpc>
                  <a:spcPct val="115000"/>
                </a:lnSpc>
                <a:spcBef>
                  <a:spcPts val="600"/>
                </a:spcBef>
                <a:spcAft>
                  <a:spcPts val="0"/>
                </a:spcAft>
                <a:buNone/>
              </a:pPr>
              <a:r>
                <a:t/>
              </a:r>
              <a:endParaRPr b="1" sz="700">
                <a:solidFill>
                  <a:srgbClr val="FCE5CD"/>
                </a:solidFill>
                <a:highlight>
                  <a:srgbClr val="FCE5CD"/>
                </a:highlight>
              </a:endParaRPr>
            </a:p>
            <a:p>
              <a:pPr indent="0" lvl="0" marL="0" rtl="0" algn="ctr">
                <a:lnSpc>
                  <a:spcPct val="115000"/>
                </a:lnSpc>
                <a:spcBef>
                  <a:spcPts val="600"/>
                </a:spcBef>
                <a:spcAft>
                  <a:spcPts val="0"/>
                </a:spcAft>
                <a:buNone/>
              </a:pPr>
              <a:r>
                <a:rPr b="1" lang="en">
                  <a:solidFill>
                    <a:schemeClr val="dk2"/>
                  </a:solidFill>
                  <a:highlight>
                    <a:srgbClr val="FCE5CD"/>
                  </a:highlight>
                </a:rPr>
                <a:t> Turn Around</a:t>
              </a:r>
              <a:r>
                <a:rPr b="1" lang="en">
                  <a:solidFill>
                    <a:srgbClr val="FCE5CD"/>
                  </a:solidFill>
                  <a:highlight>
                    <a:srgbClr val="FCE5CD"/>
                  </a:highlight>
                </a:rPr>
                <a:t>.</a:t>
              </a:r>
              <a:endParaRPr b="1">
                <a:solidFill>
                  <a:srgbClr val="FCE5CD"/>
                </a:solidFill>
                <a:highlight>
                  <a:srgbClr val="FCE5CD"/>
                </a:highlight>
              </a:endParaRPr>
            </a:p>
            <a:p>
              <a:pPr indent="0" lvl="0" marL="0" rtl="0" algn="ctr">
                <a:lnSpc>
                  <a:spcPct val="115000"/>
                </a:lnSpc>
                <a:spcBef>
                  <a:spcPts val="600"/>
                </a:spcBef>
                <a:spcAft>
                  <a:spcPts val="0"/>
                </a:spcAft>
                <a:buNone/>
              </a:pPr>
              <a:r>
                <a:t/>
              </a:r>
              <a:endParaRPr b="1" sz="700">
                <a:solidFill>
                  <a:srgbClr val="FCE5CD"/>
                </a:solidFill>
                <a:highlight>
                  <a:srgbClr val="FCE5CD"/>
                </a:highlight>
              </a:endParaRPr>
            </a:p>
            <a:p>
              <a:pPr indent="0" lvl="0" marL="0" rtl="0" algn="ctr">
                <a:lnSpc>
                  <a:spcPct val="115000"/>
                </a:lnSpc>
                <a:spcBef>
                  <a:spcPts val="600"/>
                </a:spcBef>
                <a:spcAft>
                  <a:spcPts val="0"/>
                </a:spcAft>
                <a:buNone/>
              </a:pPr>
              <a:r>
                <a:rPr b="1" lang="en">
                  <a:solidFill>
                    <a:schemeClr val="dk2"/>
                  </a:solidFill>
                  <a:highlight>
                    <a:srgbClr val="FCE5CD"/>
                  </a:highlight>
                </a:rPr>
                <a:t> Touch the Ground</a:t>
              </a:r>
              <a:r>
                <a:rPr b="1" lang="en">
                  <a:solidFill>
                    <a:srgbClr val="FCE5CD"/>
                  </a:solidFill>
                  <a:highlight>
                    <a:srgbClr val="FCE5CD"/>
                  </a:highlight>
                </a:rPr>
                <a:t>.</a:t>
              </a:r>
              <a:endParaRPr b="1">
                <a:solidFill>
                  <a:srgbClr val="FCE5CD"/>
                </a:solidFill>
                <a:highlight>
                  <a:srgbClr val="FCE5CD"/>
                </a:highlight>
              </a:endParaRPr>
            </a:p>
            <a:p>
              <a:pPr indent="0" lvl="0" marL="0" rtl="0" algn="ctr">
                <a:lnSpc>
                  <a:spcPct val="115000"/>
                </a:lnSpc>
                <a:spcBef>
                  <a:spcPts val="600"/>
                </a:spcBef>
                <a:spcAft>
                  <a:spcPts val="0"/>
                </a:spcAft>
                <a:buNone/>
              </a:pPr>
              <a:r>
                <a:t/>
              </a:r>
              <a:endParaRPr b="1" sz="700">
                <a:solidFill>
                  <a:srgbClr val="FCE5CD"/>
                </a:solidFill>
                <a:highlight>
                  <a:srgbClr val="FCE5CD"/>
                </a:highlight>
              </a:endParaRPr>
            </a:p>
            <a:p>
              <a:pPr indent="0" lvl="0" marL="0" rtl="0" algn="ctr">
                <a:lnSpc>
                  <a:spcPct val="115000"/>
                </a:lnSpc>
                <a:spcBef>
                  <a:spcPts val="600"/>
                </a:spcBef>
                <a:spcAft>
                  <a:spcPts val="0"/>
                </a:spcAft>
                <a:buNone/>
              </a:pPr>
              <a:r>
                <a:rPr b="1" lang="en">
                  <a:solidFill>
                    <a:schemeClr val="dk2"/>
                  </a:solidFill>
                  <a:highlight>
                    <a:srgbClr val="FCE5CD"/>
                  </a:highlight>
                </a:rPr>
                <a:t> FREEZE!</a:t>
              </a:r>
              <a:r>
                <a:rPr b="1" lang="en">
                  <a:solidFill>
                    <a:srgbClr val="FCE5CD"/>
                  </a:solidFill>
                  <a:highlight>
                    <a:srgbClr val="FCE5CD"/>
                  </a:highlight>
                </a:rPr>
                <a:t>.</a:t>
              </a:r>
              <a:endParaRPr b="1">
                <a:solidFill>
                  <a:srgbClr val="FCE5CD"/>
                </a:solidFill>
                <a:highlight>
                  <a:srgbClr val="FCE5CD"/>
                </a:highlight>
              </a:endParaRPr>
            </a:p>
            <a:p>
              <a:pPr indent="0" lvl="0" marL="0" rtl="0" algn="l">
                <a:lnSpc>
                  <a:spcPct val="115000"/>
                </a:lnSpc>
                <a:spcBef>
                  <a:spcPts val="600"/>
                </a:spcBef>
                <a:spcAft>
                  <a:spcPts val="0"/>
                </a:spcAft>
                <a:buNone/>
              </a:pPr>
              <a:r>
                <a:t/>
              </a:r>
              <a:endParaRPr b="1" sz="700">
                <a:solidFill>
                  <a:srgbClr val="FCE5CD"/>
                </a:solidFill>
                <a:highlight>
                  <a:srgbClr val="FCE5CD"/>
                </a:highlight>
              </a:endParaRPr>
            </a:p>
            <a:p>
              <a:pPr indent="0" lvl="0" marL="0" rtl="0" algn="ctr">
                <a:lnSpc>
                  <a:spcPct val="115000"/>
                </a:lnSpc>
                <a:spcBef>
                  <a:spcPts val="600"/>
                </a:spcBef>
                <a:spcAft>
                  <a:spcPts val="600"/>
                </a:spcAft>
                <a:buNone/>
              </a:pPr>
              <a:r>
                <a:rPr b="1" lang="en">
                  <a:solidFill>
                    <a:schemeClr val="dk2"/>
                  </a:solidFill>
                  <a:highlight>
                    <a:srgbClr val="FCE5CD"/>
                  </a:highlight>
                </a:rPr>
                <a:t> Turn to the Right</a:t>
              </a:r>
              <a:r>
                <a:rPr b="1" lang="en">
                  <a:solidFill>
                    <a:srgbClr val="FCE5CD"/>
                  </a:solidFill>
                  <a:highlight>
                    <a:srgbClr val="FCE5CD"/>
                  </a:highlight>
                </a:rPr>
                <a:t>.</a:t>
              </a:r>
              <a:endParaRPr b="1">
                <a:solidFill>
                  <a:srgbClr val="FCE5CD"/>
                </a:solidFill>
                <a:highlight>
                  <a:srgbClr val="FCE5CD"/>
                </a:highlight>
              </a:endParaRPr>
            </a:p>
          </p:txBody>
        </p:sp>
        <p:cxnSp>
          <p:nvCxnSpPr>
            <p:cNvPr id="340" name="Google Shape;340;p25"/>
            <p:cNvCxnSpPr/>
            <p:nvPr/>
          </p:nvCxnSpPr>
          <p:spPr>
            <a:xfrm>
              <a:off x="6665250" y="985625"/>
              <a:ext cx="0" cy="149700"/>
            </a:xfrm>
            <a:prstGeom prst="straightConnector1">
              <a:avLst/>
            </a:prstGeom>
            <a:noFill/>
            <a:ln cap="flat" cmpd="sng" w="9525">
              <a:solidFill>
                <a:schemeClr val="dk2"/>
              </a:solidFill>
              <a:prstDash val="solid"/>
              <a:round/>
              <a:headEnd len="med" w="med" type="none"/>
              <a:tailEnd len="med" w="med" type="triangle"/>
            </a:ln>
          </p:spPr>
        </p:cxnSp>
        <p:cxnSp>
          <p:nvCxnSpPr>
            <p:cNvPr id="341" name="Google Shape;341;p25"/>
            <p:cNvCxnSpPr/>
            <p:nvPr/>
          </p:nvCxnSpPr>
          <p:spPr>
            <a:xfrm>
              <a:off x="6665250" y="1483925"/>
              <a:ext cx="0" cy="149700"/>
            </a:xfrm>
            <a:prstGeom prst="straightConnector1">
              <a:avLst/>
            </a:prstGeom>
            <a:noFill/>
            <a:ln cap="flat" cmpd="sng" w="9525">
              <a:solidFill>
                <a:schemeClr val="dk2"/>
              </a:solidFill>
              <a:prstDash val="solid"/>
              <a:round/>
              <a:headEnd len="med" w="med" type="none"/>
              <a:tailEnd len="med" w="med" type="triangle"/>
            </a:ln>
          </p:spPr>
        </p:cxnSp>
        <p:cxnSp>
          <p:nvCxnSpPr>
            <p:cNvPr id="342" name="Google Shape;342;p25"/>
            <p:cNvCxnSpPr/>
            <p:nvPr/>
          </p:nvCxnSpPr>
          <p:spPr>
            <a:xfrm>
              <a:off x="6665250" y="2011925"/>
              <a:ext cx="0" cy="149700"/>
            </a:xfrm>
            <a:prstGeom prst="straightConnector1">
              <a:avLst/>
            </a:prstGeom>
            <a:noFill/>
            <a:ln cap="flat" cmpd="sng" w="9525">
              <a:solidFill>
                <a:schemeClr val="dk2"/>
              </a:solidFill>
              <a:prstDash val="solid"/>
              <a:round/>
              <a:headEnd len="med" w="med" type="none"/>
              <a:tailEnd len="med" w="med" type="triangle"/>
            </a:ln>
          </p:spPr>
        </p:cxnSp>
        <p:cxnSp>
          <p:nvCxnSpPr>
            <p:cNvPr id="343" name="Google Shape;343;p25"/>
            <p:cNvCxnSpPr/>
            <p:nvPr/>
          </p:nvCxnSpPr>
          <p:spPr>
            <a:xfrm>
              <a:off x="6665250" y="2571750"/>
              <a:ext cx="0" cy="149700"/>
            </a:xfrm>
            <a:prstGeom prst="straightConnector1">
              <a:avLst/>
            </a:prstGeom>
            <a:noFill/>
            <a:ln cap="flat" cmpd="sng" w="9525">
              <a:solidFill>
                <a:schemeClr val="dk2"/>
              </a:solidFill>
              <a:prstDash val="solid"/>
              <a:round/>
              <a:headEnd len="med" w="med" type="none"/>
              <a:tailEnd len="med" w="med" type="triangle"/>
            </a:ln>
          </p:spPr>
        </p:cxnSp>
        <p:cxnSp>
          <p:nvCxnSpPr>
            <p:cNvPr id="344" name="Google Shape;344;p25"/>
            <p:cNvCxnSpPr/>
            <p:nvPr/>
          </p:nvCxnSpPr>
          <p:spPr>
            <a:xfrm>
              <a:off x="6665250" y="3063175"/>
              <a:ext cx="0" cy="149700"/>
            </a:xfrm>
            <a:prstGeom prst="straightConnector1">
              <a:avLst/>
            </a:prstGeom>
            <a:noFill/>
            <a:ln cap="flat" cmpd="sng" w="9525">
              <a:solidFill>
                <a:schemeClr val="dk2"/>
              </a:solidFill>
              <a:prstDash val="solid"/>
              <a:round/>
              <a:headEnd len="med" w="med" type="none"/>
              <a:tailEnd len="med" w="med" type="triangle"/>
            </a:ln>
          </p:spPr>
        </p:cxnSp>
        <p:cxnSp>
          <p:nvCxnSpPr>
            <p:cNvPr id="345" name="Google Shape;345;p25"/>
            <p:cNvCxnSpPr/>
            <p:nvPr/>
          </p:nvCxnSpPr>
          <p:spPr>
            <a:xfrm>
              <a:off x="6665250" y="3583375"/>
              <a:ext cx="0" cy="149700"/>
            </a:xfrm>
            <a:prstGeom prst="straightConnector1">
              <a:avLst/>
            </a:prstGeom>
            <a:noFill/>
            <a:ln cap="flat" cmpd="sng" w="9525">
              <a:solidFill>
                <a:schemeClr val="dk2"/>
              </a:solidFill>
              <a:prstDash val="solid"/>
              <a:round/>
              <a:headEnd len="med" w="med" type="none"/>
              <a:tailEnd len="med" w="med" type="triangle"/>
            </a:ln>
          </p:spPr>
        </p:cxnSp>
        <p:cxnSp>
          <p:nvCxnSpPr>
            <p:cNvPr id="346" name="Google Shape;346;p25"/>
            <p:cNvCxnSpPr/>
            <p:nvPr/>
          </p:nvCxnSpPr>
          <p:spPr>
            <a:xfrm>
              <a:off x="6665250" y="4103575"/>
              <a:ext cx="0" cy="149700"/>
            </a:xfrm>
            <a:prstGeom prst="straightConnector1">
              <a:avLst/>
            </a:prstGeom>
            <a:noFill/>
            <a:ln cap="flat" cmpd="sng" w="9525">
              <a:solidFill>
                <a:schemeClr val="dk2"/>
              </a:solidFill>
              <a:prstDash val="solid"/>
              <a:round/>
              <a:headEnd len="med" w="med" type="none"/>
              <a:tailEnd len="med" w="med" type="triangle"/>
            </a:ln>
          </p:spPr>
        </p:cxnSp>
        <p:sp>
          <p:nvSpPr>
            <p:cNvPr id="347" name="Google Shape;347;p25"/>
            <p:cNvSpPr/>
            <p:nvPr/>
          </p:nvSpPr>
          <p:spPr>
            <a:xfrm>
              <a:off x="7277000" y="1822700"/>
              <a:ext cx="162300" cy="574200"/>
            </a:xfrm>
            <a:prstGeom prst="rightBracket">
              <a:avLst>
                <a:gd fmla="val 8333"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5"/>
            <p:cNvSpPr txBox="1"/>
            <p:nvPr/>
          </p:nvSpPr>
          <p:spPr>
            <a:xfrm>
              <a:off x="7439300" y="1822700"/>
              <a:ext cx="484200" cy="574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600"/>
                </a:spcBef>
                <a:spcAft>
                  <a:spcPts val="600"/>
                </a:spcAft>
                <a:buNone/>
              </a:pPr>
              <a:r>
                <a:rPr lang="en" sz="1800">
                  <a:solidFill>
                    <a:schemeClr val="dk2"/>
                  </a:solidFill>
                </a:rPr>
                <a:t>x2</a:t>
              </a:r>
              <a:endParaRPr/>
            </a:p>
          </p:txBody>
        </p:sp>
        <p:sp>
          <p:nvSpPr>
            <p:cNvPr id="349" name="Google Shape;349;p25"/>
            <p:cNvSpPr/>
            <p:nvPr/>
          </p:nvSpPr>
          <p:spPr>
            <a:xfrm>
              <a:off x="7562800" y="773375"/>
              <a:ext cx="484200" cy="3683400"/>
            </a:xfrm>
            <a:prstGeom prst="rightBracket">
              <a:avLst>
                <a:gd fmla="val 8333"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5"/>
            <p:cNvSpPr txBox="1"/>
            <p:nvPr/>
          </p:nvSpPr>
          <p:spPr>
            <a:xfrm>
              <a:off x="8047000" y="2359500"/>
              <a:ext cx="484200" cy="574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600"/>
                </a:spcBef>
                <a:spcAft>
                  <a:spcPts val="600"/>
                </a:spcAft>
                <a:buNone/>
              </a:pPr>
              <a:r>
                <a:rPr lang="en" sz="1800">
                  <a:solidFill>
                    <a:schemeClr val="dk2"/>
                  </a:solidFill>
                </a:rPr>
                <a:t>x4</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3F04"/>
        </a:solidFill>
      </p:bgPr>
    </p:bg>
    <p:spTree>
      <p:nvGrpSpPr>
        <p:cNvPr id="354" name="Shape 354"/>
        <p:cNvGrpSpPr/>
        <p:nvPr/>
      </p:nvGrpSpPr>
      <p:grpSpPr>
        <a:xfrm>
          <a:off x="0" y="0"/>
          <a:ext cx="0" cy="0"/>
          <a:chOff x="0" y="0"/>
          <a:chExt cx="0" cy="0"/>
        </a:xfrm>
      </p:grpSpPr>
      <p:sp>
        <p:nvSpPr>
          <p:cNvPr id="355" name="Google Shape;355;p26"/>
          <p:cNvSpPr txBox="1"/>
          <p:nvPr/>
        </p:nvSpPr>
        <p:spPr>
          <a:xfrm>
            <a:off x="464825" y="1039050"/>
            <a:ext cx="2493900" cy="2260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3600">
                <a:solidFill>
                  <a:srgbClr val="FCE5CD"/>
                </a:solidFill>
              </a:rPr>
              <a:t>The Macarena</a:t>
            </a:r>
            <a:endParaRPr b="1" sz="3600">
              <a:solidFill>
                <a:srgbClr val="FCE5CD"/>
              </a:solidFill>
            </a:endParaRPr>
          </a:p>
          <a:p>
            <a:pPr indent="0" lvl="0" marL="0" rtl="0" algn="ctr">
              <a:lnSpc>
                <a:spcPct val="115000"/>
              </a:lnSpc>
              <a:spcBef>
                <a:spcPts val="0"/>
              </a:spcBef>
              <a:spcAft>
                <a:spcPts val="0"/>
              </a:spcAft>
              <a:buNone/>
            </a:pPr>
            <a:r>
              <a:rPr lang="en" sz="2400">
                <a:solidFill>
                  <a:srgbClr val="FCE5CD"/>
                </a:solidFill>
              </a:rPr>
              <a:t>This dance also has loops </a:t>
            </a:r>
            <a:endParaRPr sz="2400">
              <a:solidFill>
                <a:srgbClr val="FCE5CD"/>
              </a:solidFill>
            </a:endParaRPr>
          </a:p>
          <a:p>
            <a:pPr indent="0" lvl="0" marL="0" rtl="0" algn="ctr">
              <a:lnSpc>
                <a:spcPct val="115000"/>
              </a:lnSpc>
              <a:spcBef>
                <a:spcPts val="0"/>
              </a:spcBef>
              <a:spcAft>
                <a:spcPts val="0"/>
              </a:spcAft>
              <a:buNone/>
            </a:pPr>
            <a:r>
              <a:t/>
            </a:r>
            <a:endParaRPr sz="1800"/>
          </a:p>
          <a:p>
            <a:pPr indent="0" lvl="0" marL="0" rtl="0" algn="ctr">
              <a:lnSpc>
                <a:spcPct val="115000"/>
              </a:lnSpc>
              <a:spcBef>
                <a:spcPts val="0"/>
              </a:spcBef>
              <a:spcAft>
                <a:spcPts val="0"/>
              </a:spcAft>
              <a:buNone/>
            </a:pPr>
            <a:r>
              <a:rPr b="1" lang="en" sz="1800"/>
              <a:t>Let’s take a minute                to learn it!</a:t>
            </a:r>
            <a:r>
              <a:rPr b="1" lang="en" sz="1800">
                <a:solidFill>
                  <a:srgbClr val="FFFFFF"/>
                </a:solidFill>
              </a:rPr>
              <a:t> </a:t>
            </a:r>
            <a:endParaRPr b="1" sz="1800">
              <a:solidFill>
                <a:srgbClr val="783F04"/>
              </a:solidFill>
            </a:endParaRPr>
          </a:p>
        </p:txBody>
      </p:sp>
      <p:grpSp>
        <p:nvGrpSpPr>
          <p:cNvPr id="356" name="Google Shape;356;p26"/>
          <p:cNvGrpSpPr/>
          <p:nvPr/>
        </p:nvGrpSpPr>
        <p:grpSpPr>
          <a:xfrm flipH="1" rot="-5400000">
            <a:off x="7365311" y="3184508"/>
            <a:ext cx="866970" cy="2385630"/>
            <a:chOff x="-1435027" y="1362018"/>
            <a:chExt cx="944104" cy="2598443"/>
          </a:xfrm>
        </p:grpSpPr>
        <p:sp>
          <p:nvSpPr>
            <p:cNvPr id="357" name="Google Shape;357;p26"/>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6"/>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6"/>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6"/>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6"/>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6"/>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6"/>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6"/>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6"/>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6"/>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6"/>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6"/>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6"/>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6"/>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6"/>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6"/>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6"/>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6"/>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6"/>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6"/>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6"/>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6"/>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9" name="Google Shape;379;p26"/>
          <p:cNvGrpSpPr/>
          <p:nvPr/>
        </p:nvGrpSpPr>
        <p:grpSpPr>
          <a:xfrm flipH="1" rot="5400000">
            <a:off x="-337552" y="-369864"/>
            <a:ext cx="866970" cy="2385630"/>
            <a:chOff x="-1435027" y="1362018"/>
            <a:chExt cx="944104" cy="2598443"/>
          </a:xfrm>
        </p:grpSpPr>
        <p:sp>
          <p:nvSpPr>
            <p:cNvPr id="380" name="Google Shape;380;p26"/>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6"/>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6"/>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6"/>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6"/>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6"/>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6"/>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6"/>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6"/>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6"/>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6"/>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6"/>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6"/>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6"/>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6"/>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6"/>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6"/>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6"/>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6"/>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6"/>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6"/>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6"/>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2" name="Google Shape;402;p26"/>
          <p:cNvSpPr/>
          <p:nvPr/>
        </p:nvSpPr>
        <p:spPr>
          <a:xfrm rot="-2563">
            <a:off x="3458224" y="585748"/>
            <a:ext cx="5230801" cy="3972003"/>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descr="You may never be able to sing the lyrics to the Los del Río hit of the 90s fast enough, but you will ALWAYS know the moves—HEY, MACARENA! Here are 5 more dances from past decades you can learn at home or in our DANCE! exhibit: http://bit.ly/LearnToDanceTCM" id="403" name="Google Shape;403;p26" title="How to do the Macarena! | DANCE at The Children's Museum of Indianapolis">
            <a:hlinkClick r:id="rId3"/>
          </p:cNvPr>
          <p:cNvPicPr preferRelativeResize="0"/>
          <p:nvPr/>
        </p:nvPicPr>
        <p:blipFill>
          <a:blip r:embed="rId4">
            <a:alphaModFix/>
          </a:blip>
          <a:stretch>
            <a:fillRect/>
          </a:stretch>
        </p:blipFill>
        <p:spPr>
          <a:xfrm>
            <a:off x="3577475" y="699638"/>
            <a:ext cx="4992300" cy="3744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407" name="Shape 407"/>
        <p:cNvGrpSpPr/>
        <p:nvPr/>
      </p:nvGrpSpPr>
      <p:grpSpPr>
        <a:xfrm>
          <a:off x="0" y="0"/>
          <a:ext cx="0" cy="0"/>
          <a:chOff x="0" y="0"/>
          <a:chExt cx="0" cy="0"/>
        </a:xfrm>
      </p:grpSpPr>
      <p:sp>
        <p:nvSpPr>
          <p:cNvPr id="408" name="Google Shape;408;p27"/>
          <p:cNvSpPr txBox="1"/>
          <p:nvPr/>
        </p:nvSpPr>
        <p:spPr>
          <a:xfrm>
            <a:off x="4369475" y="1094225"/>
            <a:ext cx="42576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Let’s play a game</a:t>
            </a:r>
            <a:endParaRPr b="1" sz="3600">
              <a:solidFill>
                <a:srgbClr val="783F04"/>
              </a:solidFill>
            </a:endParaRPr>
          </a:p>
          <a:p>
            <a:pPr indent="0" lvl="0" marL="0" rtl="0" algn="l">
              <a:lnSpc>
                <a:spcPct val="115000"/>
              </a:lnSpc>
              <a:spcBef>
                <a:spcPts val="700"/>
              </a:spcBef>
              <a:spcAft>
                <a:spcPts val="0"/>
              </a:spcAft>
              <a:buNone/>
            </a:pPr>
            <a:r>
              <a:rPr lang="en" sz="1800"/>
              <a:t>In the next couple of slides, I’m going to show you a couple of situations and you are going to have two actions to pick between!</a:t>
            </a:r>
            <a:endParaRPr sz="1800"/>
          </a:p>
          <a:p>
            <a:pPr indent="0" lvl="0" marL="0" rtl="0" algn="l">
              <a:lnSpc>
                <a:spcPct val="115000"/>
              </a:lnSpc>
              <a:spcBef>
                <a:spcPts val="700"/>
              </a:spcBef>
              <a:spcAft>
                <a:spcPts val="600"/>
              </a:spcAft>
              <a:buNone/>
            </a:pPr>
            <a:r>
              <a:rPr lang="en" sz="1800"/>
              <a:t>Your job is to pick which action makes the most sense to do!</a:t>
            </a:r>
            <a:endParaRPr i="1" sz="1800"/>
          </a:p>
        </p:txBody>
      </p:sp>
      <p:grpSp>
        <p:nvGrpSpPr>
          <p:cNvPr id="409" name="Google Shape;409;p27"/>
          <p:cNvGrpSpPr/>
          <p:nvPr/>
        </p:nvGrpSpPr>
        <p:grpSpPr>
          <a:xfrm flipH="1" rot="-5400000">
            <a:off x="7365311" y="3184508"/>
            <a:ext cx="866970" cy="2385630"/>
            <a:chOff x="-1435027" y="1362018"/>
            <a:chExt cx="944104" cy="2598443"/>
          </a:xfrm>
        </p:grpSpPr>
        <p:sp>
          <p:nvSpPr>
            <p:cNvPr id="410" name="Google Shape;410;p27"/>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7"/>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7"/>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7"/>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7"/>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7"/>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7"/>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7"/>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7"/>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7"/>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7"/>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7"/>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7"/>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7"/>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7"/>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7"/>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7"/>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7"/>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7"/>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7"/>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7"/>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7"/>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2" name="Google Shape;432;p27"/>
          <p:cNvGrpSpPr/>
          <p:nvPr/>
        </p:nvGrpSpPr>
        <p:grpSpPr>
          <a:xfrm flipH="1" rot="5400000">
            <a:off x="-337552" y="-369864"/>
            <a:ext cx="866970" cy="2385630"/>
            <a:chOff x="-1435027" y="1362018"/>
            <a:chExt cx="944104" cy="2598443"/>
          </a:xfrm>
        </p:grpSpPr>
        <p:sp>
          <p:nvSpPr>
            <p:cNvPr id="433" name="Google Shape;433;p27"/>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7"/>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7"/>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7"/>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7"/>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7"/>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7"/>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7"/>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7"/>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7"/>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7"/>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7"/>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7"/>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7"/>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7"/>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7"/>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7"/>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7"/>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7"/>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7"/>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7"/>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7"/>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55" name="Google Shape;455;p27"/>
          <p:cNvPicPr preferRelativeResize="0"/>
          <p:nvPr/>
        </p:nvPicPr>
        <p:blipFill rotWithShape="1">
          <a:blip r:embed="rId3">
            <a:alphaModFix/>
          </a:blip>
          <a:srcRect b="19227" l="10639" r="9302" t="12029"/>
          <a:stretch/>
        </p:blipFill>
        <p:spPr>
          <a:xfrm>
            <a:off x="518488" y="1256426"/>
            <a:ext cx="3370756" cy="2466955"/>
          </a:xfrm>
          <a:prstGeom prst="rect">
            <a:avLst/>
          </a:prstGeom>
          <a:noFill/>
          <a:ln>
            <a:noFill/>
          </a:ln>
        </p:spPr>
      </p:pic>
      <p:pic>
        <p:nvPicPr>
          <p:cNvPr id="456" name="Google Shape;456;p27"/>
          <p:cNvPicPr preferRelativeResize="0"/>
          <p:nvPr/>
        </p:nvPicPr>
        <p:blipFill rotWithShape="1">
          <a:blip r:embed="rId4">
            <a:alphaModFix/>
          </a:blip>
          <a:srcRect b="3104" l="0" r="0" t="3095"/>
          <a:stretch/>
        </p:blipFill>
        <p:spPr>
          <a:xfrm flipH="1">
            <a:off x="2558974" y="787517"/>
            <a:ext cx="1474402" cy="138220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60" name="Shape 460"/>
        <p:cNvGrpSpPr/>
        <p:nvPr/>
      </p:nvGrpSpPr>
      <p:grpSpPr>
        <a:xfrm>
          <a:off x="0" y="0"/>
          <a:ext cx="0" cy="0"/>
          <a:chOff x="0" y="0"/>
          <a:chExt cx="0" cy="0"/>
        </a:xfrm>
      </p:grpSpPr>
      <p:sp>
        <p:nvSpPr>
          <p:cNvPr id="461" name="Google Shape;461;p28"/>
          <p:cNvSpPr txBox="1"/>
          <p:nvPr/>
        </p:nvSpPr>
        <p:spPr>
          <a:xfrm>
            <a:off x="0" y="381000"/>
            <a:ext cx="9144000" cy="1783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3600">
                <a:solidFill>
                  <a:srgbClr val="783F04"/>
                </a:solidFill>
              </a:rPr>
              <a:t>What should you do when...</a:t>
            </a:r>
            <a:endParaRPr b="1" sz="3600">
              <a:solidFill>
                <a:srgbClr val="783F04"/>
              </a:solidFill>
            </a:endParaRPr>
          </a:p>
          <a:p>
            <a:pPr indent="0" lvl="0" marL="0" rtl="0" algn="ctr">
              <a:lnSpc>
                <a:spcPct val="115000"/>
              </a:lnSpc>
              <a:spcBef>
                <a:spcPts val="0"/>
              </a:spcBef>
              <a:spcAft>
                <a:spcPts val="0"/>
              </a:spcAft>
              <a:buNone/>
            </a:pPr>
            <a:r>
              <a:rPr lang="en" sz="2400">
                <a:solidFill>
                  <a:srgbClr val="783F04"/>
                </a:solidFill>
              </a:rPr>
              <a:t>You have cookies in the oven and the timer goes off?</a:t>
            </a:r>
            <a:endParaRPr b="1" sz="1800">
              <a:solidFill>
                <a:srgbClr val="783F04"/>
              </a:solidFill>
            </a:endParaRPr>
          </a:p>
        </p:txBody>
      </p:sp>
      <p:grpSp>
        <p:nvGrpSpPr>
          <p:cNvPr id="462" name="Google Shape;462;p28"/>
          <p:cNvGrpSpPr/>
          <p:nvPr/>
        </p:nvGrpSpPr>
        <p:grpSpPr>
          <a:xfrm flipH="1" rot="-5400000">
            <a:off x="7365311" y="3184508"/>
            <a:ext cx="866970" cy="2385630"/>
            <a:chOff x="-1435027" y="1362018"/>
            <a:chExt cx="944104" cy="2598443"/>
          </a:xfrm>
        </p:grpSpPr>
        <p:sp>
          <p:nvSpPr>
            <p:cNvPr id="463" name="Google Shape;463;p28"/>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8"/>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8"/>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8"/>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8"/>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8"/>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8"/>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8"/>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8"/>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8"/>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8"/>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8"/>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8"/>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8"/>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8"/>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8"/>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8"/>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8"/>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8"/>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8"/>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8"/>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8"/>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5" name="Google Shape;485;p28"/>
          <p:cNvSpPr txBox="1"/>
          <p:nvPr/>
        </p:nvSpPr>
        <p:spPr>
          <a:xfrm>
            <a:off x="497163" y="2079800"/>
            <a:ext cx="3942300" cy="2126100"/>
          </a:xfrm>
          <a:prstGeom prst="rect">
            <a:avLst/>
          </a:prstGeom>
          <a:solidFill>
            <a:srgbClr val="FCE5CD"/>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Take the </a:t>
            </a:r>
            <a:endParaRPr b="1" sz="2400">
              <a:solidFill>
                <a:srgbClr val="783F04"/>
              </a:solidFill>
            </a:endParaRPr>
          </a:p>
          <a:p>
            <a:pPr indent="0" lvl="0" marL="0" rtl="0" algn="ctr">
              <a:lnSpc>
                <a:spcPct val="115000"/>
              </a:lnSpc>
              <a:spcBef>
                <a:spcPts val="0"/>
              </a:spcBef>
              <a:spcAft>
                <a:spcPts val="0"/>
              </a:spcAft>
              <a:buNone/>
            </a:pPr>
            <a:r>
              <a:rPr b="1" lang="en" sz="2400">
                <a:solidFill>
                  <a:srgbClr val="783F04"/>
                </a:solidFill>
              </a:rPr>
              <a:t>cookies out.</a:t>
            </a:r>
            <a:endParaRPr b="1" sz="2400">
              <a:solidFill>
                <a:srgbClr val="783F04"/>
              </a:solidFill>
            </a:endParaRPr>
          </a:p>
        </p:txBody>
      </p:sp>
      <p:sp>
        <p:nvSpPr>
          <p:cNvPr id="486" name="Google Shape;486;p28"/>
          <p:cNvSpPr txBox="1"/>
          <p:nvPr/>
        </p:nvSpPr>
        <p:spPr>
          <a:xfrm>
            <a:off x="4704538" y="2079800"/>
            <a:ext cx="3942300" cy="2126100"/>
          </a:xfrm>
          <a:prstGeom prst="rect">
            <a:avLst/>
          </a:prstGeom>
          <a:solidFill>
            <a:srgbClr val="FCE5CD"/>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Dance around to the sound of the timer.</a:t>
            </a:r>
            <a:endParaRPr b="1" sz="2400">
              <a:solidFill>
                <a:srgbClr val="783F04"/>
              </a:solidFill>
            </a:endParaRPr>
          </a:p>
        </p:txBody>
      </p:sp>
      <p:sp>
        <p:nvSpPr>
          <p:cNvPr id="487" name="Google Shape;487;p28"/>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8"/>
          <p:cNvSpPr/>
          <p:nvPr/>
        </p:nvSpPr>
        <p:spPr>
          <a:xfrm>
            <a:off x="0" y="4704825"/>
            <a:ext cx="9165900" cy="1536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92" name="Shape 492"/>
        <p:cNvGrpSpPr/>
        <p:nvPr/>
      </p:nvGrpSpPr>
      <p:grpSpPr>
        <a:xfrm>
          <a:off x="0" y="0"/>
          <a:ext cx="0" cy="0"/>
          <a:chOff x="0" y="0"/>
          <a:chExt cx="0" cy="0"/>
        </a:xfrm>
      </p:grpSpPr>
      <p:sp>
        <p:nvSpPr>
          <p:cNvPr id="493" name="Google Shape;493;p29"/>
          <p:cNvSpPr txBox="1"/>
          <p:nvPr/>
        </p:nvSpPr>
        <p:spPr>
          <a:xfrm>
            <a:off x="0" y="381000"/>
            <a:ext cx="9144000" cy="1783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3600">
                <a:solidFill>
                  <a:srgbClr val="783F04"/>
                </a:solidFill>
              </a:rPr>
              <a:t>What should you do when...</a:t>
            </a:r>
            <a:endParaRPr b="1" sz="3600">
              <a:solidFill>
                <a:srgbClr val="783F04"/>
              </a:solidFill>
            </a:endParaRPr>
          </a:p>
          <a:p>
            <a:pPr indent="0" lvl="0" marL="0" rtl="0" algn="ctr">
              <a:lnSpc>
                <a:spcPct val="115000"/>
              </a:lnSpc>
              <a:spcBef>
                <a:spcPts val="0"/>
              </a:spcBef>
              <a:spcAft>
                <a:spcPts val="0"/>
              </a:spcAft>
              <a:buNone/>
            </a:pPr>
            <a:r>
              <a:rPr lang="en" sz="2400">
                <a:solidFill>
                  <a:srgbClr val="783F04"/>
                </a:solidFill>
              </a:rPr>
              <a:t>You have cookies in the oven and the timer goes off?</a:t>
            </a:r>
            <a:endParaRPr b="1" sz="1800">
              <a:solidFill>
                <a:srgbClr val="783F04"/>
              </a:solidFill>
            </a:endParaRPr>
          </a:p>
        </p:txBody>
      </p:sp>
      <p:grpSp>
        <p:nvGrpSpPr>
          <p:cNvPr id="494" name="Google Shape;494;p29"/>
          <p:cNvGrpSpPr/>
          <p:nvPr/>
        </p:nvGrpSpPr>
        <p:grpSpPr>
          <a:xfrm flipH="1" rot="-5400000">
            <a:off x="7365311" y="3184508"/>
            <a:ext cx="866970" cy="2385630"/>
            <a:chOff x="-1435027" y="1362018"/>
            <a:chExt cx="944104" cy="2598443"/>
          </a:xfrm>
        </p:grpSpPr>
        <p:sp>
          <p:nvSpPr>
            <p:cNvPr id="495" name="Google Shape;495;p29"/>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9"/>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9"/>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9"/>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9"/>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9"/>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9"/>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9"/>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9"/>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9"/>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9"/>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9"/>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9"/>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9"/>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9"/>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9"/>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9"/>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9"/>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9"/>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9"/>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9"/>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9"/>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7" name="Google Shape;517;p29"/>
          <p:cNvSpPr txBox="1"/>
          <p:nvPr/>
        </p:nvSpPr>
        <p:spPr>
          <a:xfrm>
            <a:off x="497163" y="2079800"/>
            <a:ext cx="3942300" cy="2126100"/>
          </a:xfrm>
          <a:prstGeom prst="rect">
            <a:avLst/>
          </a:prstGeom>
          <a:solidFill>
            <a:srgbClr val="FCE5CD"/>
          </a:solidFill>
          <a:ln cap="flat" cmpd="sng" w="76200">
            <a:solidFill>
              <a:srgbClr val="6DCB1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Take the </a:t>
            </a:r>
            <a:endParaRPr b="1" sz="2400">
              <a:solidFill>
                <a:srgbClr val="783F04"/>
              </a:solidFill>
            </a:endParaRPr>
          </a:p>
          <a:p>
            <a:pPr indent="0" lvl="0" marL="0" rtl="0" algn="ctr">
              <a:lnSpc>
                <a:spcPct val="115000"/>
              </a:lnSpc>
              <a:spcBef>
                <a:spcPts val="0"/>
              </a:spcBef>
              <a:spcAft>
                <a:spcPts val="0"/>
              </a:spcAft>
              <a:buNone/>
            </a:pPr>
            <a:r>
              <a:rPr b="1" lang="en" sz="2400">
                <a:solidFill>
                  <a:srgbClr val="783F04"/>
                </a:solidFill>
              </a:rPr>
              <a:t>cookies out.</a:t>
            </a:r>
            <a:endParaRPr b="1" sz="2400">
              <a:solidFill>
                <a:srgbClr val="783F04"/>
              </a:solidFill>
            </a:endParaRPr>
          </a:p>
        </p:txBody>
      </p:sp>
      <p:sp>
        <p:nvSpPr>
          <p:cNvPr id="518" name="Google Shape;518;p29"/>
          <p:cNvSpPr txBox="1"/>
          <p:nvPr/>
        </p:nvSpPr>
        <p:spPr>
          <a:xfrm>
            <a:off x="4704538" y="2079800"/>
            <a:ext cx="3942300" cy="2126100"/>
          </a:xfrm>
          <a:prstGeom prst="rect">
            <a:avLst/>
          </a:prstGeom>
          <a:solidFill>
            <a:srgbClr val="FCE5CD"/>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Dance around to the sound of the timer.</a:t>
            </a:r>
            <a:endParaRPr b="1" sz="2400">
              <a:solidFill>
                <a:srgbClr val="783F04"/>
              </a:solidFill>
            </a:endParaRPr>
          </a:p>
        </p:txBody>
      </p:sp>
      <p:sp>
        <p:nvSpPr>
          <p:cNvPr id="519" name="Google Shape;519;p29"/>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9"/>
          <p:cNvSpPr/>
          <p:nvPr/>
        </p:nvSpPr>
        <p:spPr>
          <a:xfrm>
            <a:off x="0" y="4704825"/>
            <a:ext cx="9165900" cy="1536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24" name="Shape 524"/>
        <p:cNvGrpSpPr/>
        <p:nvPr/>
      </p:nvGrpSpPr>
      <p:grpSpPr>
        <a:xfrm>
          <a:off x="0" y="0"/>
          <a:ext cx="0" cy="0"/>
          <a:chOff x="0" y="0"/>
          <a:chExt cx="0" cy="0"/>
        </a:xfrm>
      </p:grpSpPr>
      <p:sp>
        <p:nvSpPr>
          <p:cNvPr id="525" name="Google Shape;525;p30"/>
          <p:cNvSpPr txBox="1"/>
          <p:nvPr/>
        </p:nvSpPr>
        <p:spPr>
          <a:xfrm>
            <a:off x="0" y="381000"/>
            <a:ext cx="9144000" cy="1783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3600">
                <a:solidFill>
                  <a:srgbClr val="783F04"/>
                </a:solidFill>
              </a:rPr>
              <a:t>What should you do when...</a:t>
            </a:r>
            <a:endParaRPr b="1" sz="3600">
              <a:solidFill>
                <a:srgbClr val="783F04"/>
              </a:solidFill>
            </a:endParaRPr>
          </a:p>
          <a:p>
            <a:pPr indent="0" lvl="0" marL="0" rtl="0" algn="ctr">
              <a:lnSpc>
                <a:spcPct val="115000"/>
              </a:lnSpc>
              <a:spcBef>
                <a:spcPts val="0"/>
              </a:spcBef>
              <a:spcAft>
                <a:spcPts val="0"/>
              </a:spcAft>
              <a:buNone/>
            </a:pPr>
            <a:r>
              <a:rPr lang="en" sz="2400">
                <a:solidFill>
                  <a:srgbClr val="783F04"/>
                </a:solidFill>
              </a:rPr>
              <a:t>The coach tells you to go?</a:t>
            </a:r>
            <a:endParaRPr b="1" sz="1800">
              <a:solidFill>
                <a:srgbClr val="783F04"/>
              </a:solidFill>
            </a:endParaRPr>
          </a:p>
        </p:txBody>
      </p:sp>
      <p:grpSp>
        <p:nvGrpSpPr>
          <p:cNvPr id="526" name="Google Shape;526;p30"/>
          <p:cNvGrpSpPr/>
          <p:nvPr/>
        </p:nvGrpSpPr>
        <p:grpSpPr>
          <a:xfrm flipH="1" rot="-5400000">
            <a:off x="7365311" y="3184508"/>
            <a:ext cx="866970" cy="2385630"/>
            <a:chOff x="-1435027" y="1362018"/>
            <a:chExt cx="944104" cy="2598443"/>
          </a:xfrm>
        </p:grpSpPr>
        <p:sp>
          <p:nvSpPr>
            <p:cNvPr id="527" name="Google Shape;527;p30"/>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0"/>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0"/>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0"/>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0"/>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0"/>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0"/>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0"/>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0"/>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0"/>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0"/>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0"/>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0"/>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0"/>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0"/>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0"/>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0"/>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0"/>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0"/>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0"/>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0"/>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0"/>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9" name="Google Shape;549;p30"/>
          <p:cNvSpPr txBox="1"/>
          <p:nvPr/>
        </p:nvSpPr>
        <p:spPr>
          <a:xfrm>
            <a:off x="497163" y="2079800"/>
            <a:ext cx="3942300" cy="2126100"/>
          </a:xfrm>
          <a:prstGeom prst="rect">
            <a:avLst/>
          </a:prstGeom>
          <a:solidFill>
            <a:srgbClr val="FCE5CD"/>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Spin around in circles</a:t>
            </a:r>
            <a:r>
              <a:rPr b="1" lang="en" sz="2400">
                <a:solidFill>
                  <a:srgbClr val="783F04"/>
                </a:solidFill>
              </a:rPr>
              <a:t>.</a:t>
            </a:r>
            <a:endParaRPr b="1" sz="2400">
              <a:solidFill>
                <a:srgbClr val="783F04"/>
              </a:solidFill>
            </a:endParaRPr>
          </a:p>
        </p:txBody>
      </p:sp>
      <p:sp>
        <p:nvSpPr>
          <p:cNvPr id="550" name="Google Shape;550;p30"/>
          <p:cNvSpPr txBox="1"/>
          <p:nvPr/>
        </p:nvSpPr>
        <p:spPr>
          <a:xfrm>
            <a:off x="4704538" y="2079800"/>
            <a:ext cx="3942300" cy="2126100"/>
          </a:xfrm>
          <a:prstGeom prst="rect">
            <a:avLst/>
          </a:prstGeom>
          <a:solidFill>
            <a:srgbClr val="FCE5CD"/>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Run REALLY fast.</a:t>
            </a:r>
            <a:endParaRPr b="1" sz="2400">
              <a:solidFill>
                <a:srgbClr val="783F04"/>
              </a:solidFill>
            </a:endParaRPr>
          </a:p>
        </p:txBody>
      </p:sp>
      <p:sp>
        <p:nvSpPr>
          <p:cNvPr id="551" name="Google Shape;551;p30"/>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0"/>
          <p:cNvSpPr/>
          <p:nvPr/>
        </p:nvSpPr>
        <p:spPr>
          <a:xfrm>
            <a:off x="0" y="4704825"/>
            <a:ext cx="9165900" cy="1536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56" name="Shape 556"/>
        <p:cNvGrpSpPr/>
        <p:nvPr/>
      </p:nvGrpSpPr>
      <p:grpSpPr>
        <a:xfrm>
          <a:off x="0" y="0"/>
          <a:ext cx="0" cy="0"/>
          <a:chOff x="0" y="0"/>
          <a:chExt cx="0" cy="0"/>
        </a:xfrm>
      </p:grpSpPr>
      <p:sp>
        <p:nvSpPr>
          <p:cNvPr id="557" name="Google Shape;557;p31"/>
          <p:cNvSpPr txBox="1"/>
          <p:nvPr/>
        </p:nvSpPr>
        <p:spPr>
          <a:xfrm>
            <a:off x="0" y="381000"/>
            <a:ext cx="9144000" cy="1783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3600">
                <a:solidFill>
                  <a:srgbClr val="783F04"/>
                </a:solidFill>
              </a:rPr>
              <a:t>What should you do when...</a:t>
            </a:r>
            <a:endParaRPr b="1" sz="3600">
              <a:solidFill>
                <a:srgbClr val="783F04"/>
              </a:solidFill>
            </a:endParaRPr>
          </a:p>
          <a:p>
            <a:pPr indent="0" lvl="0" marL="0" rtl="0" algn="ctr">
              <a:lnSpc>
                <a:spcPct val="115000"/>
              </a:lnSpc>
              <a:spcBef>
                <a:spcPts val="0"/>
              </a:spcBef>
              <a:spcAft>
                <a:spcPts val="0"/>
              </a:spcAft>
              <a:buNone/>
            </a:pPr>
            <a:r>
              <a:rPr lang="en" sz="2400">
                <a:solidFill>
                  <a:srgbClr val="783F04"/>
                </a:solidFill>
              </a:rPr>
              <a:t>The coach tells you to go?</a:t>
            </a:r>
            <a:endParaRPr b="1" sz="1800">
              <a:solidFill>
                <a:srgbClr val="783F04"/>
              </a:solidFill>
            </a:endParaRPr>
          </a:p>
        </p:txBody>
      </p:sp>
      <p:grpSp>
        <p:nvGrpSpPr>
          <p:cNvPr id="558" name="Google Shape;558;p31"/>
          <p:cNvGrpSpPr/>
          <p:nvPr/>
        </p:nvGrpSpPr>
        <p:grpSpPr>
          <a:xfrm flipH="1" rot="-5400000">
            <a:off x="7365311" y="3184508"/>
            <a:ext cx="866970" cy="2385630"/>
            <a:chOff x="-1435027" y="1362018"/>
            <a:chExt cx="944104" cy="2598443"/>
          </a:xfrm>
        </p:grpSpPr>
        <p:sp>
          <p:nvSpPr>
            <p:cNvPr id="559" name="Google Shape;559;p31"/>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1"/>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1"/>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1"/>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1"/>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1"/>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1"/>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1"/>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1"/>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1"/>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1"/>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1"/>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1"/>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1"/>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1"/>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1"/>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1"/>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1"/>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1"/>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1"/>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1"/>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1"/>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1" name="Google Shape;581;p31"/>
          <p:cNvSpPr txBox="1"/>
          <p:nvPr/>
        </p:nvSpPr>
        <p:spPr>
          <a:xfrm>
            <a:off x="497163" y="2079800"/>
            <a:ext cx="3942300" cy="2126100"/>
          </a:xfrm>
          <a:prstGeom prst="rect">
            <a:avLst/>
          </a:prstGeom>
          <a:solidFill>
            <a:srgbClr val="FCE5CD"/>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Spin around in circles.</a:t>
            </a:r>
            <a:endParaRPr b="1" sz="2400">
              <a:solidFill>
                <a:srgbClr val="783F04"/>
              </a:solidFill>
            </a:endParaRPr>
          </a:p>
        </p:txBody>
      </p:sp>
      <p:sp>
        <p:nvSpPr>
          <p:cNvPr id="582" name="Google Shape;582;p31"/>
          <p:cNvSpPr txBox="1"/>
          <p:nvPr/>
        </p:nvSpPr>
        <p:spPr>
          <a:xfrm>
            <a:off x="4704538" y="2079800"/>
            <a:ext cx="3942300" cy="2126100"/>
          </a:xfrm>
          <a:prstGeom prst="rect">
            <a:avLst/>
          </a:prstGeom>
          <a:solidFill>
            <a:srgbClr val="FCE5CD"/>
          </a:solidFill>
          <a:ln cap="flat" cmpd="sng" w="76200">
            <a:solidFill>
              <a:srgbClr val="6DCB1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Run REALLY fast.</a:t>
            </a:r>
            <a:endParaRPr b="1" sz="2400">
              <a:solidFill>
                <a:srgbClr val="783F04"/>
              </a:solidFill>
            </a:endParaRPr>
          </a:p>
        </p:txBody>
      </p:sp>
      <p:sp>
        <p:nvSpPr>
          <p:cNvPr id="583" name="Google Shape;583;p31"/>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1"/>
          <p:cNvSpPr/>
          <p:nvPr/>
        </p:nvSpPr>
        <p:spPr>
          <a:xfrm>
            <a:off x="0" y="4704825"/>
            <a:ext cx="9165900" cy="1536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88" name="Shape 588"/>
        <p:cNvGrpSpPr/>
        <p:nvPr/>
      </p:nvGrpSpPr>
      <p:grpSpPr>
        <a:xfrm>
          <a:off x="0" y="0"/>
          <a:ext cx="0" cy="0"/>
          <a:chOff x="0" y="0"/>
          <a:chExt cx="0" cy="0"/>
        </a:xfrm>
      </p:grpSpPr>
      <p:sp>
        <p:nvSpPr>
          <p:cNvPr id="589" name="Google Shape;589;p32"/>
          <p:cNvSpPr txBox="1"/>
          <p:nvPr/>
        </p:nvSpPr>
        <p:spPr>
          <a:xfrm>
            <a:off x="0" y="381000"/>
            <a:ext cx="9144000" cy="1783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3600">
                <a:solidFill>
                  <a:srgbClr val="783F04"/>
                </a:solidFill>
              </a:rPr>
              <a:t>What should you do when...</a:t>
            </a:r>
            <a:endParaRPr b="1" sz="3600">
              <a:solidFill>
                <a:srgbClr val="783F04"/>
              </a:solidFill>
            </a:endParaRPr>
          </a:p>
          <a:p>
            <a:pPr indent="0" lvl="0" marL="0" rtl="0" algn="ctr">
              <a:lnSpc>
                <a:spcPct val="115000"/>
              </a:lnSpc>
              <a:spcBef>
                <a:spcPts val="0"/>
              </a:spcBef>
              <a:spcAft>
                <a:spcPts val="0"/>
              </a:spcAft>
              <a:buNone/>
            </a:pPr>
            <a:r>
              <a:rPr lang="en" sz="2400">
                <a:solidFill>
                  <a:srgbClr val="783F04"/>
                </a:solidFill>
              </a:rPr>
              <a:t>The recess bell rings?</a:t>
            </a:r>
            <a:endParaRPr b="1" sz="1800">
              <a:solidFill>
                <a:srgbClr val="783F04"/>
              </a:solidFill>
            </a:endParaRPr>
          </a:p>
        </p:txBody>
      </p:sp>
      <p:grpSp>
        <p:nvGrpSpPr>
          <p:cNvPr id="590" name="Google Shape;590;p32"/>
          <p:cNvGrpSpPr/>
          <p:nvPr/>
        </p:nvGrpSpPr>
        <p:grpSpPr>
          <a:xfrm flipH="1" rot="-5400000">
            <a:off x="7365311" y="3184508"/>
            <a:ext cx="866970" cy="2385630"/>
            <a:chOff x="-1435027" y="1362018"/>
            <a:chExt cx="944104" cy="2598443"/>
          </a:xfrm>
        </p:grpSpPr>
        <p:sp>
          <p:nvSpPr>
            <p:cNvPr id="591" name="Google Shape;591;p32"/>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2"/>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2"/>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2"/>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2"/>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2"/>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2"/>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2"/>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2"/>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2"/>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2"/>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2"/>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2"/>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2"/>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2"/>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2"/>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2"/>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2"/>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2"/>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2"/>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2"/>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2"/>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3" name="Google Shape;613;p32"/>
          <p:cNvSpPr txBox="1"/>
          <p:nvPr/>
        </p:nvSpPr>
        <p:spPr>
          <a:xfrm>
            <a:off x="497163" y="2079800"/>
            <a:ext cx="3942300" cy="2126100"/>
          </a:xfrm>
          <a:prstGeom prst="rect">
            <a:avLst/>
          </a:prstGeom>
          <a:solidFill>
            <a:srgbClr val="FCE5CD"/>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Run away</a:t>
            </a:r>
            <a:r>
              <a:rPr b="1" lang="en" sz="2400">
                <a:solidFill>
                  <a:srgbClr val="783F04"/>
                </a:solidFill>
              </a:rPr>
              <a:t>.</a:t>
            </a:r>
            <a:endParaRPr b="1" sz="2400">
              <a:solidFill>
                <a:srgbClr val="783F04"/>
              </a:solidFill>
            </a:endParaRPr>
          </a:p>
        </p:txBody>
      </p:sp>
      <p:sp>
        <p:nvSpPr>
          <p:cNvPr id="614" name="Google Shape;614;p32"/>
          <p:cNvSpPr txBox="1"/>
          <p:nvPr/>
        </p:nvSpPr>
        <p:spPr>
          <a:xfrm>
            <a:off x="4704538" y="2079800"/>
            <a:ext cx="3942300" cy="2126100"/>
          </a:xfrm>
          <a:prstGeom prst="rect">
            <a:avLst/>
          </a:prstGeom>
          <a:solidFill>
            <a:srgbClr val="FCE5CD"/>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Return to the school</a:t>
            </a:r>
            <a:r>
              <a:rPr b="1" lang="en" sz="2400">
                <a:solidFill>
                  <a:srgbClr val="783F04"/>
                </a:solidFill>
              </a:rPr>
              <a:t>.</a:t>
            </a:r>
            <a:endParaRPr b="1" sz="2400">
              <a:solidFill>
                <a:srgbClr val="783F04"/>
              </a:solidFill>
            </a:endParaRPr>
          </a:p>
        </p:txBody>
      </p:sp>
      <p:sp>
        <p:nvSpPr>
          <p:cNvPr id="615" name="Google Shape;615;p32"/>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2"/>
          <p:cNvSpPr/>
          <p:nvPr/>
        </p:nvSpPr>
        <p:spPr>
          <a:xfrm>
            <a:off x="0" y="4704825"/>
            <a:ext cx="9165900" cy="1536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620" name="Shape 620"/>
        <p:cNvGrpSpPr/>
        <p:nvPr/>
      </p:nvGrpSpPr>
      <p:grpSpPr>
        <a:xfrm>
          <a:off x="0" y="0"/>
          <a:ext cx="0" cy="0"/>
          <a:chOff x="0" y="0"/>
          <a:chExt cx="0" cy="0"/>
        </a:xfrm>
      </p:grpSpPr>
      <p:sp>
        <p:nvSpPr>
          <p:cNvPr id="621" name="Google Shape;621;p33"/>
          <p:cNvSpPr txBox="1"/>
          <p:nvPr/>
        </p:nvSpPr>
        <p:spPr>
          <a:xfrm>
            <a:off x="0" y="381000"/>
            <a:ext cx="9144000" cy="1783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3600">
                <a:solidFill>
                  <a:srgbClr val="783F04"/>
                </a:solidFill>
              </a:rPr>
              <a:t>What should you do when...</a:t>
            </a:r>
            <a:endParaRPr b="1" sz="3600">
              <a:solidFill>
                <a:srgbClr val="783F04"/>
              </a:solidFill>
            </a:endParaRPr>
          </a:p>
          <a:p>
            <a:pPr indent="0" lvl="0" marL="0" rtl="0" algn="ctr">
              <a:lnSpc>
                <a:spcPct val="115000"/>
              </a:lnSpc>
              <a:spcBef>
                <a:spcPts val="0"/>
              </a:spcBef>
              <a:spcAft>
                <a:spcPts val="0"/>
              </a:spcAft>
              <a:buNone/>
            </a:pPr>
            <a:r>
              <a:rPr lang="en" sz="2400">
                <a:solidFill>
                  <a:srgbClr val="783F04"/>
                </a:solidFill>
              </a:rPr>
              <a:t>The recess bell rings?</a:t>
            </a:r>
            <a:endParaRPr b="1" sz="1800">
              <a:solidFill>
                <a:srgbClr val="783F04"/>
              </a:solidFill>
            </a:endParaRPr>
          </a:p>
        </p:txBody>
      </p:sp>
      <p:grpSp>
        <p:nvGrpSpPr>
          <p:cNvPr id="622" name="Google Shape;622;p33"/>
          <p:cNvGrpSpPr/>
          <p:nvPr/>
        </p:nvGrpSpPr>
        <p:grpSpPr>
          <a:xfrm flipH="1" rot="-5400000">
            <a:off x="7365311" y="3184508"/>
            <a:ext cx="866970" cy="2385630"/>
            <a:chOff x="-1435027" y="1362018"/>
            <a:chExt cx="944104" cy="2598443"/>
          </a:xfrm>
        </p:grpSpPr>
        <p:sp>
          <p:nvSpPr>
            <p:cNvPr id="623" name="Google Shape;623;p33"/>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3"/>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3"/>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3"/>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3"/>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3"/>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3"/>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3"/>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3"/>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3"/>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3"/>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3"/>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3"/>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3"/>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3"/>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3"/>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3"/>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3"/>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3"/>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3"/>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3"/>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3"/>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5" name="Google Shape;645;p33"/>
          <p:cNvSpPr txBox="1"/>
          <p:nvPr/>
        </p:nvSpPr>
        <p:spPr>
          <a:xfrm>
            <a:off x="497163" y="2079800"/>
            <a:ext cx="3942300" cy="2126100"/>
          </a:xfrm>
          <a:prstGeom prst="rect">
            <a:avLst/>
          </a:prstGeom>
          <a:solidFill>
            <a:srgbClr val="FCE5CD"/>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Run away.</a:t>
            </a:r>
            <a:endParaRPr b="1" sz="2400">
              <a:solidFill>
                <a:srgbClr val="783F04"/>
              </a:solidFill>
            </a:endParaRPr>
          </a:p>
        </p:txBody>
      </p:sp>
      <p:sp>
        <p:nvSpPr>
          <p:cNvPr id="646" name="Google Shape;646;p33"/>
          <p:cNvSpPr txBox="1"/>
          <p:nvPr/>
        </p:nvSpPr>
        <p:spPr>
          <a:xfrm>
            <a:off x="4704538" y="2079800"/>
            <a:ext cx="3942300" cy="2126100"/>
          </a:xfrm>
          <a:prstGeom prst="rect">
            <a:avLst/>
          </a:prstGeom>
          <a:solidFill>
            <a:srgbClr val="FCE5CD"/>
          </a:solidFill>
          <a:ln cap="flat" cmpd="sng" w="76200">
            <a:solidFill>
              <a:srgbClr val="6DCB1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Return to the school.</a:t>
            </a:r>
            <a:endParaRPr b="1" sz="2400">
              <a:solidFill>
                <a:srgbClr val="783F04"/>
              </a:solidFill>
            </a:endParaRPr>
          </a:p>
        </p:txBody>
      </p:sp>
      <p:sp>
        <p:nvSpPr>
          <p:cNvPr id="647" name="Google Shape;647;p33"/>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3"/>
          <p:cNvSpPr/>
          <p:nvPr/>
        </p:nvSpPr>
        <p:spPr>
          <a:xfrm>
            <a:off x="0" y="4704825"/>
            <a:ext cx="9165900" cy="1536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3F04"/>
        </a:solidFill>
      </p:bgPr>
    </p:bg>
    <p:spTree>
      <p:nvGrpSpPr>
        <p:cNvPr id="652" name="Shape 652"/>
        <p:cNvGrpSpPr/>
        <p:nvPr/>
      </p:nvGrpSpPr>
      <p:grpSpPr>
        <a:xfrm>
          <a:off x="0" y="0"/>
          <a:ext cx="0" cy="0"/>
          <a:chOff x="0" y="0"/>
          <a:chExt cx="0" cy="0"/>
        </a:xfrm>
      </p:grpSpPr>
      <p:sp>
        <p:nvSpPr>
          <p:cNvPr id="653" name="Google Shape;653;p34"/>
          <p:cNvSpPr txBox="1"/>
          <p:nvPr/>
        </p:nvSpPr>
        <p:spPr>
          <a:xfrm>
            <a:off x="469100" y="713225"/>
            <a:ext cx="8232300" cy="999300"/>
          </a:xfrm>
          <a:prstGeom prst="rect">
            <a:avLst/>
          </a:prstGeom>
          <a:noFill/>
          <a:ln>
            <a:noFill/>
          </a:ln>
        </p:spPr>
        <p:txBody>
          <a:bodyPr anchorCtr="0" anchor="t" bIns="91425" lIns="91425" spcFirstLastPara="1" rIns="91425" wrap="square" tIns="91425">
            <a:noAutofit/>
          </a:bodyPr>
          <a:lstStyle/>
          <a:p>
            <a:pPr indent="0" lvl="0" marL="1371600" rtl="0" algn="l">
              <a:spcBef>
                <a:spcPts val="0"/>
              </a:spcBef>
              <a:spcAft>
                <a:spcPts val="0"/>
              </a:spcAft>
              <a:buNone/>
            </a:pPr>
            <a:r>
              <a:rPr b="1" lang="en" sz="3600">
                <a:solidFill>
                  <a:srgbClr val="FCE5CD"/>
                </a:solidFill>
              </a:rPr>
              <a:t>What happens when an event causes an action?</a:t>
            </a:r>
            <a:endParaRPr b="1" sz="3600">
              <a:solidFill>
                <a:srgbClr val="FCE5CD"/>
              </a:solidFill>
            </a:endParaRPr>
          </a:p>
          <a:p>
            <a:pPr indent="-342900" lvl="0" marL="457200" rtl="0" algn="l">
              <a:lnSpc>
                <a:spcPct val="115000"/>
              </a:lnSpc>
              <a:spcBef>
                <a:spcPts val="400"/>
              </a:spcBef>
              <a:spcAft>
                <a:spcPts val="0"/>
              </a:spcAft>
              <a:buClr>
                <a:srgbClr val="FFFFFF"/>
              </a:buClr>
              <a:buSzPts val="1800"/>
              <a:buChar char="●"/>
            </a:pPr>
            <a:r>
              <a:rPr lang="en" sz="1800">
                <a:solidFill>
                  <a:srgbClr val="FFFFFF"/>
                </a:solidFill>
              </a:rPr>
              <a:t>These last two questions show that an event may cause an action to happen, this also happens with coding.</a:t>
            </a:r>
            <a:endParaRPr sz="1800">
              <a:solidFill>
                <a:srgbClr val="FFFFFF"/>
              </a:solidFill>
            </a:endParaRPr>
          </a:p>
          <a:p>
            <a:pPr indent="-342900" lvl="1" marL="914400" rtl="0" algn="l">
              <a:lnSpc>
                <a:spcPct val="115000"/>
              </a:lnSpc>
              <a:spcBef>
                <a:spcPts val="0"/>
              </a:spcBef>
              <a:spcAft>
                <a:spcPts val="0"/>
              </a:spcAft>
              <a:buClr>
                <a:srgbClr val="FFFFFF"/>
              </a:buClr>
              <a:buSzPts val="1800"/>
              <a:buChar char="○"/>
            </a:pPr>
            <a:r>
              <a:rPr lang="en" sz="1800">
                <a:solidFill>
                  <a:srgbClr val="FFFFFF"/>
                </a:solidFill>
              </a:rPr>
              <a:t>Event example: clicking “play” on a video</a:t>
            </a:r>
            <a:endParaRPr sz="1800">
              <a:solidFill>
                <a:srgbClr val="FFFFFF"/>
              </a:solidFill>
            </a:endParaRPr>
          </a:p>
          <a:p>
            <a:pPr indent="-342900" lvl="0" marL="457200" rtl="0" algn="l">
              <a:lnSpc>
                <a:spcPct val="115000"/>
              </a:lnSpc>
              <a:spcBef>
                <a:spcPts val="0"/>
              </a:spcBef>
              <a:spcAft>
                <a:spcPts val="0"/>
              </a:spcAft>
              <a:buClr>
                <a:srgbClr val="FFFFFF"/>
              </a:buClr>
              <a:buSzPts val="1800"/>
              <a:buChar char="●"/>
            </a:pPr>
            <a:r>
              <a:rPr lang="en" sz="1800">
                <a:solidFill>
                  <a:srgbClr val="FFFFFF"/>
                </a:solidFill>
              </a:rPr>
              <a:t>Now, we are going to play a game like “Red light, green light,” but instead of saying “red light, yellow light, or green light” we’re going to use a different set of commands and it’ll be girl led!</a:t>
            </a:r>
            <a:endParaRPr sz="1800">
              <a:solidFill>
                <a:srgbClr val="FFFFFF"/>
              </a:solidFill>
            </a:endParaRPr>
          </a:p>
          <a:p>
            <a:pPr indent="-342900" lvl="0" marL="457200" rtl="0" algn="l">
              <a:lnSpc>
                <a:spcPct val="115000"/>
              </a:lnSpc>
              <a:spcBef>
                <a:spcPts val="0"/>
              </a:spcBef>
              <a:spcAft>
                <a:spcPts val="0"/>
              </a:spcAft>
              <a:buClr>
                <a:srgbClr val="FFFFFF"/>
              </a:buClr>
              <a:buSzPts val="1800"/>
              <a:buChar char="●"/>
            </a:pPr>
            <a:r>
              <a:rPr lang="en" sz="1800">
                <a:solidFill>
                  <a:srgbClr val="FFFFFF"/>
                </a:solidFill>
              </a:rPr>
              <a:t>On the next slide, there is a command list, which is a list of events and the action the event causes</a:t>
            </a:r>
            <a:endParaRPr sz="1800">
              <a:solidFill>
                <a:srgbClr val="FFFFFF"/>
              </a:solidFill>
            </a:endParaRPr>
          </a:p>
        </p:txBody>
      </p:sp>
      <p:pic>
        <p:nvPicPr>
          <p:cNvPr id="654" name="Google Shape;654;p34"/>
          <p:cNvPicPr preferRelativeResize="0"/>
          <p:nvPr/>
        </p:nvPicPr>
        <p:blipFill rotWithShape="1">
          <a:blip r:embed="rId3">
            <a:alphaModFix/>
          </a:blip>
          <a:srcRect b="3104" l="0" r="0" t="3095"/>
          <a:stretch/>
        </p:blipFill>
        <p:spPr>
          <a:xfrm flipH="1">
            <a:off x="599500" y="826475"/>
            <a:ext cx="1027115" cy="9629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3F04"/>
        </a:solidFill>
      </p:bgPr>
    </p:bg>
    <p:spTree>
      <p:nvGrpSpPr>
        <p:cNvPr id="658" name="Shape 658"/>
        <p:cNvGrpSpPr/>
        <p:nvPr/>
      </p:nvGrpSpPr>
      <p:grpSpPr>
        <a:xfrm>
          <a:off x="0" y="0"/>
          <a:ext cx="0" cy="0"/>
          <a:chOff x="0" y="0"/>
          <a:chExt cx="0" cy="0"/>
        </a:xfrm>
      </p:grpSpPr>
      <p:sp>
        <p:nvSpPr>
          <p:cNvPr id="659" name="Google Shape;659;p35"/>
          <p:cNvSpPr/>
          <p:nvPr/>
        </p:nvSpPr>
        <p:spPr>
          <a:xfrm rot="10800000">
            <a:off x="3153926" y="-7806"/>
            <a:ext cx="5990074" cy="5159131"/>
          </a:xfrm>
          <a:custGeom>
            <a:rect b="b" l="l" r="r" t="t"/>
            <a:pathLst>
              <a:path extrusionOk="0" h="205359" w="239268">
                <a:moveTo>
                  <a:pt x="0" y="0"/>
                </a:moveTo>
                <a:lnTo>
                  <a:pt x="0" y="205359"/>
                </a:lnTo>
                <a:lnTo>
                  <a:pt x="239268" y="205359"/>
                </a:lnTo>
                <a:lnTo>
                  <a:pt x="103632" y="0"/>
                </a:lnTo>
                <a:close/>
              </a:path>
            </a:pathLst>
          </a:custGeom>
          <a:solidFill>
            <a:srgbClr val="FCE5CD"/>
          </a:solidFill>
          <a:ln>
            <a:noFill/>
          </a:ln>
        </p:spPr>
      </p:sp>
      <p:grpSp>
        <p:nvGrpSpPr>
          <p:cNvPr id="660" name="Google Shape;660;p35"/>
          <p:cNvGrpSpPr/>
          <p:nvPr/>
        </p:nvGrpSpPr>
        <p:grpSpPr>
          <a:xfrm rot="10800000">
            <a:off x="388770" y="-15715"/>
            <a:ext cx="839145" cy="1510854"/>
            <a:chOff x="-1449485" y="3330463"/>
            <a:chExt cx="839145" cy="1510854"/>
          </a:xfrm>
        </p:grpSpPr>
        <p:sp>
          <p:nvSpPr>
            <p:cNvPr id="661" name="Google Shape;661;p35"/>
            <p:cNvSpPr/>
            <p:nvPr/>
          </p:nvSpPr>
          <p:spPr>
            <a:xfrm>
              <a:off x="-1132920" y="3598363"/>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5"/>
            <p:cNvSpPr/>
            <p:nvPr/>
          </p:nvSpPr>
          <p:spPr>
            <a:xfrm>
              <a:off x="-1132920" y="3864102"/>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5"/>
            <p:cNvSpPr/>
            <p:nvPr/>
          </p:nvSpPr>
          <p:spPr>
            <a:xfrm>
              <a:off x="-1132920" y="4129840"/>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5"/>
            <p:cNvSpPr/>
            <p:nvPr/>
          </p:nvSpPr>
          <p:spPr>
            <a:xfrm>
              <a:off x="-1132920" y="43955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5"/>
            <p:cNvSpPr/>
            <p:nvPr/>
          </p:nvSpPr>
          <p:spPr>
            <a:xfrm>
              <a:off x="-1132920" y="46613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5"/>
            <p:cNvSpPr/>
            <p:nvPr/>
          </p:nvSpPr>
          <p:spPr>
            <a:xfrm>
              <a:off x="-1449485" y="3863627"/>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5"/>
            <p:cNvSpPr/>
            <p:nvPr/>
          </p:nvSpPr>
          <p:spPr>
            <a:xfrm>
              <a:off x="-1449485" y="4129365"/>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5"/>
            <p:cNvSpPr/>
            <p:nvPr/>
          </p:nvSpPr>
          <p:spPr>
            <a:xfrm>
              <a:off x="-1449485" y="439510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5"/>
            <p:cNvSpPr/>
            <p:nvPr/>
          </p:nvSpPr>
          <p:spPr>
            <a:xfrm>
              <a:off x="-1449485" y="4660842"/>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5"/>
            <p:cNvSpPr/>
            <p:nvPr/>
          </p:nvSpPr>
          <p:spPr>
            <a:xfrm>
              <a:off x="-818240" y="3330463"/>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5"/>
            <p:cNvSpPr/>
            <p:nvPr/>
          </p:nvSpPr>
          <p:spPr>
            <a:xfrm>
              <a:off x="-818240" y="3596201"/>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5"/>
            <p:cNvSpPr/>
            <p:nvPr/>
          </p:nvSpPr>
          <p:spPr>
            <a:xfrm>
              <a:off x="-818240" y="3861939"/>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5"/>
            <p:cNvSpPr/>
            <p:nvPr/>
          </p:nvSpPr>
          <p:spPr>
            <a:xfrm>
              <a:off x="-818240" y="41276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5"/>
            <p:cNvSpPr/>
            <p:nvPr/>
          </p:nvSpPr>
          <p:spPr>
            <a:xfrm>
              <a:off x="-818240" y="43934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5"/>
            <p:cNvSpPr/>
            <p:nvPr/>
          </p:nvSpPr>
          <p:spPr>
            <a:xfrm>
              <a:off x="-818240" y="465915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6" name="Google Shape;676;p35"/>
          <p:cNvSpPr txBox="1"/>
          <p:nvPr>
            <p:ph idx="4294967295" type="title"/>
          </p:nvPr>
        </p:nvSpPr>
        <p:spPr>
          <a:xfrm>
            <a:off x="5019825" y="1511850"/>
            <a:ext cx="3834900" cy="134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100">
                <a:solidFill>
                  <a:srgbClr val="783F04"/>
                </a:solidFill>
                <a:latin typeface="Arial"/>
                <a:ea typeface="Arial"/>
                <a:cs typeface="Arial"/>
                <a:sym typeface="Arial"/>
              </a:rPr>
              <a:t>Let’s Play!</a:t>
            </a:r>
            <a:endParaRPr sz="5100">
              <a:solidFill>
                <a:srgbClr val="783F04"/>
              </a:solidFill>
              <a:latin typeface="Arial"/>
              <a:ea typeface="Arial"/>
              <a:cs typeface="Arial"/>
              <a:sym typeface="Arial"/>
            </a:endParaRPr>
          </a:p>
        </p:txBody>
      </p:sp>
      <p:pic>
        <p:nvPicPr>
          <p:cNvPr id="677" name="Google Shape;677;p35"/>
          <p:cNvPicPr preferRelativeResize="0"/>
          <p:nvPr/>
        </p:nvPicPr>
        <p:blipFill rotWithShape="1">
          <a:blip r:embed="rId3">
            <a:alphaModFix/>
          </a:blip>
          <a:srcRect b="19227" l="10639" r="9302" t="12029"/>
          <a:stretch/>
        </p:blipFill>
        <p:spPr>
          <a:xfrm>
            <a:off x="0" y="259324"/>
            <a:ext cx="6319219" cy="4624849"/>
          </a:xfrm>
          <a:prstGeom prst="rect">
            <a:avLst/>
          </a:prstGeom>
          <a:noFill/>
          <a:ln>
            <a:noFill/>
          </a:ln>
        </p:spPr>
      </p:pic>
      <p:grpSp>
        <p:nvGrpSpPr>
          <p:cNvPr id="678" name="Google Shape;678;p35"/>
          <p:cNvGrpSpPr/>
          <p:nvPr/>
        </p:nvGrpSpPr>
        <p:grpSpPr>
          <a:xfrm>
            <a:off x="7939370" y="3640460"/>
            <a:ext cx="839145" cy="1510854"/>
            <a:chOff x="-1449485" y="3330463"/>
            <a:chExt cx="839145" cy="1510854"/>
          </a:xfrm>
        </p:grpSpPr>
        <p:sp>
          <p:nvSpPr>
            <p:cNvPr id="679" name="Google Shape;679;p35"/>
            <p:cNvSpPr/>
            <p:nvPr/>
          </p:nvSpPr>
          <p:spPr>
            <a:xfrm>
              <a:off x="-1132920" y="3598363"/>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5"/>
            <p:cNvSpPr/>
            <p:nvPr/>
          </p:nvSpPr>
          <p:spPr>
            <a:xfrm>
              <a:off x="-1132920" y="3864102"/>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5"/>
            <p:cNvSpPr/>
            <p:nvPr/>
          </p:nvSpPr>
          <p:spPr>
            <a:xfrm>
              <a:off x="-1132920" y="4129840"/>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5"/>
            <p:cNvSpPr/>
            <p:nvPr/>
          </p:nvSpPr>
          <p:spPr>
            <a:xfrm>
              <a:off x="-1132920" y="43955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5"/>
            <p:cNvSpPr/>
            <p:nvPr/>
          </p:nvSpPr>
          <p:spPr>
            <a:xfrm>
              <a:off x="-1132920" y="46613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5"/>
            <p:cNvSpPr/>
            <p:nvPr/>
          </p:nvSpPr>
          <p:spPr>
            <a:xfrm>
              <a:off x="-1449485" y="3863627"/>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5"/>
            <p:cNvSpPr/>
            <p:nvPr/>
          </p:nvSpPr>
          <p:spPr>
            <a:xfrm>
              <a:off x="-1449485" y="4129365"/>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5"/>
            <p:cNvSpPr/>
            <p:nvPr/>
          </p:nvSpPr>
          <p:spPr>
            <a:xfrm>
              <a:off x="-1449485" y="439510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5"/>
            <p:cNvSpPr/>
            <p:nvPr/>
          </p:nvSpPr>
          <p:spPr>
            <a:xfrm>
              <a:off x="-1449485" y="4660842"/>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5"/>
            <p:cNvSpPr/>
            <p:nvPr/>
          </p:nvSpPr>
          <p:spPr>
            <a:xfrm>
              <a:off x="-818240" y="3330463"/>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5"/>
            <p:cNvSpPr/>
            <p:nvPr/>
          </p:nvSpPr>
          <p:spPr>
            <a:xfrm>
              <a:off x="-818240" y="3596201"/>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5"/>
            <p:cNvSpPr/>
            <p:nvPr/>
          </p:nvSpPr>
          <p:spPr>
            <a:xfrm>
              <a:off x="-818240" y="3861939"/>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5"/>
            <p:cNvSpPr/>
            <p:nvPr/>
          </p:nvSpPr>
          <p:spPr>
            <a:xfrm>
              <a:off x="-818240" y="41276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5"/>
            <p:cNvSpPr/>
            <p:nvPr/>
          </p:nvSpPr>
          <p:spPr>
            <a:xfrm>
              <a:off x="-818240" y="43934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5"/>
            <p:cNvSpPr/>
            <p:nvPr/>
          </p:nvSpPr>
          <p:spPr>
            <a:xfrm>
              <a:off x="-818240" y="465915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697" name="Shape 697"/>
        <p:cNvGrpSpPr/>
        <p:nvPr/>
      </p:nvGrpSpPr>
      <p:grpSpPr>
        <a:xfrm>
          <a:off x="0" y="0"/>
          <a:ext cx="0" cy="0"/>
          <a:chOff x="0" y="0"/>
          <a:chExt cx="0" cy="0"/>
        </a:xfrm>
      </p:grpSpPr>
      <p:sp>
        <p:nvSpPr>
          <p:cNvPr id="698" name="Google Shape;698;p36"/>
          <p:cNvSpPr/>
          <p:nvPr/>
        </p:nvSpPr>
        <p:spPr>
          <a:xfrm rot="-2850">
            <a:off x="562275" y="395181"/>
            <a:ext cx="2532901" cy="1485001"/>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699" name="Google Shape;699;p36"/>
          <p:cNvPicPr preferRelativeResize="0"/>
          <p:nvPr/>
        </p:nvPicPr>
        <p:blipFill>
          <a:blip r:embed="rId3">
            <a:alphaModFix/>
          </a:blip>
          <a:stretch>
            <a:fillRect/>
          </a:stretch>
        </p:blipFill>
        <p:spPr>
          <a:xfrm>
            <a:off x="651689" y="475478"/>
            <a:ext cx="2354426" cy="1324371"/>
          </a:xfrm>
          <a:prstGeom prst="rect">
            <a:avLst/>
          </a:prstGeom>
          <a:noFill/>
          <a:ln>
            <a:noFill/>
          </a:ln>
        </p:spPr>
      </p:pic>
      <p:sp>
        <p:nvSpPr>
          <p:cNvPr id="700" name="Google Shape;700;p36"/>
          <p:cNvSpPr/>
          <p:nvPr/>
        </p:nvSpPr>
        <p:spPr>
          <a:xfrm rot="-2646">
            <a:off x="3413550" y="395164"/>
            <a:ext cx="2338801" cy="1485001"/>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701" name="Google Shape;701;p36"/>
          <p:cNvPicPr preferRelativeResize="0"/>
          <p:nvPr/>
        </p:nvPicPr>
        <p:blipFill rotWithShape="1">
          <a:blip r:embed="rId4">
            <a:alphaModFix/>
          </a:blip>
          <a:srcRect b="0" l="0" r="0" t="39529"/>
          <a:stretch/>
        </p:blipFill>
        <p:spPr>
          <a:xfrm>
            <a:off x="3487863" y="475300"/>
            <a:ext cx="2190165" cy="1324375"/>
          </a:xfrm>
          <a:prstGeom prst="rect">
            <a:avLst/>
          </a:prstGeom>
          <a:noFill/>
          <a:ln>
            <a:noFill/>
          </a:ln>
        </p:spPr>
      </p:pic>
      <p:sp>
        <p:nvSpPr>
          <p:cNvPr id="702" name="Google Shape;702;p36"/>
          <p:cNvSpPr/>
          <p:nvPr/>
        </p:nvSpPr>
        <p:spPr>
          <a:xfrm rot="-2850">
            <a:off x="6070725" y="395181"/>
            <a:ext cx="2532901" cy="1485001"/>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703" name="Google Shape;703;p36"/>
          <p:cNvPicPr preferRelativeResize="0"/>
          <p:nvPr/>
        </p:nvPicPr>
        <p:blipFill rotWithShape="1">
          <a:blip r:embed="rId5">
            <a:alphaModFix/>
          </a:blip>
          <a:srcRect b="0" l="0" r="0" t="23599"/>
          <a:stretch/>
        </p:blipFill>
        <p:spPr>
          <a:xfrm>
            <a:off x="6159775" y="475300"/>
            <a:ext cx="2315272" cy="1324375"/>
          </a:xfrm>
          <a:prstGeom prst="rect">
            <a:avLst/>
          </a:prstGeom>
          <a:noFill/>
          <a:ln>
            <a:noFill/>
          </a:ln>
        </p:spPr>
      </p:pic>
      <p:sp>
        <p:nvSpPr>
          <p:cNvPr id="704" name="Google Shape;704;p36"/>
          <p:cNvSpPr/>
          <p:nvPr/>
        </p:nvSpPr>
        <p:spPr>
          <a:xfrm rot="-2850">
            <a:off x="562275" y="3059481"/>
            <a:ext cx="2532901" cy="1485001"/>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705" name="Google Shape;705;p36"/>
          <p:cNvSpPr/>
          <p:nvPr/>
        </p:nvSpPr>
        <p:spPr>
          <a:xfrm rot="-2646">
            <a:off x="3413550" y="3059464"/>
            <a:ext cx="2338801" cy="1485001"/>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706" name="Google Shape;706;p36"/>
          <p:cNvSpPr/>
          <p:nvPr/>
        </p:nvSpPr>
        <p:spPr>
          <a:xfrm rot="-2850">
            <a:off x="6070725" y="3059481"/>
            <a:ext cx="2532901" cy="1485001"/>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707" name="Google Shape;707;p36"/>
          <p:cNvPicPr preferRelativeResize="0"/>
          <p:nvPr/>
        </p:nvPicPr>
        <p:blipFill rotWithShape="1">
          <a:blip r:embed="rId6">
            <a:alphaModFix/>
          </a:blip>
          <a:srcRect b="21191" l="0" r="0" t="0"/>
          <a:stretch/>
        </p:blipFill>
        <p:spPr>
          <a:xfrm>
            <a:off x="659437" y="3139787"/>
            <a:ext cx="2338575" cy="1324375"/>
          </a:xfrm>
          <a:prstGeom prst="rect">
            <a:avLst/>
          </a:prstGeom>
          <a:noFill/>
          <a:ln>
            <a:noFill/>
          </a:ln>
        </p:spPr>
      </p:pic>
      <p:cxnSp>
        <p:nvCxnSpPr>
          <p:cNvPr id="708" name="Google Shape;708;p36"/>
          <p:cNvCxnSpPr/>
          <p:nvPr/>
        </p:nvCxnSpPr>
        <p:spPr>
          <a:xfrm flipH="1">
            <a:off x="1822575" y="2325950"/>
            <a:ext cx="12600" cy="561900"/>
          </a:xfrm>
          <a:prstGeom prst="straightConnector1">
            <a:avLst/>
          </a:prstGeom>
          <a:noFill/>
          <a:ln cap="flat" cmpd="sng" w="28575">
            <a:solidFill>
              <a:srgbClr val="783F04"/>
            </a:solidFill>
            <a:prstDash val="solid"/>
            <a:round/>
            <a:headEnd len="med" w="med" type="none"/>
            <a:tailEnd len="med" w="med" type="triangle"/>
          </a:ln>
        </p:spPr>
      </p:cxnSp>
      <p:cxnSp>
        <p:nvCxnSpPr>
          <p:cNvPr id="709" name="Google Shape;709;p36"/>
          <p:cNvCxnSpPr/>
          <p:nvPr/>
        </p:nvCxnSpPr>
        <p:spPr>
          <a:xfrm flipH="1">
            <a:off x="4565700" y="2300575"/>
            <a:ext cx="12600" cy="561900"/>
          </a:xfrm>
          <a:prstGeom prst="straightConnector1">
            <a:avLst/>
          </a:prstGeom>
          <a:noFill/>
          <a:ln cap="flat" cmpd="sng" w="28575">
            <a:solidFill>
              <a:srgbClr val="783F04"/>
            </a:solidFill>
            <a:prstDash val="solid"/>
            <a:round/>
            <a:headEnd len="med" w="med" type="none"/>
            <a:tailEnd len="med" w="med" type="triangle"/>
          </a:ln>
        </p:spPr>
      </p:cxnSp>
      <p:cxnSp>
        <p:nvCxnSpPr>
          <p:cNvPr id="710" name="Google Shape;710;p36"/>
          <p:cNvCxnSpPr/>
          <p:nvPr/>
        </p:nvCxnSpPr>
        <p:spPr>
          <a:xfrm flipH="1">
            <a:off x="7330875" y="2341275"/>
            <a:ext cx="12600" cy="561900"/>
          </a:xfrm>
          <a:prstGeom prst="straightConnector1">
            <a:avLst/>
          </a:prstGeom>
          <a:noFill/>
          <a:ln cap="flat" cmpd="sng" w="28575">
            <a:solidFill>
              <a:srgbClr val="783F04"/>
            </a:solidFill>
            <a:prstDash val="solid"/>
            <a:round/>
            <a:headEnd len="med" w="med" type="none"/>
            <a:tailEnd len="med" w="med" type="triangle"/>
          </a:ln>
        </p:spPr>
      </p:cxnSp>
      <p:pic>
        <p:nvPicPr>
          <p:cNvPr id="711" name="Google Shape;711;p36"/>
          <p:cNvPicPr preferRelativeResize="0"/>
          <p:nvPr/>
        </p:nvPicPr>
        <p:blipFill rotWithShape="1">
          <a:blip r:embed="rId7">
            <a:alphaModFix/>
          </a:blip>
          <a:srcRect b="0" l="1469" r="7802" t="0"/>
          <a:stretch/>
        </p:blipFill>
        <p:spPr>
          <a:xfrm>
            <a:off x="3505412" y="3159563"/>
            <a:ext cx="2155087" cy="1324375"/>
          </a:xfrm>
          <a:prstGeom prst="rect">
            <a:avLst/>
          </a:prstGeom>
          <a:noFill/>
          <a:ln>
            <a:noFill/>
          </a:ln>
        </p:spPr>
      </p:pic>
      <p:pic>
        <p:nvPicPr>
          <p:cNvPr id="712" name="Google Shape;712;p36"/>
          <p:cNvPicPr preferRelativeResize="0"/>
          <p:nvPr/>
        </p:nvPicPr>
        <p:blipFill>
          <a:blip r:embed="rId8">
            <a:alphaModFix/>
          </a:blip>
          <a:stretch>
            <a:fillRect/>
          </a:stretch>
        </p:blipFill>
        <p:spPr>
          <a:xfrm>
            <a:off x="6343123" y="3139977"/>
            <a:ext cx="1988105" cy="1324375"/>
          </a:xfrm>
          <a:prstGeom prst="rect">
            <a:avLst/>
          </a:prstGeom>
          <a:noFill/>
          <a:ln>
            <a:noFill/>
          </a:ln>
        </p:spPr>
      </p:pic>
      <p:sp>
        <p:nvSpPr>
          <p:cNvPr id="713" name="Google Shape;713;p36"/>
          <p:cNvSpPr txBox="1"/>
          <p:nvPr/>
        </p:nvSpPr>
        <p:spPr>
          <a:xfrm>
            <a:off x="834863" y="1897000"/>
            <a:ext cx="1988100" cy="33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Raised Hand</a:t>
            </a:r>
            <a:endParaRPr/>
          </a:p>
        </p:txBody>
      </p:sp>
      <p:sp>
        <p:nvSpPr>
          <p:cNvPr id="714" name="Google Shape;714;p36"/>
          <p:cNvSpPr txBox="1"/>
          <p:nvPr/>
        </p:nvSpPr>
        <p:spPr>
          <a:xfrm>
            <a:off x="3588888" y="1897000"/>
            <a:ext cx="1988100" cy="33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Girls Rock</a:t>
            </a:r>
            <a:endParaRPr/>
          </a:p>
        </p:txBody>
      </p:sp>
      <p:sp>
        <p:nvSpPr>
          <p:cNvPr id="715" name="Google Shape;715;p36"/>
          <p:cNvSpPr txBox="1"/>
          <p:nvPr/>
        </p:nvSpPr>
        <p:spPr>
          <a:xfrm>
            <a:off x="6342925" y="1866925"/>
            <a:ext cx="1988100" cy="33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Clap</a:t>
            </a:r>
            <a:endParaRPr/>
          </a:p>
        </p:txBody>
      </p:sp>
      <p:sp>
        <p:nvSpPr>
          <p:cNvPr id="716" name="Google Shape;716;p36"/>
          <p:cNvSpPr txBox="1"/>
          <p:nvPr/>
        </p:nvSpPr>
        <p:spPr>
          <a:xfrm>
            <a:off x="823913" y="4575600"/>
            <a:ext cx="1988100" cy="33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Jump</a:t>
            </a:r>
            <a:endParaRPr/>
          </a:p>
        </p:txBody>
      </p:sp>
      <p:sp>
        <p:nvSpPr>
          <p:cNvPr id="717" name="Google Shape;717;p36"/>
          <p:cNvSpPr txBox="1"/>
          <p:nvPr/>
        </p:nvSpPr>
        <p:spPr>
          <a:xfrm>
            <a:off x="3577938" y="4575600"/>
            <a:ext cx="1988100" cy="33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Arm Wave</a:t>
            </a:r>
            <a:endParaRPr/>
          </a:p>
        </p:txBody>
      </p:sp>
      <p:sp>
        <p:nvSpPr>
          <p:cNvPr id="718" name="Google Shape;718;p36"/>
          <p:cNvSpPr txBox="1"/>
          <p:nvPr/>
        </p:nvSpPr>
        <p:spPr>
          <a:xfrm>
            <a:off x="6331975" y="4545525"/>
            <a:ext cx="1988100" cy="33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Spin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722" name="Shape 722"/>
        <p:cNvGrpSpPr/>
        <p:nvPr/>
      </p:nvGrpSpPr>
      <p:grpSpPr>
        <a:xfrm>
          <a:off x="0" y="0"/>
          <a:ext cx="0" cy="0"/>
          <a:chOff x="0" y="0"/>
          <a:chExt cx="0" cy="0"/>
        </a:xfrm>
      </p:grpSpPr>
      <p:sp>
        <p:nvSpPr>
          <p:cNvPr id="723" name="Google Shape;723;p37"/>
          <p:cNvSpPr txBox="1"/>
          <p:nvPr/>
        </p:nvSpPr>
        <p:spPr>
          <a:xfrm>
            <a:off x="464825" y="1343850"/>
            <a:ext cx="2493900" cy="2260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3600">
                <a:solidFill>
                  <a:srgbClr val="783F04"/>
                </a:solidFill>
              </a:rPr>
              <a:t>Grace Hopper</a:t>
            </a:r>
            <a:endParaRPr b="1" sz="3600">
              <a:solidFill>
                <a:srgbClr val="783F04"/>
              </a:solidFill>
            </a:endParaRPr>
          </a:p>
          <a:p>
            <a:pPr indent="0" lvl="0" marL="0" rtl="0" algn="ctr">
              <a:lnSpc>
                <a:spcPct val="115000"/>
              </a:lnSpc>
              <a:spcBef>
                <a:spcPts val="0"/>
              </a:spcBef>
              <a:spcAft>
                <a:spcPts val="0"/>
              </a:spcAft>
              <a:buNone/>
            </a:pPr>
            <a:r>
              <a:rPr lang="en" sz="2400">
                <a:solidFill>
                  <a:srgbClr val="783F04"/>
                </a:solidFill>
              </a:rPr>
              <a:t>An AMAZING Computer Scientist</a:t>
            </a:r>
            <a:endParaRPr sz="2400">
              <a:solidFill>
                <a:srgbClr val="783F04"/>
              </a:solidFill>
            </a:endParaRPr>
          </a:p>
        </p:txBody>
      </p:sp>
      <p:grpSp>
        <p:nvGrpSpPr>
          <p:cNvPr id="724" name="Google Shape;724;p37"/>
          <p:cNvGrpSpPr/>
          <p:nvPr/>
        </p:nvGrpSpPr>
        <p:grpSpPr>
          <a:xfrm flipH="1" rot="-5400000">
            <a:off x="7365311" y="3184508"/>
            <a:ext cx="866970" cy="2385630"/>
            <a:chOff x="-1435027" y="1362018"/>
            <a:chExt cx="944104" cy="2598443"/>
          </a:xfrm>
        </p:grpSpPr>
        <p:sp>
          <p:nvSpPr>
            <p:cNvPr id="725" name="Google Shape;725;p37"/>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7"/>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7"/>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7"/>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7"/>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7"/>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7"/>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7"/>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7"/>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7"/>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7"/>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7"/>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7"/>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7"/>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7"/>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7"/>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7"/>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7"/>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7"/>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37"/>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37"/>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7"/>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7" name="Google Shape;747;p37"/>
          <p:cNvGrpSpPr/>
          <p:nvPr/>
        </p:nvGrpSpPr>
        <p:grpSpPr>
          <a:xfrm flipH="1" rot="5400000">
            <a:off x="-337552" y="-369864"/>
            <a:ext cx="866970" cy="2385630"/>
            <a:chOff x="-1435027" y="1362018"/>
            <a:chExt cx="944104" cy="2598443"/>
          </a:xfrm>
        </p:grpSpPr>
        <p:sp>
          <p:nvSpPr>
            <p:cNvPr id="748" name="Google Shape;748;p37"/>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7"/>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7"/>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7"/>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7"/>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7"/>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7"/>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7"/>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7"/>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7"/>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7"/>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7"/>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7"/>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7"/>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7"/>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7"/>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7"/>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7"/>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7"/>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7"/>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7"/>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7"/>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0" name="Google Shape;770;p37"/>
          <p:cNvSpPr/>
          <p:nvPr/>
        </p:nvSpPr>
        <p:spPr>
          <a:xfrm rot="-2563">
            <a:off x="3458224" y="585748"/>
            <a:ext cx="5230801" cy="3972003"/>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descr="Published on March 1, 2014.&#10;&#10;Who is Grace Hopper? Grace Hopper was a computer scientist (when there were few) and an admiral in the U.S. Navy. The next Grace Hopper Celebration of Women in Computing Conference will be held in Phoenix, Arizona in October 2014.&#10;&#10;Women's Stories is on the web at: www.womens-stories.org&#10;Facebook:  https://www.facebook.com/pages/Womens-Stories/740149356017462&#10;&#10;Music: Fun Time by Owen Mulcahy&#10;&#10;Thanks to the Women's Stories Team! Women's Stories is a collaborative effort of women around the world. To find out more about Women's Stories and how to create more videos with us, visit WomensStories.org." id="771" name="Google Shape;771;p37" title="Who is Grace Hopper?">
            <a:hlinkClick r:id="rId3"/>
          </p:cNvPr>
          <p:cNvPicPr preferRelativeResize="0"/>
          <p:nvPr/>
        </p:nvPicPr>
        <p:blipFill>
          <a:blip r:embed="rId4">
            <a:alphaModFix/>
          </a:blip>
          <a:stretch>
            <a:fillRect/>
          </a:stretch>
        </p:blipFill>
        <p:spPr>
          <a:xfrm>
            <a:off x="3565825" y="690900"/>
            <a:ext cx="5015600" cy="3761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1"/>
                                        </p:tgtEl>
                                        <p:attrNameLst>
                                          <p:attrName>style.visibility</p:attrName>
                                        </p:attrNameLst>
                                      </p:cBhvr>
                                      <p:to>
                                        <p:strVal val="visible"/>
                                      </p:to>
                                    </p:set>
                                    <p:animEffect filter="fade" transition="in">
                                      <p:cBhvr>
                                        <p:cTn dur="1000"/>
                                        <p:tgtEl>
                                          <p:spTgt spid="7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775" name="Shape 775"/>
        <p:cNvGrpSpPr/>
        <p:nvPr/>
      </p:nvGrpSpPr>
      <p:grpSpPr>
        <a:xfrm>
          <a:off x="0" y="0"/>
          <a:ext cx="0" cy="0"/>
          <a:chOff x="0" y="0"/>
          <a:chExt cx="0" cy="0"/>
        </a:xfrm>
      </p:grpSpPr>
      <p:sp>
        <p:nvSpPr>
          <p:cNvPr id="776" name="Google Shape;776;p38"/>
          <p:cNvSpPr txBox="1"/>
          <p:nvPr/>
        </p:nvSpPr>
        <p:spPr>
          <a:xfrm>
            <a:off x="4369475" y="637025"/>
            <a:ext cx="42576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Congrats,</a:t>
            </a:r>
            <a:endParaRPr b="1" sz="3600">
              <a:solidFill>
                <a:srgbClr val="783F04"/>
              </a:solidFill>
            </a:endParaRPr>
          </a:p>
          <a:p>
            <a:pPr indent="0" lvl="0" marL="0" rtl="0" algn="l">
              <a:lnSpc>
                <a:spcPct val="115000"/>
              </a:lnSpc>
              <a:spcBef>
                <a:spcPts val="700"/>
              </a:spcBef>
              <a:spcAft>
                <a:spcPts val="0"/>
              </a:spcAft>
              <a:buNone/>
            </a:pPr>
            <a:r>
              <a:rPr lang="en" sz="2400">
                <a:solidFill>
                  <a:srgbClr val="783F04"/>
                </a:solidFill>
              </a:rPr>
              <a:t>You have earned your badge!</a:t>
            </a:r>
            <a:endParaRPr sz="2400">
              <a:solidFill>
                <a:srgbClr val="783F04"/>
              </a:solidFill>
            </a:endParaRPr>
          </a:p>
          <a:p>
            <a:pPr indent="0" lvl="0" marL="0" rtl="0" algn="l">
              <a:lnSpc>
                <a:spcPct val="115000"/>
              </a:lnSpc>
              <a:spcBef>
                <a:spcPts val="600"/>
              </a:spcBef>
              <a:spcAft>
                <a:spcPts val="0"/>
              </a:spcAft>
              <a:buNone/>
            </a:pPr>
            <a:r>
              <a:rPr b="1" lang="en" sz="1600"/>
              <a:t>Now that you’ve earned this badge, you can give service by:</a:t>
            </a:r>
            <a:endParaRPr b="1" sz="1600"/>
          </a:p>
          <a:p>
            <a:pPr indent="-330200" lvl="0" marL="457200" rtl="0" algn="l">
              <a:lnSpc>
                <a:spcPct val="115000"/>
              </a:lnSpc>
              <a:spcBef>
                <a:spcPts val="0"/>
              </a:spcBef>
              <a:spcAft>
                <a:spcPts val="0"/>
              </a:spcAft>
              <a:buSzPts val="1600"/>
              <a:buChar char="●"/>
            </a:pPr>
            <a:r>
              <a:rPr lang="en" sz="1600"/>
              <a:t>Sharing what you have learned about women in computer science to inspire other girls to code.</a:t>
            </a:r>
            <a:endParaRPr sz="1600"/>
          </a:p>
          <a:p>
            <a:pPr indent="-330200" lvl="0" marL="457200" rtl="0" algn="l">
              <a:lnSpc>
                <a:spcPct val="115000"/>
              </a:lnSpc>
              <a:spcBef>
                <a:spcPts val="0"/>
              </a:spcBef>
              <a:spcAft>
                <a:spcPts val="0"/>
              </a:spcAft>
              <a:buSzPts val="1600"/>
              <a:buChar char="●"/>
            </a:pPr>
            <a:r>
              <a:rPr lang="en" sz="1600"/>
              <a:t>Doing a show-and-tell on how to create an algorithm for an everyday task.</a:t>
            </a:r>
            <a:endParaRPr sz="1600"/>
          </a:p>
          <a:p>
            <a:pPr indent="-330200" lvl="0" marL="457200" rtl="0" algn="l">
              <a:lnSpc>
                <a:spcPct val="115000"/>
              </a:lnSpc>
              <a:spcBef>
                <a:spcPts val="0"/>
              </a:spcBef>
              <a:spcAft>
                <a:spcPts val="0"/>
              </a:spcAft>
              <a:buSzPts val="1600"/>
              <a:buChar char="●"/>
            </a:pPr>
            <a:r>
              <a:rPr lang="en" sz="1600"/>
              <a:t>Encouraging others to persevere when projects are difficult</a:t>
            </a:r>
            <a:endParaRPr sz="1600"/>
          </a:p>
        </p:txBody>
      </p:sp>
      <p:grpSp>
        <p:nvGrpSpPr>
          <p:cNvPr id="777" name="Google Shape;777;p38"/>
          <p:cNvGrpSpPr/>
          <p:nvPr/>
        </p:nvGrpSpPr>
        <p:grpSpPr>
          <a:xfrm flipH="1" rot="5400000">
            <a:off x="-337552" y="-369864"/>
            <a:ext cx="866970" cy="2385630"/>
            <a:chOff x="-1435027" y="1362018"/>
            <a:chExt cx="944104" cy="2598443"/>
          </a:xfrm>
        </p:grpSpPr>
        <p:sp>
          <p:nvSpPr>
            <p:cNvPr id="778" name="Google Shape;778;p38"/>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8"/>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8"/>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8"/>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8"/>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8"/>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8"/>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38"/>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38"/>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8"/>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38"/>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38"/>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8"/>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8"/>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38"/>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38"/>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8"/>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8"/>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38"/>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8"/>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8"/>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8"/>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800" name="Google Shape;800;p38"/>
          <p:cNvPicPr preferRelativeResize="0"/>
          <p:nvPr/>
        </p:nvPicPr>
        <p:blipFill rotWithShape="1">
          <a:blip r:embed="rId3">
            <a:alphaModFix/>
          </a:blip>
          <a:srcRect b="19227" l="10639" r="9302" t="12029"/>
          <a:stretch/>
        </p:blipFill>
        <p:spPr>
          <a:xfrm>
            <a:off x="518488" y="1256426"/>
            <a:ext cx="3370756" cy="2466955"/>
          </a:xfrm>
          <a:prstGeom prst="rect">
            <a:avLst/>
          </a:prstGeom>
          <a:noFill/>
          <a:ln>
            <a:noFill/>
          </a:ln>
        </p:spPr>
      </p:pic>
      <p:pic>
        <p:nvPicPr>
          <p:cNvPr id="801" name="Google Shape;801;p38"/>
          <p:cNvPicPr preferRelativeResize="0"/>
          <p:nvPr/>
        </p:nvPicPr>
        <p:blipFill rotWithShape="1">
          <a:blip r:embed="rId4">
            <a:alphaModFix/>
          </a:blip>
          <a:srcRect b="3104" l="0" r="0" t="3095"/>
          <a:stretch/>
        </p:blipFill>
        <p:spPr>
          <a:xfrm flipH="1">
            <a:off x="2558974" y="787517"/>
            <a:ext cx="1474402" cy="13822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