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82b6f0f4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82b6f0f4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82b6f0f4c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82b6f0f4c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2b6f0f4c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2b6f0f4c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2b6f0f4c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2b6f0f4c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2b6f0f4c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2b6f0f4c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82b6f0f4ca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2b6f0f4ca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2b6f0f4c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2b6f0f4c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82b6f0f4c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2b6f0f4c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2b6f0f4ca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2b6f0f4ca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2b6f0f4c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2b6f0f4c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82b6f0f4ca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82b6f0f4ca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82b6f0f4ca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82b6f0f4ca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2b6f0f4ca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2b6f0f4c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82b6f0f4ca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2b6f0f4c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2b6f0f4ca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2b6f0f4c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2b6f0f4ca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2b6f0f4ca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2b6f0f4c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2b6f0f4c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2b6f0f4ca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2b6f0f4ca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82b6f0f4ca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2b6f0f4ca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2cfef629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2cfef629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82b6f0f4ca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82b6f0f4ca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82b6f0f4ca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82b6f0f4ca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82cfef629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82cfef629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82cfef629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82cfef629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82cfef629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82cfef629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82cfef629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82cfef629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82b6f0f4ca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82b6f0f4ca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82cfef629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82cfef629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82cfef629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82cfef629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82cfef6291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82cfef6291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kids.nationalgeographic.com/animals/invertebrates/insects/" TargetMode="External"/><Relationship Id="rId4" Type="http://schemas.openxmlformats.org/officeDocument/2006/relationships/hyperlink" Target="https://kids.nationalgeographic.com/animals/invertebrates/insect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youtu.be/HOgKDQp2BHE" TargetMode="External"/><Relationship Id="rId4" Type="http://schemas.openxmlformats.org/officeDocument/2006/relationships/image" Target="../media/image24.png"/><Relationship Id="rId5" Type="http://schemas.openxmlformats.org/officeDocument/2006/relationships/hyperlink" Target="https://youtu.be/Snltgg02e30" TargetMode="External"/><Relationship Id="rId6"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emSHL03NkF8" TargetMode="Externa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WgjxzFu1CpM" TargetMode="Externa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zNtSAQHNONo" TargetMode="Externa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youtube.com/watch?v=Bw1MFdlmWyA" TargetMode="Externa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youtube.com/watch?v=nNoU6veRd_Y" TargetMode="Externa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youtube.com/watch?v=osRi_M6do9A" TargetMode="Externa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V3sj6edu3Go" TargetMode="Externa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6.png"/><Relationship Id="rId8"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9.jpg"/><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0.jpg"/><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4.jp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www.youtube.com/watch?v=IRnkPfjz788" TargetMode="External"/><Relationship Id="rId4" Type="http://schemas.openxmlformats.org/officeDocument/2006/relationships/image" Target="../media/image2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Brownie Bugs Badge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Step #1: Draw a Bug Poster</a:t>
            </a:r>
            <a:endParaRPr b="1"/>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sz="2400">
                <a:solidFill>
                  <a:schemeClr val="dk1"/>
                </a:solidFill>
              </a:rPr>
              <a:t>Visit this link to National Geographic Kids and learn about some of the insect featured.</a:t>
            </a:r>
            <a:r>
              <a:rPr lang="en" sz="2400">
                <a:solidFill>
                  <a:schemeClr val="dk1"/>
                </a:solidFill>
                <a:uFill>
                  <a:noFill/>
                </a:uFill>
                <a:hlinkClick r:id="rId3">
                  <a:extLst>
                    <a:ext uri="{A12FA001-AC4F-418D-AE19-62706E023703}">
                      <ahyp:hlinkClr val="tx"/>
                    </a:ext>
                  </a:extLst>
                </a:hlinkClick>
              </a:rPr>
              <a:t> </a:t>
            </a:r>
            <a:endParaRPr/>
          </a:p>
          <a:p>
            <a:pPr indent="0" lvl="0" marL="0" rtl="0" algn="l">
              <a:spcBef>
                <a:spcPts val="1200"/>
              </a:spcBef>
              <a:spcAft>
                <a:spcPts val="0"/>
              </a:spcAft>
              <a:buClr>
                <a:schemeClr val="dk1"/>
              </a:buClr>
              <a:buSzPts val="1100"/>
              <a:buFont typeface="Arial"/>
              <a:buNone/>
            </a:pPr>
            <a:r>
              <a:rPr lang="en" u="sng">
                <a:solidFill>
                  <a:schemeClr val="hlink"/>
                </a:solidFill>
                <a:hlinkClick r:id="rId4"/>
              </a:rPr>
              <a:t>https://kids.nationalgeographic.com/animals/invertebrates/insects/</a:t>
            </a:r>
            <a:endParaRPr u="sng">
              <a:solidFill>
                <a:schemeClr val="hlink"/>
              </a:solidFill>
            </a:endParaRPr>
          </a:p>
          <a:p>
            <a:pPr indent="0" lvl="0" marL="0" rtl="0" algn="l">
              <a:spcBef>
                <a:spcPts val="12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64" name="Shape 64"/>
        <p:cNvGrpSpPr/>
        <p:nvPr/>
      </p:nvGrpSpPr>
      <p:grpSpPr>
        <a:xfrm>
          <a:off x="0" y="0"/>
          <a:ext cx="0" cy="0"/>
          <a:chOff x="0" y="0"/>
          <a:chExt cx="0" cy="0"/>
        </a:xfrm>
      </p:grpSpPr>
      <p:sp>
        <p:nvSpPr>
          <p:cNvPr id="65" name="Google Shape;65;p15"/>
          <p:cNvSpPr txBox="1"/>
          <p:nvPr>
            <p:ph idx="1" type="body"/>
          </p:nvPr>
        </p:nvSpPr>
        <p:spPr>
          <a:xfrm>
            <a:off x="311700" y="281350"/>
            <a:ext cx="8520600" cy="4287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a:solidFill>
                  <a:schemeClr val="dk1"/>
                </a:solidFill>
              </a:rPr>
              <a:t>Pick the insect that you thought was most interesting and make a poster.  On this poster draw a picture of the insect along with this information:</a:t>
            </a:r>
            <a:endParaRPr b="1">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Insect name</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How big they get</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What do they eat</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Where do they live</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How they protect themselves from predators (animals that want to eat them)</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a:t>
            </a:r>
            <a:r>
              <a:rPr lang="en">
                <a:solidFill>
                  <a:schemeClr val="dk1"/>
                </a:solidFill>
                <a:latin typeface="Times New Roman"/>
                <a:ea typeface="Times New Roman"/>
                <a:cs typeface="Times New Roman"/>
                <a:sym typeface="Times New Roman"/>
              </a:rPr>
              <a:t>       </a:t>
            </a:r>
            <a:r>
              <a:rPr lang="en">
                <a:solidFill>
                  <a:schemeClr val="dk1"/>
                </a:solidFill>
              </a:rPr>
              <a:t>A fun fact about them</a:t>
            </a:r>
            <a:endParaRPr>
              <a:solidFill>
                <a:schemeClr val="dk1"/>
              </a:solidFill>
            </a:endParaRPr>
          </a:p>
          <a:p>
            <a:pPr indent="0" lvl="0" marL="0" rtl="0" algn="l">
              <a:spcBef>
                <a:spcPts val="12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69" name="Shape 69"/>
        <p:cNvGrpSpPr/>
        <p:nvPr/>
      </p:nvGrpSpPr>
      <p:grpSpPr>
        <a:xfrm>
          <a:off x="0" y="0"/>
          <a:ext cx="0" cy="0"/>
          <a:chOff x="0" y="0"/>
          <a:chExt cx="0" cy="0"/>
        </a:xfrm>
      </p:grpSpPr>
      <p:sp>
        <p:nvSpPr>
          <p:cNvPr id="70" name="Google Shape;7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Step #2: Try a Bug Craft</a:t>
            </a:r>
            <a:endParaRPr b="1"/>
          </a:p>
        </p:txBody>
      </p:sp>
      <p:sp>
        <p:nvSpPr>
          <p:cNvPr id="71" name="Google Shape;71;p16"/>
          <p:cNvSpPr txBox="1"/>
          <p:nvPr>
            <p:ph idx="1" type="body"/>
          </p:nvPr>
        </p:nvSpPr>
        <p:spPr>
          <a:xfrm>
            <a:off x="311700" y="1152475"/>
            <a:ext cx="8520600" cy="389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Cardboard Roll Yarn Wrapped Bug</a:t>
            </a:r>
            <a:endParaRPr b="1">
              <a:solidFill>
                <a:srgbClr val="000000"/>
              </a:solidFill>
            </a:endParaRPr>
          </a:p>
          <a:p>
            <a:pPr indent="0" lvl="0" marL="0" rtl="0" algn="l">
              <a:spcBef>
                <a:spcPts val="1600"/>
              </a:spcBef>
              <a:spcAft>
                <a:spcPts val="0"/>
              </a:spcAft>
              <a:buNone/>
            </a:pPr>
            <a:r>
              <a:rPr lang="en"/>
              <a:t>Supplies:</a:t>
            </a:r>
            <a:endParaRPr/>
          </a:p>
          <a:p>
            <a:pPr indent="-342900" lvl="0" marL="457200" rtl="0" algn="l">
              <a:spcBef>
                <a:spcPts val="0"/>
              </a:spcBef>
              <a:spcAft>
                <a:spcPts val="0"/>
              </a:spcAft>
              <a:buSzPts val="1800"/>
              <a:buChar char="●"/>
            </a:pPr>
            <a:r>
              <a:rPr lang="en"/>
              <a:t>Toilet paper or paper towel cardboard roll</a:t>
            </a:r>
            <a:endParaRPr/>
          </a:p>
          <a:p>
            <a:pPr indent="-342900" lvl="0" marL="457200" rtl="0" algn="l">
              <a:spcBef>
                <a:spcPts val="0"/>
              </a:spcBef>
              <a:spcAft>
                <a:spcPts val="0"/>
              </a:spcAft>
              <a:buSzPts val="1800"/>
              <a:buChar char="●"/>
            </a:pPr>
            <a:r>
              <a:rPr lang="en"/>
              <a:t>Yarn</a:t>
            </a:r>
            <a:endParaRPr/>
          </a:p>
          <a:p>
            <a:pPr indent="-342900" lvl="0" marL="457200" rtl="0" algn="l">
              <a:spcBef>
                <a:spcPts val="0"/>
              </a:spcBef>
              <a:spcAft>
                <a:spcPts val="0"/>
              </a:spcAft>
              <a:buSzPts val="1800"/>
              <a:buChar char="●"/>
            </a:pPr>
            <a:r>
              <a:rPr lang="en"/>
              <a:t>Pipe cleaners</a:t>
            </a:r>
            <a:endParaRPr/>
          </a:p>
          <a:p>
            <a:pPr indent="-342900" lvl="0" marL="457200" rtl="0" algn="l">
              <a:spcBef>
                <a:spcPts val="0"/>
              </a:spcBef>
              <a:spcAft>
                <a:spcPts val="0"/>
              </a:spcAft>
              <a:buSzPts val="1800"/>
              <a:buChar char="●"/>
            </a:pPr>
            <a:r>
              <a:rPr lang="en"/>
              <a:t>Felt, foam, or construction paper</a:t>
            </a:r>
            <a:endParaRPr/>
          </a:p>
          <a:p>
            <a:pPr indent="-342900" lvl="0" marL="457200" rtl="0" algn="l">
              <a:spcBef>
                <a:spcPts val="0"/>
              </a:spcBef>
              <a:spcAft>
                <a:spcPts val="0"/>
              </a:spcAft>
              <a:buSzPts val="1800"/>
              <a:buChar char="●"/>
            </a:pPr>
            <a:r>
              <a:rPr lang="en"/>
              <a:t>Wiggle eyes</a:t>
            </a:r>
            <a:endParaRPr/>
          </a:p>
          <a:p>
            <a:pPr indent="-342900" lvl="0" marL="457200" rtl="0" algn="l">
              <a:spcBef>
                <a:spcPts val="0"/>
              </a:spcBef>
              <a:spcAft>
                <a:spcPts val="0"/>
              </a:spcAft>
              <a:buSzPts val="1800"/>
              <a:buChar char="●"/>
            </a:pPr>
            <a:r>
              <a:rPr lang="en"/>
              <a:t>Hole punch</a:t>
            </a:r>
            <a:endParaRPr/>
          </a:p>
          <a:p>
            <a:pPr indent="-342900" lvl="0" marL="457200" rtl="0" algn="l">
              <a:spcBef>
                <a:spcPts val="0"/>
              </a:spcBef>
              <a:spcAft>
                <a:spcPts val="0"/>
              </a:spcAft>
              <a:buSzPts val="1800"/>
              <a:buChar char="●"/>
            </a:pPr>
            <a:r>
              <a:rPr lang="en"/>
              <a:t>Clear tape</a:t>
            </a:r>
            <a:endParaRPr/>
          </a:p>
          <a:p>
            <a:pPr indent="-342900" lvl="0" marL="457200" rtl="0" algn="l">
              <a:spcBef>
                <a:spcPts val="0"/>
              </a:spcBef>
              <a:spcAft>
                <a:spcPts val="0"/>
              </a:spcAft>
              <a:buSzPts val="1800"/>
              <a:buChar char="●"/>
            </a:pPr>
            <a:r>
              <a:rPr lang="en"/>
              <a:t>Scissors</a:t>
            </a:r>
            <a:endParaRPr/>
          </a:p>
          <a:p>
            <a:pPr indent="-342900" lvl="0" marL="457200" rtl="0" algn="l">
              <a:spcBef>
                <a:spcPts val="0"/>
              </a:spcBef>
              <a:spcAft>
                <a:spcPts val="0"/>
              </a:spcAft>
              <a:buSzPts val="1800"/>
              <a:buChar char="●"/>
            </a:pPr>
            <a:r>
              <a:rPr lang="en"/>
              <a:t>Hot glue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72" name="Google Shape;72;p16"/>
          <p:cNvPicPr preferRelativeResize="0"/>
          <p:nvPr/>
        </p:nvPicPr>
        <p:blipFill>
          <a:blip r:embed="rId3">
            <a:alphaModFix/>
          </a:blip>
          <a:stretch>
            <a:fillRect/>
          </a:stretch>
        </p:blipFill>
        <p:spPr>
          <a:xfrm>
            <a:off x="6157997" y="1152475"/>
            <a:ext cx="2674299" cy="35641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76" name="Shape 76"/>
        <p:cNvGrpSpPr/>
        <p:nvPr/>
      </p:nvGrpSpPr>
      <p:grpSpPr>
        <a:xfrm>
          <a:off x="0" y="0"/>
          <a:ext cx="0" cy="0"/>
          <a:chOff x="0" y="0"/>
          <a:chExt cx="0" cy="0"/>
        </a:xfrm>
      </p:grpSpPr>
      <p:sp>
        <p:nvSpPr>
          <p:cNvPr id="77" name="Google Shape;77;p17"/>
          <p:cNvSpPr txBox="1"/>
          <p:nvPr>
            <p:ph idx="1" type="body"/>
          </p:nvPr>
        </p:nvSpPr>
        <p:spPr>
          <a:xfrm>
            <a:off x="298275" y="239275"/>
            <a:ext cx="4939200" cy="370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3600">
                <a:solidFill>
                  <a:srgbClr val="000000"/>
                </a:solidFill>
              </a:rPr>
              <a:t>Take your cardboard roll and use the hole punch to make four holes for legs.</a:t>
            </a:r>
            <a:endParaRPr b="1" sz="3600">
              <a:solidFill>
                <a:srgbClr val="000000"/>
              </a:solidFill>
            </a:endParaRPr>
          </a:p>
        </p:txBody>
      </p:sp>
      <p:pic>
        <p:nvPicPr>
          <p:cNvPr id="78" name="Google Shape;78;p17"/>
          <p:cNvPicPr preferRelativeResize="0"/>
          <p:nvPr/>
        </p:nvPicPr>
        <p:blipFill>
          <a:blip r:embed="rId3">
            <a:alphaModFix/>
          </a:blip>
          <a:stretch>
            <a:fillRect/>
          </a:stretch>
        </p:blipFill>
        <p:spPr>
          <a:xfrm>
            <a:off x="5421580" y="98675"/>
            <a:ext cx="3301420" cy="2473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82" name="Shape 82"/>
        <p:cNvGrpSpPr/>
        <p:nvPr/>
      </p:nvGrpSpPr>
      <p:grpSpPr>
        <a:xfrm>
          <a:off x="0" y="0"/>
          <a:ext cx="0" cy="0"/>
          <a:chOff x="0" y="0"/>
          <a:chExt cx="0" cy="0"/>
        </a:xfrm>
      </p:grpSpPr>
      <p:sp>
        <p:nvSpPr>
          <p:cNvPr id="83" name="Google Shape;83;p18"/>
          <p:cNvSpPr txBox="1"/>
          <p:nvPr>
            <p:ph idx="1" type="body"/>
          </p:nvPr>
        </p:nvSpPr>
        <p:spPr>
          <a:xfrm>
            <a:off x="217700" y="225850"/>
            <a:ext cx="5301900" cy="4468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2400">
                <a:solidFill>
                  <a:schemeClr val="dk1"/>
                </a:solidFill>
              </a:rPr>
              <a:t>Take a pipe cleaner and slide through one hole and the hole directly on the other side of it for the bug’s legs.  Wrap an end of the pipe cleaner around the end of the cardboard roll and back through the hole to secure.  Do the same for the other legs.</a:t>
            </a:r>
            <a:endParaRPr b="1" sz="2400"/>
          </a:p>
        </p:txBody>
      </p:sp>
      <p:pic>
        <p:nvPicPr>
          <p:cNvPr id="84" name="Google Shape;84;p18"/>
          <p:cNvPicPr preferRelativeResize="0"/>
          <p:nvPr/>
        </p:nvPicPr>
        <p:blipFill>
          <a:blip r:embed="rId3">
            <a:alphaModFix/>
          </a:blip>
          <a:stretch>
            <a:fillRect/>
          </a:stretch>
        </p:blipFill>
        <p:spPr>
          <a:xfrm>
            <a:off x="5595807" y="225850"/>
            <a:ext cx="3026255" cy="2266950"/>
          </a:xfrm>
          <a:prstGeom prst="rect">
            <a:avLst/>
          </a:prstGeom>
          <a:noFill/>
          <a:ln>
            <a:noFill/>
          </a:ln>
        </p:spPr>
      </p:pic>
      <p:pic>
        <p:nvPicPr>
          <p:cNvPr id="85" name="Google Shape;85;p18"/>
          <p:cNvPicPr preferRelativeResize="0"/>
          <p:nvPr/>
        </p:nvPicPr>
        <p:blipFill>
          <a:blip r:embed="rId4">
            <a:alphaModFix/>
          </a:blip>
          <a:stretch>
            <a:fillRect/>
          </a:stretch>
        </p:blipFill>
        <p:spPr>
          <a:xfrm>
            <a:off x="5595800" y="2571750"/>
            <a:ext cx="3026268" cy="2266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89" name="Shape 89"/>
        <p:cNvGrpSpPr/>
        <p:nvPr/>
      </p:nvGrpSpPr>
      <p:grpSpPr>
        <a:xfrm>
          <a:off x="0" y="0"/>
          <a:ext cx="0" cy="0"/>
          <a:chOff x="0" y="0"/>
          <a:chExt cx="0" cy="0"/>
        </a:xfrm>
      </p:grpSpPr>
      <p:sp>
        <p:nvSpPr>
          <p:cNvPr id="90" name="Google Shape;90;p19"/>
          <p:cNvSpPr txBox="1"/>
          <p:nvPr>
            <p:ph idx="1" type="body"/>
          </p:nvPr>
        </p:nvSpPr>
        <p:spPr>
          <a:xfrm>
            <a:off x="311700" y="268600"/>
            <a:ext cx="4260300" cy="430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3000">
                <a:solidFill>
                  <a:srgbClr val="000000"/>
                </a:solidFill>
              </a:rPr>
              <a:t>Cut a small slit at the end of the roll. Insert one end of the yarn into the slit and start wrapping around the cardboard roll until completely covered.</a:t>
            </a:r>
            <a:r>
              <a:rPr lang="en"/>
              <a:t> </a:t>
            </a:r>
            <a:endParaRPr/>
          </a:p>
        </p:txBody>
      </p:sp>
      <p:pic>
        <p:nvPicPr>
          <p:cNvPr id="91" name="Google Shape;91;p19"/>
          <p:cNvPicPr preferRelativeResize="0"/>
          <p:nvPr/>
        </p:nvPicPr>
        <p:blipFill>
          <a:blip r:embed="rId3">
            <a:alphaModFix/>
          </a:blip>
          <a:stretch>
            <a:fillRect/>
          </a:stretch>
        </p:blipFill>
        <p:spPr>
          <a:xfrm>
            <a:off x="4572000" y="268597"/>
            <a:ext cx="3272026" cy="2451025"/>
          </a:xfrm>
          <a:prstGeom prst="rect">
            <a:avLst/>
          </a:prstGeom>
          <a:noFill/>
          <a:ln>
            <a:noFill/>
          </a:ln>
        </p:spPr>
      </p:pic>
      <p:pic>
        <p:nvPicPr>
          <p:cNvPr id="92" name="Google Shape;92;p19"/>
          <p:cNvPicPr preferRelativeResize="0"/>
          <p:nvPr/>
        </p:nvPicPr>
        <p:blipFill>
          <a:blip r:embed="rId4">
            <a:alphaModFix/>
          </a:blip>
          <a:stretch>
            <a:fillRect/>
          </a:stretch>
        </p:blipFill>
        <p:spPr>
          <a:xfrm>
            <a:off x="4724400" y="2775825"/>
            <a:ext cx="2957274" cy="2215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96" name="Shape 96"/>
        <p:cNvGrpSpPr/>
        <p:nvPr/>
      </p:nvGrpSpPr>
      <p:grpSpPr>
        <a:xfrm>
          <a:off x="0" y="0"/>
          <a:ext cx="0" cy="0"/>
          <a:chOff x="0" y="0"/>
          <a:chExt cx="0" cy="0"/>
        </a:xfrm>
      </p:grpSpPr>
      <p:sp>
        <p:nvSpPr>
          <p:cNvPr id="97" name="Google Shape;97;p20"/>
          <p:cNvSpPr txBox="1"/>
          <p:nvPr>
            <p:ph idx="1" type="body"/>
          </p:nvPr>
        </p:nvSpPr>
        <p:spPr>
          <a:xfrm>
            <a:off x="311700" y="483450"/>
            <a:ext cx="4260300" cy="4085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3000">
                <a:solidFill>
                  <a:srgbClr val="000000"/>
                </a:solidFill>
              </a:rPr>
              <a:t>Once covered, finish wrapping near the slit.  Cut yarn and insert that end into the slit as well.  Tape yarn down on inside.</a:t>
            </a:r>
            <a:endParaRPr b="1" sz="3000">
              <a:solidFill>
                <a:srgbClr val="000000"/>
              </a:solidFill>
            </a:endParaRPr>
          </a:p>
        </p:txBody>
      </p:sp>
      <p:pic>
        <p:nvPicPr>
          <p:cNvPr id="98" name="Google Shape;98;p20"/>
          <p:cNvPicPr preferRelativeResize="0"/>
          <p:nvPr/>
        </p:nvPicPr>
        <p:blipFill>
          <a:blip r:embed="rId3">
            <a:alphaModFix/>
          </a:blip>
          <a:stretch>
            <a:fillRect/>
          </a:stretch>
        </p:blipFill>
        <p:spPr>
          <a:xfrm>
            <a:off x="4724400" y="152400"/>
            <a:ext cx="4267200" cy="319652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02" name="Shape 102"/>
        <p:cNvGrpSpPr/>
        <p:nvPr/>
      </p:nvGrpSpPr>
      <p:grpSpPr>
        <a:xfrm>
          <a:off x="0" y="0"/>
          <a:ext cx="0" cy="0"/>
          <a:chOff x="0" y="0"/>
          <a:chExt cx="0" cy="0"/>
        </a:xfrm>
      </p:grpSpPr>
      <p:sp>
        <p:nvSpPr>
          <p:cNvPr id="103" name="Google Shape;103;p21"/>
          <p:cNvSpPr txBox="1"/>
          <p:nvPr>
            <p:ph idx="1" type="body"/>
          </p:nvPr>
        </p:nvSpPr>
        <p:spPr>
          <a:xfrm>
            <a:off x="311700" y="429750"/>
            <a:ext cx="4260300" cy="4139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3000">
                <a:solidFill>
                  <a:srgbClr val="000000"/>
                </a:solidFill>
              </a:rPr>
              <a:t>Cut a circle from the felt (foam or </a:t>
            </a:r>
            <a:r>
              <a:rPr b="1" lang="en" sz="3000">
                <a:solidFill>
                  <a:srgbClr val="000000"/>
                </a:solidFill>
              </a:rPr>
              <a:t>construction</a:t>
            </a:r>
            <a:r>
              <a:rPr b="1" lang="en" sz="3000">
                <a:solidFill>
                  <a:srgbClr val="000000"/>
                </a:solidFill>
              </a:rPr>
              <a:t> paper work too) for the wings. Cut the </a:t>
            </a:r>
            <a:r>
              <a:rPr b="1" lang="en" sz="3000">
                <a:solidFill>
                  <a:srgbClr val="000000"/>
                </a:solidFill>
              </a:rPr>
              <a:t>circle</a:t>
            </a:r>
            <a:r>
              <a:rPr b="1" lang="en" sz="3000">
                <a:solidFill>
                  <a:srgbClr val="000000"/>
                </a:solidFill>
              </a:rPr>
              <a:t> in half.</a:t>
            </a:r>
            <a:endParaRPr b="1" sz="3000">
              <a:solidFill>
                <a:srgbClr val="000000"/>
              </a:solidFill>
            </a:endParaRPr>
          </a:p>
        </p:txBody>
      </p:sp>
      <p:pic>
        <p:nvPicPr>
          <p:cNvPr id="104" name="Google Shape;104;p21"/>
          <p:cNvPicPr preferRelativeResize="0"/>
          <p:nvPr/>
        </p:nvPicPr>
        <p:blipFill>
          <a:blip r:embed="rId3">
            <a:alphaModFix/>
          </a:blip>
          <a:stretch>
            <a:fillRect/>
          </a:stretch>
        </p:blipFill>
        <p:spPr>
          <a:xfrm>
            <a:off x="4724400" y="152400"/>
            <a:ext cx="4267200" cy="31965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08" name="Shape 108"/>
        <p:cNvGrpSpPr/>
        <p:nvPr/>
      </p:nvGrpSpPr>
      <p:grpSpPr>
        <a:xfrm>
          <a:off x="0" y="0"/>
          <a:ext cx="0" cy="0"/>
          <a:chOff x="0" y="0"/>
          <a:chExt cx="0" cy="0"/>
        </a:xfrm>
      </p:grpSpPr>
      <p:sp>
        <p:nvSpPr>
          <p:cNvPr id="109" name="Google Shape;109;p22"/>
          <p:cNvSpPr txBox="1"/>
          <p:nvPr>
            <p:ph idx="1" type="body"/>
          </p:nvPr>
        </p:nvSpPr>
        <p:spPr>
          <a:xfrm>
            <a:off x="311700" y="550600"/>
            <a:ext cx="4260300" cy="401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Glue the wings in place along the top part of the yarn.  Then glue the eyes in place.  </a:t>
            </a:r>
            <a:endParaRPr b="1" sz="3000">
              <a:solidFill>
                <a:srgbClr val="000000"/>
              </a:solidFill>
            </a:endParaRPr>
          </a:p>
          <a:p>
            <a:pPr indent="0" lvl="0" marL="0" rtl="0" algn="l">
              <a:spcBef>
                <a:spcPts val="1600"/>
              </a:spcBef>
              <a:spcAft>
                <a:spcPts val="1600"/>
              </a:spcAft>
              <a:buNone/>
            </a:pPr>
            <a:r>
              <a:rPr b="1" lang="en" sz="3000">
                <a:solidFill>
                  <a:srgbClr val="000000"/>
                </a:solidFill>
              </a:rPr>
              <a:t>Congrats!  You just made a bug!</a:t>
            </a:r>
            <a:endParaRPr b="1" sz="3000">
              <a:solidFill>
                <a:srgbClr val="000000"/>
              </a:solidFill>
            </a:endParaRPr>
          </a:p>
        </p:txBody>
      </p:sp>
      <p:pic>
        <p:nvPicPr>
          <p:cNvPr id="110" name="Google Shape;110;p22"/>
          <p:cNvPicPr preferRelativeResize="0"/>
          <p:nvPr/>
        </p:nvPicPr>
        <p:blipFill>
          <a:blip r:embed="rId3">
            <a:alphaModFix/>
          </a:blip>
          <a:stretch>
            <a:fillRect/>
          </a:stretch>
        </p:blipFill>
        <p:spPr>
          <a:xfrm>
            <a:off x="4710975" y="1152475"/>
            <a:ext cx="4267200" cy="31965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See Bugs in Action</a:t>
            </a:r>
            <a:endParaRPr/>
          </a:p>
        </p:txBody>
      </p:sp>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Go outside and see if you can find any bugs.  Good places to look are under logs, pots, bricks, or anything that can easily be lifted.  Have a basement with lots of spider webs?  Take a look and see if you can spot any spiders in action.  You can also go along </a:t>
            </a:r>
            <a:r>
              <a:rPr lang="en">
                <a:solidFill>
                  <a:srgbClr val="000000"/>
                </a:solidFill>
              </a:rPr>
              <a:t>buildings</a:t>
            </a:r>
            <a:r>
              <a:rPr lang="en">
                <a:solidFill>
                  <a:srgbClr val="000000"/>
                </a:solidFill>
              </a:rPr>
              <a:t> and scoop away leaf litter.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20" name="Shape 120"/>
        <p:cNvGrpSpPr/>
        <p:nvPr/>
      </p:nvGrpSpPr>
      <p:grpSpPr>
        <a:xfrm>
          <a:off x="0" y="0"/>
          <a:ext cx="0" cy="0"/>
          <a:chOff x="0" y="0"/>
          <a:chExt cx="0" cy="0"/>
        </a:xfrm>
      </p:grpSpPr>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If you find bugs watch them for a while and see what they are doing.  Take some notes with the following information:</a:t>
            </a:r>
            <a:endParaRPr>
              <a:solidFill>
                <a:schemeClr val="dk1"/>
              </a:solidFill>
            </a:endParaRPr>
          </a:p>
          <a:p>
            <a:pPr indent="-342900" lvl="0" marL="457200" rtl="0" algn="l">
              <a:spcBef>
                <a:spcPts val="1600"/>
              </a:spcBef>
              <a:spcAft>
                <a:spcPts val="0"/>
              </a:spcAft>
              <a:buClr>
                <a:schemeClr val="dk1"/>
              </a:buClr>
              <a:buSzPts val="1800"/>
              <a:buChar char="●"/>
            </a:pPr>
            <a:r>
              <a:rPr lang="en">
                <a:solidFill>
                  <a:schemeClr val="dk1"/>
                </a:solidFill>
              </a:rPr>
              <a:t>What type of bug you think it is.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What they are doing.</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Why they are doing it.</a:t>
            </a:r>
            <a:endParaRPr>
              <a:solidFill>
                <a:schemeClr val="dk1"/>
              </a:solidFill>
            </a:endParaRPr>
          </a:p>
          <a:p>
            <a:pPr indent="0" lvl="0" marL="457200" rtl="0" algn="l">
              <a:spcBef>
                <a:spcPts val="1600"/>
              </a:spcBef>
              <a:spcAft>
                <a:spcPts val="0"/>
              </a:spcAft>
              <a:buNone/>
            </a:pPr>
            <a:r>
              <a:t/>
            </a:r>
            <a:endParaRPr>
              <a:solidFill>
                <a:schemeClr val="dk1"/>
              </a:solidFill>
            </a:endParaRPr>
          </a:p>
          <a:p>
            <a:pPr indent="0" lvl="0" marL="0" rtl="0" algn="l">
              <a:spcBef>
                <a:spcPts val="1600"/>
              </a:spcBef>
              <a:spcAft>
                <a:spcPts val="1600"/>
              </a:spcAft>
              <a:buClr>
                <a:schemeClr val="dk1"/>
              </a:buClr>
              <a:buSzPts val="1100"/>
              <a:buFont typeface="Arial"/>
              <a:buNone/>
            </a:pPr>
            <a:r>
              <a:rPr lang="en">
                <a:solidFill>
                  <a:schemeClr val="dk1"/>
                </a:solidFill>
              </a:rPr>
              <a:t>Since it is still early Spring you may not be able to find bugs outside.  If you are not able to find live bugs check out some of these videos and take notes.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25" name="Shape 125"/>
        <p:cNvGrpSpPr/>
        <p:nvPr/>
      </p:nvGrpSpPr>
      <p:grpSpPr>
        <a:xfrm>
          <a:off x="0" y="0"/>
          <a:ext cx="0" cy="0"/>
          <a:chOff x="0" y="0"/>
          <a:chExt cx="0" cy="0"/>
        </a:xfrm>
      </p:grpSpPr>
      <p:sp>
        <p:nvSpPr>
          <p:cNvPr id="126" name="Google Shape;126;p25"/>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Honey Bee Hive Live Cam from Germany</a:t>
            </a:r>
            <a:endParaRPr/>
          </a:p>
          <a:p>
            <a:pPr indent="0" lvl="0" marL="0" rtl="0" algn="l">
              <a:spcBef>
                <a:spcPts val="1600"/>
              </a:spcBef>
              <a:spcAft>
                <a:spcPts val="1600"/>
              </a:spcAft>
              <a:buNone/>
            </a:pPr>
            <a:r>
              <a:t/>
            </a:r>
            <a:endParaRPr/>
          </a:p>
        </p:txBody>
      </p:sp>
      <p:pic>
        <p:nvPicPr>
          <p:cNvPr id="127" name="Google Shape;127;p25"/>
          <p:cNvPicPr preferRelativeResize="0"/>
          <p:nvPr/>
        </p:nvPicPr>
        <p:blipFill>
          <a:blip r:embed="rId4">
            <a:alphaModFix/>
          </a:blip>
          <a:stretch>
            <a:fillRect/>
          </a:stretch>
        </p:blipFill>
        <p:spPr>
          <a:xfrm>
            <a:off x="198650" y="1908750"/>
            <a:ext cx="3883924" cy="2843025"/>
          </a:xfrm>
          <a:prstGeom prst="rect">
            <a:avLst/>
          </a:prstGeom>
          <a:noFill/>
          <a:ln>
            <a:noFill/>
          </a:ln>
        </p:spPr>
      </p:pic>
      <p:sp>
        <p:nvSpPr>
          <p:cNvPr id="128" name="Google Shape;128;p25"/>
          <p:cNvSpPr txBox="1"/>
          <p:nvPr/>
        </p:nvSpPr>
        <p:spPr>
          <a:xfrm>
            <a:off x="4915200" y="1208650"/>
            <a:ext cx="3693000" cy="7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5"/>
              </a:rPr>
              <a:t>Honey Bee Landing Zone Live Cam from Germany</a:t>
            </a:r>
            <a:endParaRPr/>
          </a:p>
        </p:txBody>
      </p:sp>
      <p:pic>
        <p:nvPicPr>
          <p:cNvPr id="129" name="Google Shape;129;p25"/>
          <p:cNvPicPr preferRelativeResize="0"/>
          <p:nvPr/>
        </p:nvPicPr>
        <p:blipFill>
          <a:blip r:embed="rId6">
            <a:alphaModFix/>
          </a:blip>
          <a:stretch>
            <a:fillRect/>
          </a:stretch>
        </p:blipFill>
        <p:spPr>
          <a:xfrm>
            <a:off x="4724400" y="2061250"/>
            <a:ext cx="4267201" cy="246434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33" name="Shape 133"/>
        <p:cNvGrpSpPr/>
        <p:nvPr/>
      </p:nvGrpSpPr>
      <p:grpSpPr>
        <a:xfrm>
          <a:off x="0" y="0"/>
          <a:ext cx="0" cy="0"/>
          <a:chOff x="0" y="0"/>
          <a:chExt cx="0" cy="0"/>
        </a:xfrm>
      </p:grpSpPr>
      <p:sp>
        <p:nvSpPr>
          <p:cNvPr id="134" name="Google Shape;134;p26"/>
          <p:cNvSpPr txBox="1"/>
          <p:nvPr>
            <p:ph idx="1" type="body"/>
          </p:nvPr>
        </p:nvSpPr>
        <p:spPr>
          <a:xfrm>
            <a:off x="190825" y="1246450"/>
            <a:ext cx="2468100" cy="72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400">
                <a:solidFill>
                  <a:srgbClr val="000000"/>
                </a:solidFill>
              </a:rPr>
              <a:t>Leafcutter Ants</a:t>
            </a:r>
            <a:endParaRPr b="1" sz="2400">
              <a:solidFill>
                <a:srgbClr val="000000"/>
              </a:solidFill>
            </a:endParaRPr>
          </a:p>
        </p:txBody>
      </p:sp>
      <p:pic>
        <p:nvPicPr>
          <p:cNvPr descr="Lumberjacks should be envious! With jaws vibrating 1000 times per second these ants make mincemeat of leaves in a jiffy.&#10;➡ Subscribe: http://bit.ly/NatGeoSubscribe&#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Get More National Geographic:&#10;Official Site: http://bit.ly/NatGeoOfficialSite&#10;Facebook: http://bit.ly/FBNatGeo&#10;Twitter: http://bit.ly/NatGeoTwitter&#10;Instagram: http://bit.ly/NatGeoInsta&#10;&#10;Leafcutter Ants | National Geographic&#10;https://youtu.be/emSHL03NkF8&#10;&#10;National Geographic&#10;https://www.youtube.com/natgeo" id="135" name="Google Shape;135;p26" title="Leafcutter Ants | National Geographic">
            <a:hlinkClick r:id="rId3"/>
          </p:cNvPr>
          <p:cNvPicPr preferRelativeResize="0"/>
          <p:nvPr/>
        </p:nvPicPr>
        <p:blipFill>
          <a:blip r:embed="rId4">
            <a:alphaModFix/>
          </a:blip>
          <a:stretch>
            <a:fillRect/>
          </a:stretch>
        </p:blipFill>
        <p:spPr>
          <a:xfrm>
            <a:off x="2872049" y="349175"/>
            <a:ext cx="6108925" cy="4581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39" name="Shape 139"/>
        <p:cNvGrpSpPr/>
        <p:nvPr/>
      </p:nvGrpSpPr>
      <p:grpSpPr>
        <a:xfrm>
          <a:off x="0" y="0"/>
          <a:ext cx="0" cy="0"/>
          <a:chOff x="0" y="0"/>
          <a:chExt cx="0" cy="0"/>
        </a:xfrm>
      </p:grpSpPr>
      <p:sp>
        <p:nvSpPr>
          <p:cNvPr id="140" name="Google Shape;140;p27"/>
          <p:cNvSpPr txBox="1"/>
          <p:nvPr>
            <p:ph idx="1" type="body"/>
          </p:nvPr>
        </p:nvSpPr>
        <p:spPr>
          <a:xfrm>
            <a:off x="311700" y="1152475"/>
            <a:ext cx="2253300" cy="1654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400">
                <a:solidFill>
                  <a:srgbClr val="000000"/>
                </a:solidFill>
              </a:rPr>
              <a:t>Roly Poly</a:t>
            </a:r>
            <a:endParaRPr b="1" sz="2400">
              <a:solidFill>
                <a:srgbClr val="000000"/>
              </a:solidFill>
            </a:endParaRPr>
          </a:p>
        </p:txBody>
      </p:sp>
      <p:pic>
        <p:nvPicPr>
          <p:cNvPr descr="On this episode of Animal Fact Files discover some isopods who decided life in the sea wasn't enough!&#10;&#10;You can learn more on:&#10;Twitter - https://twitter.com/animalfactfiles&#10;Facebook - https://www.facebook.com/animalfactfiles/&#10;&#10;---&#10;&#10;We always do what we can to be as accurate as possible but we're only human; if you catch a mistake please let us know and provide a link for verification!&#10;&#10;---&#10;&#10;All images, videos and sound effects used herein are 1) public domain, 2) used under a Creative Commons license*, 3) used with the express permission of the copyright holder, or 4) used under the parameters of Fair Use law.&#10;&#10;Credits via Youtube:&#10;&#10;Credits via Flickr:&#10;Leslie Seaton - https://www.flickr.com/photos/lacatholique/7123549063&#10;Scott Schiller - https://www.flickr.com/photos/schill/5848522057&#10;Andy Reago &amp; Chrissy McClarren - https://www.flickr.com/photos/wildreturn/12071223425&#10;Katja Schulz - https://www.flickr.com/photos/treegrow/39024228031&#10;Josef Wells - https://www.flickr.com/photos/josefwells/8717996593&#10;Donald Hobern - https://www.flickr.com/photos/dhobern/23188833854; https://www.flickr.com/photos/dhobern/19158064721&#10;Peter O'Connor - https://www.flickr.com/photos/anemoneprojectors/19824392646&#10;Vahe Matirosyan - https://www.flickr.com/photos/vahemart/29362135966&#10;Mark Freeth - https://www.flickr.com/photos/freetheimage/29857128804&#10;Becky Mastubara - https://www.flickr.com/photos/beckymatsubara/42573174172&#10;Katya - https://www.flickr.com/photos/katunchik/34075599522&#10;Larry Jacobsen - https://www.flickr.com/photos/ljguitar/2578309092&#10;Melissa McMasters - https://www.flickr.com/photos/cricketsblog/28509283724&#10;Dave Huth - https://www.flickr.com/photos/davemedia/6061290876&#10;gailhampshire - https://www.flickr.com/photos/gails_pictures/8415633735&#10;Kai Schreiber - https://www.flickr.com/photos/genista/9148021643; https://www.flickr.com/photos/genista/9148022439&#10;AJC1 - https://www.flickr.com/photos/ajc1/19200132419&#10;sissou - https://www.flickr.com/photos/sissou/9713662280&#10;Amante Darmanin - https://www.flickr.com/photos/amantedar/30583382780&#10;Ryn Hodnett - https://www.flickr.com/photos/ryanhodnett/23560491578&#10;Judy Gallagher - https://www.flickr.com/photos/52450054@N04/9190382846&#10;Orin Zebest - https://www.flickr.com/photos/orinrobertjohn/5576348532&#10;&#10;Credits via Wiki Users:&#10;The Nature Box - https://commons.wikimedia.org/wiki/File:Pill_woodlouse_(Armadillidium_vulgare).webm&#10;Robert Webster / xpda.com / CC-BY-SA-4.0 - https://commons.wikimedia.org/wiki/File:Armadillidium_P1390138a.jpg; https://commons.wikimedia.org/wiki/File:Armadillidium_P1390133a.jpg&#10;Archeo - https://commons.wikimedia.org/wiki/File:Armadillidium_lagrecai.tif&#10;benjamint444 - https://commons.wikimedia.org/wiki/File:Slater_rolled_up_for_wiki.jpg&#10;Walter Siegmund - https://commons.wikimedia.org/wiki/File:Armadillidium_vulgare_2418.JPG; https://commons.wikimedia.org/wiki/File:Armadillidium_vulgare_2421.JPG&#10;Agrillo Mario - https://commons.wikimedia.org/wiki/File:CloporteV01.ogv; https://commons.wikimedia.org/wiki/File:CloporteV02.ogv&#10;Franco Folini - https://en.wikipedia.org/wiki/File:Armadillidium_vulgare_001.jpg&#10;twosistersinthewild - https://commons.wikimedia.org/wiki/File:Invertebrate_Common_Pillbug_Armadillidium_vulgare.jpg&#10;&#10;Other attributions:&#10;Patrick Roper - https://www.geograph.org.uk/photo/5478810&#10;knufda - https://freesound.org/people/knufds/sounds/92024&#10;&#10;&#10;Websites used for research collection:&#10;https://study.com/academy/lesson/armadillidiidae-habitat-diet.html&#10;http://www.marinespecies.org/aphia.php?p=taxdetails&amp;id=148639&#10;https://www.pestworld.org/pest-guide/occasional-invaders/pillbugs/&#10;http://entnemdept.ufl.edu/creatures/MISC/Armadillidium_vulgare.htm&#10;https://www.britannica.com/animal/pill-bug&#10;https://www3.northern.edu/natsource/INVERT1/Pillbu1.htm&#10;https://www.pbs.org/newshour/science/pill-bugs-emerged-sea-conquer-earth&#10;https://bugguide.net/node/view/94180&#10;http://www.aos.org/orchids/orchid-pests-diseases/sow-bugs-and-pill-bugs.aspx&#10;&#10;&#10;*you can find information about all the different types of CC licenses here: https://creativecommons.org/&#10;**changes were made to the original" id="141" name="Google Shape;141;p27" title="Roly Poly facts: the arthropods that roll up into a ball | Animal Fact Files">
            <a:hlinkClick r:id="rId3"/>
          </p:cNvPr>
          <p:cNvPicPr preferRelativeResize="0"/>
          <p:nvPr/>
        </p:nvPicPr>
        <p:blipFill>
          <a:blip r:embed="rId4">
            <a:alphaModFix/>
          </a:blip>
          <a:stretch>
            <a:fillRect/>
          </a:stretch>
        </p:blipFill>
        <p:spPr>
          <a:xfrm>
            <a:off x="2685900" y="330250"/>
            <a:ext cx="5785274" cy="4338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45" name="Shape 145"/>
        <p:cNvGrpSpPr/>
        <p:nvPr/>
      </p:nvGrpSpPr>
      <p:grpSpPr>
        <a:xfrm>
          <a:off x="0" y="0"/>
          <a:ext cx="0" cy="0"/>
          <a:chOff x="0" y="0"/>
          <a:chExt cx="0" cy="0"/>
        </a:xfrm>
      </p:grpSpPr>
      <p:sp>
        <p:nvSpPr>
          <p:cNvPr id="146" name="Google Shape;146;p28"/>
          <p:cNvSpPr txBox="1"/>
          <p:nvPr>
            <p:ph idx="1" type="body"/>
          </p:nvPr>
        </p:nvSpPr>
        <p:spPr>
          <a:xfrm>
            <a:off x="311700" y="1152475"/>
            <a:ext cx="2454900" cy="117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rgbClr val="000000"/>
                </a:solidFill>
              </a:rPr>
              <a:t>Orb Spider</a:t>
            </a:r>
            <a:endParaRPr sz="3000">
              <a:solidFill>
                <a:srgbClr val="000000"/>
              </a:solidFill>
            </a:endParaRPr>
          </a:p>
        </p:txBody>
      </p:sp>
      <p:pic>
        <p:nvPicPr>
          <p:cNvPr descr="Spiders are the most amazing web architects and using slow motion the Earth Unplugged team captured this Orb spider building a stunning structure. Subscribe to BBC Earth Unplugged for more amazing animal videos https://www.youtube.com/channel/UCbwp5B-uDBy-fS4bDA0TEaw?sub_confirmation=1&#10;&#10;Using beautiful time-lapse photography the BBC Earth Unplugged team were able to film an Orb spider as it builds a beautifully structured web. If you enjoyed this animal slow motion video then check out our slow motion playlist here https://www.youtube.com/playlist?list=PLtra-MWzIvZG_TnFr7Ea05qDP0Vt5siKb &#10;&#10;Subscribe to the BBC Earth YouTube channel: http://www.youtube.com/subscription_c...&#10;&#10;More breathtaking video from BBC Earth:&#10;Planet Earth videos https://www.youtube.com/playlist?list...&#10;Blue Planet videos https://www.youtube.com/playlist?list...&#10;Planet Dinosaur videos https://www.youtube.com/playlist?list...&#10;Favourites From our sister channel Earth Unplugged https://www.youtube.com/playlist?list...&#10;&#10;The world is an amazing place full of stories, beauty and natural wonder. Jump in to BBC Earth's YouTube channel and meet your planet.&#10;You'll find 50 years worth of astounding, entertaining, thought-provoking and educational natural history content on here.&#10;Dramatic, rare, and exclusive, nature doesn't get more exciting than this. Subscribe to be the first to view new videos.&#10;&#10;And you can become part of the BBC community by checking out our BBC Earth Facebook page. Here you'll find the best natural history content from the web, exclusive videos and images and a thriving, vibrant community.&#10;&#10;&#10;&#10;Subscribe: http://bit.ly/BBCEarthSub&#10;&#10;WATCH MORE: &#10;New on Earth: https://bit.ly/2M3La96 &#10;Oceanscapes: https://bit.ly/2Hmd2kZ &#10;Wild Thailand: https://bit.ly/2kR7lmh&quot;&#10;&#10;Welcome to BBC EARTH! The world is an amazing place full of stories, beauty and natural wonder. Here you'll find 50 years worth of astounding, entertaining, thought-provoking and educational natural history content. Dramatic, rare, and exclusive, nature doesn't get more exciting than this.&#10;&#10;Want to share your views with the team? Join our BBC Studios Voice: https://www.bbcstudiosvoice.com/register&#10;&#10;This is a commercial channel from BBC Studios. Service &amp; Feedback https://www.bbcstudios.com/contact/contact-us/" id="147" name="Google Shape;147;p28" title="Beautiful Spider Web Build Time-lapse | BBC Earth">
            <a:hlinkClick r:id="rId3"/>
          </p:cNvPr>
          <p:cNvPicPr preferRelativeResize="0"/>
          <p:nvPr/>
        </p:nvPicPr>
        <p:blipFill>
          <a:blip r:embed="rId4">
            <a:alphaModFix/>
          </a:blip>
          <a:stretch>
            <a:fillRect/>
          </a:stretch>
        </p:blipFill>
        <p:spPr>
          <a:xfrm>
            <a:off x="2919000" y="152400"/>
            <a:ext cx="5938576" cy="4453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51" name="Shape 151"/>
        <p:cNvGrpSpPr/>
        <p:nvPr/>
      </p:nvGrpSpPr>
      <p:grpSpPr>
        <a:xfrm>
          <a:off x="0" y="0"/>
          <a:ext cx="0" cy="0"/>
          <a:chOff x="0" y="0"/>
          <a:chExt cx="0" cy="0"/>
        </a:xfrm>
      </p:grpSpPr>
      <p:sp>
        <p:nvSpPr>
          <p:cNvPr id="152" name="Google Shape;152;p29"/>
          <p:cNvSpPr txBox="1"/>
          <p:nvPr>
            <p:ph idx="1" type="body"/>
          </p:nvPr>
        </p:nvSpPr>
        <p:spPr>
          <a:xfrm>
            <a:off x="284825" y="393750"/>
            <a:ext cx="1702800" cy="81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3000">
                <a:solidFill>
                  <a:srgbClr val="000000"/>
                </a:solidFill>
              </a:rPr>
              <a:t>Cicada</a:t>
            </a:r>
            <a:endParaRPr b="1" sz="3000">
              <a:solidFill>
                <a:srgbClr val="000000"/>
              </a:solidFill>
            </a:endParaRPr>
          </a:p>
        </p:txBody>
      </p:sp>
      <p:pic>
        <p:nvPicPr>
          <p:cNvPr descr="I set up a Cicada in my laundry room and took this time-lapse video of it molting.&#10;&#10;I get asked what the music is from time to time.  It is Suite populaire espagnole: Asturiana performed by Itzhak Perlman and composed by Manuel de Falla.  It  is the third in a series of Seven Spanish Folksongs.&#10;&#10;My first attempt and a much faster video can be found here... http://www.youtube.com/watch?v=R7ciCVAqw5U" id="153" name="Google Shape;153;p29" title="Cicada Molting">
            <a:hlinkClick r:id="rId3"/>
          </p:cNvPr>
          <p:cNvPicPr preferRelativeResize="0"/>
          <p:nvPr/>
        </p:nvPicPr>
        <p:blipFill>
          <a:blip r:embed="rId4">
            <a:alphaModFix/>
          </a:blip>
          <a:stretch>
            <a:fillRect/>
          </a:stretch>
        </p:blipFill>
        <p:spPr>
          <a:xfrm>
            <a:off x="2140025" y="152400"/>
            <a:ext cx="6428000" cy="4821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57" name="Shape 157"/>
        <p:cNvGrpSpPr/>
        <p:nvPr/>
      </p:nvGrpSpPr>
      <p:grpSpPr>
        <a:xfrm>
          <a:off x="0" y="0"/>
          <a:ext cx="0" cy="0"/>
          <a:chOff x="0" y="0"/>
          <a:chExt cx="0" cy="0"/>
        </a:xfrm>
      </p:grpSpPr>
      <p:sp>
        <p:nvSpPr>
          <p:cNvPr id="158" name="Google Shape;158;p30"/>
          <p:cNvSpPr txBox="1"/>
          <p:nvPr>
            <p:ph idx="1" type="body"/>
          </p:nvPr>
        </p:nvSpPr>
        <p:spPr>
          <a:xfrm>
            <a:off x="311700" y="1152475"/>
            <a:ext cx="2347200" cy="687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a:solidFill>
                  <a:srgbClr val="000000"/>
                </a:solidFill>
              </a:rPr>
              <a:t>Cicada Killer Wasp</a:t>
            </a:r>
            <a:endParaRPr b="1">
              <a:solidFill>
                <a:srgbClr val="000000"/>
              </a:solidFill>
            </a:endParaRPr>
          </a:p>
        </p:txBody>
      </p:sp>
      <p:pic>
        <p:nvPicPr>
          <p:cNvPr descr="On this episode of Animal Fact Files discover a wasp that eats cicadas. I mean, to be fair, what else were you expecting?&#10;&#10;You can learn more on:&#10;Twitter - https://twitter.com/animalfactfiles&#10;Facebook - https://www.facebook.com/animalfactfiles/&#10;&#10;---&#10;&#10;We always do what we can to be as accurate as possible but we're only human; if you catch a mistake please let us know and provide a link for verification!&#10;&#10;---&#10;&#10;All images, videos and sound effects used herein are 1) public domain, 2) used under a Creative Commons license*, 3) used with the express permission of the copyright holder, or 4) used under the parameters of Fair Use law.&#10;&#10;Credits via Youtube:&#10;Steven Gadsby - https://www.youtube.com/watch?v=3zIFHPl5rEg&#10;kengi2000 - https://www.youtube.com/watch?v=sPWZK80ugpY&#10;Willian McNeill - https://www.youtube.com/watch?v=mhos8l7C0X4&#10;&#10;Credits via Flickr:&#10;Gordon - https://www.flickr.com/photos/monkeymashbutton/5950175374; https://www.flickr.com/photos/monkeymashbutton/5949621895; https://www.flickr.com/photos/monkeymashbutton/5950172464&#10;Katja Schulz - https://www.flickr.com/photos/treegrow/40085389235; https://www.flickr.com/photos/treegrow/26107653237; https://www.flickr.com/photos/treegrow/26107650917; https://www.flickr.com/photos/treegrow/26107650437&#10;Larry Koester - https://www.flickr.com/photos/larrywkoester/29194603637&#10;bradhoc - https://www.flickr.com/photos/bradhoc/9305510092&#10;Judy Gallagher - https://www.flickr.com/photos/52450054@N04/36352143426; https://www.flickr.com/photos/52450054@N04/5972534838; https://www.flickr.com/photos/52450054@N04/5971976667&#10;Steve Snodgrass - https://www.flickr.com/photos/stevensnodgrass/6067722724 ; https://www.flickr.com/photos/stevensnodgrass/6067723012&#10;Praxis Eco Pest Control - https://www.flickr.com/photos/144288504@N03/29345526863&#10;NY State IPM Program at Cornell University - https://www.flickr.com/photos/99758165@N06/14725758505&#10;normalityrelief - https://www.flickr.com/photos/normalityrelief/2723191704&#10;&#10;Credits via Wiki Users:&#10;Steve Andrijw - https://commons.wikimedia.org/w/index.php?title=File%3ASphecius_speciosus_with_cicada.webm&#10;xpda - https://commons.wikimedia.org/wiki/File:Sphecius_speciosus_P1280177a.jpg&#10;Larcolt - https://commons.wikimedia.org/wiki/File:Cicada_Killer_with_2_Cidas_.jpg&#10;NBonawitz - https://en.wikipedia.org/wiki/Sphecius_speciosus#/media/File:Sphecius_cicada_killer.JPG&#10;Zzzeek - https://en.wikipedia.org/wiki/Sphecius_speciosus#/media/File:Cicada_Killer.jpg&#10;&#10;&#10;Websites used for research collection:&#10;https://entomology.ca.uky.edu/ef004&#10;https://www.insectidentification.org/insect-description.asp?identification=Cicada-Killer&#10;https://entomologytoday.org/2013/07/24/cicada-killer-wasps-have-emerged/&#10;https://www.si.edu/spotlight/buginfo/cicada-killer-wasps&#10;https://bugguide.net/node/view/514&#10;http://entoweb.okstate.edu/ddd/insects/cicadakiller.htm&#10;https://www.nytimes.com/2018/08/22/nyregion/cicada-killer-wasp.html&#10;https://books.google.com/books?id=zffAAwAAQBAJ&#10;https://books.google.com/books?id=80hfjiKWpYsC&#10;https://books.google.com/books?id=9MkK4h249w4C&#10;https://www.sciencedirect.com/science/article/pii/S0003347266800210&#10;http://www.cicadamania.com/cicadas/10-facts-about-cicada-killer-wasps/&#10;https://kb.osu.edu/bitstream/handle/1811/3297/V43N01_032.pdf&#10;http://booksandjournals.brillonline.com/content/journals/10.1163/156853963x00248&#10;&#10;&#10;*you can find information about all the different types of CC licenses here: https://creativecommons.org/&#10;**changes were made to the original" id="159" name="Google Shape;159;p30" title="Cicada Killer Wasp facts: you'll be surprised who does the actual killing | Animal Fact Files">
            <a:hlinkClick r:id="rId3"/>
          </p:cNvPr>
          <p:cNvPicPr preferRelativeResize="0"/>
          <p:nvPr/>
        </p:nvPicPr>
        <p:blipFill>
          <a:blip r:embed="rId4">
            <a:alphaModFix/>
          </a:blip>
          <a:stretch>
            <a:fillRect/>
          </a:stretch>
        </p:blipFill>
        <p:spPr>
          <a:xfrm>
            <a:off x="2811300" y="152400"/>
            <a:ext cx="5938574" cy="4453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Step # 4: Explore Bug Homes</a:t>
            </a:r>
            <a:endParaRPr b="1">
              <a:solidFill>
                <a:srgbClr val="000000"/>
              </a:solidFill>
            </a:endParaRPr>
          </a:p>
        </p:txBody>
      </p:sp>
      <p:sp>
        <p:nvSpPr>
          <p:cNvPr id="165" name="Google Shape;165;p31"/>
          <p:cNvSpPr txBox="1"/>
          <p:nvPr>
            <p:ph idx="1" type="body"/>
          </p:nvPr>
        </p:nvSpPr>
        <p:spPr>
          <a:xfrm>
            <a:off x="311700" y="1152475"/>
            <a:ext cx="3314400" cy="1882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solidFill>
                  <a:srgbClr val="000000"/>
                </a:solidFill>
              </a:rPr>
              <a:t>Bugs build all kind of amazing homes.  Check out this video that shows just a few of them.</a:t>
            </a:r>
            <a:endParaRPr b="1">
              <a:solidFill>
                <a:srgbClr val="000000"/>
              </a:solidFill>
            </a:endParaRPr>
          </a:p>
        </p:txBody>
      </p:sp>
      <p:pic>
        <p:nvPicPr>
          <p:cNvPr descr="Animals build incredible homes, nests and structures. Coming up are some amazing architectural structures created by animals and insects!&#10;Subscribe for more! ► https://goo.gl/pgcoq1 ◄&#10;Stay updated ► https://goo.gl/JyGcTt https://goo.gl/5c8dzr ◄ &#10;For copyright queries or general inquiries please get in touch: hello@beamazed.com&#10;&#10;Legal Stuff.&#10;Unless otherwise created by BeAmazed, licenses have been obtained for images/footage in the video from the following sources: https://pastebin.com/ZgusXNcR  https://pastebin.com/8k5gCLXa" id="166" name="Google Shape;166;p31" title="Beautiful Homes Built By Animal Architects">
            <a:hlinkClick r:id="rId3"/>
          </p:cNvPr>
          <p:cNvPicPr preferRelativeResize="0"/>
          <p:nvPr/>
        </p:nvPicPr>
        <p:blipFill>
          <a:blip r:embed="rId4">
            <a:alphaModFix/>
          </a:blip>
          <a:stretch>
            <a:fillRect/>
          </a:stretch>
        </p:blipFill>
        <p:spPr>
          <a:xfrm>
            <a:off x="3760250" y="1085950"/>
            <a:ext cx="5006550" cy="3754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F9000"/>
        </a:solidFill>
      </p:bgPr>
    </p:bg>
    <p:spTree>
      <p:nvGrpSpPr>
        <p:cNvPr id="170" name="Shape 170"/>
        <p:cNvGrpSpPr/>
        <p:nvPr/>
      </p:nvGrpSpPr>
      <p:grpSpPr>
        <a:xfrm>
          <a:off x="0" y="0"/>
          <a:ext cx="0" cy="0"/>
          <a:chOff x="0" y="0"/>
          <a:chExt cx="0" cy="0"/>
        </a:xfrm>
      </p:grpSpPr>
      <p:sp>
        <p:nvSpPr>
          <p:cNvPr id="171" name="Google Shape;171;p32"/>
          <p:cNvSpPr txBox="1"/>
          <p:nvPr>
            <p:ph idx="1" type="body"/>
          </p:nvPr>
        </p:nvSpPr>
        <p:spPr>
          <a:xfrm>
            <a:off x="311700" y="1152475"/>
            <a:ext cx="2669700" cy="162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400">
                <a:solidFill>
                  <a:srgbClr val="000000"/>
                </a:solidFill>
              </a:rPr>
              <a:t>Check out this hornets nest being built!</a:t>
            </a:r>
            <a:endParaRPr b="1" sz="2400">
              <a:solidFill>
                <a:srgbClr val="000000"/>
              </a:solidFill>
            </a:endParaRPr>
          </a:p>
        </p:txBody>
      </p:sp>
      <p:pic>
        <p:nvPicPr>
          <p:cNvPr descr="Original video : &#10;https://youtu.be/Lao-XAJdoWQ&#10;Music :&#10;&quot;The Show Must Be Go&quot; Kevin MacLeod (incompetech.com)&#10;Licensed under Creative Commons: By Attribution 3.0 License&#10;http://creativecommons.org/licenses/by/3.0/" id="172" name="Google Shape;172;p32" title="Sped up Timelapse Footage of Giant Hornet Queen Building Nest">
            <a:hlinkClick r:id="rId3"/>
          </p:cNvPr>
          <p:cNvPicPr preferRelativeResize="0"/>
          <p:nvPr/>
        </p:nvPicPr>
        <p:blipFill>
          <a:blip r:embed="rId4">
            <a:alphaModFix/>
          </a:blip>
          <a:stretch>
            <a:fillRect/>
          </a:stretch>
        </p:blipFill>
        <p:spPr>
          <a:xfrm>
            <a:off x="3182800" y="820325"/>
            <a:ext cx="5382500" cy="40368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76" name="Shape 176"/>
        <p:cNvGrpSpPr/>
        <p:nvPr/>
      </p:nvGrpSpPr>
      <p:grpSpPr>
        <a:xfrm>
          <a:off x="0" y="0"/>
          <a:ext cx="0" cy="0"/>
          <a:chOff x="0" y="0"/>
          <a:chExt cx="0" cy="0"/>
        </a:xfrm>
      </p:grpSpPr>
      <p:sp>
        <p:nvSpPr>
          <p:cNvPr id="177" name="Google Shape;17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Check out these hornet nests!</a:t>
            </a:r>
            <a:endParaRPr/>
          </a:p>
        </p:txBody>
      </p:sp>
      <p:pic>
        <p:nvPicPr>
          <p:cNvPr id="178" name="Google Shape;178;p33"/>
          <p:cNvPicPr preferRelativeResize="0"/>
          <p:nvPr/>
        </p:nvPicPr>
        <p:blipFill>
          <a:blip r:embed="rId3">
            <a:alphaModFix/>
          </a:blip>
          <a:stretch>
            <a:fillRect/>
          </a:stretch>
        </p:blipFill>
        <p:spPr>
          <a:xfrm>
            <a:off x="152400" y="1170125"/>
            <a:ext cx="2491075" cy="1660724"/>
          </a:xfrm>
          <a:prstGeom prst="rect">
            <a:avLst/>
          </a:prstGeom>
          <a:noFill/>
          <a:ln>
            <a:noFill/>
          </a:ln>
        </p:spPr>
      </p:pic>
      <p:pic>
        <p:nvPicPr>
          <p:cNvPr id="179" name="Google Shape;179;p33"/>
          <p:cNvPicPr preferRelativeResize="0"/>
          <p:nvPr/>
        </p:nvPicPr>
        <p:blipFill>
          <a:blip r:embed="rId4">
            <a:alphaModFix/>
          </a:blip>
          <a:stretch>
            <a:fillRect/>
          </a:stretch>
        </p:blipFill>
        <p:spPr>
          <a:xfrm>
            <a:off x="2795875" y="1170125"/>
            <a:ext cx="2713127" cy="1660725"/>
          </a:xfrm>
          <a:prstGeom prst="rect">
            <a:avLst/>
          </a:prstGeom>
          <a:noFill/>
          <a:ln>
            <a:noFill/>
          </a:ln>
        </p:spPr>
      </p:pic>
      <p:pic>
        <p:nvPicPr>
          <p:cNvPr id="180" name="Google Shape;180;p33"/>
          <p:cNvPicPr preferRelativeResize="0"/>
          <p:nvPr/>
        </p:nvPicPr>
        <p:blipFill>
          <a:blip r:embed="rId5">
            <a:alphaModFix/>
          </a:blip>
          <a:stretch>
            <a:fillRect/>
          </a:stretch>
        </p:blipFill>
        <p:spPr>
          <a:xfrm>
            <a:off x="6025225" y="1170125"/>
            <a:ext cx="2347600" cy="1760700"/>
          </a:xfrm>
          <a:prstGeom prst="rect">
            <a:avLst/>
          </a:prstGeom>
          <a:noFill/>
          <a:ln>
            <a:noFill/>
          </a:ln>
        </p:spPr>
      </p:pic>
      <p:pic>
        <p:nvPicPr>
          <p:cNvPr id="181" name="Google Shape;181;p33"/>
          <p:cNvPicPr preferRelativeResize="0"/>
          <p:nvPr/>
        </p:nvPicPr>
        <p:blipFill>
          <a:blip r:embed="rId6">
            <a:alphaModFix/>
          </a:blip>
          <a:stretch>
            <a:fillRect/>
          </a:stretch>
        </p:blipFill>
        <p:spPr>
          <a:xfrm>
            <a:off x="152400" y="2983249"/>
            <a:ext cx="2677134" cy="2007850"/>
          </a:xfrm>
          <a:prstGeom prst="rect">
            <a:avLst/>
          </a:prstGeom>
          <a:noFill/>
          <a:ln>
            <a:noFill/>
          </a:ln>
        </p:spPr>
      </p:pic>
      <p:pic>
        <p:nvPicPr>
          <p:cNvPr id="182" name="Google Shape;182;p33"/>
          <p:cNvPicPr preferRelativeResize="0"/>
          <p:nvPr/>
        </p:nvPicPr>
        <p:blipFill>
          <a:blip r:embed="rId7">
            <a:alphaModFix/>
          </a:blip>
          <a:stretch>
            <a:fillRect/>
          </a:stretch>
        </p:blipFill>
        <p:spPr>
          <a:xfrm>
            <a:off x="2981934" y="3083225"/>
            <a:ext cx="2999805" cy="1907876"/>
          </a:xfrm>
          <a:prstGeom prst="rect">
            <a:avLst/>
          </a:prstGeom>
          <a:noFill/>
          <a:ln>
            <a:noFill/>
          </a:ln>
        </p:spPr>
      </p:pic>
      <p:pic>
        <p:nvPicPr>
          <p:cNvPr id="183" name="Google Shape;183;p33"/>
          <p:cNvPicPr preferRelativeResize="0"/>
          <p:nvPr/>
        </p:nvPicPr>
        <p:blipFill rotWithShape="1">
          <a:blip r:embed="rId8">
            <a:alphaModFix/>
          </a:blip>
          <a:srcRect b="0" l="26217" r="11639" t="18692"/>
          <a:stretch/>
        </p:blipFill>
        <p:spPr>
          <a:xfrm>
            <a:off x="6174500" y="3007025"/>
            <a:ext cx="2713124" cy="1972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87" name="Shape 187"/>
        <p:cNvGrpSpPr/>
        <p:nvPr/>
      </p:nvGrpSpPr>
      <p:grpSpPr>
        <a:xfrm>
          <a:off x="0" y="0"/>
          <a:ext cx="0" cy="0"/>
          <a:chOff x="0" y="0"/>
          <a:chExt cx="0" cy="0"/>
        </a:xfrm>
      </p:grpSpPr>
      <p:sp>
        <p:nvSpPr>
          <p:cNvPr id="188" name="Google Shape;188;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Build a Hornet nest</a:t>
            </a:r>
            <a:endParaRPr b="1"/>
          </a:p>
        </p:txBody>
      </p:sp>
      <p:sp>
        <p:nvSpPr>
          <p:cNvPr id="189" name="Google Shape;189;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solidFill>
                  <a:srgbClr val="000000"/>
                </a:solidFill>
              </a:rPr>
              <a:t>Hornets build their nest by collecting materials like bark, leaves, and twigs.  They then chew it up and mix it with their </a:t>
            </a:r>
            <a:r>
              <a:rPr lang="en" sz="3000">
                <a:solidFill>
                  <a:srgbClr val="000000"/>
                </a:solidFill>
              </a:rPr>
              <a:t>saliva</a:t>
            </a:r>
            <a:r>
              <a:rPr lang="en" sz="3000">
                <a:solidFill>
                  <a:srgbClr val="000000"/>
                </a:solidFill>
              </a:rPr>
              <a:t>. This creates a sticky material that they use to create the outer shell of the nest.  Now lets build a model of a hornet nest. </a:t>
            </a:r>
            <a:endParaRPr sz="30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193" name="Shape 193"/>
        <p:cNvGrpSpPr/>
        <p:nvPr/>
      </p:nvGrpSpPr>
      <p:grpSpPr>
        <a:xfrm>
          <a:off x="0" y="0"/>
          <a:ext cx="0" cy="0"/>
          <a:chOff x="0" y="0"/>
          <a:chExt cx="0" cy="0"/>
        </a:xfrm>
      </p:grpSpPr>
      <p:sp>
        <p:nvSpPr>
          <p:cNvPr id="194" name="Google Shape;194;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Need</a:t>
            </a:r>
            <a:endParaRPr/>
          </a:p>
        </p:txBody>
      </p:sp>
      <p:sp>
        <p:nvSpPr>
          <p:cNvPr id="195" name="Google Shape;195;p35"/>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lang="en">
                <a:solidFill>
                  <a:srgbClr val="000000"/>
                </a:solidFill>
              </a:rPr>
              <a:t>1 Cup flour</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1 ¼ Cup water</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Large bowl</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Whisk</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Wax paper</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Newspaper cut into 1 inch strips</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Balloon</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Small bowl</a:t>
            </a:r>
            <a:endParaRPr>
              <a:solidFill>
                <a:srgbClr val="000000"/>
              </a:solidFill>
            </a:endParaRPr>
          </a:p>
        </p:txBody>
      </p:sp>
      <p:pic>
        <p:nvPicPr>
          <p:cNvPr id="196" name="Google Shape;196;p35"/>
          <p:cNvPicPr preferRelativeResize="0"/>
          <p:nvPr/>
        </p:nvPicPr>
        <p:blipFill>
          <a:blip r:embed="rId3">
            <a:alphaModFix/>
          </a:blip>
          <a:stretch>
            <a:fillRect/>
          </a:stretch>
        </p:blipFill>
        <p:spPr>
          <a:xfrm>
            <a:off x="4724400" y="1170125"/>
            <a:ext cx="4267197" cy="320039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00" name="Shape 200"/>
        <p:cNvGrpSpPr/>
        <p:nvPr/>
      </p:nvGrpSpPr>
      <p:grpSpPr>
        <a:xfrm>
          <a:off x="0" y="0"/>
          <a:ext cx="0" cy="0"/>
          <a:chOff x="0" y="0"/>
          <a:chExt cx="0" cy="0"/>
        </a:xfrm>
      </p:grpSpPr>
      <p:sp>
        <p:nvSpPr>
          <p:cNvPr id="201" name="Google Shape;201;p36"/>
          <p:cNvSpPr txBox="1"/>
          <p:nvPr>
            <p:ph idx="1" type="body"/>
          </p:nvPr>
        </p:nvSpPr>
        <p:spPr>
          <a:xfrm>
            <a:off x="249825" y="348075"/>
            <a:ext cx="4322100" cy="45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Whisk</a:t>
            </a:r>
            <a:r>
              <a:rPr lang="en" sz="3000">
                <a:solidFill>
                  <a:srgbClr val="000000"/>
                </a:solidFill>
              </a:rPr>
              <a:t> together flour and water in a large bowl until it is the </a:t>
            </a:r>
            <a:r>
              <a:rPr lang="en" sz="3000">
                <a:solidFill>
                  <a:srgbClr val="000000"/>
                </a:solidFill>
              </a:rPr>
              <a:t>consistency</a:t>
            </a:r>
            <a:r>
              <a:rPr lang="en" sz="3000">
                <a:solidFill>
                  <a:srgbClr val="000000"/>
                </a:solidFill>
              </a:rPr>
              <a:t> of glue.</a:t>
            </a:r>
            <a:endParaRPr sz="3000">
              <a:solidFill>
                <a:srgbClr val="000000"/>
              </a:solidFill>
            </a:endParaRPr>
          </a:p>
          <a:p>
            <a:pPr indent="0" lvl="0" marL="0" rtl="0" algn="l">
              <a:spcBef>
                <a:spcPts val="1600"/>
              </a:spcBef>
              <a:spcAft>
                <a:spcPts val="1600"/>
              </a:spcAft>
              <a:buNone/>
            </a:pPr>
            <a:r>
              <a:rPr lang="en" sz="3000">
                <a:solidFill>
                  <a:srgbClr val="000000"/>
                </a:solidFill>
              </a:rPr>
              <a:t>Place the balloon on top of the small bowl.</a:t>
            </a:r>
            <a:endParaRPr sz="3000">
              <a:solidFill>
                <a:srgbClr val="000000"/>
              </a:solidFill>
            </a:endParaRPr>
          </a:p>
        </p:txBody>
      </p:sp>
      <p:pic>
        <p:nvPicPr>
          <p:cNvPr id="202" name="Google Shape;202;p36"/>
          <p:cNvPicPr preferRelativeResize="0"/>
          <p:nvPr/>
        </p:nvPicPr>
        <p:blipFill>
          <a:blip r:embed="rId3">
            <a:alphaModFix/>
          </a:blip>
          <a:stretch>
            <a:fillRect/>
          </a:stretch>
        </p:blipFill>
        <p:spPr>
          <a:xfrm>
            <a:off x="5653975" y="152400"/>
            <a:ext cx="3337629" cy="2503222"/>
          </a:xfrm>
          <a:prstGeom prst="rect">
            <a:avLst/>
          </a:prstGeom>
          <a:noFill/>
          <a:ln>
            <a:noFill/>
          </a:ln>
        </p:spPr>
      </p:pic>
      <p:pic>
        <p:nvPicPr>
          <p:cNvPr id="203" name="Google Shape;203;p36"/>
          <p:cNvPicPr preferRelativeResize="0"/>
          <p:nvPr/>
        </p:nvPicPr>
        <p:blipFill>
          <a:blip r:embed="rId4">
            <a:alphaModFix/>
          </a:blip>
          <a:stretch>
            <a:fillRect/>
          </a:stretch>
        </p:blipFill>
        <p:spPr>
          <a:xfrm>
            <a:off x="4625269" y="2245801"/>
            <a:ext cx="1877420" cy="250322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07" name="Shape 207"/>
        <p:cNvGrpSpPr/>
        <p:nvPr/>
      </p:nvGrpSpPr>
      <p:grpSpPr>
        <a:xfrm>
          <a:off x="0" y="0"/>
          <a:ext cx="0" cy="0"/>
          <a:chOff x="0" y="0"/>
          <a:chExt cx="0" cy="0"/>
        </a:xfrm>
      </p:grpSpPr>
      <p:sp>
        <p:nvSpPr>
          <p:cNvPr id="208" name="Google Shape;208;p37"/>
          <p:cNvSpPr txBox="1"/>
          <p:nvPr>
            <p:ph idx="1" type="body"/>
          </p:nvPr>
        </p:nvSpPr>
        <p:spPr>
          <a:xfrm>
            <a:off x="311700" y="293925"/>
            <a:ext cx="4066200" cy="472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0000"/>
                </a:solidFill>
              </a:rPr>
              <a:t>Take strips one strip of newspaper at a time and dip it into the flour/water mix.  Use your </a:t>
            </a:r>
            <a:r>
              <a:rPr lang="en" sz="2400">
                <a:solidFill>
                  <a:srgbClr val="000000"/>
                </a:solidFill>
              </a:rPr>
              <a:t>fingers</a:t>
            </a:r>
            <a:r>
              <a:rPr lang="en" sz="2400">
                <a:solidFill>
                  <a:srgbClr val="000000"/>
                </a:solidFill>
              </a:rPr>
              <a:t> to wipe off </a:t>
            </a:r>
            <a:r>
              <a:rPr lang="en" sz="2400">
                <a:solidFill>
                  <a:srgbClr val="000000"/>
                </a:solidFill>
              </a:rPr>
              <a:t>excess</a:t>
            </a:r>
            <a:r>
              <a:rPr lang="en" sz="2400">
                <a:solidFill>
                  <a:srgbClr val="000000"/>
                </a:solidFill>
              </a:rPr>
              <a:t> paste.</a:t>
            </a:r>
            <a:endParaRPr sz="2400">
              <a:solidFill>
                <a:srgbClr val="000000"/>
              </a:solidFill>
            </a:endParaRPr>
          </a:p>
          <a:p>
            <a:pPr indent="0" lvl="0" marL="0" rtl="0" algn="l">
              <a:spcBef>
                <a:spcPts val="1600"/>
              </a:spcBef>
              <a:spcAft>
                <a:spcPts val="1600"/>
              </a:spcAft>
              <a:buNone/>
            </a:pPr>
            <a:r>
              <a:rPr lang="en" sz="2400">
                <a:solidFill>
                  <a:srgbClr val="000000"/>
                </a:solidFill>
              </a:rPr>
              <a:t>Place strips of paper onto the balloon, but avoid covering the place where the balloon is tied off.</a:t>
            </a:r>
            <a:endParaRPr sz="2400">
              <a:solidFill>
                <a:srgbClr val="000000"/>
              </a:solidFill>
            </a:endParaRPr>
          </a:p>
        </p:txBody>
      </p:sp>
      <p:pic>
        <p:nvPicPr>
          <p:cNvPr id="209" name="Google Shape;209;p37"/>
          <p:cNvPicPr preferRelativeResize="0"/>
          <p:nvPr/>
        </p:nvPicPr>
        <p:blipFill>
          <a:blip r:embed="rId3">
            <a:alphaModFix/>
          </a:blip>
          <a:stretch>
            <a:fillRect/>
          </a:stretch>
        </p:blipFill>
        <p:spPr>
          <a:xfrm>
            <a:off x="5623049" y="152400"/>
            <a:ext cx="3368555" cy="2526401"/>
          </a:xfrm>
          <a:prstGeom prst="rect">
            <a:avLst/>
          </a:prstGeom>
          <a:noFill/>
          <a:ln>
            <a:noFill/>
          </a:ln>
        </p:spPr>
      </p:pic>
      <p:pic>
        <p:nvPicPr>
          <p:cNvPr id="210" name="Google Shape;210;p37"/>
          <p:cNvPicPr preferRelativeResize="0"/>
          <p:nvPr/>
        </p:nvPicPr>
        <p:blipFill>
          <a:blip r:embed="rId4">
            <a:alphaModFix/>
          </a:blip>
          <a:stretch>
            <a:fillRect/>
          </a:stretch>
        </p:blipFill>
        <p:spPr>
          <a:xfrm>
            <a:off x="4126274" y="2165699"/>
            <a:ext cx="2140523" cy="28540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14" name="Shape 214"/>
        <p:cNvGrpSpPr/>
        <p:nvPr/>
      </p:nvGrpSpPr>
      <p:grpSpPr>
        <a:xfrm>
          <a:off x="0" y="0"/>
          <a:ext cx="0" cy="0"/>
          <a:chOff x="0" y="0"/>
          <a:chExt cx="0" cy="0"/>
        </a:xfrm>
      </p:grpSpPr>
      <p:sp>
        <p:nvSpPr>
          <p:cNvPr id="215" name="Google Shape;215;p38"/>
          <p:cNvSpPr txBox="1"/>
          <p:nvPr>
            <p:ph idx="1" type="body"/>
          </p:nvPr>
        </p:nvSpPr>
        <p:spPr>
          <a:xfrm>
            <a:off x="311700" y="433125"/>
            <a:ext cx="3586500" cy="440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After you get one layer added start to make your entrance for the hornets nest. </a:t>
            </a:r>
            <a:endParaRPr>
              <a:solidFill>
                <a:srgbClr val="000000"/>
              </a:solidFill>
            </a:endParaRPr>
          </a:p>
          <a:p>
            <a:pPr indent="0" lvl="0" marL="0" rtl="0" algn="l">
              <a:spcBef>
                <a:spcPts val="1600"/>
              </a:spcBef>
              <a:spcAft>
                <a:spcPts val="0"/>
              </a:spcAft>
              <a:buNone/>
            </a:pPr>
            <a:r>
              <a:rPr lang="en">
                <a:solidFill>
                  <a:srgbClr val="000000"/>
                </a:solidFill>
              </a:rPr>
              <a:t>In the area where the balloon is tied off start stacking layers of newspaper stripped.</a:t>
            </a:r>
            <a:endParaRPr>
              <a:solidFill>
                <a:srgbClr val="000000"/>
              </a:solidFill>
            </a:endParaRPr>
          </a:p>
          <a:p>
            <a:pPr indent="0" lvl="0" marL="0" rtl="0" algn="l">
              <a:spcBef>
                <a:spcPts val="1600"/>
              </a:spcBef>
              <a:spcAft>
                <a:spcPts val="1600"/>
              </a:spcAft>
              <a:buNone/>
            </a:pPr>
            <a:r>
              <a:rPr lang="en">
                <a:solidFill>
                  <a:srgbClr val="000000"/>
                </a:solidFill>
              </a:rPr>
              <a:t>Once it has a hornets nest shape add another layer of newspaper strips to the entire nest.</a:t>
            </a:r>
            <a:endParaRPr>
              <a:solidFill>
                <a:srgbClr val="000000"/>
              </a:solidFill>
            </a:endParaRPr>
          </a:p>
        </p:txBody>
      </p:sp>
      <p:pic>
        <p:nvPicPr>
          <p:cNvPr id="216" name="Google Shape;216;p38"/>
          <p:cNvPicPr preferRelativeResize="0"/>
          <p:nvPr/>
        </p:nvPicPr>
        <p:blipFill>
          <a:blip r:embed="rId3">
            <a:alphaModFix/>
          </a:blip>
          <a:stretch>
            <a:fillRect/>
          </a:stretch>
        </p:blipFill>
        <p:spPr>
          <a:xfrm>
            <a:off x="4050600" y="152400"/>
            <a:ext cx="3629027" cy="48387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20" name="Shape 220"/>
        <p:cNvGrpSpPr/>
        <p:nvPr/>
      </p:nvGrpSpPr>
      <p:grpSpPr>
        <a:xfrm>
          <a:off x="0" y="0"/>
          <a:ext cx="0" cy="0"/>
          <a:chOff x="0" y="0"/>
          <a:chExt cx="0" cy="0"/>
        </a:xfrm>
      </p:grpSpPr>
      <p:sp>
        <p:nvSpPr>
          <p:cNvPr id="221" name="Google Shape;221;p39"/>
          <p:cNvSpPr txBox="1"/>
          <p:nvPr>
            <p:ph idx="1" type="body"/>
          </p:nvPr>
        </p:nvSpPr>
        <p:spPr>
          <a:xfrm>
            <a:off x="311700" y="309375"/>
            <a:ext cx="3834000" cy="425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Let your </a:t>
            </a:r>
            <a:r>
              <a:rPr lang="en">
                <a:solidFill>
                  <a:srgbClr val="000000"/>
                </a:solidFill>
              </a:rPr>
              <a:t>hornet's</a:t>
            </a:r>
            <a:r>
              <a:rPr lang="en">
                <a:solidFill>
                  <a:srgbClr val="000000"/>
                </a:solidFill>
              </a:rPr>
              <a:t> nest dry.  Once dry pop the balloon and you can color the nest if you would like or leave it as is.  </a:t>
            </a:r>
            <a:endParaRPr>
              <a:solidFill>
                <a:srgbClr val="000000"/>
              </a:solidFill>
            </a:endParaRPr>
          </a:p>
          <a:p>
            <a:pPr indent="0" lvl="0" marL="0" rtl="0" algn="l">
              <a:spcBef>
                <a:spcPts val="1600"/>
              </a:spcBef>
              <a:spcAft>
                <a:spcPts val="0"/>
              </a:spcAft>
              <a:buNone/>
            </a:pPr>
            <a:r>
              <a:rPr lang="en">
                <a:solidFill>
                  <a:srgbClr val="000000"/>
                </a:solidFill>
              </a:rPr>
              <a:t>Hang up your nest by threading string through the top or hot glueing it to a stick.</a:t>
            </a:r>
            <a:endParaRPr>
              <a:solidFill>
                <a:srgbClr val="000000"/>
              </a:solidFill>
            </a:endParaRPr>
          </a:p>
          <a:p>
            <a:pPr indent="0" lvl="0" marL="0" rtl="0" algn="l">
              <a:spcBef>
                <a:spcPts val="1600"/>
              </a:spcBef>
              <a:spcAft>
                <a:spcPts val="1600"/>
              </a:spcAft>
              <a:buNone/>
            </a:pPr>
            <a:r>
              <a:rPr lang="en">
                <a:solidFill>
                  <a:srgbClr val="000000"/>
                </a:solidFill>
              </a:rPr>
              <a:t>ENJOY!</a:t>
            </a:r>
            <a:endParaRPr>
              <a:solidFill>
                <a:srgbClr val="000000"/>
              </a:solidFill>
            </a:endParaRPr>
          </a:p>
        </p:txBody>
      </p:sp>
      <p:pic>
        <p:nvPicPr>
          <p:cNvPr id="222" name="Google Shape;222;p39"/>
          <p:cNvPicPr preferRelativeResize="0"/>
          <p:nvPr/>
        </p:nvPicPr>
        <p:blipFill>
          <a:blip r:embed="rId3">
            <a:alphaModFix/>
          </a:blip>
          <a:stretch>
            <a:fillRect/>
          </a:stretch>
        </p:blipFill>
        <p:spPr>
          <a:xfrm>
            <a:off x="4402326" y="106000"/>
            <a:ext cx="2240875" cy="2987853"/>
          </a:xfrm>
          <a:prstGeom prst="rect">
            <a:avLst/>
          </a:prstGeom>
          <a:noFill/>
          <a:ln>
            <a:noFill/>
          </a:ln>
        </p:spPr>
      </p:pic>
      <p:sp>
        <p:nvSpPr>
          <p:cNvPr id="223" name="Google Shape;223;p39"/>
          <p:cNvSpPr txBox="1"/>
          <p:nvPr/>
        </p:nvSpPr>
        <p:spPr>
          <a:xfrm>
            <a:off x="7347850" y="703850"/>
            <a:ext cx="1314900" cy="12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Finished photo coming soon!  We are waiting for ours to dry ;-) </a:t>
            </a:r>
            <a:endParaRPr/>
          </a:p>
        </p:txBody>
      </p:sp>
      <p:pic>
        <p:nvPicPr>
          <p:cNvPr id="224" name="Google Shape;224;p39"/>
          <p:cNvPicPr preferRelativeResize="0"/>
          <p:nvPr/>
        </p:nvPicPr>
        <p:blipFill>
          <a:blip r:embed="rId4">
            <a:alphaModFix/>
          </a:blip>
          <a:stretch>
            <a:fillRect/>
          </a:stretch>
        </p:blipFill>
        <p:spPr>
          <a:xfrm>
            <a:off x="6795600" y="152400"/>
            <a:ext cx="2195999" cy="26663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28" name="Shape 228"/>
        <p:cNvGrpSpPr/>
        <p:nvPr/>
      </p:nvGrpSpPr>
      <p:grpSpPr>
        <a:xfrm>
          <a:off x="0" y="0"/>
          <a:ext cx="0" cy="0"/>
          <a:chOff x="0" y="0"/>
          <a:chExt cx="0" cy="0"/>
        </a:xfrm>
      </p:grpSpPr>
      <p:sp>
        <p:nvSpPr>
          <p:cNvPr id="229" name="Google Shape;229;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Take a Bug Field Trip</a:t>
            </a:r>
            <a:endParaRPr/>
          </a:p>
        </p:txBody>
      </p:sp>
      <p:sp>
        <p:nvSpPr>
          <p:cNvPr id="230" name="Google Shape;230;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Choice One: Take a bug walk</a:t>
            </a:r>
            <a:endParaRPr b="1">
              <a:solidFill>
                <a:srgbClr val="000000"/>
              </a:solidFill>
            </a:endParaRPr>
          </a:p>
          <a:p>
            <a:pPr indent="0" lvl="0" marL="0" rtl="0" algn="l">
              <a:spcBef>
                <a:spcPts val="1600"/>
              </a:spcBef>
              <a:spcAft>
                <a:spcPts val="0"/>
              </a:spcAft>
              <a:buNone/>
            </a:pPr>
            <a:r>
              <a:rPr lang="en">
                <a:solidFill>
                  <a:srgbClr val="000000"/>
                </a:solidFill>
              </a:rPr>
              <a:t>The best way to view bugs is outside where they live! Go outside and search for some bugs.  Here are some places to look for bugs:</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Look under logs, rocks, wood, or planters.  A lot of insects like dark areas.</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Dig around in leaf litter or mulch.</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Check out inside corners of buildings for spiders</a:t>
            </a:r>
            <a:endParaRPr>
              <a:solidFill>
                <a:srgbClr val="000000"/>
              </a:solidFill>
            </a:endParaRPr>
          </a:p>
          <a:p>
            <a:pPr indent="0" lvl="0" marL="0" rtl="0" algn="l">
              <a:spcBef>
                <a:spcPts val="1600"/>
              </a:spcBef>
              <a:spcAft>
                <a:spcPts val="0"/>
              </a:spcAft>
              <a:buNone/>
            </a:pPr>
            <a:r>
              <a:rPr lang="en">
                <a:solidFill>
                  <a:srgbClr val="000000"/>
                </a:solidFill>
              </a:rPr>
              <a:t>Take a notepad and keep track of how many bugs you find, what the bug was doing, where you found it, and make a sketch of the bug.</a:t>
            </a:r>
            <a:endParaRPr>
              <a:solidFill>
                <a:srgbClr val="000000"/>
              </a:solidFill>
            </a:endParaRPr>
          </a:p>
          <a:p>
            <a:pPr indent="0" lvl="0" marL="0" rtl="0" algn="l">
              <a:spcBef>
                <a:spcPts val="1600"/>
              </a:spcBef>
              <a:spcAft>
                <a:spcPts val="1600"/>
              </a:spcAft>
              <a:buNone/>
            </a:pPr>
            <a:r>
              <a:t/>
            </a:r>
            <a:endParaRPr>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34" name="Shape 234"/>
        <p:cNvGrpSpPr/>
        <p:nvPr/>
      </p:nvGrpSpPr>
      <p:grpSpPr>
        <a:xfrm>
          <a:off x="0" y="0"/>
          <a:ext cx="0" cy="0"/>
          <a:chOff x="0" y="0"/>
          <a:chExt cx="0" cy="0"/>
        </a:xfrm>
      </p:grpSpPr>
      <p:sp>
        <p:nvSpPr>
          <p:cNvPr id="235" name="Google Shape;235;p41"/>
          <p:cNvSpPr txBox="1"/>
          <p:nvPr>
            <p:ph idx="1" type="body"/>
          </p:nvPr>
        </p:nvSpPr>
        <p:spPr>
          <a:xfrm>
            <a:off x="311700" y="386425"/>
            <a:ext cx="8520600" cy="44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Choice two: Visit a zoo, museum, or botanical garden that has bug displays. </a:t>
            </a:r>
            <a:r>
              <a:rPr lang="en">
                <a:solidFill>
                  <a:srgbClr val="000000"/>
                </a:solidFill>
              </a:rPr>
              <a:t> </a:t>
            </a:r>
            <a:endParaRPr>
              <a:solidFill>
                <a:srgbClr val="000000"/>
              </a:solidFill>
            </a:endParaRPr>
          </a:p>
          <a:p>
            <a:pPr indent="0" lvl="0" marL="0" rtl="0" algn="l">
              <a:spcBef>
                <a:spcPts val="1600"/>
              </a:spcBef>
              <a:spcAft>
                <a:spcPts val="0"/>
              </a:spcAft>
              <a:buNone/>
            </a:pPr>
            <a:r>
              <a:rPr lang="en">
                <a:solidFill>
                  <a:srgbClr val="000000"/>
                </a:solidFill>
              </a:rPr>
              <a:t>Since we are not able to visit those places currently you can watch this virtual field trip to the Victoria Bug Zoo on the next slide.  While watching take notes and answer these questions.</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What bugs did you meet and where are they found</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Write down one fun fact you learned about each bug</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Which was the </a:t>
            </a:r>
            <a:r>
              <a:rPr lang="en">
                <a:solidFill>
                  <a:srgbClr val="000000"/>
                </a:solidFill>
              </a:rPr>
              <a:t>strangest</a:t>
            </a:r>
            <a:r>
              <a:rPr lang="en">
                <a:solidFill>
                  <a:srgbClr val="000000"/>
                </a:solidFill>
              </a:rPr>
              <a:t> bug you saw</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Which one would you want to hold and which one would you not like to hold</a:t>
            </a:r>
            <a:endParaRPr>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39" name="Shape 239"/>
        <p:cNvGrpSpPr/>
        <p:nvPr/>
      </p:nvGrpSpPr>
      <p:grpSpPr>
        <a:xfrm>
          <a:off x="0" y="0"/>
          <a:ext cx="0" cy="0"/>
          <a:chOff x="0" y="0"/>
          <a:chExt cx="0" cy="0"/>
        </a:xfrm>
      </p:grpSpPr>
      <p:pic>
        <p:nvPicPr>
          <p:cNvPr descr="Take a trip to the Victoria Bug Zoo and learn all about some of the coolest bugs around. Students will get to meet them up close and personal and ask questions.&#10;&#10;The Victoria Bug Zoo opened in 1997 in Victoria, BC. It is home to over 40 species of LIVE tropical bugs from around the world. Knowledgeable tour guides introduce visitors to the incredible world of bugs and provide a fun, safe animal handling experience for the more adventurous. The Victoria Bug Zoo is here to shine a light on some of the most under appreciated animals and show amazing they truly are!&#10;&#10;Grade Level: Any&#10;Duration: Approx. 45 minutes" id="240" name="Google Shape;240;p42" title="Virtual Field Trip to the Victoria Bug Zoo">
            <a:hlinkClick r:id="rId3"/>
          </p:cNvPr>
          <p:cNvPicPr preferRelativeResize="0"/>
          <p:nvPr/>
        </p:nvPicPr>
        <p:blipFill>
          <a:blip r:embed="rId4">
            <a:alphaModFix/>
          </a:blip>
          <a:stretch>
            <a:fillRect/>
          </a:stretch>
        </p:blipFill>
        <p:spPr>
          <a:xfrm>
            <a:off x="1466500" y="242625"/>
            <a:ext cx="6211000" cy="46582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44" name="Shape 244"/>
        <p:cNvGrpSpPr/>
        <p:nvPr/>
      </p:nvGrpSpPr>
      <p:grpSpPr>
        <a:xfrm>
          <a:off x="0" y="0"/>
          <a:ext cx="0" cy="0"/>
          <a:chOff x="0" y="0"/>
          <a:chExt cx="0" cy="0"/>
        </a:xfrm>
      </p:grpSpPr>
      <p:sp>
        <p:nvSpPr>
          <p:cNvPr id="245" name="Google Shape;245;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0000"/>
                </a:solidFill>
              </a:rPr>
              <a:t>Congrats!  </a:t>
            </a:r>
            <a:endParaRPr sz="4800">
              <a:solidFill>
                <a:srgbClr val="000000"/>
              </a:solidFill>
            </a:endParaRPr>
          </a:p>
          <a:p>
            <a:pPr indent="0" lvl="0" marL="0" rtl="0" algn="ctr">
              <a:spcBef>
                <a:spcPts val="1600"/>
              </a:spcBef>
              <a:spcAft>
                <a:spcPts val="0"/>
              </a:spcAft>
              <a:buNone/>
            </a:pPr>
            <a:r>
              <a:rPr lang="en" sz="4800">
                <a:solidFill>
                  <a:srgbClr val="000000"/>
                </a:solidFill>
              </a:rPr>
              <a:t>You completed your </a:t>
            </a:r>
            <a:endParaRPr sz="4800">
              <a:solidFill>
                <a:srgbClr val="000000"/>
              </a:solidFill>
            </a:endParaRPr>
          </a:p>
          <a:p>
            <a:pPr indent="0" lvl="0" marL="0" rtl="0" algn="ctr">
              <a:spcBef>
                <a:spcPts val="1600"/>
              </a:spcBef>
              <a:spcAft>
                <a:spcPts val="1600"/>
              </a:spcAft>
              <a:buNone/>
            </a:pPr>
            <a:r>
              <a:rPr lang="en" sz="4800">
                <a:solidFill>
                  <a:srgbClr val="000000"/>
                </a:solidFill>
              </a:rPr>
              <a:t>Brownie Bugs Badge!</a:t>
            </a:r>
            <a:endParaRPr sz="48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