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Nunito"/>
      <p:regular r:id="rId14"/>
      <p:bold r:id="rId15"/>
      <p:italic r:id="rId16"/>
      <p:boldItalic r:id="rId17"/>
    </p:embeddedFont>
    <p:embeddedFont>
      <p:font typeface="Lobster"/>
      <p:regular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bold.fntdata"/><Relationship Id="rId14" Type="http://schemas.openxmlformats.org/officeDocument/2006/relationships/font" Target="fonts/Nunito-regular.fntdata"/><Relationship Id="rId17" Type="http://schemas.openxmlformats.org/officeDocument/2006/relationships/font" Target="fonts/Nunito-boldItalic.fntdata"/><Relationship Id="rId16" Type="http://schemas.openxmlformats.org/officeDocument/2006/relationships/font" Target="fonts/Nunito-italic.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Lobster-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831b92b113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831b92b113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831b92b113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831b92b113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831b92b113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831b92b113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831b92b113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831b92b113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831b92b113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831b92b113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831b92b113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831b92b113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831b92b11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831b92b11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hyperlink" Target="https://templates.office.com/en-us/simple-monthly-budget-tm0342892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youtube.com/watch?v=HQzoZfc3GwQ"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girlscoutshop.com/AMBASSADOR-ON-MY-OWN-BADGE?utm_campaign=National_Site&amp;utm_medium=National_Site_Image&amp;utm_source=Badge_Explorer" TargetMode="Externa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obster"/>
                <a:ea typeface="Lobster"/>
                <a:cs typeface="Lobster"/>
                <a:sym typeface="Lobster"/>
              </a:rPr>
              <a:t>Ambassador </a:t>
            </a:r>
            <a:endParaRPr>
              <a:latin typeface="Lobster"/>
              <a:ea typeface="Lobster"/>
              <a:cs typeface="Lobster"/>
              <a:sym typeface="Lobster"/>
            </a:endParaRPr>
          </a:p>
          <a:p>
            <a:pPr indent="0" lvl="0" marL="0" rtl="0" algn="ctr">
              <a:spcBef>
                <a:spcPts val="0"/>
              </a:spcBef>
              <a:spcAft>
                <a:spcPts val="0"/>
              </a:spcAft>
              <a:buNone/>
            </a:pPr>
            <a:r>
              <a:rPr b="1" lang="en" sz="6000">
                <a:latin typeface="Impact"/>
                <a:ea typeface="Impact"/>
                <a:cs typeface="Impact"/>
                <a:sym typeface="Impact"/>
              </a:rPr>
              <a:t>On My Own</a:t>
            </a:r>
            <a:endParaRPr b="1" sz="6000">
              <a:latin typeface="Impact"/>
              <a:ea typeface="Impact"/>
              <a:cs typeface="Impact"/>
              <a:sym typeface="Impact"/>
            </a:endParaRPr>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idx="1" type="body"/>
          </p:nvPr>
        </p:nvSpPr>
        <p:spPr>
          <a:xfrm>
            <a:off x="1544375" y="477475"/>
            <a:ext cx="7089300" cy="122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Nunito"/>
                <a:ea typeface="Nunito"/>
                <a:cs typeface="Nunito"/>
                <a:sym typeface="Nunito"/>
              </a:rPr>
              <a:t>As you get older, it is smart to be prepared for living on your own. With this badge we are going to look into the costs of living independently and learning the importance of budgeting.</a:t>
            </a:r>
            <a:endParaRPr sz="1800">
              <a:latin typeface="Nunito"/>
              <a:ea typeface="Nunito"/>
              <a:cs typeface="Nunito"/>
              <a:sym typeface="Nunito"/>
            </a:endParaRPr>
          </a:p>
          <a:p>
            <a:pPr indent="0" lvl="0" marL="0" rtl="0" algn="ctr">
              <a:spcBef>
                <a:spcPts val="1600"/>
              </a:spcBef>
              <a:spcAft>
                <a:spcPts val="1600"/>
              </a:spcAft>
              <a:buNone/>
            </a:pPr>
            <a:r>
              <a:t/>
            </a:r>
            <a:endParaRPr sz="1800">
              <a:latin typeface="Nunito"/>
              <a:ea typeface="Nunito"/>
              <a:cs typeface="Nunito"/>
              <a:sym typeface="Nunito"/>
            </a:endParaRPr>
          </a:p>
        </p:txBody>
      </p:sp>
      <p:pic>
        <p:nvPicPr>
          <p:cNvPr id="135" name="Google Shape;135;p14"/>
          <p:cNvPicPr preferRelativeResize="0"/>
          <p:nvPr/>
        </p:nvPicPr>
        <p:blipFill>
          <a:blip r:embed="rId3">
            <a:alphaModFix/>
          </a:blip>
          <a:stretch>
            <a:fillRect/>
          </a:stretch>
        </p:blipFill>
        <p:spPr>
          <a:xfrm>
            <a:off x="6929774" y="2652325"/>
            <a:ext cx="1879476" cy="2175601"/>
          </a:xfrm>
          <a:prstGeom prst="rect">
            <a:avLst/>
          </a:prstGeom>
          <a:noFill/>
          <a:ln>
            <a:noFill/>
          </a:ln>
        </p:spPr>
      </p:pic>
      <p:pic>
        <p:nvPicPr>
          <p:cNvPr id="136" name="Google Shape;136;p14"/>
          <p:cNvPicPr preferRelativeResize="0"/>
          <p:nvPr/>
        </p:nvPicPr>
        <p:blipFill>
          <a:blip r:embed="rId4">
            <a:alphaModFix/>
          </a:blip>
          <a:stretch>
            <a:fillRect/>
          </a:stretch>
        </p:blipFill>
        <p:spPr>
          <a:xfrm>
            <a:off x="318200" y="312250"/>
            <a:ext cx="1226175" cy="1226175"/>
          </a:xfrm>
          <a:prstGeom prst="rect">
            <a:avLst/>
          </a:prstGeom>
          <a:noFill/>
          <a:ln>
            <a:noFill/>
          </a:ln>
        </p:spPr>
      </p:pic>
      <p:sp>
        <p:nvSpPr>
          <p:cNvPr id="137" name="Google Shape;137;p14"/>
          <p:cNvSpPr txBox="1"/>
          <p:nvPr/>
        </p:nvSpPr>
        <p:spPr>
          <a:xfrm>
            <a:off x="452500" y="2175550"/>
            <a:ext cx="6996900" cy="1557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600">
                <a:solidFill>
                  <a:schemeClr val="dk2"/>
                </a:solidFill>
                <a:latin typeface="Nunito"/>
                <a:ea typeface="Nunito"/>
                <a:cs typeface="Nunito"/>
                <a:sym typeface="Nunito"/>
              </a:rPr>
              <a:t>There are different tools that can be used to create a budget. You may want to do it by hand with pen and paper or use a popular budget app such as mint or everydollar. There are also </a:t>
            </a:r>
            <a:r>
              <a:rPr lang="en" sz="1600" u="sng">
                <a:solidFill>
                  <a:schemeClr val="accent5"/>
                </a:solidFill>
                <a:latin typeface="Nunito"/>
                <a:ea typeface="Nunito"/>
                <a:cs typeface="Nunito"/>
                <a:sym typeface="Nunito"/>
                <a:hlinkClick r:id="rId5">
                  <a:extLst>
                    <a:ext uri="{A12FA001-AC4F-418D-AE19-62706E023703}">
                      <ahyp:hlinkClr val="tx"/>
                    </a:ext>
                  </a:extLst>
                </a:hlinkClick>
              </a:rPr>
              <a:t>templates</a:t>
            </a:r>
            <a:r>
              <a:rPr lang="en" sz="1600">
                <a:solidFill>
                  <a:schemeClr val="dk2"/>
                </a:solidFill>
                <a:latin typeface="Nunito"/>
                <a:ea typeface="Nunito"/>
                <a:cs typeface="Nunito"/>
                <a:sym typeface="Nunito"/>
              </a:rPr>
              <a:t> that you can use with programs like excel. You can use whatever works best for you.</a:t>
            </a:r>
            <a:endParaRPr sz="16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Plan for Where You’ll Live</a:t>
            </a:r>
            <a:endParaRPr/>
          </a:p>
        </p:txBody>
      </p:sp>
      <p:sp>
        <p:nvSpPr>
          <p:cNvPr id="143" name="Google Shape;143;p15"/>
          <p:cNvSpPr txBox="1"/>
          <p:nvPr>
            <p:ph idx="1" type="body"/>
          </p:nvPr>
        </p:nvSpPr>
        <p:spPr>
          <a:xfrm>
            <a:off x="886275" y="1641575"/>
            <a:ext cx="7505700" cy="297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How much it costs to live somewhere can vary greatly. It costs much more to live in Chicago than in a smaller town. Think of where you would like to live and look at what it would cost you to live there. Would you need roommates? If you are planning on going to college, do you plan to live on campus or off campus? Does the school your interested in require you to live on campus? </a:t>
            </a:r>
            <a:endParaRPr sz="1400"/>
          </a:p>
          <a:p>
            <a:pPr indent="0" lvl="0" marL="0" rtl="0" algn="l">
              <a:spcBef>
                <a:spcPts val="1600"/>
              </a:spcBef>
              <a:spcAft>
                <a:spcPts val="0"/>
              </a:spcAft>
              <a:buNone/>
            </a:pPr>
            <a:r>
              <a:rPr lang="en" sz="1400"/>
              <a:t>If plan to rent, it is also important to look at how much your </a:t>
            </a:r>
            <a:r>
              <a:rPr lang="en" sz="1400"/>
              <a:t>security</a:t>
            </a:r>
            <a:r>
              <a:rPr lang="en" sz="1400"/>
              <a:t> deposit will be and if you plan on getting </a:t>
            </a:r>
            <a:r>
              <a:rPr lang="en" sz="1400"/>
              <a:t>renters</a:t>
            </a:r>
            <a:r>
              <a:rPr lang="en" sz="1400"/>
              <a:t> insurance( it is recommended and sometimes </a:t>
            </a:r>
            <a:r>
              <a:rPr lang="en" sz="1400"/>
              <a:t>required</a:t>
            </a:r>
            <a:r>
              <a:rPr lang="en" sz="1400"/>
              <a:t>).</a:t>
            </a:r>
            <a:endParaRPr sz="1400"/>
          </a:p>
          <a:p>
            <a:pPr indent="0" lvl="0" marL="0" rtl="0" algn="l">
              <a:spcBef>
                <a:spcPts val="1600"/>
              </a:spcBef>
              <a:spcAft>
                <a:spcPts val="1600"/>
              </a:spcAft>
              <a:buNone/>
            </a:pPr>
            <a:r>
              <a:rPr lang="en" sz="1400"/>
              <a:t>Add you housing costs to your budget.  It is often recommended that housing accounts for 30% of your budget, but you may find that you need to adjust that based on where you live and your situation.</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2: Plan for your daily needs</a:t>
            </a:r>
            <a:endParaRPr/>
          </a:p>
        </p:txBody>
      </p:sp>
      <p:sp>
        <p:nvSpPr>
          <p:cNvPr id="149" name="Google Shape;149;p16"/>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During this week, keep track of everything you use that has to be paid for and whether it is a need or a want. For this category, we will focus on the needs.. Some might be obvious, such as groceries from the store, but you also had to pay for car payments, gas, and car insurance to get there. Your utilities would also fall in this category, such as water, electricity and internet. </a:t>
            </a:r>
            <a:endParaRPr/>
          </a:p>
          <a:p>
            <a:pPr indent="0" lvl="0" marL="0" rtl="0" algn="l">
              <a:spcBef>
                <a:spcPts val="1600"/>
              </a:spcBef>
              <a:spcAft>
                <a:spcPts val="0"/>
              </a:spcAft>
              <a:buNone/>
            </a:pPr>
            <a:r>
              <a:rPr lang="en"/>
              <a:t>Once you’ve noted all of the different things that you need. Add them to your budget. </a:t>
            </a:r>
            <a:endParaRPr/>
          </a:p>
          <a:p>
            <a:pPr indent="0" lvl="0" marL="0" rtl="0" algn="l">
              <a:spcBef>
                <a:spcPts val="1600"/>
              </a:spcBef>
              <a:spcAft>
                <a:spcPts val="1600"/>
              </a:spcAft>
              <a:buNone/>
            </a:pPr>
            <a:r>
              <a:rPr lang="en"/>
              <a:t>A general rule is that your needs will make up about 50% of your budget when you include your housing. For more info on these percentages and what falls in each category, </a:t>
            </a:r>
            <a:r>
              <a:rPr lang="en" u="sng">
                <a:solidFill>
                  <a:schemeClr val="hlink"/>
                </a:solidFill>
                <a:hlinkClick r:id="rId3"/>
              </a:rPr>
              <a:t>check out this video</a:t>
            </a:r>
            <a:r>
              <a:rPr lang="en"/>
              <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7"/>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3: Plan for Having Fun</a:t>
            </a:r>
            <a:endParaRPr/>
          </a:p>
        </p:txBody>
      </p:sp>
      <p:sp>
        <p:nvSpPr>
          <p:cNvPr id="155" name="Google Shape;155;p17"/>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 is important to still plan for thing you enjoy. These can be monthly expense like Netflix or new clothes, or you could be putting money aside for something bigger like a vacation. </a:t>
            </a:r>
            <a:endParaRPr/>
          </a:p>
          <a:p>
            <a:pPr indent="0" lvl="0" marL="0" rtl="0" algn="l">
              <a:spcBef>
                <a:spcPts val="1600"/>
              </a:spcBef>
              <a:spcAft>
                <a:spcPts val="1600"/>
              </a:spcAft>
              <a:buNone/>
            </a:pPr>
            <a:r>
              <a:rPr lang="en"/>
              <a:t>Add both of these expenses to your budget. Something right away that you will spend your money on and something you will save for. How long will you need to save for your bigger ticket item?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8"/>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4: Plan for the Unexpected</a:t>
            </a:r>
            <a:endParaRPr/>
          </a:p>
        </p:txBody>
      </p:sp>
      <p:sp>
        <p:nvSpPr>
          <p:cNvPr id="161" name="Google Shape;161;p18"/>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Even the best laid plans can go wrong, your car could be wrecked, you could get sick, or lose a job. It is important to have savings as a safety net for when these type of things happen. Typically you will want to save about 20% of your income if you can, but it is important to remember that if you will have debts, such as student loans you have to save to pay those back as well. </a:t>
            </a:r>
            <a:endParaRPr/>
          </a:p>
          <a:p>
            <a:pPr indent="0" lvl="0" marL="0" rtl="0" algn="l">
              <a:spcBef>
                <a:spcPts val="1600"/>
              </a:spcBef>
              <a:spcAft>
                <a:spcPts val="0"/>
              </a:spcAft>
              <a:buNone/>
            </a:pPr>
            <a:r>
              <a:rPr lang="en"/>
              <a:t>It is typically recommended that you have three months of essential expenses in savings. You can figure yours out by adding together steps 1 and 2 and multiplying by 3.</a:t>
            </a:r>
            <a:endParaRPr/>
          </a:p>
          <a:p>
            <a:pPr indent="0" lvl="0" marL="0" rtl="0" algn="l">
              <a:spcBef>
                <a:spcPts val="1600"/>
              </a:spcBef>
              <a:spcAft>
                <a:spcPts val="1600"/>
              </a:spcAft>
              <a:buNone/>
            </a:pPr>
            <a:r>
              <a:rPr lang="en"/>
              <a:t>This isn’t the most fun step to think about, but can give you a lot of peace of mind knowing you are prepared if something goes wrong.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9"/>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5: Plan for Sharing with others</a:t>
            </a:r>
            <a:endParaRPr/>
          </a:p>
        </p:txBody>
      </p:sp>
      <p:sp>
        <p:nvSpPr>
          <p:cNvPr id="167" name="Google Shape;167;p19"/>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Not all the money you earn will be spent on you. You will want to buy birthday gifts for friends and family or donate to an organization doing work you are passionate about. It is important to include these costs in your budget too. Include how much you spend on others in the year and </a:t>
            </a:r>
            <a:r>
              <a:rPr lang="en"/>
              <a:t>divide</a:t>
            </a:r>
            <a:r>
              <a:rPr lang="en"/>
              <a:t> by 12 and add that to your monthly budget.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0"/>
          <p:cNvSpPr txBox="1"/>
          <p:nvPr>
            <p:ph type="title"/>
          </p:nvPr>
        </p:nvSpPr>
        <p:spPr>
          <a:xfrm>
            <a:off x="819150" y="845600"/>
            <a:ext cx="7505700" cy="123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0">
                <a:latin typeface="Impact"/>
                <a:ea typeface="Impact"/>
                <a:cs typeface="Impact"/>
                <a:sym typeface="Impact"/>
              </a:rPr>
              <a:t>Done! </a:t>
            </a:r>
            <a:endParaRPr sz="6000">
              <a:latin typeface="Impact"/>
              <a:ea typeface="Impact"/>
              <a:cs typeface="Impact"/>
              <a:sym typeface="Impact"/>
            </a:endParaRPr>
          </a:p>
          <a:p>
            <a:pPr indent="0" lvl="0" marL="0" rtl="0" algn="l">
              <a:spcBef>
                <a:spcPts val="0"/>
              </a:spcBef>
              <a:spcAft>
                <a:spcPts val="0"/>
              </a:spcAft>
              <a:buNone/>
            </a:pPr>
            <a:r>
              <a:t/>
            </a:r>
            <a:endParaRPr/>
          </a:p>
        </p:txBody>
      </p:sp>
      <p:sp>
        <p:nvSpPr>
          <p:cNvPr id="173" name="Google Shape;173;p20"/>
          <p:cNvSpPr txBox="1"/>
          <p:nvPr>
            <p:ph idx="1" type="body"/>
          </p:nvPr>
        </p:nvSpPr>
        <p:spPr>
          <a:xfrm>
            <a:off x="819150" y="2151875"/>
            <a:ext cx="37530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latin typeface="Nunito"/>
                <a:ea typeface="Nunito"/>
                <a:cs typeface="Nunito"/>
                <a:sym typeface="Nunito"/>
              </a:rPr>
              <a:t>Congratulations! You’ve earned your On My Own Badge.  You can purchase your badge </a:t>
            </a:r>
            <a:r>
              <a:rPr lang="en" sz="1800" u="sng">
                <a:solidFill>
                  <a:schemeClr val="hlink"/>
                </a:solidFill>
                <a:latin typeface="Nunito"/>
                <a:ea typeface="Nunito"/>
                <a:cs typeface="Nunito"/>
                <a:sym typeface="Nunito"/>
                <a:hlinkClick r:id="rId3"/>
              </a:rPr>
              <a:t>here</a:t>
            </a:r>
            <a:r>
              <a:rPr lang="en" sz="1800">
                <a:latin typeface="Nunito"/>
                <a:ea typeface="Nunito"/>
                <a:cs typeface="Nunito"/>
                <a:sym typeface="Nunito"/>
              </a:rPr>
              <a:t> and hopefully your budget will help you plan for your future. </a:t>
            </a:r>
            <a:endParaRPr sz="1800">
              <a:latin typeface="Nunito"/>
              <a:ea typeface="Nunito"/>
              <a:cs typeface="Nunito"/>
              <a:sym typeface="Nunito"/>
            </a:endParaRPr>
          </a:p>
        </p:txBody>
      </p:sp>
      <p:pic>
        <p:nvPicPr>
          <p:cNvPr id="174" name="Google Shape;174;p20"/>
          <p:cNvPicPr preferRelativeResize="0"/>
          <p:nvPr/>
        </p:nvPicPr>
        <p:blipFill>
          <a:blip r:embed="rId4">
            <a:alphaModFix/>
          </a:blip>
          <a:stretch>
            <a:fillRect/>
          </a:stretch>
        </p:blipFill>
        <p:spPr>
          <a:xfrm>
            <a:off x="4739850" y="664763"/>
            <a:ext cx="3813974" cy="38139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