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embeddedFontLst>
    <p:embeddedFont>
      <p:font typeface="Economica"/>
      <p:regular r:id="rId34"/>
      <p:bold r:id="rId35"/>
      <p:italic r:id="rId36"/>
      <p:boldItalic r:id="rId37"/>
    </p:embeddedFont>
    <p:embeddedFont>
      <p:font typeface="Roboto"/>
      <p:regular r:id="rId38"/>
      <p:bold r:id="rId39"/>
      <p:italic r:id="rId40"/>
      <p:boldItalic r:id="rId41"/>
    </p:embeddedFont>
    <p:embeddedFont>
      <p:font typeface="PT Sans Narrow"/>
      <p:regular r:id="rId42"/>
      <p:bold r:id="rId43"/>
    </p:embeddedFont>
    <p:embeddedFont>
      <p:font typeface="Pacifico"/>
      <p:regular r:id="rId44"/>
    </p:embeddedFont>
    <p:embeddedFont>
      <p:font typeface="Open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84A35D4-8E90-47DF-ADA2-309FCFA181C1}">
  <a:tblStyle styleId="{284A35D4-8E90-47DF-ADA2-309FCFA181C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italic.fntdata"/><Relationship Id="rId20" Type="http://schemas.openxmlformats.org/officeDocument/2006/relationships/slide" Target="slides/slide14.xml"/><Relationship Id="rId42" Type="http://schemas.openxmlformats.org/officeDocument/2006/relationships/font" Target="fonts/PTSansNarrow-regular.fntdata"/><Relationship Id="rId41" Type="http://schemas.openxmlformats.org/officeDocument/2006/relationships/font" Target="fonts/Roboto-boldItalic.fntdata"/><Relationship Id="rId22" Type="http://schemas.openxmlformats.org/officeDocument/2006/relationships/slide" Target="slides/slide16.xml"/><Relationship Id="rId44" Type="http://schemas.openxmlformats.org/officeDocument/2006/relationships/font" Target="fonts/Pacifico-regular.fntdata"/><Relationship Id="rId21" Type="http://schemas.openxmlformats.org/officeDocument/2006/relationships/slide" Target="slides/slide15.xml"/><Relationship Id="rId43" Type="http://schemas.openxmlformats.org/officeDocument/2006/relationships/font" Target="fonts/PTSansNarrow-bold.fntdata"/><Relationship Id="rId24" Type="http://schemas.openxmlformats.org/officeDocument/2006/relationships/slide" Target="slides/slide18.xml"/><Relationship Id="rId46" Type="http://schemas.openxmlformats.org/officeDocument/2006/relationships/font" Target="fonts/OpenSans-bold.fntdata"/><Relationship Id="rId23" Type="http://schemas.openxmlformats.org/officeDocument/2006/relationships/slide" Target="slides/slide17.xml"/><Relationship Id="rId45" Type="http://schemas.openxmlformats.org/officeDocument/2006/relationships/font" Target="fonts/OpenSan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48" Type="http://schemas.openxmlformats.org/officeDocument/2006/relationships/font" Target="fonts/OpenSans-boldItalic.fntdata"/><Relationship Id="rId25" Type="http://schemas.openxmlformats.org/officeDocument/2006/relationships/slide" Target="slides/slide19.xml"/><Relationship Id="rId47" Type="http://schemas.openxmlformats.org/officeDocument/2006/relationships/font" Target="fonts/OpenSans-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Economica-bold.fntdata"/><Relationship Id="rId12" Type="http://schemas.openxmlformats.org/officeDocument/2006/relationships/slide" Target="slides/slide6.xml"/><Relationship Id="rId34" Type="http://schemas.openxmlformats.org/officeDocument/2006/relationships/font" Target="fonts/Economica-regular.fntdata"/><Relationship Id="rId15" Type="http://schemas.openxmlformats.org/officeDocument/2006/relationships/slide" Target="slides/slide9.xml"/><Relationship Id="rId37" Type="http://schemas.openxmlformats.org/officeDocument/2006/relationships/font" Target="fonts/Economica-boldItalic.fntdata"/><Relationship Id="rId14" Type="http://schemas.openxmlformats.org/officeDocument/2006/relationships/slide" Target="slides/slide8.xml"/><Relationship Id="rId36" Type="http://schemas.openxmlformats.org/officeDocument/2006/relationships/font" Target="fonts/Economica-italic.fntdata"/><Relationship Id="rId17" Type="http://schemas.openxmlformats.org/officeDocument/2006/relationships/slide" Target="slides/slide11.xml"/><Relationship Id="rId39" Type="http://schemas.openxmlformats.org/officeDocument/2006/relationships/font" Target="fonts/Roboto-bold.fntdata"/><Relationship Id="rId16" Type="http://schemas.openxmlformats.org/officeDocument/2006/relationships/slide" Target="slides/slide10.xml"/><Relationship Id="rId38" Type="http://schemas.openxmlformats.org/officeDocument/2006/relationships/font" Target="fonts/Roboto-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9d7ddc0c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9d7ddc0c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83a4106283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g83a4106283_0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b60f9da2fc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b60f9da2fc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b60f9da2fc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b60f9da2fc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b60f9da2fc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b60f9da2f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b60f9da2fc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b60f9da2fc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b60f9da2fc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b60f9da2fc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b60f9da2fc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b60f9da2fc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b60f9da2fc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b60f9da2f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b60f9da2fc_0_5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b60f9da2fc_0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b60f9da2fc_0_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b60f9da2fc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b60f9da2fc_0_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b60f9da2fc_0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b60f9da2fc_0_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b60f9da2fc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b60f9da2fc_0_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b60f9da2fc_0_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b60f9da2fc_0_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b60f9da2fc_0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b60f9da2fc_0_6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b60f9da2fc_0_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b60f9da2fc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b60f9da2fc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b60f9da2fc_0_6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b60f9da2fc_0_6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b60f9da2fc_0_6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b60f9da2fc_0_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b60f9da2fc_0_6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b60f9da2fc_0_6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b60f9da2fc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b60f9da2fc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b60f9da2fc_0_6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b60f9da2fc_0_6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b60f9da2fc_0_6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b60f9da2fc_0_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b60f9da2fc_0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b60f9da2fc_0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b60f9da2fc_0_6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b60f9da2fc_0_6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b60f9da2fc_0_7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b60f9da2fc_0_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b60f9da2fc_0_7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gb60f9da2fc_0_7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hyperlink" Target="http://gsnw.gl/virtualmeetinghowto" TargetMode="External"/><Relationship Id="rId6" Type="http://schemas.openxmlformats.org/officeDocument/2006/relationships/hyperlink" Target="http://gsnw.gl/virtualmeetinghowto"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hyperlink" Target="http://www.youtube.com/watch?v=vG-GpJaNk_Y" TargetMode="External"/><Relationship Id="rId4" Type="http://schemas.openxmlformats.org/officeDocument/2006/relationships/image" Target="../media/image2.jpg"/><Relationship Id="rId5" Type="http://schemas.openxmlformats.org/officeDocument/2006/relationships/image" Target="../media/image9.png"/><Relationship Id="rId6"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hyperlink" Target="http://www.youtube.com/watch?v=RsuhFVQckfE" TargetMode="External"/><Relationship Id="rId6"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hyperlink" Target="http://www.youtube.com/watch?v=f5DPddm7eVA" TargetMode="External"/><Relationship Id="rId5"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hyperlink" Target="https://tinyurl.com/y4tmxvga" TargetMode="External"/><Relationship Id="rId4" Type="http://schemas.openxmlformats.org/officeDocument/2006/relationships/hyperlink" Target="https://collegeessayguy.com/" TargetMode="External"/><Relationship Id="rId5" Type="http://schemas.openxmlformats.org/officeDocument/2006/relationships/hyperlink" Target="https://www.princetonreview.com/collegeadvice/college-interview-tips" TargetMode="External"/><Relationship Id="rId6"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title"/>
          </p:nvPr>
        </p:nvSpPr>
        <p:spPr>
          <a:xfrm>
            <a:off x="1174975" y="360175"/>
            <a:ext cx="7173600" cy="5871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b="1" lang="en" sz="3000">
                <a:solidFill>
                  <a:srgbClr val="000000"/>
                </a:solidFill>
                <a:latin typeface="Arial"/>
                <a:ea typeface="Arial"/>
                <a:cs typeface="Arial"/>
                <a:sym typeface="Arial"/>
              </a:rPr>
              <a:t>Leader Instructions &amp; Meeting Prep:</a:t>
            </a:r>
            <a:endParaRPr b="1" sz="3000">
              <a:solidFill>
                <a:srgbClr val="000000"/>
              </a:solidFill>
              <a:latin typeface="Arial"/>
              <a:ea typeface="Arial"/>
              <a:cs typeface="Arial"/>
              <a:sym typeface="Arial"/>
            </a:endParaRPr>
          </a:p>
        </p:txBody>
      </p:sp>
      <p:sp>
        <p:nvSpPr>
          <p:cNvPr id="67" name="Google Shape;67;p13"/>
          <p:cNvSpPr txBox="1"/>
          <p:nvPr>
            <p:ph idx="1" type="body"/>
          </p:nvPr>
        </p:nvSpPr>
        <p:spPr>
          <a:xfrm>
            <a:off x="1193000" y="787900"/>
            <a:ext cx="4211100" cy="463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1C232"/>
                </a:solidFill>
                <a:latin typeface="Pacifico"/>
                <a:ea typeface="Pacifico"/>
                <a:cs typeface="Pacifico"/>
                <a:sym typeface="Pacifico"/>
              </a:rPr>
              <a:t>Ambassador College </a:t>
            </a:r>
            <a:r>
              <a:rPr lang="en">
                <a:solidFill>
                  <a:srgbClr val="F1C232"/>
                </a:solidFill>
                <a:latin typeface="Pacifico"/>
                <a:ea typeface="Pacifico"/>
                <a:cs typeface="Pacifico"/>
                <a:sym typeface="Pacifico"/>
              </a:rPr>
              <a:t>Knowledge</a:t>
            </a:r>
            <a:r>
              <a:rPr lang="en">
                <a:solidFill>
                  <a:srgbClr val="F1C232"/>
                </a:solidFill>
                <a:latin typeface="Pacifico"/>
                <a:ea typeface="Pacifico"/>
                <a:cs typeface="Pacifico"/>
                <a:sym typeface="Pacifico"/>
              </a:rPr>
              <a:t> Badge</a:t>
            </a:r>
            <a:endParaRPr>
              <a:solidFill>
                <a:srgbClr val="F1C232"/>
              </a:solidFill>
              <a:latin typeface="Pacifico"/>
              <a:ea typeface="Pacifico"/>
              <a:cs typeface="Pacifico"/>
              <a:sym typeface="Pacifico"/>
            </a:endParaRPr>
          </a:p>
        </p:txBody>
      </p:sp>
      <p:pic>
        <p:nvPicPr>
          <p:cNvPr id="68" name="Google Shape;68;p13"/>
          <p:cNvPicPr preferRelativeResize="0"/>
          <p:nvPr/>
        </p:nvPicPr>
        <p:blipFill rotWithShape="1">
          <a:blip r:embed="rId3">
            <a:alphaModFix/>
          </a:blip>
          <a:srcRect b="3104" l="0" r="0" t="3095"/>
          <a:stretch/>
        </p:blipFill>
        <p:spPr>
          <a:xfrm flipH="1">
            <a:off x="6750850" y="3031125"/>
            <a:ext cx="1414348" cy="1325925"/>
          </a:xfrm>
          <a:prstGeom prst="rect">
            <a:avLst/>
          </a:prstGeom>
          <a:noFill/>
          <a:ln>
            <a:noFill/>
          </a:ln>
        </p:spPr>
      </p:pic>
      <p:pic>
        <p:nvPicPr>
          <p:cNvPr id="69" name="Google Shape;69;p13"/>
          <p:cNvPicPr preferRelativeResize="0"/>
          <p:nvPr/>
        </p:nvPicPr>
        <p:blipFill rotWithShape="1">
          <a:blip r:embed="rId4">
            <a:alphaModFix/>
          </a:blip>
          <a:srcRect b="0" l="4751" r="4751" t="0"/>
          <a:stretch/>
        </p:blipFill>
        <p:spPr>
          <a:xfrm>
            <a:off x="383802" y="307975"/>
            <a:ext cx="915195" cy="861977"/>
          </a:xfrm>
          <a:prstGeom prst="rect">
            <a:avLst/>
          </a:prstGeom>
          <a:noFill/>
          <a:ln>
            <a:noFill/>
          </a:ln>
        </p:spPr>
      </p:pic>
      <p:sp>
        <p:nvSpPr>
          <p:cNvPr id="70" name="Google Shape;70;p13"/>
          <p:cNvSpPr txBox="1"/>
          <p:nvPr/>
        </p:nvSpPr>
        <p:spPr>
          <a:xfrm>
            <a:off x="482550" y="13425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chemeClr val="dk1"/>
              </a:buClr>
              <a:buSzPts val="1100"/>
              <a:buFont typeface="Arial"/>
              <a:buNone/>
            </a:pPr>
            <a:r>
              <a:rPr lang="en" sz="1000"/>
              <a:t>The following slides will walk your troop through a virtual meeting to earn the Ambassador College Knowledge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hlinkClick r:id="rId5"/>
              </a:rPr>
              <a:t>gsnw.gl/</a:t>
            </a:r>
            <a:r>
              <a:rPr lang="en" sz="900" u="sng">
                <a:latin typeface="Verdana"/>
                <a:ea typeface="Verdana"/>
                <a:cs typeface="Verdana"/>
                <a:sym typeface="Verdana"/>
                <a:hlinkClick r:id="rId6"/>
              </a:rPr>
              <a:t>VirtualMeetingHowTo</a:t>
            </a:r>
            <a:endParaRPr sz="1000">
              <a:highlight>
                <a:srgbClr val="FFFF00"/>
              </a:highlight>
            </a:endParaRPr>
          </a:p>
          <a:p>
            <a:pPr indent="0" lvl="0" marL="0" rtl="0" algn="l">
              <a:lnSpc>
                <a:spcPct val="115000"/>
              </a:lnSpc>
              <a:spcBef>
                <a:spcPts val="1200"/>
              </a:spcBef>
              <a:spcAft>
                <a:spcPts val="0"/>
              </a:spcAft>
              <a:buClr>
                <a:schemeClr val="dk1"/>
              </a:buClr>
              <a:buSzPts val="1100"/>
              <a:buFont typeface="Arial"/>
              <a:buNone/>
            </a:pPr>
            <a:r>
              <a:rPr lang="en" sz="1000"/>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p>
          <a:p>
            <a:pPr indent="0" lvl="0" marL="0" rtl="0" algn="l">
              <a:lnSpc>
                <a:spcPct val="115000"/>
              </a:lnSpc>
              <a:spcBef>
                <a:spcPts val="1200"/>
              </a:spcBef>
              <a:spcAft>
                <a:spcPts val="0"/>
              </a:spcAft>
              <a:buClr>
                <a:schemeClr val="dk1"/>
              </a:buClr>
              <a:buSzPts val="1100"/>
              <a:buFont typeface="Arial"/>
              <a:buNone/>
            </a:pPr>
            <a:r>
              <a:rPr lang="en" sz="1000"/>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p>
          <a:p>
            <a:pPr indent="0" lvl="0" marL="0" rtl="0" algn="l">
              <a:lnSpc>
                <a:spcPct val="115000"/>
              </a:lnSpc>
              <a:spcBef>
                <a:spcPts val="1200"/>
              </a:spcBef>
              <a:spcAft>
                <a:spcPts val="1200"/>
              </a:spcAft>
              <a:buNone/>
            </a:pPr>
            <a:r>
              <a:rPr b="1" lang="en" sz="1000"/>
              <a:t>When you send out your meeting invitation, be sure to let girls and parents know what supplies they should have on hand for the online troop meeting. They are things most girls likely have at home. </a:t>
            </a:r>
            <a:endParaRPr sz="1000"/>
          </a:p>
        </p:txBody>
      </p:sp>
      <p:sp>
        <p:nvSpPr>
          <p:cNvPr id="71" name="Google Shape;71;p13"/>
          <p:cNvSpPr txBox="1"/>
          <p:nvPr/>
        </p:nvSpPr>
        <p:spPr>
          <a:xfrm>
            <a:off x="6249175" y="1458975"/>
            <a:ext cx="2417700" cy="1326000"/>
          </a:xfrm>
          <a:prstGeom prst="rect">
            <a:avLst/>
          </a:prstGeom>
          <a:noFill/>
          <a:ln cap="flat" cmpd="sng" w="28575">
            <a:solidFill>
              <a:srgbClr val="F1C232"/>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chemeClr val="lt1"/>
                </a:solidFill>
                <a:highlight>
                  <a:srgbClr val="31BA77"/>
                </a:highlight>
              </a:rPr>
              <a:t> Senior College Knowledge Badge</a:t>
            </a:r>
            <a:r>
              <a:rPr b="1" lang="en" sz="1000">
                <a:solidFill>
                  <a:srgbClr val="31BA77"/>
                </a:solidFill>
                <a:highlight>
                  <a:srgbClr val="31BA77"/>
                </a:highlight>
              </a:rPr>
              <a:t>:</a:t>
            </a:r>
            <a:r>
              <a:rPr b="1" lang="en" sz="1000">
                <a:solidFill>
                  <a:schemeClr val="lt1"/>
                </a:solidFill>
                <a:highlight>
                  <a:srgbClr val="31BA77"/>
                </a:highlight>
              </a:rPr>
              <a:t>                     </a:t>
            </a:r>
            <a:r>
              <a:rPr b="1" lang="en" sz="1000">
                <a:solidFill>
                  <a:srgbClr val="31BA77"/>
                </a:solidFill>
                <a:highlight>
                  <a:srgbClr val="31BA77"/>
                </a:highlight>
              </a:rPr>
              <a:t>:</a:t>
            </a:r>
            <a:r>
              <a:rPr b="1" lang="en" sz="1000">
                <a:solidFill>
                  <a:schemeClr val="lt1"/>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2100" lvl="0" marL="457200" rtl="0" algn="l">
              <a:lnSpc>
                <a:spcPct val="115000"/>
              </a:lnSpc>
              <a:spcBef>
                <a:spcPts val="1200"/>
              </a:spcBef>
              <a:spcAft>
                <a:spcPts val="0"/>
              </a:spcAft>
              <a:buClr>
                <a:schemeClr val="dk1"/>
              </a:buClr>
              <a:buSzPts val="1000"/>
              <a:buChar char="●"/>
            </a:pPr>
            <a:r>
              <a:rPr lang="en" sz="1000"/>
              <a:t>Paper</a:t>
            </a:r>
            <a:endParaRPr sz="1000"/>
          </a:p>
          <a:p>
            <a:pPr indent="-292100" lvl="0" marL="457200" rtl="0" algn="l">
              <a:lnSpc>
                <a:spcPct val="115000"/>
              </a:lnSpc>
              <a:spcBef>
                <a:spcPts val="0"/>
              </a:spcBef>
              <a:spcAft>
                <a:spcPts val="0"/>
              </a:spcAft>
              <a:buClr>
                <a:schemeClr val="dk1"/>
              </a:buClr>
              <a:buSzPts val="1000"/>
              <a:buChar char="●"/>
            </a:pPr>
            <a:r>
              <a:rPr lang="en" sz="1000"/>
              <a:t>Something to write with</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5" name="Shape 75"/>
        <p:cNvGrpSpPr/>
        <p:nvPr/>
      </p:nvGrpSpPr>
      <p:grpSpPr>
        <a:xfrm>
          <a:off x="0" y="0"/>
          <a:ext cx="0" cy="0"/>
          <a:chOff x="0" y="0"/>
          <a:chExt cx="0" cy="0"/>
        </a:xfrm>
      </p:grpSpPr>
      <p:sp>
        <p:nvSpPr>
          <p:cNvPr id="76" name="Google Shape;76;p14"/>
          <p:cNvSpPr/>
          <p:nvPr/>
        </p:nvSpPr>
        <p:spPr>
          <a:xfrm>
            <a:off x="0" y="0"/>
            <a:ext cx="6879300" cy="5143500"/>
          </a:xfrm>
          <a:prstGeom prst="rect">
            <a:avLst/>
          </a:prstGeom>
          <a:solidFill>
            <a:srgbClr val="07376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7" name="Google Shape;77;p14"/>
          <p:cNvSpPr txBox="1"/>
          <p:nvPr/>
        </p:nvSpPr>
        <p:spPr>
          <a:xfrm>
            <a:off x="0" y="2395775"/>
            <a:ext cx="4515300" cy="792600"/>
          </a:xfrm>
          <a:prstGeom prst="rect">
            <a:avLst/>
          </a:prstGeom>
          <a:solidFill>
            <a:srgbClr val="F1C232"/>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Pacifico"/>
                <a:ea typeface="Pacifico"/>
                <a:cs typeface="Pacifico"/>
                <a:sym typeface="Pacifico"/>
              </a:rPr>
              <a:t>College Knowledge</a:t>
            </a:r>
            <a:r>
              <a:rPr lang="en" sz="3600">
                <a:latin typeface="Pacifico"/>
                <a:ea typeface="Pacifico"/>
                <a:cs typeface="Pacifico"/>
                <a:sym typeface="Pacifico"/>
              </a:rPr>
              <a:t> </a:t>
            </a:r>
            <a:endParaRPr/>
          </a:p>
        </p:txBody>
      </p:sp>
      <p:sp>
        <p:nvSpPr>
          <p:cNvPr id="78" name="Google Shape;78;p14"/>
          <p:cNvSpPr txBox="1"/>
          <p:nvPr/>
        </p:nvSpPr>
        <p:spPr>
          <a:xfrm>
            <a:off x="0" y="3188375"/>
            <a:ext cx="45153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3600">
                <a:solidFill>
                  <a:srgbClr val="FFFFFF"/>
                </a:solidFill>
              </a:rPr>
              <a:t>Senior</a:t>
            </a:r>
            <a:r>
              <a:rPr b="1" lang="en" sz="3600">
                <a:solidFill>
                  <a:srgbClr val="FFFFFF"/>
                </a:solidFill>
              </a:rPr>
              <a:t> Badge</a:t>
            </a:r>
            <a:endParaRPr sz="3600">
              <a:solidFill>
                <a:srgbClr val="FFFFFF"/>
              </a:solidFill>
            </a:endParaRPr>
          </a:p>
        </p:txBody>
      </p:sp>
      <p:pic>
        <p:nvPicPr>
          <p:cNvPr id="79" name="Google Shape;79;p14"/>
          <p:cNvPicPr preferRelativeResize="0"/>
          <p:nvPr/>
        </p:nvPicPr>
        <p:blipFill rotWithShape="1">
          <a:blip r:embed="rId3">
            <a:alphaModFix/>
          </a:blip>
          <a:srcRect b="3104" l="0" r="0" t="3095"/>
          <a:stretch/>
        </p:blipFill>
        <p:spPr>
          <a:xfrm flipH="1">
            <a:off x="1510061" y="618428"/>
            <a:ext cx="1732431" cy="1624154"/>
          </a:xfrm>
          <a:prstGeom prst="rect">
            <a:avLst/>
          </a:prstGeom>
          <a:noFill/>
          <a:ln>
            <a:noFill/>
          </a:ln>
        </p:spPr>
      </p:pic>
      <p:grpSp>
        <p:nvGrpSpPr>
          <p:cNvPr id="80" name="Google Shape;80;p14"/>
          <p:cNvGrpSpPr/>
          <p:nvPr/>
        </p:nvGrpSpPr>
        <p:grpSpPr>
          <a:xfrm>
            <a:off x="0" y="4628700"/>
            <a:ext cx="9144000" cy="526450"/>
            <a:chOff x="0" y="4628700"/>
            <a:chExt cx="9144000" cy="526450"/>
          </a:xfrm>
        </p:grpSpPr>
        <p:sp>
          <p:nvSpPr>
            <p:cNvPr id="81" name="Google Shape;81;p14"/>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 name="Google Shape;82;p14"/>
            <p:cNvGrpSpPr/>
            <p:nvPr/>
          </p:nvGrpSpPr>
          <p:grpSpPr>
            <a:xfrm>
              <a:off x="1589925" y="4721650"/>
              <a:ext cx="6111100" cy="433500"/>
              <a:chOff x="751725" y="4721650"/>
              <a:chExt cx="6111100" cy="433500"/>
            </a:xfrm>
          </p:grpSpPr>
          <p:sp>
            <p:nvSpPr>
              <p:cNvPr id="83" name="Google Shape;83;p14"/>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84" name="Google Shape;84;p14"/>
              <p:cNvPicPr preferRelativeResize="0"/>
              <p:nvPr/>
            </p:nvPicPr>
            <p:blipFill rotWithShape="1">
              <a:blip r:embed="rId4">
                <a:alphaModFix/>
              </a:blip>
              <a:srcRect b="0" l="0" r="0" t="0"/>
              <a:stretch/>
            </p:blipFill>
            <p:spPr>
              <a:xfrm flipH="1">
                <a:off x="751725" y="4798762"/>
                <a:ext cx="297900" cy="279275"/>
              </a:xfrm>
              <a:prstGeom prst="rect">
                <a:avLst/>
              </a:prstGeom>
              <a:noFill/>
              <a:ln>
                <a:noFill/>
              </a:ln>
            </p:spPr>
          </p:pic>
        </p:grpSp>
      </p:grpSp>
      <p:pic>
        <p:nvPicPr>
          <p:cNvPr id="85" name="Google Shape;85;p14"/>
          <p:cNvPicPr preferRelativeResize="0"/>
          <p:nvPr/>
        </p:nvPicPr>
        <p:blipFill rotWithShape="1">
          <a:blip r:embed="rId5">
            <a:alphaModFix/>
          </a:blip>
          <a:srcRect b="10850" l="19338" r="17442" t="14981"/>
          <a:stretch/>
        </p:blipFill>
        <p:spPr>
          <a:xfrm>
            <a:off x="4515249" y="0"/>
            <a:ext cx="4628747" cy="4628696"/>
          </a:xfrm>
          <a:prstGeom prst="rect">
            <a:avLst/>
          </a:prstGeom>
          <a:noFill/>
          <a:ln>
            <a:noFill/>
          </a:ln>
        </p:spPr>
      </p:pic>
      <p:cxnSp>
        <p:nvCxnSpPr>
          <p:cNvPr id="86" name="Google Shape;86;p14"/>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90" name="Shape 90"/>
        <p:cNvGrpSpPr/>
        <p:nvPr/>
      </p:nvGrpSpPr>
      <p:grpSpPr>
        <a:xfrm>
          <a:off x="0" y="0"/>
          <a:ext cx="0" cy="0"/>
          <a:chOff x="0" y="0"/>
          <a:chExt cx="0" cy="0"/>
        </a:xfrm>
      </p:grpSpPr>
      <p:sp>
        <p:nvSpPr>
          <p:cNvPr id="91" name="Google Shape;91;p15"/>
          <p:cNvSpPr txBox="1"/>
          <p:nvPr/>
        </p:nvSpPr>
        <p:spPr>
          <a:xfrm>
            <a:off x="-150" y="102925"/>
            <a:ext cx="9144000" cy="134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solidFill>
                  <a:srgbClr val="FFFFFF"/>
                </a:solidFill>
              </a:rPr>
              <a:t>Girl Scout Promise</a:t>
            </a:r>
            <a:endParaRPr b="1" sz="3600">
              <a:solidFill>
                <a:srgbClr val="FFFFFF"/>
              </a:solidFill>
            </a:endParaRPr>
          </a:p>
        </p:txBody>
      </p:sp>
      <p:pic>
        <p:nvPicPr>
          <p:cNvPr id="92" name="Google Shape;92;p15"/>
          <p:cNvPicPr preferRelativeResize="0"/>
          <p:nvPr/>
        </p:nvPicPr>
        <p:blipFill rotWithShape="1">
          <a:blip r:embed="rId3">
            <a:alphaModFix/>
          </a:blip>
          <a:srcRect b="3104" l="0" r="0" t="3095"/>
          <a:stretch/>
        </p:blipFill>
        <p:spPr>
          <a:xfrm flipH="1">
            <a:off x="2330763" y="841250"/>
            <a:ext cx="4451676" cy="4173476"/>
          </a:xfrm>
          <a:prstGeom prst="rect">
            <a:avLst/>
          </a:prstGeom>
          <a:noFill/>
          <a:ln>
            <a:noFill/>
          </a:ln>
        </p:spPr>
      </p:pic>
      <p:sp>
        <p:nvSpPr>
          <p:cNvPr id="93" name="Google Shape;93;p15"/>
          <p:cNvSpPr txBox="1"/>
          <p:nvPr/>
        </p:nvSpPr>
        <p:spPr>
          <a:xfrm>
            <a:off x="2684475" y="1996575"/>
            <a:ext cx="3653400" cy="1612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1" lang="en" sz="1800" u="none" cap="none" strike="noStrike">
                <a:solidFill>
                  <a:srgbClr val="F3F3F3"/>
                </a:solidFill>
              </a:rPr>
              <a:t>On my honor, I will try:</a:t>
            </a:r>
            <a:endParaRPr i="1" sz="1800" u="none" cap="none" strike="noStrike">
              <a:solidFill>
                <a:srgbClr val="F3F3F3"/>
              </a:solidFill>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rPr>
              <a:t>To serve God and my country,</a:t>
            </a:r>
            <a:endParaRPr i="0" sz="1800" u="none" cap="none" strike="noStrike">
              <a:solidFill>
                <a:srgbClr val="F3F3F3"/>
              </a:solidFill>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rPr>
              <a:t>To help people at all times, </a:t>
            </a:r>
            <a:endParaRPr i="0" sz="1800" u="none" cap="none" strike="noStrike">
              <a:solidFill>
                <a:srgbClr val="F3F3F3"/>
              </a:solidFill>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rPr>
              <a:t>And to live by the </a:t>
            </a:r>
            <a:endParaRPr i="0" sz="1800" u="none" cap="none" strike="noStrike">
              <a:solidFill>
                <a:srgbClr val="F3F3F3"/>
              </a:solidFill>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rPr>
              <a:t>Girl Scout Law.</a:t>
            </a:r>
            <a:endParaRPr i="0" sz="1800" u="none" cap="none" strike="noStrike">
              <a:solidFill>
                <a:srgbClr val="F3F3F3"/>
              </a:solidFill>
            </a:endParaRPr>
          </a:p>
        </p:txBody>
      </p:sp>
      <p:pic>
        <p:nvPicPr>
          <p:cNvPr id="94" name="Google Shape;94;p15"/>
          <p:cNvPicPr preferRelativeResize="0"/>
          <p:nvPr/>
        </p:nvPicPr>
        <p:blipFill rotWithShape="1">
          <a:blip r:embed="rId4">
            <a:alphaModFix/>
          </a:blip>
          <a:srcRect b="0" l="0" r="0" t="0"/>
          <a:stretch/>
        </p:blipFill>
        <p:spPr>
          <a:xfrm>
            <a:off x="5241748" y="3174183"/>
            <a:ext cx="1343352" cy="13433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98" name="Shape 98"/>
        <p:cNvGrpSpPr/>
        <p:nvPr/>
      </p:nvGrpSpPr>
      <p:grpSpPr>
        <a:xfrm>
          <a:off x="0" y="0"/>
          <a:ext cx="0" cy="0"/>
          <a:chOff x="0" y="0"/>
          <a:chExt cx="0" cy="0"/>
        </a:xfrm>
      </p:grpSpPr>
      <p:sp>
        <p:nvSpPr>
          <p:cNvPr id="99" name="Google Shape;99;p16"/>
          <p:cNvSpPr txBox="1"/>
          <p:nvPr/>
        </p:nvSpPr>
        <p:spPr>
          <a:xfrm>
            <a:off x="-150" y="102925"/>
            <a:ext cx="9144000" cy="134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solidFill>
                  <a:srgbClr val="FFFFFF"/>
                </a:solidFill>
              </a:rPr>
              <a:t>Let’s say the Pledge of </a:t>
            </a:r>
            <a:r>
              <a:rPr b="1" lang="en" sz="3600">
                <a:solidFill>
                  <a:srgbClr val="FFFFFF"/>
                </a:solidFill>
              </a:rPr>
              <a:t>Allegiance</a:t>
            </a:r>
            <a:endParaRPr b="1" sz="3600">
              <a:solidFill>
                <a:srgbClr val="FFFFFF"/>
              </a:solidFill>
            </a:endParaRPr>
          </a:p>
        </p:txBody>
      </p:sp>
      <p:pic>
        <p:nvPicPr>
          <p:cNvPr id="100" name="Google Shape;100;p16"/>
          <p:cNvPicPr preferRelativeResize="0"/>
          <p:nvPr/>
        </p:nvPicPr>
        <p:blipFill>
          <a:blip r:embed="rId3">
            <a:alphaModFix/>
          </a:blip>
          <a:stretch>
            <a:fillRect/>
          </a:stretch>
        </p:blipFill>
        <p:spPr>
          <a:xfrm>
            <a:off x="1892050" y="1415887"/>
            <a:ext cx="5359600" cy="2848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7"/>
          <p:cNvSpPr txBox="1"/>
          <p:nvPr>
            <p:ph idx="1" type="subTitle"/>
          </p:nvPr>
        </p:nvSpPr>
        <p:spPr>
          <a:xfrm>
            <a:off x="570300" y="3641275"/>
            <a:ext cx="32637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SzPts val="1018"/>
              <a:buNone/>
            </a:pPr>
            <a:r>
              <a:rPr lang="en" sz="1520">
                <a:solidFill>
                  <a:srgbClr val="000000"/>
                </a:solidFill>
                <a:latin typeface="Arial"/>
                <a:ea typeface="Arial"/>
                <a:cs typeface="Arial"/>
                <a:sym typeface="Arial"/>
              </a:rPr>
              <a:t>From test prep to financial aid, explore the ins and outs of the college admissions process.</a:t>
            </a:r>
            <a:endParaRPr sz="964">
              <a:solidFill>
                <a:srgbClr val="000000"/>
              </a:solidFill>
              <a:latin typeface="Arial"/>
              <a:ea typeface="Arial"/>
              <a:cs typeface="Arial"/>
              <a:sym typeface="Arial"/>
            </a:endParaRPr>
          </a:p>
        </p:txBody>
      </p:sp>
      <p:sp>
        <p:nvSpPr>
          <p:cNvPr id="106" name="Google Shape;106;p17"/>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342900" lvl="0" marL="457200" rtl="0" algn="l">
              <a:lnSpc>
                <a:spcPct val="95000"/>
              </a:lnSpc>
              <a:spcBef>
                <a:spcPts val="0"/>
              </a:spcBef>
              <a:spcAft>
                <a:spcPts val="0"/>
              </a:spcAft>
              <a:buClr>
                <a:srgbClr val="FFFFFF"/>
              </a:buClr>
              <a:buSzPts val="1800"/>
              <a:buFont typeface="Arial"/>
              <a:buChar char="●"/>
            </a:pPr>
            <a:r>
              <a:rPr lang="en">
                <a:solidFill>
                  <a:srgbClr val="FFFFFF"/>
                </a:solidFill>
                <a:latin typeface="Arial"/>
                <a:ea typeface="Arial"/>
                <a:cs typeface="Arial"/>
                <a:sym typeface="Arial"/>
              </a:rPr>
              <a:t>Explore your options​</a:t>
            </a:r>
            <a:endParaRPr>
              <a:solidFill>
                <a:srgbClr val="FFFFFF"/>
              </a:solidFill>
              <a:latin typeface="Arial"/>
              <a:ea typeface="Arial"/>
              <a:cs typeface="Arial"/>
              <a:sym typeface="Arial"/>
            </a:endParaRPr>
          </a:p>
          <a:p>
            <a:pPr indent="-342900" lvl="0" marL="457200" rtl="0" algn="l">
              <a:lnSpc>
                <a:spcPct val="95000"/>
              </a:lnSpc>
              <a:spcBef>
                <a:spcPts val="0"/>
              </a:spcBef>
              <a:spcAft>
                <a:spcPts val="0"/>
              </a:spcAft>
              <a:buClr>
                <a:srgbClr val="FFFFFF"/>
              </a:buClr>
              <a:buSzPts val="1800"/>
              <a:buFont typeface="Arial"/>
              <a:buChar char="●"/>
            </a:pPr>
            <a:r>
              <a:rPr lang="en">
                <a:solidFill>
                  <a:srgbClr val="FFFFFF"/>
                </a:solidFill>
                <a:latin typeface="Arial"/>
                <a:ea typeface="Arial"/>
                <a:cs typeface="Arial"/>
                <a:sym typeface="Arial"/>
              </a:rPr>
              <a:t>Start the admissions process​</a:t>
            </a:r>
            <a:endParaRPr>
              <a:solidFill>
                <a:srgbClr val="FFFFFF"/>
              </a:solidFill>
              <a:latin typeface="Arial"/>
              <a:ea typeface="Arial"/>
              <a:cs typeface="Arial"/>
              <a:sym typeface="Arial"/>
            </a:endParaRPr>
          </a:p>
          <a:p>
            <a:pPr indent="-342900" lvl="0" marL="457200" rtl="0" algn="l">
              <a:lnSpc>
                <a:spcPct val="95000"/>
              </a:lnSpc>
              <a:spcBef>
                <a:spcPts val="0"/>
              </a:spcBef>
              <a:spcAft>
                <a:spcPts val="0"/>
              </a:spcAft>
              <a:buClr>
                <a:srgbClr val="FFFFFF"/>
              </a:buClr>
              <a:buSzPts val="1800"/>
              <a:buFont typeface="Arial"/>
              <a:buChar char="●"/>
            </a:pPr>
            <a:r>
              <a:rPr lang="en">
                <a:solidFill>
                  <a:srgbClr val="FFFFFF"/>
                </a:solidFill>
                <a:latin typeface="Arial"/>
                <a:ea typeface="Arial"/>
                <a:cs typeface="Arial"/>
                <a:sym typeface="Arial"/>
              </a:rPr>
              <a:t>Make a financial plan​</a:t>
            </a:r>
            <a:endParaRPr>
              <a:solidFill>
                <a:srgbClr val="FFFFFF"/>
              </a:solidFill>
              <a:latin typeface="Arial"/>
              <a:ea typeface="Arial"/>
              <a:cs typeface="Arial"/>
              <a:sym typeface="Arial"/>
            </a:endParaRPr>
          </a:p>
          <a:p>
            <a:pPr indent="-342900" lvl="0" marL="457200" rtl="0" algn="l">
              <a:lnSpc>
                <a:spcPct val="95000"/>
              </a:lnSpc>
              <a:spcBef>
                <a:spcPts val="0"/>
              </a:spcBef>
              <a:spcAft>
                <a:spcPts val="0"/>
              </a:spcAft>
              <a:buClr>
                <a:srgbClr val="FFFFFF"/>
              </a:buClr>
              <a:buSzPts val="1800"/>
              <a:buFont typeface="Arial"/>
              <a:buChar char="●"/>
            </a:pPr>
            <a:r>
              <a:rPr lang="en">
                <a:solidFill>
                  <a:srgbClr val="FFFFFF"/>
                </a:solidFill>
                <a:latin typeface="Arial"/>
                <a:ea typeface="Arial"/>
                <a:cs typeface="Arial"/>
                <a:sym typeface="Arial"/>
              </a:rPr>
              <a:t>Get set for success​</a:t>
            </a:r>
            <a:endParaRPr>
              <a:solidFill>
                <a:srgbClr val="FFFFFF"/>
              </a:solidFill>
              <a:latin typeface="Arial"/>
              <a:ea typeface="Arial"/>
              <a:cs typeface="Arial"/>
              <a:sym typeface="Arial"/>
            </a:endParaRPr>
          </a:p>
          <a:p>
            <a:pPr indent="-342900" lvl="0" marL="457200" rtl="0" algn="l">
              <a:lnSpc>
                <a:spcPct val="95000"/>
              </a:lnSpc>
              <a:spcBef>
                <a:spcPts val="0"/>
              </a:spcBef>
              <a:spcAft>
                <a:spcPts val="0"/>
              </a:spcAft>
              <a:buClr>
                <a:srgbClr val="FFFFFF"/>
              </a:buClr>
              <a:buSzPts val="1800"/>
              <a:buFont typeface="Arial"/>
              <a:buChar char="●"/>
            </a:pPr>
            <a:r>
              <a:rPr lang="en">
                <a:solidFill>
                  <a:srgbClr val="FFFFFF"/>
                </a:solidFill>
                <a:latin typeface="Arial"/>
                <a:ea typeface="Arial"/>
                <a:cs typeface="Arial"/>
                <a:sym typeface="Arial"/>
              </a:rPr>
              <a:t>Build healthy habits​</a:t>
            </a:r>
            <a:endParaRPr>
              <a:solidFill>
                <a:srgbClr val="FFFFFF"/>
              </a:solidFill>
              <a:latin typeface="Arial"/>
              <a:ea typeface="Arial"/>
              <a:cs typeface="Arial"/>
              <a:sym typeface="Arial"/>
            </a:endParaRPr>
          </a:p>
          <a:p>
            <a:pPr indent="0" lvl="0" marL="457200" rtl="0" algn="l">
              <a:lnSpc>
                <a:spcPct val="95000"/>
              </a:lnSpc>
              <a:spcBef>
                <a:spcPts val="0"/>
              </a:spcBef>
              <a:spcAft>
                <a:spcPts val="0"/>
              </a:spcAft>
              <a:buNone/>
            </a:pPr>
            <a:r>
              <a:t/>
            </a:r>
            <a:endParaRPr>
              <a:solidFill>
                <a:srgbClr val="000000"/>
              </a:solidFill>
              <a:latin typeface="Arial"/>
              <a:ea typeface="Arial"/>
              <a:cs typeface="Arial"/>
              <a:sym typeface="Arial"/>
            </a:endParaRPr>
          </a:p>
          <a:p>
            <a:pPr indent="0" lvl="0" marL="0" rtl="0" algn="l">
              <a:lnSpc>
                <a:spcPct val="95000"/>
              </a:lnSpc>
              <a:spcBef>
                <a:spcPts val="0"/>
              </a:spcBef>
              <a:spcAft>
                <a:spcPts val="0"/>
              </a:spcAft>
              <a:buSzPts val="852"/>
              <a:buNone/>
            </a:pPr>
            <a:r>
              <a:rPr lang="en" sz="1500">
                <a:solidFill>
                  <a:srgbClr val="000000"/>
                </a:solidFill>
                <a:latin typeface="Arial"/>
                <a:ea typeface="Arial"/>
                <a:cs typeface="Arial"/>
                <a:sym typeface="Arial"/>
              </a:rPr>
              <a:t>When you have earned this badge, you’ll understand the steps in the college admissions process and be prepared to attend the school of your choice.</a:t>
            </a:r>
            <a:endParaRPr sz="1500">
              <a:latin typeface="Arial"/>
              <a:ea typeface="Arial"/>
              <a:cs typeface="Arial"/>
              <a:sym typeface="Arial"/>
            </a:endParaRPr>
          </a:p>
        </p:txBody>
      </p:sp>
      <p:sp>
        <p:nvSpPr>
          <p:cNvPr id="107" name="Google Shape;107;p17"/>
          <p:cNvSpPr txBox="1"/>
          <p:nvPr/>
        </p:nvSpPr>
        <p:spPr>
          <a:xfrm>
            <a:off x="0" y="2090975"/>
            <a:ext cx="4572000" cy="792600"/>
          </a:xfrm>
          <a:prstGeom prst="rect">
            <a:avLst/>
          </a:prstGeom>
          <a:solidFill>
            <a:srgbClr val="F1C232"/>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Pacifico"/>
                <a:ea typeface="Pacifico"/>
                <a:cs typeface="Pacifico"/>
                <a:sym typeface="Pacifico"/>
              </a:rPr>
              <a:t>College Knowledge </a:t>
            </a:r>
            <a:endParaRPr/>
          </a:p>
        </p:txBody>
      </p:sp>
      <p:sp>
        <p:nvSpPr>
          <p:cNvPr id="108" name="Google Shape;108;p17"/>
          <p:cNvSpPr txBox="1"/>
          <p:nvPr/>
        </p:nvSpPr>
        <p:spPr>
          <a:xfrm>
            <a:off x="0" y="2883575"/>
            <a:ext cx="45153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3600">
                <a:solidFill>
                  <a:srgbClr val="1C4587"/>
                </a:solidFill>
              </a:rPr>
              <a:t>Badge</a:t>
            </a:r>
            <a:endParaRPr sz="3600">
              <a:solidFill>
                <a:srgbClr val="1C4587"/>
              </a:solidFill>
            </a:endParaRPr>
          </a:p>
        </p:txBody>
      </p:sp>
      <p:pic>
        <p:nvPicPr>
          <p:cNvPr id="109" name="Google Shape;109;p17"/>
          <p:cNvPicPr preferRelativeResize="0"/>
          <p:nvPr/>
        </p:nvPicPr>
        <p:blipFill rotWithShape="1">
          <a:blip r:embed="rId3">
            <a:alphaModFix/>
          </a:blip>
          <a:srcRect b="10850" l="19338" r="17442" t="14981"/>
          <a:stretch/>
        </p:blipFill>
        <p:spPr>
          <a:xfrm>
            <a:off x="1431812" y="322750"/>
            <a:ext cx="1651673" cy="165165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8"/>
          <p:cNvSpPr txBox="1"/>
          <p:nvPr>
            <p:ph type="ctrTitle"/>
          </p:nvPr>
        </p:nvSpPr>
        <p:spPr>
          <a:xfrm>
            <a:off x="1004150" y="1294564"/>
            <a:ext cx="7136700" cy="1022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F1C232"/>
                </a:solidFill>
                <a:latin typeface="Arial"/>
                <a:ea typeface="Arial"/>
                <a:cs typeface="Arial"/>
                <a:sym typeface="Arial"/>
              </a:rPr>
              <a:t>Where do I start?</a:t>
            </a:r>
            <a:endParaRPr>
              <a:solidFill>
                <a:srgbClr val="F1C232"/>
              </a:solidFill>
              <a:latin typeface="Arial"/>
              <a:ea typeface="Arial"/>
              <a:cs typeface="Arial"/>
              <a:sym typeface="Arial"/>
            </a:endParaRPr>
          </a:p>
        </p:txBody>
      </p:sp>
      <p:sp>
        <p:nvSpPr>
          <p:cNvPr id="115" name="Google Shape;115;p18"/>
          <p:cNvSpPr txBox="1"/>
          <p:nvPr>
            <p:ph idx="1" type="subTitle"/>
          </p:nvPr>
        </p:nvSpPr>
        <p:spPr>
          <a:xfrm>
            <a:off x="1043900" y="2240450"/>
            <a:ext cx="6613200" cy="1422600"/>
          </a:xfrm>
          <a:prstGeom prst="rect">
            <a:avLst/>
          </a:prstGeom>
          <a:solidFill>
            <a:srgbClr val="FFFFFF"/>
          </a:solidFill>
        </p:spPr>
        <p:txBody>
          <a:bodyPr anchorCtr="0" anchor="t" bIns="91425" lIns="91425" spcFirstLastPara="1" rIns="91425" wrap="square" tIns="91425">
            <a:noAutofit/>
          </a:bodyPr>
          <a:lstStyle/>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Starting the college process can be very challenging!​</a:t>
            </a:r>
            <a:endParaRPr sz="1500">
              <a:solidFill>
                <a:srgbClr val="000000"/>
              </a:solidFill>
              <a:latin typeface="Arial"/>
              <a:ea typeface="Arial"/>
              <a:cs typeface="Arial"/>
              <a:sym typeface="Arial"/>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In the next few slides, we will listen to a few experts and try out some of the strategies they suggest to get us started!​</a:t>
            </a:r>
            <a:endParaRPr sz="1500">
              <a:solidFill>
                <a:srgbClr val="000000"/>
              </a:solidFill>
              <a:latin typeface="Arial"/>
              <a:ea typeface="Arial"/>
              <a:cs typeface="Arial"/>
              <a:sym typeface="Arial"/>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During this, think of questions you might have. Who would you ask? Who might have an answer?</a:t>
            </a:r>
            <a:endParaRPr sz="1500">
              <a:solidFill>
                <a:srgbClr val="000000"/>
              </a:solidFill>
              <a:latin typeface="Arial"/>
              <a:ea typeface="Arial"/>
              <a:cs typeface="Arial"/>
              <a:sym typeface="Arial"/>
            </a:endParaRPr>
          </a:p>
        </p:txBody>
      </p:sp>
      <p:pic>
        <p:nvPicPr>
          <p:cNvPr id="116" name="Google Shape;116;p18"/>
          <p:cNvPicPr preferRelativeResize="0"/>
          <p:nvPr/>
        </p:nvPicPr>
        <p:blipFill rotWithShape="1">
          <a:blip r:embed="rId3">
            <a:alphaModFix/>
          </a:blip>
          <a:srcRect b="3104" l="0" r="0" t="3095"/>
          <a:stretch/>
        </p:blipFill>
        <p:spPr>
          <a:xfrm flipH="1">
            <a:off x="7348275" y="3429425"/>
            <a:ext cx="1414348" cy="13259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19" title="College Fit">
            <a:hlinkClick r:id="rId3"/>
          </p:cNvPr>
          <p:cNvPicPr preferRelativeResize="0"/>
          <p:nvPr/>
        </p:nvPicPr>
        <p:blipFill>
          <a:blip r:embed="rId4">
            <a:alphaModFix/>
          </a:blip>
          <a:stretch>
            <a:fillRect/>
          </a:stretch>
        </p:blipFill>
        <p:spPr>
          <a:xfrm>
            <a:off x="2664588" y="1294575"/>
            <a:ext cx="4576525" cy="3432375"/>
          </a:xfrm>
          <a:prstGeom prst="rect">
            <a:avLst/>
          </a:prstGeom>
          <a:noFill/>
          <a:ln>
            <a:noFill/>
          </a:ln>
        </p:spPr>
      </p:pic>
      <p:sp>
        <p:nvSpPr>
          <p:cNvPr id="122" name="Google Shape;122;p19"/>
          <p:cNvSpPr txBox="1"/>
          <p:nvPr/>
        </p:nvSpPr>
        <p:spPr>
          <a:xfrm>
            <a:off x="2574600" y="102925"/>
            <a:ext cx="6569400" cy="134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rgbClr val="F1C232"/>
                </a:solidFill>
              </a:rPr>
              <a:t>Explore your options!</a:t>
            </a:r>
            <a:endParaRPr b="1" sz="3600">
              <a:solidFill>
                <a:srgbClr val="F1C232"/>
              </a:solidFill>
            </a:endParaRPr>
          </a:p>
        </p:txBody>
      </p:sp>
      <p:pic>
        <p:nvPicPr>
          <p:cNvPr id="123" name="Google Shape;123;p19"/>
          <p:cNvPicPr preferRelativeResize="0"/>
          <p:nvPr/>
        </p:nvPicPr>
        <p:blipFill rotWithShape="1">
          <a:blip r:embed="rId5">
            <a:alphaModFix/>
          </a:blip>
          <a:srcRect b="10850" l="19338" r="17442" t="14981"/>
          <a:stretch/>
        </p:blipFill>
        <p:spPr>
          <a:xfrm>
            <a:off x="1332200" y="224538"/>
            <a:ext cx="1102301" cy="1102280"/>
          </a:xfrm>
          <a:prstGeom prst="rect">
            <a:avLst/>
          </a:prstGeom>
          <a:noFill/>
          <a:ln>
            <a:noFill/>
          </a:ln>
        </p:spPr>
      </p:pic>
      <p:pic>
        <p:nvPicPr>
          <p:cNvPr id="124" name="Google Shape;124;p19"/>
          <p:cNvPicPr preferRelativeResize="0"/>
          <p:nvPr/>
        </p:nvPicPr>
        <p:blipFill rotWithShape="1">
          <a:blip r:embed="rId6">
            <a:alphaModFix/>
          </a:blip>
          <a:srcRect b="3104" l="0" r="0" t="3095"/>
          <a:stretch/>
        </p:blipFill>
        <p:spPr>
          <a:xfrm flipH="1">
            <a:off x="453650" y="1245825"/>
            <a:ext cx="1414348" cy="1325925"/>
          </a:xfrm>
          <a:prstGeom prst="rect">
            <a:avLst/>
          </a:prstGeom>
          <a:noFill/>
          <a:ln>
            <a:noFill/>
          </a:ln>
        </p:spPr>
      </p:pic>
      <p:pic>
        <p:nvPicPr>
          <p:cNvPr id="125" name="Google Shape;125;p19"/>
          <p:cNvPicPr preferRelativeResize="0"/>
          <p:nvPr/>
        </p:nvPicPr>
        <p:blipFill rotWithShape="1">
          <a:blip r:embed="rId6">
            <a:alphaModFix/>
          </a:blip>
          <a:srcRect b="3104" l="0" r="0" t="3095"/>
          <a:stretch/>
        </p:blipFill>
        <p:spPr>
          <a:xfrm flipH="1">
            <a:off x="1486074" y="2472502"/>
            <a:ext cx="794552" cy="7448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129" name="Shape 129"/>
        <p:cNvGrpSpPr/>
        <p:nvPr/>
      </p:nvGrpSpPr>
      <p:grpSpPr>
        <a:xfrm>
          <a:off x="0" y="0"/>
          <a:ext cx="0" cy="0"/>
          <a:chOff x="0" y="0"/>
          <a:chExt cx="0" cy="0"/>
        </a:xfrm>
      </p:grpSpPr>
      <p:sp>
        <p:nvSpPr>
          <p:cNvPr id="130" name="Google Shape;130;p20"/>
          <p:cNvSpPr txBox="1"/>
          <p:nvPr/>
        </p:nvSpPr>
        <p:spPr>
          <a:xfrm>
            <a:off x="-150" y="102925"/>
            <a:ext cx="9144000" cy="134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solidFill>
                  <a:srgbClr val="FFFFFF"/>
                </a:solidFill>
              </a:rPr>
              <a:t>Let’s brainstorm!</a:t>
            </a:r>
            <a:endParaRPr b="1" sz="3600">
              <a:solidFill>
                <a:srgbClr val="FFFFFF"/>
              </a:solidFill>
            </a:endParaRPr>
          </a:p>
        </p:txBody>
      </p:sp>
      <p:sp>
        <p:nvSpPr>
          <p:cNvPr id="131" name="Google Shape;131;p20"/>
          <p:cNvSpPr txBox="1"/>
          <p:nvPr/>
        </p:nvSpPr>
        <p:spPr>
          <a:xfrm>
            <a:off x="3805450" y="1371600"/>
            <a:ext cx="4620000" cy="333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rgbClr val="F1C232"/>
                </a:solidFill>
              </a:rPr>
              <a:t>Let’s think about what Emma said and start answering her questions!​ </a:t>
            </a:r>
            <a:r>
              <a:rPr lang="en" sz="1500">
                <a:solidFill>
                  <a:srgbClr val="FFFFFF"/>
                </a:solidFill>
              </a:rPr>
              <a:t>If you don’t plan on going to college, answer this for jobs or ideas of activities you will do in the future.​</a:t>
            </a:r>
            <a:endParaRPr sz="1500">
              <a:solidFill>
                <a:srgbClr val="FFFFFF"/>
              </a:solidFill>
            </a:endParaRPr>
          </a:p>
          <a:p>
            <a:pPr indent="0" lvl="0" marL="0" rtl="0" algn="l">
              <a:lnSpc>
                <a:spcPct val="115000"/>
              </a:lnSpc>
              <a:spcBef>
                <a:spcPts val="0"/>
              </a:spcBef>
              <a:spcAft>
                <a:spcPts val="0"/>
              </a:spcAft>
              <a:buNone/>
            </a:pPr>
            <a:r>
              <a:t/>
            </a:r>
            <a:endParaRPr sz="1500">
              <a:solidFill>
                <a:srgbClr val="FFFFFF"/>
              </a:solidFill>
            </a:endParaRPr>
          </a:p>
          <a:p>
            <a:pPr indent="0" lvl="0" marL="0" rtl="0" algn="l">
              <a:lnSpc>
                <a:spcPct val="115000"/>
              </a:lnSpc>
              <a:spcBef>
                <a:spcPts val="0"/>
              </a:spcBef>
              <a:spcAft>
                <a:spcPts val="0"/>
              </a:spcAft>
              <a:buNone/>
            </a:pPr>
            <a:r>
              <a:rPr lang="en" sz="1500">
                <a:solidFill>
                  <a:srgbClr val="FFFFFF"/>
                </a:solidFill>
              </a:rPr>
              <a:t>O</a:t>
            </a:r>
            <a:r>
              <a:rPr lang="en" sz="1500">
                <a:solidFill>
                  <a:srgbClr val="FFFFFF"/>
                </a:solidFill>
              </a:rPr>
              <a:t>n a piece of paper write down each of her topics and brainstorm your answers. Check out the idea map on the next slide.</a:t>
            </a:r>
            <a:endParaRPr sz="1500">
              <a:solidFill>
                <a:srgbClr val="FFFFFF"/>
              </a:solidFill>
            </a:endParaRPr>
          </a:p>
          <a:p>
            <a:pPr indent="-323850" lvl="0" marL="457200" rtl="0" algn="l">
              <a:lnSpc>
                <a:spcPct val="115000"/>
              </a:lnSpc>
              <a:spcBef>
                <a:spcPts val="0"/>
              </a:spcBef>
              <a:spcAft>
                <a:spcPts val="0"/>
              </a:spcAft>
              <a:buClr>
                <a:srgbClr val="FFFFFF"/>
              </a:buClr>
              <a:buSzPts val="1500"/>
              <a:buChar char="●"/>
            </a:pPr>
            <a:r>
              <a:rPr lang="en" sz="1500">
                <a:solidFill>
                  <a:srgbClr val="FFFFFF"/>
                </a:solidFill>
              </a:rPr>
              <a:t>Where will you thrive: location, environment, school, support systems​</a:t>
            </a:r>
            <a:endParaRPr sz="1500">
              <a:solidFill>
                <a:srgbClr val="FFFFFF"/>
              </a:solidFill>
            </a:endParaRPr>
          </a:p>
          <a:p>
            <a:pPr indent="-323850" lvl="0" marL="457200" rtl="0" algn="l">
              <a:lnSpc>
                <a:spcPct val="115000"/>
              </a:lnSpc>
              <a:spcBef>
                <a:spcPts val="0"/>
              </a:spcBef>
              <a:spcAft>
                <a:spcPts val="0"/>
              </a:spcAft>
              <a:buClr>
                <a:srgbClr val="FFFFFF"/>
              </a:buClr>
              <a:buSzPts val="1500"/>
              <a:buChar char="●"/>
            </a:pPr>
            <a:r>
              <a:rPr lang="en" sz="1500">
                <a:solidFill>
                  <a:srgbClr val="FFFFFF"/>
                </a:solidFill>
              </a:rPr>
              <a:t>What degree program(s) do you think you’re interested in?</a:t>
            </a:r>
            <a:r>
              <a:rPr lang="en" sz="1500">
                <a:solidFill>
                  <a:srgbClr val="FFFFFF"/>
                </a:solidFill>
              </a:rPr>
              <a:t> </a:t>
            </a:r>
            <a:endParaRPr sz="1500">
              <a:solidFill>
                <a:srgbClr val="FFFFFF"/>
              </a:solidFill>
            </a:endParaRPr>
          </a:p>
        </p:txBody>
      </p:sp>
      <p:pic>
        <p:nvPicPr>
          <p:cNvPr id="132" name="Google Shape;132;p20"/>
          <p:cNvPicPr preferRelativeResize="0"/>
          <p:nvPr/>
        </p:nvPicPr>
        <p:blipFill rotWithShape="1">
          <a:blip r:embed="rId3">
            <a:alphaModFix/>
          </a:blip>
          <a:srcRect b="10850" l="19338" r="17442" t="14981"/>
          <a:stretch/>
        </p:blipFill>
        <p:spPr>
          <a:xfrm>
            <a:off x="635876" y="1532100"/>
            <a:ext cx="2866481" cy="28664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1"/>
          <p:cNvSpPr txBox="1"/>
          <p:nvPr/>
        </p:nvSpPr>
        <p:spPr>
          <a:xfrm>
            <a:off x="0" y="0"/>
            <a:ext cx="9144000" cy="883200"/>
          </a:xfrm>
          <a:prstGeom prst="rect">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chemeClr val="accent3"/>
                </a:solidFill>
                <a:highlight>
                  <a:srgbClr val="073763"/>
                </a:highlight>
              </a:rPr>
              <a:t>        Finding your fit!</a:t>
            </a:r>
            <a:endParaRPr b="1" sz="3600">
              <a:solidFill>
                <a:schemeClr val="accent3"/>
              </a:solidFill>
              <a:highlight>
                <a:srgbClr val="073763"/>
              </a:highlight>
            </a:endParaRPr>
          </a:p>
        </p:txBody>
      </p:sp>
      <p:grpSp>
        <p:nvGrpSpPr>
          <p:cNvPr id="138" name="Google Shape;138;p21"/>
          <p:cNvGrpSpPr/>
          <p:nvPr/>
        </p:nvGrpSpPr>
        <p:grpSpPr>
          <a:xfrm>
            <a:off x="3077950" y="2314400"/>
            <a:ext cx="1782000" cy="206905"/>
            <a:chOff x="5592550" y="1018951"/>
            <a:chExt cx="1782000" cy="319200"/>
          </a:xfrm>
        </p:grpSpPr>
        <p:sp>
          <p:nvSpPr>
            <p:cNvPr id="139" name="Google Shape;139;p21"/>
            <p:cNvSpPr/>
            <p:nvPr/>
          </p:nvSpPr>
          <p:spPr>
            <a:xfrm>
              <a:off x="5766550" y="1018951"/>
              <a:ext cx="16080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3D3D3D"/>
                  </a:solidFill>
                  <a:latin typeface="Roboto"/>
                  <a:ea typeface="Roboto"/>
                  <a:cs typeface="Roboto"/>
                  <a:sym typeface="Roboto"/>
                </a:rPr>
                <a:t>City or suburban</a:t>
              </a:r>
              <a:endParaRPr sz="1100">
                <a:solidFill>
                  <a:srgbClr val="3D3D3D"/>
                </a:solidFill>
                <a:latin typeface="Roboto"/>
                <a:ea typeface="Roboto"/>
                <a:cs typeface="Roboto"/>
                <a:sym typeface="Roboto"/>
              </a:endParaRPr>
            </a:p>
          </p:txBody>
        </p:sp>
        <p:sp>
          <p:nvSpPr>
            <p:cNvPr id="140" name="Google Shape;140;p21"/>
            <p:cNvSpPr/>
            <p:nvPr/>
          </p:nvSpPr>
          <p:spPr>
            <a:xfrm>
              <a:off x="5592550" y="1091550"/>
              <a:ext cx="174000" cy="1740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 name="Google Shape;141;p21"/>
          <p:cNvGrpSpPr/>
          <p:nvPr/>
        </p:nvGrpSpPr>
        <p:grpSpPr>
          <a:xfrm>
            <a:off x="1516450" y="1391550"/>
            <a:ext cx="940200" cy="206905"/>
            <a:chOff x="3650050" y="1476140"/>
            <a:chExt cx="940200" cy="319200"/>
          </a:xfrm>
        </p:grpSpPr>
        <p:sp>
          <p:nvSpPr>
            <p:cNvPr id="142" name="Google Shape;142;p21"/>
            <p:cNvSpPr/>
            <p:nvPr/>
          </p:nvSpPr>
          <p:spPr>
            <a:xfrm>
              <a:off x="3824050" y="1476140"/>
              <a:ext cx="7662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3D3D3D"/>
                  </a:solidFill>
                  <a:latin typeface="Roboto"/>
                  <a:ea typeface="Roboto"/>
                  <a:cs typeface="Roboto"/>
                  <a:sym typeface="Roboto"/>
                </a:rPr>
                <a:t>Location</a:t>
              </a:r>
              <a:endParaRPr sz="1100">
                <a:solidFill>
                  <a:srgbClr val="3D3D3D"/>
                </a:solidFill>
                <a:latin typeface="Roboto"/>
                <a:ea typeface="Roboto"/>
                <a:cs typeface="Roboto"/>
                <a:sym typeface="Roboto"/>
              </a:endParaRPr>
            </a:p>
          </p:txBody>
        </p:sp>
        <p:sp>
          <p:nvSpPr>
            <p:cNvPr id="143" name="Google Shape;143;p21"/>
            <p:cNvSpPr/>
            <p:nvPr/>
          </p:nvSpPr>
          <p:spPr>
            <a:xfrm>
              <a:off x="3650050" y="1548750"/>
              <a:ext cx="174000" cy="1740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 name="Google Shape;144;p21"/>
          <p:cNvGrpSpPr/>
          <p:nvPr/>
        </p:nvGrpSpPr>
        <p:grpSpPr>
          <a:xfrm>
            <a:off x="-35525" y="1998275"/>
            <a:ext cx="1154550" cy="206905"/>
            <a:chOff x="1804475" y="2412155"/>
            <a:chExt cx="1154550" cy="319200"/>
          </a:xfrm>
        </p:grpSpPr>
        <p:sp>
          <p:nvSpPr>
            <p:cNvPr id="145" name="Google Shape;145;p21"/>
            <p:cNvSpPr/>
            <p:nvPr/>
          </p:nvSpPr>
          <p:spPr>
            <a:xfrm>
              <a:off x="1804475" y="2412155"/>
              <a:ext cx="9744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100">
                  <a:solidFill>
                    <a:srgbClr val="3D3D3D"/>
                  </a:solidFill>
                  <a:latin typeface="Roboto"/>
                  <a:ea typeface="Roboto"/>
                  <a:cs typeface="Roboto"/>
                  <a:sym typeface="Roboto"/>
                </a:rPr>
                <a:t>College</a:t>
              </a:r>
              <a:endParaRPr sz="1100">
                <a:solidFill>
                  <a:srgbClr val="3D3D3D"/>
                </a:solidFill>
                <a:latin typeface="Roboto"/>
                <a:ea typeface="Roboto"/>
                <a:cs typeface="Roboto"/>
                <a:sym typeface="Roboto"/>
              </a:endParaRPr>
            </a:p>
          </p:txBody>
        </p:sp>
        <p:sp>
          <p:nvSpPr>
            <p:cNvPr id="146" name="Google Shape;146;p21"/>
            <p:cNvSpPr/>
            <p:nvPr/>
          </p:nvSpPr>
          <p:spPr>
            <a:xfrm>
              <a:off x="2785025" y="2484750"/>
              <a:ext cx="174000" cy="1740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7" name="Google Shape;147;p21"/>
          <p:cNvGrpSpPr/>
          <p:nvPr/>
        </p:nvGrpSpPr>
        <p:grpSpPr>
          <a:xfrm>
            <a:off x="1516619" y="3748105"/>
            <a:ext cx="1214838" cy="206937"/>
            <a:chOff x="3650050" y="3348150"/>
            <a:chExt cx="1356300" cy="319200"/>
          </a:xfrm>
        </p:grpSpPr>
        <p:sp>
          <p:nvSpPr>
            <p:cNvPr id="148" name="Google Shape;148;p21"/>
            <p:cNvSpPr/>
            <p:nvPr/>
          </p:nvSpPr>
          <p:spPr>
            <a:xfrm>
              <a:off x="3824050" y="3348150"/>
              <a:ext cx="11823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3D3D3D"/>
                  </a:solidFill>
                  <a:latin typeface="Roboto"/>
                  <a:ea typeface="Roboto"/>
                  <a:cs typeface="Roboto"/>
                  <a:sym typeface="Roboto"/>
                </a:rPr>
                <a:t>College Environment</a:t>
              </a:r>
              <a:endParaRPr sz="1100">
                <a:solidFill>
                  <a:srgbClr val="3D3D3D"/>
                </a:solidFill>
                <a:latin typeface="Roboto"/>
                <a:ea typeface="Roboto"/>
                <a:cs typeface="Roboto"/>
                <a:sym typeface="Roboto"/>
              </a:endParaRPr>
            </a:p>
          </p:txBody>
        </p:sp>
        <p:sp>
          <p:nvSpPr>
            <p:cNvPr id="149" name="Google Shape;149;p21"/>
            <p:cNvSpPr/>
            <p:nvPr/>
          </p:nvSpPr>
          <p:spPr>
            <a:xfrm>
              <a:off x="3650050" y="3420750"/>
              <a:ext cx="174000" cy="1740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0" name="Google Shape;150;p21"/>
          <p:cNvGrpSpPr/>
          <p:nvPr/>
        </p:nvGrpSpPr>
        <p:grpSpPr>
          <a:xfrm>
            <a:off x="3077950" y="2907125"/>
            <a:ext cx="2496300" cy="206905"/>
            <a:chOff x="5592550" y="1933367"/>
            <a:chExt cx="2496300" cy="319200"/>
          </a:xfrm>
        </p:grpSpPr>
        <p:sp>
          <p:nvSpPr>
            <p:cNvPr id="151" name="Google Shape;151;p21"/>
            <p:cNvSpPr/>
            <p:nvPr/>
          </p:nvSpPr>
          <p:spPr>
            <a:xfrm>
              <a:off x="5766550" y="1933367"/>
              <a:ext cx="23223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3D3D3D"/>
                  </a:solidFill>
                  <a:latin typeface="Roboto"/>
                  <a:ea typeface="Roboto"/>
                  <a:cs typeface="Roboto"/>
                  <a:sym typeface="Roboto"/>
                </a:rPr>
                <a:t>Small class sizes will have more of a student/teacher relationship</a:t>
              </a:r>
              <a:endParaRPr sz="1100">
                <a:solidFill>
                  <a:srgbClr val="3D3D3D"/>
                </a:solidFill>
                <a:latin typeface="Roboto"/>
                <a:ea typeface="Roboto"/>
                <a:cs typeface="Roboto"/>
                <a:sym typeface="Roboto"/>
              </a:endParaRPr>
            </a:p>
          </p:txBody>
        </p:sp>
        <p:sp>
          <p:nvSpPr>
            <p:cNvPr id="152" name="Google Shape;152;p21"/>
            <p:cNvSpPr/>
            <p:nvPr/>
          </p:nvSpPr>
          <p:spPr>
            <a:xfrm>
              <a:off x="5592550" y="1991250"/>
              <a:ext cx="174000" cy="1740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 name="Google Shape;153;p21"/>
          <p:cNvGrpSpPr/>
          <p:nvPr/>
        </p:nvGrpSpPr>
        <p:grpSpPr>
          <a:xfrm>
            <a:off x="3077950" y="3527825"/>
            <a:ext cx="2358900" cy="206905"/>
            <a:chOff x="5592550" y="2890942"/>
            <a:chExt cx="2358900" cy="319200"/>
          </a:xfrm>
        </p:grpSpPr>
        <p:sp>
          <p:nvSpPr>
            <p:cNvPr id="154" name="Google Shape;154;p21"/>
            <p:cNvSpPr/>
            <p:nvPr/>
          </p:nvSpPr>
          <p:spPr>
            <a:xfrm>
              <a:off x="5766550" y="2890942"/>
              <a:ext cx="21849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3D3D3D"/>
                  </a:solidFill>
                  <a:latin typeface="Roboto"/>
                  <a:ea typeface="Roboto"/>
                  <a:cs typeface="Roboto"/>
                  <a:sym typeface="Roboto"/>
                </a:rPr>
                <a:t>Does it have a good program that you want to major in?</a:t>
              </a:r>
              <a:endParaRPr sz="1100">
                <a:solidFill>
                  <a:srgbClr val="3D3D3D"/>
                </a:solidFill>
                <a:latin typeface="Roboto"/>
                <a:ea typeface="Roboto"/>
                <a:cs typeface="Roboto"/>
                <a:sym typeface="Roboto"/>
              </a:endParaRPr>
            </a:p>
          </p:txBody>
        </p:sp>
        <p:sp>
          <p:nvSpPr>
            <p:cNvPr id="155" name="Google Shape;155;p21"/>
            <p:cNvSpPr/>
            <p:nvPr/>
          </p:nvSpPr>
          <p:spPr>
            <a:xfrm>
              <a:off x="5592550" y="2963550"/>
              <a:ext cx="174000" cy="1740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6" name="Google Shape;156;p21"/>
          <p:cNvGrpSpPr/>
          <p:nvPr/>
        </p:nvGrpSpPr>
        <p:grpSpPr>
          <a:xfrm>
            <a:off x="3077950" y="4044350"/>
            <a:ext cx="1706700" cy="206905"/>
            <a:chOff x="5592550" y="3805359"/>
            <a:chExt cx="1706700" cy="319200"/>
          </a:xfrm>
        </p:grpSpPr>
        <p:sp>
          <p:nvSpPr>
            <p:cNvPr id="157" name="Google Shape;157;p21"/>
            <p:cNvSpPr/>
            <p:nvPr/>
          </p:nvSpPr>
          <p:spPr>
            <a:xfrm>
              <a:off x="5766550" y="3805359"/>
              <a:ext cx="15327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3D3D3D"/>
                  </a:solidFill>
                  <a:latin typeface="Roboto"/>
                  <a:ea typeface="Roboto"/>
                  <a:cs typeface="Roboto"/>
                  <a:sym typeface="Roboto"/>
                </a:rPr>
                <a:t>Staff &amp; faculty care about me. </a:t>
              </a:r>
              <a:endParaRPr sz="1100">
                <a:solidFill>
                  <a:srgbClr val="3D3D3D"/>
                </a:solidFill>
                <a:latin typeface="Roboto"/>
                <a:ea typeface="Roboto"/>
                <a:cs typeface="Roboto"/>
                <a:sym typeface="Roboto"/>
              </a:endParaRPr>
            </a:p>
          </p:txBody>
        </p:sp>
        <p:sp>
          <p:nvSpPr>
            <p:cNvPr id="158" name="Google Shape;158;p21"/>
            <p:cNvSpPr/>
            <p:nvPr/>
          </p:nvSpPr>
          <p:spPr>
            <a:xfrm>
              <a:off x="5592550" y="3877950"/>
              <a:ext cx="174000" cy="1740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21"/>
          <p:cNvGrpSpPr/>
          <p:nvPr/>
        </p:nvGrpSpPr>
        <p:grpSpPr>
          <a:xfrm>
            <a:off x="1516269" y="2605105"/>
            <a:ext cx="1154483" cy="206937"/>
            <a:chOff x="3650050" y="3348150"/>
            <a:chExt cx="1356300" cy="319200"/>
          </a:xfrm>
        </p:grpSpPr>
        <p:sp>
          <p:nvSpPr>
            <p:cNvPr id="160" name="Google Shape;160;p21"/>
            <p:cNvSpPr/>
            <p:nvPr/>
          </p:nvSpPr>
          <p:spPr>
            <a:xfrm>
              <a:off x="3824050" y="3348150"/>
              <a:ext cx="11823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3D3D3D"/>
                  </a:solidFill>
                  <a:latin typeface="Roboto"/>
                  <a:ea typeface="Roboto"/>
                  <a:cs typeface="Roboto"/>
                  <a:sym typeface="Roboto"/>
                </a:rPr>
                <a:t>Environment</a:t>
              </a:r>
              <a:endParaRPr sz="1100">
                <a:solidFill>
                  <a:srgbClr val="3D3D3D"/>
                </a:solidFill>
                <a:latin typeface="Roboto"/>
                <a:ea typeface="Roboto"/>
                <a:cs typeface="Roboto"/>
                <a:sym typeface="Roboto"/>
              </a:endParaRPr>
            </a:p>
          </p:txBody>
        </p:sp>
        <p:sp>
          <p:nvSpPr>
            <p:cNvPr id="161" name="Google Shape;161;p21"/>
            <p:cNvSpPr/>
            <p:nvPr/>
          </p:nvSpPr>
          <p:spPr>
            <a:xfrm>
              <a:off x="3650050" y="3420750"/>
              <a:ext cx="174000" cy="1740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 name="Google Shape;162;p21"/>
          <p:cNvGrpSpPr/>
          <p:nvPr/>
        </p:nvGrpSpPr>
        <p:grpSpPr>
          <a:xfrm>
            <a:off x="3077950" y="1115325"/>
            <a:ext cx="2664600" cy="206905"/>
            <a:chOff x="3650050" y="1476140"/>
            <a:chExt cx="2664600" cy="319200"/>
          </a:xfrm>
        </p:grpSpPr>
        <p:sp>
          <p:nvSpPr>
            <p:cNvPr id="163" name="Google Shape;163;p21"/>
            <p:cNvSpPr/>
            <p:nvPr/>
          </p:nvSpPr>
          <p:spPr>
            <a:xfrm>
              <a:off x="3824050" y="1476140"/>
              <a:ext cx="24906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3D3D3D"/>
                  </a:solidFill>
                  <a:latin typeface="Roboto"/>
                  <a:ea typeface="Roboto"/>
                  <a:cs typeface="Roboto"/>
                  <a:sym typeface="Roboto"/>
                </a:rPr>
                <a:t>Somewhere close to home, but where I can still have my indepence</a:t>
              </a:r>
              <a:endParaRPr sz="1100">
                <a:solidFill>
                  <a:srgbClr val="3D3D3D"/>
                </a:solidFill>
                <a:latin typeface="Roboto"/>
                <a:ea typeface="Roboto"/>
                <a:cs typeface="Roboto"/>
                <a:sym typeface="Roboto"/>
              </a:endParaRPr>
            </a:p>
          </p:txBody>
        </p:sp>
        <p:sp>
          <p:nvSpPr>
            <p:cNvPr id="164" name="Google Shape;164;p21"/>
            <p:cNvSpPr/>
            <p:nvPr/>
          </p:nvSpPr>
          <p:spPr>
            <a:xfrm>
              <a:off x="3650050" y="1548750"/>
              <a:ext cx="174000" cy="1740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 name="Google Shape;165;p21"/>
          <p:cNvGrpSpPr/>
          <p:nvPr/>
        </p:nvGrpSpPr>
        <p:grpSpPr>
          <a:xfrm>
            <a:off x="3077950" y="1652275"/>
            <a:ext cx="1959300" cy="206905"/>
            <a:chOff x="3650050" y="1476140"/>
            <a:chExt cx="1959300" cy="319200"/>
          </a:xfrm>
        </p:grpSpPr>
        <p:sp>
          <p:nvSpPr>
            <p:cNvPr id="166" name="Google Shape;166;p21"/>
            <p:cNvSpPr/>
            <p:nvPr/>
          </p:nvSpPr>
          <p:spPr>
            <a:xfrm>
              <a:off x="3824050" y="1476140"/>
              <a:ext cx="17853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3D3D3D"/>
                  </a:solidFill>
                  <a:latin typeface="Roboto"/>
                  <a:ea typeface="Roboto"/>
                  <a:cs typeface="Roboto"/>
                  <a:sym typeface="Roboto"/>
                </a:rPr>
                <a:t>Somewhere where I can have my indepence</a:t>
              </a:r>
              <a:endParaRPr sz="1100">
                <a:solidFill>
                  <a:srgbClr val="3D3D3D"/>
                </a:solidFill>
                <a:latin typeface="Roboto"/>
                <a:ea typeface="Roboto"/>
                <a:cs typeface="Roboto"/>
                <a:sym typeface="Roboto"/>
              </a:endParaRPr>
            </a:p>
          </p:txBody>
        </p:sp>
        <p:sp>
          <p:nvSpPr>
            <p:cNvPr id="167" name="Google Shape;167;p21"/>
            <p:cNvSpPr/>
            <p:nvPr/>
          </p:nvSpPr>
          <p:spPr>
            <a:xfrm>
              <a:off x="3650050" y="1548750"/>
              <a:ext cx="174000" cy="1740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 name="Google Shape;168;p21"/>
          <p:cNvGrpSpPr/>
          <p:nvPr/>
        </p:nvGrpSpPr>
        <p:grpSpPr>
          <a:xfrm>
            <a:off x="3077950" y="4560875"/>
            <a:ext cx="2133300" cy="206905"/>
            <a:chOff x="5592550" y="3805359"/>
            <a:chExt cx="2133300" cy="319200"/>
          </a:xfrm>
        </p:grpSpPr>
        <p:sp>
          <p:nvSpPr>
            <p:cNvPr id="169" name="Google Shape;169;p21"/>
            <p:cNvSpPr/>
            <p:nvPr/>
          </p:nvSpPr>
          <p:spPr>
            <a:xfrm>
              <a:off x="5766550" y="3805359"/>
              <a:ext cx="19593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3D3D3D"/>
                  </a:solidFill>
                  <a:latin typeface="Roboto"/>
                  <a:ea typeface="Roboto"/>
                  <a:cs typeface="Roboto"/>
                  <a:sym typeface="Roboto"/>
                </a:rPr>
                <a:t>Tuition and expenses are what I can afford</a:t>
              </a:r>
              <a:endParaRPr sz="1100">
                <a:solidFill>
                  <a:srgbClr val="3D3D3D"/>
                </a:solidFill>
                <a:latin typeface="Roboto"/>
                <a:ea typeface="Roboto"/>
                <a:cs typeface="Roboto"/>
                <a:sym typeface="Roboto"/>
              </a:endParaRPr>
            </a:p>
          </p:txBody>
        </p:sp>
        <p:sp>
          <p:nvSpPr>
            <p:cNvPr id="170" name="Google Shape;170;p21"/>
            <p:cNvSpPr/>
            <p:nvPr/>
          </p:nvSpPr>
          <p:spPr>
            <a:xfrm>
              <a:off x="5592550" y="3877950"/>
              <a:ext cx="174000" cy="1740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71" name="Google Shape;171;p21"/>
          <p:cNvCxnSpPr>
            <a:stCxn id="146" idx="6"/>
            <a:endCxn id="143" idx="2"/>
          </p:cNvCxnSpPr>
          <p:nvPr/>
        </p:nvCxnSpPr>
        <p:spPr>
          <a:xfrm flipH="1" rot="10800000">
            <a:off x="1119025" y="1495125"/>
            <a:ext cx="397500" cy="606600"/>
          </a:xfrm>
          <a:prstGeom prst="bentConnector3">
            <a:avLst>
              <a:gd fmla="val 49991" name="adj1"/>
            </a:avLst>
          </a:prstGeom>
          <a:noFill/>
          <a:ln cap="flat" cmpd="sng" w="9525">
            <a:solidFill>
              <a:schemeClr val="dk2"/>
            </a:solidFill>
            <a:prstDash val="solid"/>
            <a:round/>
            <a:headEnd len="med" w="med" type="none"/>
            <a:tailEnd len="med" w="med" type="none"/>
          </a:ln>
        </p:spPr>
      </p:cxnSp>
      <p:cxnSp>
        <p:nvCxnSpPr>
          <p:cNvPr id="172" name="Google Shape;172;p21"/>
          <p:cNvCxnSpPr>
            <a:stCxn id="146" idx="6"/>
            <a:endCxn id="161" idx="2"/>
          </p:cNvCxnSpPr>
          <p:nvPr/>
        </p:nvCxnSpPr>
        <p:spPr>
          <a:xfrm>
            <a:off x="1119025" y="2101725"/>
            <a:ext cx="397200" cy="606900"/>
          </a:xfrm>
          <a:prstGeom prst="bentConnector3">
            <a:avLst>
              <a:gd fmla="val 50005" name="adj1"/>
            </a:avLst>
          </a:prstGeom>
          <a:noFill/>
          <a:ln cap="flat" cmpd="sng" w="9525">
            <a:solidFill>
              <a:schemeClr val="dk2"/>
            </a:solidFill>
            <a:prstDash val="solid"/>
            <a:round/>
            <a:headEnd len="med" w="med" type="none"/>
            <a:tailEnd len="med" w="med" type="none"/>
          </a:ln>
        </p:spPr>
      </p:cxnSp>
      <p:cxnSp>
        <p:nvCxnSpPr>
          <p:cNvPr id="173" name="Google Shape;173;p21"/>
          <p:cNvCxnSpPr>
            <a:stCxn id="146" idx="6"/>
            <a:endCxn id="149" idx="2"/>
          </p:cNvCxnSpPr>
          <p:nvPr/>
        </p:nvCxnSpPr>
        <p:spPr>
          <a:xfrm>
            <a:off x="1119025" y="2101725"/>
            <a:ext cx="397500" cy="1749900"/>
          </a:xfrm>
          <a:prstGeom prst="bentConnector3">
            <a:avLst>
              <a:gd fmla="val 50012" name="adj1"/>
            </a:avLst>
          </a:prstGeom>
          <a:noFill/>
          <a:ln cap="flat" cmpd="sng" w="9525">
            <a:solidFill>
              <a:schemeClr val="dk2"/>
            </a:solidFill>
            <a:prstDash val="solid"/>
            <a:round/>
            <a:headEnd len="med" w="med" type="none"/>
            <a:tailEnd len="med" w="med" type="none"/>
          </a:ln>
        </p:spPr>
      </p:cxnSp>
      <p:cxnSp>
        <p:nvCxnSpPr>
          <p:cNvPr id="174" name="Google Shape;174;p21"/>
          <p:cNvCxnSpPr>
            <a:stCxn id="142" idx="3"/>
            <a:endCxn id="164" idx="2"/>
          </p:cNvCxnSpPr>
          <p:nvPr/>
        </p:nvCxnSpPr>
        <p:spPr>
          <a:xfrm flipH="1" rot="10800000">
            <a:off x="2456650" y="1218703"/>
            <a:ext cx="621300" cy="276300"/>
          </a:xfrm>
          <a:prstGeom prst="bentConnector3">
            <a:avLst>
              <a:gd fmla="val 50000" name="adj1"/>
            </a:avLst>
          </a:prstGeom>
          <a:noFill/>
          <a:ln cap="flat" cmpd="sng" w="9525">
            <a:solidFill>
              <a:schemeClr val="dk2"/>
            </a:solidFill>
            <a:prstDash val="solid"/>
            <a:round/>
            <a:headEnd len="med" w="med" type="none"/>
            <a:tailEnd len="med" w="med" type="none"/>
          </a:ln>
        </p:spPr>
      </p:cxnSp>
      <p:cxnSp>
        <p:nvCxnSpPr>
          <p:cNvPr id="175" name="Google Shape;175;p21"/>
          <p:cNvCxnSpPr>
            <a:stCxn id="142" idx="3"/>
            <a:endCxn id="167" idx="2"/>
          </p:cNvCxnSpPr>
          <p:nvPr/>
        </p:nvCxnSpPr>
        <p:spPr>
          <a:xfrm>
            <a:off x="2456650" y="1495003"/>
            <a:ext cx="621300" cy="260700"/>
          </a:xfrm>
          <a:prstGeom prst="bentConnector3">
            <a:avLst>
              <a:gd fmla="val 50000" name="adj1"/>
            </a:avLst>
          </a:prstGeom>
          <a:noFill/>
          <a:ln cap="flat" cmpd="sng" w="9525">
            <a:solidFill>
              <a:schemeClr val="dk2"/>
            </a:solidFill>
            <a:prstDash val="solid"/>
            <a:round/>
            <a:headEnd len="med" w="med" type="none"/>
            <a:tailEnd len="med" w="med" type="none"/>
          </a:ln>
        </p:spPr>
      </p:cxnSp>
      <p:cxnSp>
        <p:nvCxnSpPr>
          <p:cNvPr id="176" name="Google Shape;176;p21"/>
          <p:cNvCxnSpPr>
            <a:stCxn id="160" idx="3"/>
            <a:endCxn id="140" idx="2"/>
          </p:cNvCxnSpPr>
          <p:nvPr/>
        </p:nvCxnSpPr>
        <p:spPr>
          <a:xfrm flipH="1" rot="10800000">
            <a:off x="2670751" y="2417873"/>
            <a:ext cx="407100" cy="290700"/>
          </a:xfrm>
          <a:prstGeom prst="bentConnector3">
            <a:avLst>
              <a:gd fmla="val 50012" name="adj1"/>
            </a:avLst>
          </a:prstGeom>
          <a:noFill/>
          <a:ln cap="flat" cmpd="sng" w="9525">
            <a:solidFill>
              <a:schemeClr val="dk2"/>
            </a:solidFill>
            <a:prstDash val="solid"/>
            <a:round/>
            <a:headEnd len="med" w="med" type="none"/>
            <a:tailEnd len="med" w="med" type="none"/>
          </a:ln>
        </p:spPr>
      </p:cxnSp>
      <p:cxnSp>
        <p:nvCxnSpPr>
          <p:cNvPr id="177" name="Google Shape;177;p21"/>
          <p:cNvCxnSpPr>
            <a:stCxn id="160" idx="3"/>
            <a:endCxn id="152" idx="2"/>
          </p:cNvCxnSpPr>
          <p:nvPr/>
        </p:nvCxnSpPr>
        <p:spPr>
          <a:xfrm>
            <a:off x="2670751" y="2708573"/>
            <a:ext cx="407100" cy="292500"/>
          </a:xfrm>
          <a:prstGeom prst="bentConnector3">
            <a:avLst>
              <a:gd fmla="val 50012" name="adj1"/>
            </a:avLst>
          </a:prstGeom>
          <a:noFill/>
          <a:ln cap="flat" cmpd="sng" w="9525">
            <a:solidFill>
              <a:schemeClr val="dk2"/>
            </a:solidFill>
            <a:prstDash val="solid"/>
            <a:round/>
            <a:headEnd len="med" w="med" type="none"/>
            <a:tailEnd len="med" w="med" type="none"/>
          </a:ln>
        </p:spPr>
      </p:cxnSp>
      <p:cxnSp>
        <p:nvCxnSpPr>
          <p:cNvPr id="178" name="Google Shape;178;p21"/>
          <p:cNvCxnSpPr>
            <a:stCxn id="155" idx="2"/>
            <a:endCxn id="148" idx="3"/>
          </p:cNvCxnSpPr>
          <p:nvPr/>
        </p:nvCxnSpPr>
        <p:spPr>
          <a:xfrm flipH="1">
            <a:off x="2731450" y="3631283"/>
            <a:ext cx="346500" cy="220200"/>
          </a:xfrm>
          <a:prstGeom prst="bentConnector3">
            <a:avLst>
              <a:gd fmla="val 49999" name="adj1"/>
            </a:avLst>
          </a:prstGeom>
          <a:noFill/>
          <a:ln cap="flat" cmpd="sng" w="9525">
            <a:solidFill>
              <a:schemeClr val="dk2"/>
            </a:solidFill>
            <a:prstDash val="solid"/>
            <a:round/>
            <a:headEnd len="med" w="med" type="none"/>
            <a:tailEnd len="med" w="med" type="none"/>
          </a:ln>
        </p:spPr>
      </p:cxnSp>
      <p:cxnSp>
        <p:nvCxnSpPr>
          <p:cNvPr id="179" name="Google Shape;179;p21"/>
          <p:cNvCxnSpPr>
            <a:stCxn id="148" idx="3"/>
            <a:endCxn id="158" idx="2"/>
          </p:cNvCxnSpPr>
          <p:nvPr/>
        </p:nvCxnSpPr>
        <p:spPr>
          <a:xfrm>
            <a:off x="2731457" y="3851573"/>
            <a:ext cx="346500" cy="296100"/>
          </a:xfrm>
          <a:prstGeom prst="bentConnector3">
            <a:avLst>
              <a:gd fmla="val 49999" name="adj1"/>
            </a:avLst>
          </a:prstGeom>
          <a:noFill/>
          <a:ln cap="flat" cmpd="sng" w="9525">
            <a:solidFill>
              <a:schemeClr val="dk2"/>
            </a:solidFill>
            <a:prstDash val="solid"/>
            <a:round/>
            <a:headEnd len="med" w="med" type="none"/>
            <a:tailEnd len="med" w="med" type="none"/>
          </a:ln>
        </p:spPr>
      </p:cxnSp>
      <p:cxnSp>
        <p:nvCxnSpPr>
          <p:cNvPr id="180" name="Google Shape;180;p21"/>
          <p:cNvCxnSpPr>
            <a:stCxn id="148" idx="3"/>
            <a:endCxn id="170" idx="2"/>
          </p:cNvCxnSpPr>
          <p:nvPr/>
        </p:nvCxnSpPr>
        <p:spPr>
          <a:xfrm>
            <a:off x="2731457" y="3851573"/>
            <a:ext cx="346500" cy="812700"/>
          </a:xfrm>
          <a:prstGeom prst="bentConnector3">
            <a:avLst>
              <a:gd fmla="val 49999" name="adj1"/>
            </a:avLst>
          </a:prstGeom>
          <a:noFill/>
          <a:ln cap="flat" cmpd="sng" w="9525">
            <a:solidFill>
              <a:schemeClr val="dk2"/>
            </a:solidFill>
            <a:prstDash val="solid"/>
            <a:round/>
            <a:headEnd len="med" w="med" type="none"/>
            <a:tailEnd len="med" w="med" type="none"/>
          </a:ln>
        </p:spPr>
      </p:cxnSp>
      <p:sp>
        <p:nvSpPr>
          <p:cNvPr id="181" name="Google Shape;181;p21"/>
          <p:cNvSpPr/>
          <p:nvPr/>
        </p:nvSpPr>
        <p:spPr>
          <a:xfrm>
            <a:off x="5864000" y="0"/>
            <a:ext cx="2932200" cy="5054100"/>
          </a:xfrm>
          <a:prstGeom prst="rect">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1"/>
          <p:cNvSpPr txBox="1"/>
          <p:nvPr>
            <p:ph idx="1" type="body"/>
          </p:nvPr>
        </p:nvSpPr>
        <p:spPr>
          <a:xfrm>
            <a:off x="6118250" y="793075"/>
            <a:ext cx="2423700" cy="3540300"/>
          </a:xfrm>
          <a:prstGeom prst="rect">
            <a:avLst/>
          </a:prstGeom>
        </p:spPr>
        <p:txBody>
          <a:bodyPr anchorCtr="0" anchor="ctr" bIns="91425" lIns="91425" spcFirstLastPara="1" rIns="91425" wrap="square" tIns="91425">
            <a:normAutofit fontScale="92500" lnSpcReduction="10000"/>
          </a:bodyPr>
          <a:lstStyle/>
          <a:p>
            <a:pPr indent="0" lvl="0" marL="0" rtl="0" algn="l">
              <a:lnSpc>
                <a:spcPct val="95000"/>
              </a:lnSpc>
              <a:spcBef>
                <a:spcPts val="0"/>
              </a:spcBef>
              <a:spcAft>
                <a:spcPts val="0"/>
              </a:spcAft>
              <a:buSzPct val="56833"/>
              <a:buNone/>
            </a:pPr>
            <a:r>
              <a:rPr b="1" lang="en" sz="1500">
                <a:solidFill>
                  <a:srgbClr val="FFFFFF"/>
                </a:solidFill>
                <a:latin typeface="Arial"/>
                <a:ea typeface="Arial"/>
                <a:cs typeface="Arial"/>
                <a:sym typeface="Arial"/>
              </a:rPr>
              <a:t>Who can I ask questions to get more information about this college?</a:t>
            </a:r>
            <a:endParaRPr b="1" sz="1500">
              <a:solidFill>
                <a:srgbClr val="FFFFFF"/>
              </a:solidFill>
              <a:latin typeface="Arial"/>
              <a:ea typeface="Arial"/>
              <a:cs typeface="Arial"/>
              <a:sym typeface="Arial"/>
            </a:endParaRPr>
          </a:p>
          <a:p>
            <a:pPr indent="-316706" lvl="0" marL="457200" rtl="0" algn="l">
              <a:lnSpc>
                <a:spcPct val="95000"/>
              </a:lnSpc>
              <a:spcBef>
                <a:spcPts val="0"/>
              </a:spcBef>
              <a:spcAft>
                <a:spcPts val="0"/>
              </a:spcAft>
              <a:buClr>
                <a:srgbClr val="000000"/>
              </a:buClr>
              <a:buSzPct val="100000"/>
              <a:buFont typeface="Arial"/>
              <a:buChar char="●"/>
            </a:pPr>
            <a:r>
              <a:rPr lang="en" sz="1500">
                <a:solidFill>
                  <a:srgbClr val="000000"/>
                </a:solidFill>
                <a:latin typeface="Arial"/>
                <a:ea typeface="Arial"/>
                <a:cs typeface="Arial"/>
                <a:sym typeface="Arial"/>
              </a:rPr>
              <a:t>Graduated friends</a:t>
            </a:r>
            <a:endParaRPr sz="1500">
              <a:solidFill>
                <a:srgbClr val="000000"/>
              </a:solidFill>
              <a:latin typeface="Arial"/>
              <a:ea typeface="Arial"/>
              <a:cs typeface="Arial"/>
              <a:sym typeface="Arial"/>
            </a:endParaRPr>
          </a:p>
          <a:p>
            <a:pPr indent="-316706" lvl="0" marL="457200" rtl="0" algn="l">
              <a:lnSpc>
                <a:spcPct val="95000"/>
              </a:lnSpc>
              <a:spcBef>
                <a:spcPts val="0"/>
              </a:spcBef>
              <a:spcAft>
                <a:spcPts val="0"/>
              </a:spcAft>
              <a:buClr>
                <a:srgbClr val="000000"/>
              </a:buClr>
              <a:buSzPct val="100000"/>
              <a:buFont typeface="Arial"/>
              <a:buChar char="●"/>
            </a:pPr>
            <a:r>
              <a:rPr lang="en" sz="1500">
                <a:solidFill>
                  <a:srgbClr val="000000"/>
                </a:solidFill>
                <a:latin typeface="Arial"/>
                <a:ea typeface="Arial"/>
                <a:cs typeface="Arial"/>
                <a:sym typeface="Arial"/>
              </a:rPr>
              <a:t>Friends currently looking</a:t>
            </a:r>
            <a:endParaRPr sz="1500">
              <a:solidFill>
                <a:srgbClr val="000000"/>
              </a:solidFill>
              <a:latin typeface="Arial"/>
              <a:ea typeface="Arial"/>
              <a:cs typeface="Arial"/>
              <a:sym typeface="Arial"/>
            </a:endParaRPr>
          </a:p>
          <a:p>
            <a:pPr indent="-316706" lvl="0" marL="457200" rtl="0" algn="l">
              <a:lnSpc>
                <a:spcPct val="95000"/>
              </a:lnSpc>
              <a:spcBef>
                <a:spcPts val="0"/>
              </a:spcBef>
              <a:spcAft>
                <a:spcPts val="0"/>
              </a:spcAft>
              <a:buClr>
                <a:srgbClr val="000000"/>
              </a:buClr>
              <a:buSzPct val="100000"/>
              <a:buFont typeface="Arial"/>
              <a:buChar char="●"/>
            </a:pPr>
            <a:r>
              <a:rPr lang="en" sz="1500">
                <a:solidFill>
                  <a:srgbClr val="000000"/>
                </a:solidFill>
                <a:latin typeface="Arial"/>
                <a:ea typeface="Arial"/>
                <a:cs typeface="Arial"/>
                <a:sym typeface="Arial"/>
              </a:rPr>
              <a:t>Teachers and student teachers</a:t>
            </a:r>
            <a:endParaRPr sz="1500">
              <a:solidFill>
                <a:srgbClr val="000000"/>
              </a:solidFill>
              <a:latin typeface="Arial"/>
              <a:ea typeface="Arial"/>
              <a:cs typeface="Arial"/>
              <a:sym typeface="Arial"/>
            </a:endParaRPr>
          </a:p>
          <a:p>
            <a:pPr indent="-316706" lvl="0" marL="457200" rtl="0" algn="l">
              <a:lnSpc>
                <a:spcPct val="95000"/>
              </a:lnSpc>
              <a:spcBef>
                <a:spcPts val="0"/>
              </a:spcBef>
              <a:spcAft>
                <a:spcPts val="0"/>
              </a:spcAft>
              <a:buClr>
                <a:srgbClr val="000000"/>
              </a:buClr>
              <a:buSzPct val="100000"/>
              <a:buFont typeface="Arial"/>
              <a:buChar char="●"/>
            </a:pPr>
            <a:r>
              <a:rPr lang="en" sz="1500">
                <a:solidFill>
                  <a:srgbClr val="000000"/>
                </a:solidFill>
                <a:latin typeface="Arial"/>
                <a:ea typeface="Arial"/>
                <a:cs typeface="Arial"/>
                <a:sym typeface="Arial"/>
              </a:rPr>
              <a:t>Do a Google search</a:t>
            </a:r>
            <a:endParaRPr sz="1500">
              <a:solidFill>
                <a:srgbClr val="000000"/>
              </a:solidFill>
              <a:latin typeface="Arial"/>
              <a:ea typeface="Arial"/>
              <a:cs typeface="Arial"/>
              <a:sym typeface="Arial"/>
            </a:endParaRPr>
          </a:p>
          <a:p>
            <a:pPr indent="0" lvl="0" marL="0" rtl="0" algn="l">
              <a:lnSpc>
                <a:spcPct val="95000"/>
              </a:lnSpc>
              <a:spcBef>
                <a:spcPts val="0"/>
              </a:spcBef>
              <a:spcAft>
                <a:spcPts val="0"/>
              </a:spcAft>
              <a:buNone/>
            </a:pPr>
            <a:r>
              <a:t/>
            </a:r>
            <a:endParaRPr sz="1500">
              <a:solidFill>
                <a:srgbClr val="000000"/>
              </a:solidFill>
              <a:latin typeface="Arial"/>
              <a:ea typeface="Arial"/>
              <a:cs typeface="Arial"/>
              <a:sym typeface="Arial"/>
            </a:endParaRPr>
          </a:p>
          <a:p>
            <a:pPr indent="0" lvl="0" marL="0" rtl="0" algn="l">
              <a:lnSpc>
                <a:spcPct val="95000"/>
              </a:lnSpc>
              <a:spcBef>
                <a:spcPts val="0"/>
              </a:spcBef>
              <a:spcAft>
                <a:spcPts val="0"/>
              </a:spcAft>
              <a:buNone/>
            </a:pPr>
            <a:r>
              <a:rPr b="1" lang="en" sz="1500">
                <a:solidFill>
                  <a:srgbClr val="FFFFFF"/>
                </a:solidFill>
                <a:latin typeface="Arial"/>
                <a:ea typeface="Arial"/>
                <a:cs typeface="Arial"/>
                <a:sym typeface="Arial"/>
              </a:rPr>
              <a:t>Other things to think about.</a:t>
            </a:r>
            <a:endParaRPr b="1" sz="1500">
              <a:solidFill>
                <a:srgbClr val="FFFFFF"/>
              </a:solidFill>
              <a:latin typeface="Arial"/>
              <a:ea typeface="Arial"/>
              <a:cs typeface="Arial"/>
              <a:sym typeface="Arial"/>
            </a:endParaRPr>
          </a:p>
          <a:p>
            <a:pPr indent="-316706" lvl="0" marL="457200" rtl="0" algn="l">
              <a:lnSpc>
                <a:spcPct val="95000"/>
              </a:lnSpc>
              <a:spcBef>
                <a:spcPts val="0"/>
              </a:spcBef>
              <a:spcAft>
                <a:spcPts val="0"/>
              </a:spcAft>
              <a:buClr>
                <a:srgbClr val="000000"/>
              </a:buClr>
              <a:buSzPct val="100000"/>
              <a:buFont typeface="Arial"/>
              <a:buChar char="●"/>
            </a:pPr>
            <a:r>
              <a:rPr lang="en" sz="1500">
                <a:solidFill>
                  <a:srgbClr val="000000"/>
                </a:solidFill>
                <a:latin typeface="Arial"/>
                <a:ea typeface="Arial"/>
                <a:cs typeface="Arial"/>
                <a:sym typeface="Arial"/>
              </a:rPr>
              <a:t>When and how will I start looking?</a:t>
            </a:r>
            <a:endParaRPr sz="1500">
              <a:solidFill>
                <a:srgbClr val="000000"/>
              </a:solidFill>
              <a:latin typeface="Arial"/>
              <a:ea typeface="Arial"/>
              <a:cs typeface="Arial"/>
              <a:sym typeface="Arial"/>
            </a:endParaRPr>
          </a:p>
          <a:p>
            <a:pPr indent="-316706" lvl="0" marL="457200" rtl="0" algn="l">
              <a:lnSpc>
                <a:spcPct val="95000"/>
              </a:lnSpc>
              <a:spcBef>
                <a:spcPts val="0"/>
              </a:spcBef>
              <a:spcAft>
                <a:spcPts val="0"/>
              </a:spcAft>
              <a:buClr>
                <a:srgbClr val="000000"/>
              </a:buClr>
              <a:buSzPct val="100000"/>
              <a:buFont typeface="Arial"/>
              <a:buChar char="●"/>
            </a:pPr>
            <a:r>
              <a:rPr lang="en" sz="1500">
                <a:solidFill>
                  <a:srgbClr val="000000"/>
                </a:solidFill>
                <a:latin typeface="Arial"/>
                <a:ea typeface="Arial"/>
                <a:cs typeface="Arial"/>
                <a:sym typeface="Arial"/>
              </a:rPr>
              <a:t>Financial assistance</a:t>
            </a:r>
            <a:endParaRPr sz="1500">
              <a:solidFill>
                <a:srgbClr val="000000"/>
              </a:solidFill>
              <a:latin typeface="Arial"/>
              <a:ea typeface="Arial"/>
              <a:cs typeface="Arial"/>
              <a:sym typeface="Arial"/>
            </a:endParaRPr>
          </a:p>
          <a:p>
            <a:pPr indent="-316706" lvl="0" marL="457200" rtl="0" algn="l">
              <a:lnSpc>
                <a:spcPct val="95000"/>
              </a:lnSpc>
              <a:spcBef>
                <a:spcPts val="0"/>
              </a:spcBef>
              <a:spcAft>
                <a:spcPts val="0"/>
              </a:spcAft>
              <a:buClr>
                <a:srgbClr val="000000"/>
              </a:buClr>
              <a:buSzPct val="100000"/>
              <a:buFont typeface="Arial"/>
              <a:buChar char="●"/>
            </a:pPr>
            <a:r>
              <a:rPr lang="en" sz="1500">
                <a:solidFill>
                  <a:srgbClr val="000000"/>
                </a:solidFill>
                <a:latin typeface="Arial"/>
                <a:ea typeface="Arial"/>
                <a:cs typeface="Arial"/>
                <a:sym typeface="Arial"/>
              </a:rPr>
              <a:t>Are there scholarships available</a:t>
            </a:r>
            <a:endParaRPr sz="1500">
              <a:solidFill>
                <a:srgbClr val="000000"/>
              </a:solidFill>
              <a:latin typeface="Arial"/>
              <a:ea typeface="Arial"/>
              <a:cs typeface="Arial"/>
              <a:sym typeface="Arial"/>
            </a:endParaRPr>
          </a:p>
        </p:txBody>
      </p:sp>
      <p:pic>
        <p:nvPicPr>
          <p:cNvPr id="183" name="Google Shape;183;p21"/>
          <p:cNvPicPr preferRelativeResize="0"/>
          <p:nvPr/>
        </p:nvPicPr>
        <p:blipFill rotWithShape="1">
          <a:blip r:embed="rId3">
            <a:alphaModFix/>
          </a:blip>
          <a:srcRect b="3104" l="0" r="0" t="3095"/>
          <a:stretch/>
        </p:blipFill>
        <p:spPr>
          <a:xfrm flipH="1">
            <a:off x="270599" y="4147677"/>
            <a:ext cx="794552" cy="7448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2"/>
          <p:cNvSpPr txBox="1"/>
          <p:nvPr>
            <p:ph type="ctrTitle"/>
          </p:nvPr>
        </p:nvSpPr>
        <p:spPr>
          <a:xfrm>
            <a:off x="1004150" y="1294591"/>
            <a:ext cx="7136700" cy="2540700"/>
          </a:xfrm>
          <a:prstGeom prst="rect">
            <a:avLst/>
          </a:prstGeom>
          <a:solidFill>
            <a:srgbClr val="FFFFFF"/>
          </a:solidFill>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rgbClr val="F1C232"/>
                </a:solidFill>
                <a:latin typeface="Arial"/>
                <a:ea typeface="Arial"/>
                <a:cs typeface="Arial"/>
                <a:sym typeface="Arial"/>
              </a:rPr>
              <a:t>Let’s share &amp; discuss!</a:t>
            </a:r>
            <a:endParaRPr>
              <a:solidFill>
                <a:srgbClr val="F1C232"/>
              </a:solidFill>
              <a:latin typeface="Arial"/>
              <a:ea typeface="Arial"/>
              <a:cs typeface="Arial"/>
              <a:sym typeface="Arial"/>
            </a:endParaRPr>
          </a:p>
        </p:txBody>
      </p:sp>
      <p:pic>
        <p:nvPicPr>
          <p:cNvPr id="189" name="Google Shape;189;p22"/>
          <p:cNvPicPr preferRelativeResize="0"/>
          <p:nvPr/>
        </p:nvPicPr>
        <p:blipFill rotWithShape="1">
          <a:blip r:embed="rId3">
            <a:alphaModFix/>
          </a:blip>
          <a:srcRect b="3104" l="0" r="0" t="3095"/>
          <a:stretch/>
        </p:blipFill>
        <p:spPr>
          <a:xfrm flipH="1">
            <a:off x="7348275" y="3429425"/>
            <a:ext cx="1414348" cy="1325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3"/>
          <p:cNvSpPr txBox="1"/>
          <p:nvPr>
            <p:ph idx="2" type="body"/>
          </p:nvPr>
        </p:nvSpPr>
        <p:spPr>
          <a:xfrm>
            <a:off x="4939500" y="495600"/>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rgbClr val="FFFFFF"/>
                </a:solidFill>
                <a:latin typeface="Arial"/>
                <a:ea typeface="Arial"/>
                <a:cs typeface="Arial"/>
                <a:sym typeface="Arial"/>
              </a:rPr>
              <a:t>One of the hardest parts of applying for college is learning how to share your story. </a:t>
            </a:r>
            <a:endParaRPr>
              <a:solidFill>
                <a:srgbClr val="FFFFFF"/>
              </a:solidFill>
              <a:latin typeface="Arial"/>
              <a:ea typeface="Arial"/>
              <a:cs typeface="Arial"/>
              <a:sym typeface="Arial"/>
            </a:endParaRPr>
          </a:p>
          <a:p>
            <a:pPr indent="-342900" lvl="0" marL="457200" rtl="0" algn="l">
              <a:spcBef>
                <a:spcPts val="0"/>
              </a:spcBef>
              <a:spcAft>
                <a:spcPts val="0"/>
              </a:spcAft>
              <a:buClr>
                <a:srgbClr val="FFFFFF"/>
              </a:buClr>
              <a:buSzPts val="1800"/>
              <a:buFont typeface="Arial"/>
              <a:buChar char="●"/>
            </a:pPr>
            <a:r>
              <a:rPr lang="en">
                <a:solidFill>
                  <a:srgbClr val="FFFFFF"/>
                </a:solidFill>
                <a:latin typeface="Arial"/>
                <a:ea typeface="Arial"/>
                <a:cs typeface="Arial"/>
                <a:sym typeface="Arial"/>
              </a:rPr>
              <a:t>How do you talk about 17-18 years of your life in just a page or two?​</a:t>
            </a:r>
            <a:endParaRPr>
              <a:solidFill>
                <a:srgbClr val="FFFFFF"/>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0"/>
              </a:spcBef>
              <a:spcAft>
                <a:spcPts val="0"/>
              </a:spcAft>
              <a:buNone/>
            </a:pPr>
            <a:r>
              <a:rPr lang="en">
                <a:solidFill>
                  <a:srgbClr val="000000"/>
                </a:solidFill>
                <a:latin typeface="Arial"/>
                <a:ea typeface="Arial"/>
                <a:cs typeface="Arial"/>
                <a:sym typeface="Arial"/>
              </a:rPr>
              <a:t>Let’s learn how to from Gaelyn, an Admissions Director at Lawrence University!​</a:t>
            </a:r>
            <a:endParaRPr>
              <a:solidFill>
                <a:srgbClr val="FFFFFF"/>
              </a:solidFill>
              <a:latin typeface="Arial"/>
              <a:ea typeface="Arial"/>
              <a:cs typeface="Arial"/>
              <a:sym typeface="Arial"/>
            </a:endParaRPr>
          </a:p>
        </p:txBody>
      </p:sp>
      <p:sp>
        <p:nvSpPr>
          <p:cNvPr id="195" name="Google Shape;195;p23"/>
          <p:cNvSpPr txBox="1"/>
          <p:nvPr/>
        </p:nvSpPr>
        <p:spPr>
          <a:xfrm>
            <a:off x="0" y="3310175"/>
            <a:ext cx="4572000" cy="792600"/>
          </a:xfrm>
          <a:prstGeom prst="rect">
            <a:avLst/>
          </a:prstGeom>
          <a:solidFill>
            <a:srgbClr val="F1C232"/>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Pacifico"/>
                <a:ea typeface="Pacifico"/>
                <a:cs typeface="Pacifico"/>
                <a:sym typeface="Pacifico"/>
              </a:rPr>
              <a:t>Share Your Story</a:t>
            </a:r>
            <a:r>
              <a:rPr lang="en" sz="3600">
                <a:latin typeface="Pacifico"/>
                <a:ea typeface="Pacifico"/>
                <a:cs typeface="Pacifico"/>
                <a:sym typeface="Pacifico"/>
              </a:rPr>
              <a:t> </a:t>
            </a:r>
            <a:endParaRPr/>
          </a:p>
        </p:txBody>
      </p:sp>
      <p:sp>
        <p:nvSpPr>
          <p:cNvPr id="196" name="Google Shape;196;p23"/>
          <p:cNvSpPr txBox="1"/>
          <p:nvPr/>
        </p:nvSpPr>
        <p:spPr>
          <a:xfrm>
            <a:off x="0" y="2502575"/>
            <a:ext cx="45153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3600">
                <a:solidFill>
                  <a:srgbClr val="1C4587"/>
                </a:solidFill>
              </a:rPr>
              <a:t>How to</a:t>
            </a:r>
            <a:endParaRPr sz="3600">
              <a:solidFill>
                <a:srgbClr val="1C4587"/>
              </a:solidFill>
            </a:endParaRPr>
          </a:p>
        </p:txBody>
      </p:sp>
      <p:pic>
        <p:nvPicPr>
          <p:cNvPr id="197" name="Google Shape;197;p23"/>
          <p:cNvPicPr preferRelativeResize="0"/>
          <p:nvPr/>
        </p:nvPicPr>
        <p:blipFill rotWithShape="1">
          <a:blip r:embed="rId3">
            <a:alphaModFix/>
          </a:blip>
          <a:srcRect b="10850" l="19338" r="17442" t="14981"/>
          <a:stretch/>
        </p:blipFill>
        <p:spPr>
          <a:xfrm>
            <a:off x="1431812" y="856150"/>
            <a:ext cx="1651673" cy="165165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4"/>
          <p:cNvSpPr txBox="1"/>
          <p:nvPr/>
        </p:nvSpPr>
        <p:spPr>
          <a:xfrm>
            <a:off x="2574600" y="102925"/>
            <a:ext cx="6569400" cy="134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rgbClr val="F1C232"/>
                </a:solidFill>
              </a:rPr>
              <a:t>Explore your options!</a:t>
            </a:r>
            <a:endParaRPr b="1" sz="3600">
              <a:solidFill>
                <a:srgbClr val="F1C232"/>
              </a:solidFill>
            </a:endParaRPr>
          </a:p>
        </p:txBody>
      </p:sp>
      <p:pic>
        <p:nvPicPr>
          <p:cNvPr id="203" name="Google Shape;203;p24"/>
          <p:cNvPicPr preferRelativeResize="0"/>
          <p:nvPr/>
        </p:nvPicPr>
        <p:blipFill rotWithShape="1">
          <a:blip r:embed="rId3">
            <a:alphaModFix/>
          </a:blip>
          <a:srcRect b="10850" l="19338" r="17442" t="14981"/>
          <a:stretch/>
        </p:blipFill>
        <p:spPr>
          <a:xfrm>
            <a:off x="1332200" y="224538"/>
            <a:ext cx="1102301" cy="1102280"/>
          </a:xfrm>
          <a:prstGeom prst="rect">
            <a:avLst/>
          </a:prstGeom>
          <a:noFill/>
          <a:ln>
            <a:noFill/>
          </a:ln>
        </p:spPr>
      </p:pic>
      <p:pic>
        <p:nvPicPr>
          <p:cNvPr id="204" name="Google Shape;204;p24"/>
          <p:cNvPicPr preferRelativeResize="0"/>
          <p:nvPr/>
        </p:nvPicPr>
        <p:blipFill rotWithShape="1">
          <a:blip r:embed="rId4">
            <a:alphaModFix/>
          </a:blip>
          <a:srcRect b="3104" l="0" r="0" t="3095"/>
          <a:stretch/>
        </p:blipFill>
        <p:spPr>
          <a:xfrm flipH="1">
            <a:off x="453650" y="1245825"/>
            <a:ext cx="1414348" cy="1325925"/>
          </a:xfrm>
          <a:prstGeom prst="rect">
            <a:avLst/>
          </a:prstGeom>
          <a:noFill/>
          <a:ln>
            <a:noFill/>
          </a:ln>
        </p:spPr>
      </p:pic>
      <p:pic>
        <p:nvPicPr>
          <p:cNvPr id="205" name="Google Shape;205;p24"/>
          <p:cNvPicPr preferRelativeResize="0"/>
          <p:nvPr/>
        </p:nvPicPr>
        <p:blipFill rotWithShape="1">
          <a:blip r:embed="rId4">
            <a:alphaModFix/>
          </a:blip>
          <a:srcRect b="3104" l="0" r="0" t="3095"/>
          <a:stretch/>
        </p:blipFill>
        <p:spPr>
          <a:xfrm flipH="1">
            <a:off x="1486074" y="2472502"/>
            <a:ext cx="794552" cy="744876"/>
          </a:xfrm>
          <a:prstGeom prst="rect">
            <a:avLst/>
          </a:prstGeom>
          <a:noFill/>
          <a:ln>
            <a:noFill/>
          </a:ln>
        </p:spPr>
      </p:pic>
      <p:pic>
        <p:nvPicPr>
          <p:cNvPr id="206" name="Google Shape;206;p24" title="Share Your Story">
            <a:hlinkClick r:id="rId5"/>
          </p:cNvPr>
          <p:cNvPicPr preferRelativeResize="0"/>
          <p:nvPr/>
        </p:nvPicPr>
        <p:blipFill>
          <a:blip r:embed="rId6">
            <a:alphaModFix/>
          </a:blip>
          <a:stretch>
            <a:fillRect/>
          </a:stretch>
        </p:blipFill>
        <p:spPr>
          <a:xfrm>
            <a:off x="2686525" y="1285646"/>
            <a:ext cx="4576525" cy="343238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5"/>
          <p:cNvSpPr txBox="1"/>
          <p:nvPr/>
        </p:nvSpPr>
        <p:spPr>
          <a:xfrm>
            <a:off x="0" y="3310175"/>
            <a:ext cx="4572000" cy="1225800"/>
          </a:xfrm>
          <a:prstGeom prst="rect">
            <a:avLst/>
          </a:prstGeom>
          <a:solidFill>
            <a:srgbClr val="F1C232"/>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Pacifico"/>
                <a:ea typeface="Pacifico"/>
                <a:cs typeface="Pacifico"/>
                <a:sym typeface="Pacifico"/>
              </a:rPr>
              <a:t>for your </a:t>
            </a:r>
            <a:endParaRPr sz="3600">
              <a:latin typeface="Pacifico"/>
              <a:ea typeface="Pacifico"/>
              <a:cs typeface="Pacifico"/>
              <a:sym typeface="Pacifico"/>
            </a:endParaRPr>
          </a:p>
          <a:p>
            <a:pPr indent="0" lvl="0" marL="0" marR="0" rtl="0" algn="ctr">
              <a:lnSpc>
                <a:spcPct val="100000"/>
              </a:lnSpc>
              <a:spcBef>
                <a:spcPts val="0"/>
              </a:spcBef>
              <a:spcAft>
                <a:spcPts val="0"/>
              </a:spcAft>
              <a:buNone/>
            </a:pPr>
            <a:r>
              <a:rPr lang="en" sz="3600">
                <a:latin typeface="Pacifico"/>
                <a:ea typeface="Pacifico"/>
                <a:cs typeface="Pacifico"/>
                <a:sym typeface="Pacifico"/>
              </a:rPr>
              <a:t>College Essay</a:t>
            </a:r>
            <a:endParaRPr/>
          </a:p>
        </p:txBody>
      </p:sp>
      <p:sp>
        <p:nvSpPr>
          <p:cNvPr id="212" name="Google Shape;212;p25"/>
          <p:cNvSpPr txBox="1"/>
          <p:nvPr/>
        </p:nvSpPr>
        <p:spPr>
          <a:xfrm>
            <a:off x="0" y="2502575"/>
            <a:ext cx="45153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3600">
                <a:solidFill>
                  <a:srgbClr val="1C4587"/>
                </a:solidFill>
              </a:rPr>
              <a:t>Brainstorming</a:t>
            </a:r>
            <a:endParaRPr sz="3600">
              <a:solidFill>
                <a:srgbClr val="1C4587"/>
              </a:solidFill>
            </a:endParaRPr>
          </a:p>
        </p:txBody>
      </p:sp>
      <p:pic>
        <p:nvPicPr>
          <p:cNvPr id="213" name="Google Shape;213;p25"/>
          <p:cNvPicPr preferRelativeResize="0"/>
          <p:nvPr/>
        </p:nvPicPr>
        <p:blipFill rotWithShape="1">
          <a:blip r:embed="rId3">
            <a:alphaModFix/>
          </a:blip>
          <a:srcRect b="10850" l="19338" r="17442" t="14981"/>
          <a:stretch/>
        </p:blipFill>
        <p:spPr>
          <a:xfrm>
            <a:off x="1431812" y="856150"/>
            <a:ext cx="1651673" cy="1651654"/>
          </a:xfrm>
          <a:prstGeom prst="rect">
            <a:avLst/>
          </a:prstGeom>
          <a:noFill/>
          <a:ln>
            <a:noFill/>
          </a:ln>
        </p:spPr>
      </p:pic>
      <p:pic>
        <p:nvPicPr>
          <p:cNvPr descr="Brainstorming before writing is a MAJOR key to coming up with successful topics and ideas for your college essay. With my Values exercise, students can connect to their core values and beliefs in a way that inspires authentic sharing (and a pretty darn good essay).&#10;&#10;Get my FREE Guide to Writing Your Personal Statement: https://www.collegeessayguy.com/get-the-free-guide-to-writing-the-personal-statement-ytl&#10;&#10;SUBSCRIBE: https://www.youtube.com/channel/UCh3V2VU1UcZEDr6E3ztsFkA?sub_confirmation=1&#10;&#10;Work one-on-one with me and my team on your college application essays:&#10;https://www.collegeessayguy.com/one-on-one/&#10;&#10;Links Mentioned in this Video~&#10;&#10;The Values Exercise PDF:&#10;https://static1.squarespace.com/static/527cc9ffe4b06105448def23/t/55901778e4b007cdd4b8afe6/1435506552327/CEG+-+The+Values+Exercise.pdf&#10;&#10;Register for a course:&#10;https://www.collegeessayguy.com/college-essay-courses&#10;&#10;Register for a workshop:&#10;https://docs.google.com/forms/d/e/1FAIpQLSd62v3EuAIVDix3ergggkBynV3eeJujya8W8W2ug53_fJS-pg/viewform&#10;&#10;Like me on Facebook: https://www.facebook.com/CollegeEssayGuy&#10;Follow me on Instagram: https://instagram.com/collegeessayguy/&#10;Follow me on Twitter: https://twitter.com/CollegeEssayGuy&#10;Follow me on Tumblr: https://www.collegeessayguy.com/tumblr/" id="214" name="Google Shape;214;p25" title="Values Exercise | College Essay Brainstorming Exercise">
            <a:hlinkClick r:id="rId4"/>
          </p:cNvPr>
          <p:cNvPicPr preferRelativeResize="0"/>
          <p:nvPr/>
        </p:nvPicPr>
        <p:blipFill>
          <a:blip r:embed="rId5">
            <a:alphaModFix/>
          </a:blip>
          <a:stretch>
            <a:fillRect/>
          </a:stretch>
        </p:blipFill>
        <p:spPr>
          <a:xfrm>
            <a:off x="4951925" y="1116375"/>
            <a:ext cx="3789400" cy="2842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000"/>
                                        <p:tgtEl>
                                          <p:spTgt spid="2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218" name="Shape 218"/>
        <p:cNvGrpSpPr/>
        <p:nvPr/>
      </p:nvGrpSpPr>
      <p:grpSpPr>
        <a:xfrm>
          <a:off x="0" y="0"/>
          <a:ext cx="0" cy="0"/>
          <a:chOff x="0" y="0"/>
          <a:chExt cx="0" cy="0"/>
        </a:xfrm>
      </p:grpSpPr>
      <p:sp>
        <p:nvSpPr>
          <p:cNvPr id="219" name="Google Shape;219;p26"/>
          <p:cNvSpPr txBox="1"/>
          <p:nvPr/>
        </p:nvSpPr>
        <p:spPr>
          <a:xfrm>
            <a:off x="-150" y="-49475"/>
            <a:ext cx="9144000" cy="134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solidFill>
                  <a:srgbClr val="FFFFFF"/>
                </a:solidFill>
              </a:rPr>
              <a:t>Let’s apply what we just learned</a:t>
            </a:r>
            <a:endParaRPr b="1" sz="3600">
              <a:solidFill>
                <a:srgbClr val="FFFFFF"/>
              </a:solidFill>
            </a:endParaRPr>
          </a:p>
        </p:txBody>
      </p:sp>
      <p:sp>
        <p:nvSpPr>
          <p:cNvPr id="220" name="Google Shape;220;p26"/>
          <p:cNvSpPr txBox="1"/>
          <p:nvPr/>
        </p:nvSpPr>
        <p:spPr>
          <a:xfrm>
            <a:off x="2218850" y="1219200"/>
            <a:ext cx="6359100" cy="94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t>Brainstorming Activities:</a:t>
            </a:r>
            <a:r>
              <a:rPr lang="en" sz="1500"/>
              <a:t> </a:t>
            </a:r>
            <a:r>
              <a:rPr lang="en" sz="1500" u="sng">
                <a:solidFill>
                  <a:srgbClr val="FFFFFF"/>
                </a:solidFill>
                <a:hlinkClick r:id="rId3">
                  <a:extLst>
                    <a:ext uri="{A12FA001-AC4F-418D-AE19-62706E023703}">
                      <ahyp:hlinkClr val="tx"/>
                    </a:ext>
                  </a:extLst>
                </a:hlinkClick>
              </a:rPr>
              <a:t>https://tinyurl.com/y4tmxvga</a:t>
            </a:r>
            <a:r>
              <a:rPr lang="en" sz="1500">
                <a:solidFill>
                  <a:srgbClr val="FFFFFF"/>
                </a:solidFill>
              </a:rPr>
              <a:t>​</a:t>
            </a:r>
            <a:endParaRPr sz="1500">
              <a:solidFill>
                <a:srgbClr val="FFFFFF"/>
              </a:solidFill>
            </a:endParaRPr>
          </a:p>
          <a:p>
            <a:pPr indent="0" lvl="0" marL="0" rtl="0" algn="l">
              <a:lnSpc>
                <a:spcPct val="115000"/>
              </a:lnSpc>
              <a:spcBef>
                <a:spcPts val="0"/>
              </a:spcBef>
              <a:spcAft>
                <a:spcPts val="0"/>
              </a:spcAft>
              <a:buNone/>
            </a:pPr>
            <a:r>
              <a:rPr b="1" lang="en" sz="1500"/>
              <a:t>Essay &amp; Interview Prep:</a:t>
            </a:r>
            <a:r>
              <a:rPr lang="en" sz="1500"/>
              <a:t> </a:t>
            </a:r>
            <a:r>
              <a:rPr lang="en" sz="1500" u="sng">
                <a:solidFill>
                  <a:srgbClr val="FFFFFF"/>
                </a:solidFill>
                <a:hlinkClick r:id="rId4">
                  <a:extLst>
                    <a:ext uri="{A12FA001-AC4F-418D-AE19-62706E023703}">
                      <ahyp:hlinkClr val="tx"/>
                    </a:ext>
                  </a:extLst>
                </a:hlinkClick>
              </a:rPr>
              <a:t>https://collegeessayguy.com</a:t>
            </a:r>
            <a:r>
              <a:rPr lang="en" sz="1500"/>
              <a:t> &amp; </a:t>
            </a:r>
            <a:r>
              <a:rPr lang="en" sz="1500" u="sng">
                <a:solidFill>
                  <a:srgbClr val="FFFFFF"/>
                </a:solidFill>
                <a:hlinkClick r:id="rId5">
                  <a:extLst>
                    <a:ext uri="{A12FA001-AC4F-418D-AE19-62706E023703}">
                      <ahyp:hlinkClr val="tx"/>
                    </a:ext>
                  </a:extLst>
                </a:hlinkClick>
              </a:rPr>
              <a:t>https://www.princetonreview.com/collegeadvice/college-interview-tips</a:t>
            </a:r>
            <a:r>
              <a:rPr lang="en" sz="1500">
                <a:solidFill>
                  <a:srgbClr val="FFFFFF"/>
                </a:solidFill>
              </a:rPr>
              <a:t>​</a:t>
            </a:r>
            <a:endParaRPr b="1" sz="1500">
              <a:solidFill>
                <a:srgbClr val="FFFFFF"/>
              </a:solidFill>
            </a:endParaRPr>
          </a:p>
        </p:txBody>
      </p:sp>
      <p:pic>
        <p:nvPicPr>
          <p:cNvPr id="221" name="Google Shape;221;p26"/>
          <p:cNvPicPr preferRelativeResize="0"/>
          <p:nvPr/>
        </p:nvPicPr>
        <p:blipFill rotWithShape="1">
          <a:blip r:embed="rId6">
            <a:alphaModFix/>
          </a:blip>
          <a:srcRect b="3104" l="0" r="0" t="3095"/>
          <a:stretch/>
        </p:blipFill>
        <p:spPr>
          <a:xfrm flipH="1">
            <a:off x="746400" y="1029487"/>
            <a:ext cx="1414348" cy="1325925"/>
          </a:xfrm>
          <a:prstGeom prst="rect">
            <a:avLst/>
          </a:prstGeom>
          <a:noFill/>
          <a:ln>
            <a:noFill/>
          </a:ln>
        </p:spPr>
      </p:pic>
      <p:sp>
        <p:nvSpPr>
          <p:cNvPr id="222" name="Google Shape;222;p26"/>
          <p:cNvSpPr txBox="1"/>
          <p:nvPr/>
        </p:nvSpPr>
        <p:spPr>
          <a:xfrm>
            <a:off x="583125" y="2466650"/>
            <a:ext cx="7721400" cy="22743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0"/>
              </a:spcBef>
              <a:spcAft>
                <a:spcPts val="0"/>
              </a:spcAft>
              <a:buSzPts val="1500"/>
              <a:buChar char="●"/>
            </a:pPr>
            <a:r>
              <a:rPr lang="en" sz="1500"/>
              <a:t>In break out rooms or in the large group, take turns asking the questions on the next slide. ​</a:t>
            </a:r>
            <a:endParaRPr sz="1500"/>
          </a:p>
          <a:p>
            <a:pPr indent="-323850" lvl="0" marL="457200" rtl="0" algn="l">
              <a:lnSpc>
                <a:spcPct val="115000"/>
              </a:lnSpc>
              <a:spcBef>
                <a:spcPts val="0"/>
              </a:spcBef>
              <a:spcAft>
                <a:spcPts val="0"/>
              </a:spcAft>
              <a:buSzPts val="1500"/>
              <a:buChar char="●"/>
            </a:pPr>
            <a:r>
              <a:rPr lang="en" sz="1500"/>
              <a:t>Experiment answering the questions while focusing on the brainstorming done in the last session.​</a:t>
            </a:r>
            <a:endParaRPr sz="1500"/>
          </a:p>
          <a:p>
            <a:pPr indent="0" lvl="0" marL="0" rtl="0" algn="l">
              <a:lnSpc>
                <a:spcPct val="115000"/>
              </a:lnSpc>
              <a:spcBef>
                <a:spcPts val="0"/>
              </a:spcBef>
              <a:spcAft>
                <a:spcPts val="0"/>
              </a:spcAft>
              <a:buNone/>
            </a:pPr>
            <a:r>
              <a:rPr lang="en" sz="1500"/>
              <a:t>​</a:t>
            </a:r>
            <a:endParaRPr sz="1500"/>
          </a:p>
          <a:p>
            <a:pPr indent="0" lvl="0" marL="0" rtl="0" algn="l">
              <a:lnSpc>
                <a:spcPct val="115000"/>
              </a:lnSpc>
              <a:spcBef>
                <a:spcPts val="0"/>
              </a:spcBef>
              <a:spcAft>
                <a:spcPts val="0"/>
              </a:spcAft>
              <a:buNone/>
            </a:pPr>
            <a:r>
              <a:rPr lang="en" sz="1500"/>
              <a:t>Example:  If your main Value is “Meaningful Work” and you were asked “Why this institution,” it would be important to focus on the meaningful work done at the institution. Or that you would like to bring to the institution</a:t>
            </a:r>
            <a:endParaRPr sz="15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226" name="Shape 226"/>
        <p:cNvGrpSpPr/>
        <p:nvPr/>
      </p:nvGrpSpPr>
      <p:grpSpPr>
        <a:xfrm>
          <a:off x="0" y="0"/>
          <a:ext cx="0" cy="0"/>
          <a:chOff x="0" y="0"/>
          <a:chExt cx="0" cy="0"/>
        </a:xfrm>
      </p:grpSpPr>
      <p:sp>
        <p:nvSpPr>
          <p:cNvPr id="227" name="Google Shape;227;p27"/>
          <p:cNvSpPr txBox="1"/>
          <p:nvPr/>
        </p:nvSpPr>
        <p:spPr>
          <a:xfrm>
            <a:off x="-150" y="26725"/>
            <a:ext cx="9144000" cy="134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solidFill>
                  <a:srgbClr val="FFFFFF"/>
                </a:solidFill>
              </a:rPr>
              <a:t>Let’s apply what we just learned</a:t>
            </a:r>
            <a:endParaRPr b="1" sz="3600">
              <a:solidFill>
                <a:srgbClr val="FFFFFF"/>
              </a:solidFill>
            </a:endParaRPr>
          </a:p>
        </p:txBody>
      </p:sp>
      <p:graphicFrame>
        <p:nvGraphicFramePr>
          <p:cNvPr id="228" name="Google Shape;228;p27"/>
          <p:cNvGraphicFramePr/>
          <p:nvPr/>
        </p:nvGraphicFramePr>
        <p:xfrm>
          <a:off x="594000" y="1487425"/>
          <a:ext cx="3000000" cy="3000000"/>
        </p:xfrm>
        <a:graphic>
          <a:graphicData uri="http://schemas.openxmlformats.org/drawingml/2006/table">
            <a:tbl>
              <a:tblPr>
                <a:noFill/>
                <a:tableStyleId>{284A35D4-8E90-47DF-ADA2-309FCFA181C1}</a:tableStyleId>
              </a:tblPr>
              <a:tblGrid>
                <a:gridCol w="3978000"/>
                <a:gridCol w="3978000"/>
              </a:tblGrid>
              <a:tr h="346675">
                <a:tc>
                  <a:txBody>
                    <a:bodyPr/>
                    <a:lstStyle/>
                    <a:p>
                      <a:pPr indent="0" lvl="0" marL="0" rtl="0" algn="l">
                        <a:spcBef>
                          <a:spcPts val="0"/>
                        </a:spcBef>
                        <a:spcAft>
                          <a:spcPts val="0"/>
                        </a:spcAft>
                        <a:buNone/>
                      </a:pPr>
                      <a:r>
                        <a:rPr b="1" lang="en" sz="1200"/>
                        <a:t>Common Questions</a:t>
                      </a:r>
                      <a:endParaRPr b="1" sz="1200"/>
                    </a:p>
                  </a:txBody>
                  <a:tcPr marT="91425" marB="91425" marR="91425" marL="91425">
                    <a:solidFill>
                      <a:srgbClr val="F1C232"/>
                    </a:solidFill>
                  </a:tcPr>
                </a:tc>
                <a:tc>
                  <a:txBody>
                    <a:bodyPr/>
                    <a:lstStyle/>
                    <a:p>
                      <a:pPr indent="0" lvl="0" marL="0" rtl="0" algn="l">
                        <a:spcBef>
                          <a:spcPts val="0"/>
                        </a:spcBef>
                        <a:spcAft>
                          <a:spcPts val="0"/>
                        </a:spcAft>
                        <a:buNone/>
                      </a:pPr>
                      <a:r>
                        <a:rPr b="1" lang="en" sz="1200"/>
                        <a:t>Uncommon Questions</a:t>
                      </a:r>
                      <a:endParaRPr b="1" sz="1200"/>
                    </a:p>
                  </a:txBody>
                  <a:tcPr marT="91425" marB="91425" marR="91425" marL="91425">
                    <a:solidFill>
                      <a:srgbClr val="F1C232"/>
                    </a:solidFill>
                  </a:tcPr>
                </a:tc>
              </a:tr>
              <a:tr h="346675">
                <a:tc>
                  <a:txBody>
                    <a:bodyPr/>
                    <a:lstStyle/>
                    <a:p>
                      <a:pPr indent="0" lvl="0" marL="0" rtl="0" algn="l">
                        <a:spcBef>
                          <a:spcPts val="0"/>
                        </a:spcBef>
                        <a:spcAft>
                          <a:spcPts val="0"/>
                        </a:spcAft>
                        <a:buNone/>
                      </a:pPr>
                      <a:r>
                        <a:rPr lang="en" sz="1300">
                          <a:solidFill>
                            <a:srgbClr val="FFFFFF"/>
                          </a:solidFill>
                        </a:rPr>
                        <a:t>Why this institution?</a:t>
                      </a:r>
                      <a:endParaRPr sz="1300">
                        <a:solidFill>
                          <a:srgbClr val="FFFFFF"/>
                        </a:solidFill>
                      </a:endParaRPr>
                    </a:p>
                  </a:txBody>
                  <a:tcPr marT="91425" marB="91425" marR="91425" marL="91425"/>
                </a:tc>
                <a:tc>
                  <a:txBody>
                    <a:bodyPr/>
                    <a:lstStyle/>
                    <a:p>
                      <a:pPr indent="0" lvl="0" marL="0" rtl="0" algn="l">
                        <a:spcBef>
                          <a:spcPts val="0"/>
                        </a:spcBef>
                        <a:spcAft>
                          <a:spcPts val="0"/>
                        </a:spcAft>
                        <a:buNone/>
                      </a:pPr>
                      <a:r>
                        <a:rPr lang="en" sz="1300">
                          <a:solidFill>
                            <a:srgbClr val="FFFFFF"/>
                          </a:solidFill>
                        </a:rPr>
                        <a:t>What is something you are proud of?</a:t>
                      </a:r>
                      <a:endParaRPr sz="1300">
                        <a:solidFill>
                          <a:srgbClr val="FFFFFF"/>
                        </a:solidFill>
                      </a:endParaRPr>
                    </a:p>
                  </a:txBody>
                  <a:tcPr marT="91425" marB="91425" marR="91425" marL="91425"/>
                </a:tc>
              </a:tr>
              <a:tr h="346675">
                <a:tc>
                  <a:txBody>
                    <a:bodyPr/>
                    <a:lstStyle/>
                    <a:p>
                      <a:pPr indent="0" lvl="0" marL="0" rtl="0" algn="l">
                        <a:spcBef>
                          <a:spcPts val="0"/>
                        </a:spcBef>
                        <a:spcAft>
                          <a:spcPts val="0"/>
                        </a:spcAft>
                        <a:buNone/>
                      </a:pPr>
                      <a:r>
                        <a:rPr lang="en" sz="1300">
                          <a:solidFill>
                            <a:srgbClr val="FFFFFF"/>
                          </a:solidFill>
                        </a:rPr>
                        <a:t>How did you hear about us?</a:t>
                      </a:r>
                      <a:endParaRPr sz="1300">
                        <a:solidFill>
                          <a:srgbClr val="FFFFFF"/>
                        </a:solidFill>
                      </a:endParaRPr>
                    </a:p>
                  </a:txBody>
                  <a:tcPr marT="91425" marB="91425" marR="91425" marL="91425"/>
                </a:tc>
                <a:tc>
                  <a:txBody>
                    <a:bodyPr/>
                    <a:lstStyle/>
                    <a:p>
                      <a:pPr indent="0" lvl="0" marL="0" rtl="0" algn="l">
                        <a:spcBef>
                          <a:spcPts val="0"/>
                        </a:spcBef>
                        <a:spcAft>
                          <a:spcPts val="0"/>
                        </a:spcAft>
                        <a:buNone/>
                      </a:pPr>
                      <a:r>
                        <a:rPr lang="en" sz="1300">
                          <a:solidFill>
                            <a:srgbClr val="FFFFFF"/>
                          </a:solidFill>
                        </a:rPr>
                        <a:t>If you could change anything about your high school what would it be?</a:t>
                      </a:r>
                      <a:endParaRPr sz="1300">
                        <a:solidFill>
                          <a:srgbClr val="FFFFFF"/>
                        </a:solidFill>
                      </a:endParaRPr>
                    </a:p>
                  </a:txBody>
                  <a:tcPr marT="91425" marB="91425" marR="91425" marL="91425"/>
                </a:tc>
              </a:tr>
              <a:tr h="346675">
                <a:tc>
                  <a:txBody>
                    <a:bodyPr/>
                    <a:lstStyle/>
                    <a:p>
                      <a:pPr indent="0" lvl="0" marL="0" rtl="0" algn="l">
                        <a:spcBef>
                          <a:spcPts val="0"/>
                        </a:spcBef>
                        <a:spcAft>
                          <a:spcPts val="0"/>
                        </a:spcAft>
                        <a:buNone/>
                      </a:pPr>
                      <a:r>
                        <a:rPr lang="en" sz="1300">
                          <a:solidFill>
                            <a:srgbClr val="FFFFFF"/>
                          </a:solidFill>
                        </a:rPr>
                        <a:t>What are you interested in studying? Why?</a:t>
                      </a:r>
                      <a:endParaRPr sz="1300">
                        <a:solidFill>
                          <a:srgbClr val="FFFFFF"/>
                        </a:solidFill>
                      </a:endParaRPr>
                    </a:p>
                  </a:txBody>
                  <a:tcPr marT="91425" marB="91425" marR="91425" marL="91425"/>
                </a:tc>
                <a:tc>
                  <a:txBody>
                    <a:bodyPr/>
                    <a:lstStyle/>
                    <a:p>
                      <a:pPr indent="0" lvl="0" marL="0" rtl="0" algn="l">
                        <a:spcBef>
                          <a:spcPts val="0"/>
                        </a:spcBef>
                        <a:spcAft>
                          <a:spcPts val="0"/>
                        </a:spcAft>
                        <a:buNone/>
                      </a:pPr>
                      <a:r>
                        <a:rPr lang="en" sz="1300">
                          <a:solidFill>
                            <a:srgbClr val="FFFFFF"/>
                          </a:solidFill>
                        </a:rPr>
                        <a:t>What is something you have never done but have always wanted to try?</a:t>
                      </a:r>
                      <a:endParaRPr sz="1300">
                        <a:solidFill>
                          <a:srgbClr val="FFFFFF"/>
                        </a:solidFill>
                      </a:endParaRPr>
                    </a:p>
                  </a:txBody>
                  <a:tcPr marT="91425" marB="91425" marR="91425" marL="91425"/>
                </a:tc>
              </a:tr>
              <a:tr h="346675">
                <a:tc>
                  <a:txBody>
                    <a:bodyPr/>
                    <a:lstStyle/>
                    <a:p>
                      <a:pPr indent="0" lvl="0" marL="0" rtl="0" algn="l">
                        <a:spcBef>
                          <a:spcPts val="0"/>
                        </a:spcBef>
                        <a:spcAft>
                          <a:spcPts val="0"/>
                        </a:spcAft>
                        <a:buNone/>
                      </a:pPr>
                      <a:r>
                        <a:rPr lang="en" sz="1300">
                          <a:solidFill>
                            <a:srgbClr val="FFFFFF"/>
                          </a:solidFill>
                        </a:rPr>
                        <a:t>What are you involved in outside of class?</a:t>
                      </a:r>
                      <a:endParaRPr sz="1300">
                        <a:solidFill>
                          <a:srgbClr val="FFFFFF"/>
                        </a:solidFill>
                      </a:endParaRPr>
                    </a:p>
                  </a:txBody>
                  <a:tcPr marT="91425" marB="91425" marR="91425" marL="91425"/>
                </a:tc>
                <a:tc>
                  <a:txBody>
                    <a:bodyPr/>
                    <a:lstStyle/>
                    <a:p>
                      <a:pPr indent="0" lvl="0" marL="0" rtl="0" algn="l">
                        <a:spcBef>
                          <a:spcPts val="0"/>
                        </a:spcBef>
                        <a:spcAft>
                          <a:spcPts val="0"/>
                        </a:spcAft>
                        <a:buNone/>
                      </a:pPr>
                      <a:r>
                        <a:rPr lang="en" sz="1300">
                          <a:solidFill>
                            <a:srgbClr val="FFFFFF"/>
                          </a:solidFill>
                        </a:rPr>
                        <a:t>What’s the most unique elective you have taken?</a:t>
                      </a:r>
                      <a:endParaRPr sz="1300">
                        <a:solidFill>
                          <a:srgbClr val="FFFFFF"/>
                        </a:solidFill>
                      </a:endParaRPr>
                    </a:p>
                  </a:txBody>
                  <a:tcPr marT="91425" marB="91425" marR="91425" marL="91425"/>
                </a:tc>
              </a:tr>
              <a:tr h="346675">
                <a:tc>
                  <a:txBody>
                    <a:bodyPr/>
                    <a:lstStyle/>
                    <a:p>
                      <a:pPr indent="0" lvl="0" marL="0" rtl="0" algn="l">
                        <a:spcBef>
                          <a:spcPts val="0"/>
                        </a:spcBef>
                        <a:spcAft>
                          <a:spcPts val="0"/>
                        </a:spcAft>
                        <a:buNone/>
                      </a:pPr>
                      <a:r>
                        <a:rPr lang="en" sz="1300">
                          <a:solidFill>
                            <a:srgbClr val="FFFFFF"/>
                          </a:solidFill>
                        </a:rPr>
                        <a:t>What do you do in your free time?</a:t>
                      </a:r>
                      <a:endParaRPr sz="1300">
                        <a:solidFill>
                          <a:srgbClr val="FFFFFF"/>
                        </a:solidFill>
                      </a:endParaRPr>
                    </a:p>
                  </a:txBody>
                  <a:tcPr marT="91425" marB="91425" marR="91425" marL="91425"/>
                </a:tc>
                <a:tc>
                  <a:txBody>
                    <a:bodyPr/>
                    <a:lstStyle/>
                    <a:p>
                      <a:pPr indent="0" lvl="0" marL="0" rtl="0" algn="l">
                        <a:spcBef>
                          <a:spcPts val="0"/>
                        </a:spcBef>
                        <a:spcAft>
                          <a:spcPts val="0"/>
                        </a:spcAft>
                        <a:buNone/>
                      </a:pPr>
                      <a:r>
                        <a:t/>
                      </a:r>
                      <a:endParaRPr sz="1300">
                        <a:solidFill>
                          <a:srgbClr val="FFFFFF"/>
                        </a:solidFill>
                      </a:endParaRPr>
                    </a:p>
                  </a:txBody>
                  <a:tcPr marT="91425" marB="91425" marR="91425" marL="91425"/>
                </a:tc>
              </a:tr>
              <a:tr h="346675">
                <a:tc>
                  <a:txBody>
                    <a:bodyPr/>
                    <a:lstStyle/>
                    <a:p>
                      <a:pPr indent="0" lvl="0" marL="0" rtl="0" algn="l">
                        <a:spcBef>
                          <a:spcPts val="0"/>
                        </a:spcBef>
                        <a:spcAft>
                          <a:spcPts val="0"/>
                        </a:spcAft>
                        <a:buNone/>
                      </a:pPr>
                      <a:r>
                        <a:rPr lang="en" sz="1300">
                          <a:solidFill>
                            <a:srgbClr val="FFFFFF"/>
                          </a:solidFill>
                        </a:rPr>
                        <a:t>What are you looking for in a college?</a:t>
                      </a:r>
                      <a:endParaRPr sz="1300">
                        <a:solidFill>
                          <a:srgbClr val="FFFFFF"/>
                        </a:solidFill>
                      </a:endParaRPr>
                    </a:p>
                  </a:txBody>
                  <a:tcPr marT="91425" marB="91425" marR="91425" marL="91425"/>
                </a:tc>
                <a:tc>
                  <a:txBody>
                    <a:bodyPr/>
                    <a:lstStyle/>
                    <a:p>
                      <a:pPr indent="0" lvl="0" marL="0" rtl="0" algn="l">
                        <a:spcBef>
                          <a:spcPts val="0"/>
                        </a:spcBef>
                        <a:spcAft>
                          <a:spcPts val="0"/>
                        </a:spcAft>
                        <a:buNone/>
                      </a:pPr>
                      <a:r>
                        <a:t/>
                      </a:r>
                      <a:endParaRPr sz="1300">
                        <a:solidFill>
                          <a:srgbClr val="FFFFFF"/>
                        </a:solidFill>
                      </a:endParaRPr>
                    </a:p>
                  </a:txBody>
                  <a:tcPr marT="91425" marB="91425" marR="91425" marL="9142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8"/>
          <p:cNvSpPr txBox="1"/>
          <p:nvPr>
            <p:ph type="ctrTitle"/>
          </p:nvPr>
        </p:nvSpPr>
        <p:spPr>
          <a:xfrm>
            <a:off x="1004150" y="1294591"/>
            <a:ext cx="7136700" cy="2540700"/>
          </a:xfrm>
          <a:prstGeom prst="rect">
            <a:avLst/>
          </a:prstGeom>
          <a:solidFill>
            <a:srgbClr val="FFFFFF"/>
          </a:solidFill>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solidFill>
                  <a:srgbClr val="F1C232"/>
                </a:solidFill>
                <a:latin typeface="Arial"/>
                <a:ea typeface="Arial"/>
                <a:cs typeface="Arial"/>
                <a:sym typeface="Arial"/>
              </a:rPr>
              <a:t>How much does college cost? What are my options?</a:t>
            </a:r>
            <a:endParaRPr>
              <a:solidFill>
                <a:srgbClr val="F1C232"/>
              </a:solidFill>
              <a:latin typeface="Arial"/>
              <a:ea typeface="Arial"/>
              <a:cs typeface="Arial"/>
              <a:sym typeface="Arial"/>
            </a:endParaRPr>
          </a:p>
        </p:txBody>
      </p:sp>
      <p:pic>
        <p:nvPicPr>
          <p:cNvPr id="234" name="Google Shape;234;p28"/>
          <p:cNvPicPr preferRelativeResize="0"/>
          <p:nvPr/>
        </p:nvPicPr>
        <p:blipFill rotWithShape="1">
          <a:blip r:embed="rId3">
            <a:alphaModFix/>
          </a:blip>
          <a:srcRect b="3104" l="0" r="0" t="3095"/>
          <a:stretch/>
        </p:blipFill>
        <p:spPr>
          <a:xfrm flipH="1">
            <a:off x="7348275" y="3429425"/>
            <a:ext cx="1414348" cy="13259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29"/>
          <p:cNvPicPr preferRelativeResize="0"/>
          <p:nvPr/>
        </p:nvPicPr>
        <p:blipFill rotWithShape="1">
          <a:blip r:embed="rId3">
            <a:alphaModFix/>
          </a:blip>
          <a:srcRect b="10850" l="19338" r="17442" t="14981"/>
          <a:stretch/>
        </p:blipFill>
        <p:spPr>
          <a:xfrm>
            <a:off x="539061" y="665525"/>
            <a:ext cx="3507704" cy="3507649"/>
          </a:xfrm>
          <a:prstGeom prst="rect">
            <a:avLst/>
          </a:prstGeom>
          <a:noFill/>
          <a:ln>
            <a:noFill/>
          </a:ln>
        </p:spPr>
      </p:pic>
      <p:sp>
        <p:nvSpPr>
          <p:cNvPr id="240" name="Google Shape;240;p29"/>
          <p:cNvSpPr txBox="1"/>
          <p:nvPr>
            <p:ph idx="2" type="body"/>
          </p:nvPr>
        </p:nvSpPr>
        <p:spPr>
          <a:xfrm>
            <a:off x="4939500" y="495600"/>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 sz="1500">
                <a:solidFill>
                  <a:srgbClr val="073763"/>
                </a:solidFill>
                <a:latin typeface="Arial"/>
                <a:ea typeface="Arial"/>
                <a:cs typeface="Arial"/>
                <a:sym typeface="Arial"/>
              </a:rPr>
              <a:t>There are a few different options for schooling:</a:t>
            </a:r>
            <a:r>
              <a:rPr lang="en" sz="1500">
                <a:solidFill>
                  <a:srgbClr val="FFFFFF"/>
                </a:solidFill>
                <a:latin typeface="Arial"/>
                <a:ea typeface="Arial"/>
                <a:cs typeface="Arial"/>
                <a:sym typeface="Arial"/>
              </a:rPr>
              <a:t> </a:t>
            </a:r>
            <a:r>
              <a:rPr lang="en" sz="1500">
                <a:solidFill>
                  <a:srgbClr val="073763"/>
                </a:solidFill>
                <a:latin typeface="Arial"/>
                <a:ea typeface="Arial"/>
                <a:cs typeface="Arial"/>
                <a:sym typeface="Arial"/>
              </a:rPr>
              <a:t>in-state schools, out-of-state schools, private schools, and technical colleges​</a:t>
            </a:r>
            <a:endParaRPr sz="1500">
              <a:solidFill>
                <a:srgbClr val="073763"/>
              </a:solidFill>
              <a:latin typeface="Arial"/>
              <a:ea typeface="Arial"/>
              <a:cs typeface="Arial"/>
              <a:sym typeface="Arial"/>
            </a:endParaRPr>
          </a:p>
          <a:p>
            <a:pPr indent="-323850" lvl="0" marL="457200" rtl="0" algn="l">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Most schools have a  “sticker price” or how much it costs, but most schools offer financial aid that reduces the sticker price, sometimes by a lot.​</a:t>
            </a:r>
            <a:endParaRPr sz="1500">
              <a:solidFill>
                <a:srgbClr val="FFFFFF"/>
              </a:solidFill>
              <a:latin typeface="Arial"/>
              <a:ea typeface="Arial"/>
              <a:cs typeface="Arial"/>
              <a:sym typeface="Arial"/>
            </a:endParaRPr>
          </a:p>
          <a:p>
            <a:pPr indent="0" lvl="0" marL="0" rtl="0" algn="l">
              <a:spcBef>
                <a:spcPts val="0"/>
              </a:spcBef>
              <a:spcAft>
                <a:spcPts val="0"/>
              </a:spcAft>
              <a:buNone/>
            </a:pPr>
            <a:r>
              <a:t/>
            </a:r>
            <a:endParaRPr sz="1500">
              <a:solidFill>
                <a:srgbClr val="FFFFFF"/>
              </a:solidFill>
              <a:latin typeface="Arial"/>
              <a:ea typeface="Arial"/>
              <a:cs typeface="Arial"/>
              <a:sym typeface="Arial"/>
            </a:endParaRPr>
          </a:p>
          <a:p>
            <a:pPr indent="0" lvl="0" marL="0" rtl="0" algn="l">
              <a:spcBef>
                <a:spcPts val="0"/>
              </a:spcBef>
              <a:spcAft>
                <a:spcPts val="0"/>
              </a:spcAft>
              <a:buNone/>
            </a:pPr>
            <a:r>
              <a:rPr lang="en" sz="1500">
                <a:solidFill>
                  <a:srgbClr val="FFFFFF"/>
                </a:solidFill>
                <a:latin typeface="Arial"/>
                <a:ea typeface="Arial"/>
                <a:cs typeface="Arial"/>
                <a:sym typeface="Arial"/>
              </a:rPr>
              <a:t>Let’s take a look at prices for schools near you and different types of financial aid</a:t>
            </a:r>
            <a:endParaRPr sz="1500">
              <a:solidFill>
                <a:srgbClr val="FFFFFF"/>
              </a:solidFill>
              <a:latin typeface="Arial"/>
              <a:ea typeface="Arial"/>
              <a:cs typeface="Arial"/>
              <a:sym typeface="Arial"/>
            </a:endParaRPr>
          </a:p>
        </p:txBody>
      </p:sp>
      <p:pic>
        <p:nvPicPr>
          <p:cNvPr id="241" name="Google Shape;241;p29"/>
          <p:cNvPicPr preferRelativeResize="0"/>
          <p:nvPr/>
        </p:nvPicPr>
        <p:blipFill rotWithShape="1">
          <a:blip r:embed="rId4">
            <a:alphaModFix/>
          </a:blip>
          <a:srcRect b="3104" l="0" r="0" t="3095"/>
          <a:stretch/>
        </p:blipFill>
        <p:spPr>
          <a:xfrm flipH="1">
            <a:off x="2976249" y="3741602"/>
            <a:ext cx="794552" cy="7448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0"/>
          <p:cNvSpPr txBox="1"/>
          <p:nvPr/>
        </p:nvSpPr>
        <p:spPr>
          <a:xfrm>
            <a:off x="0" y="-125675"/>
            <a:ext cx="9144000" cy="126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solidFill>
                  <a:srgbClr val="F1C232"/>
                </a:solidFill>
              </a:rPr>
              <a:t>What is a college’s sticker price?</a:t>
            </a:r>
            <a:endParaRPr b="1" sz="3600">
              <a:solidFill>
                <a:srgbClr val="F1C232"/>
              </a:solidFill>
            </a:endParaRPr>
          </a:p>
        </p:txBody>
      </p:sp>
      <p:sp>
        <p:nvSpPr>
          <p:cNvPr id="247" name="Google Shape;247;p30"/>
          <p:cNvSpPr txBox="1"/>
          <p:nvPr/>
        </p:nvSpPr>
        <p:spPr>
          <a:xfrm>
            <a:off x="0" y="4596325"/>
            <a:ext cx="91440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t>**Total estimated costs include tuition, room, board, meals, and fees listed on college sites for the year.​</a:t>
            </a:r>
            <a:endParaRPr sz="1300"/>
          </a:p>
        </p:txBody>
      </p:sp>
      <p:graphicFrame>
        <p:nvGraphicFramePr>
          <p:cNvPr id="248" name="Google Shape;248;p30"/>
          <p:cNvGraphicFramePr/>
          <p:nvPr/>
        </p:nvGraphicFramePr>
        <p:xfrm>
          <a:off x="458050" y="924575"/>
          <a:ext cx="3000000" cy="3000000"/>
        </p:xfrm>
        <a:graphic>
          <a:graphicData uri="http://schemas.openxmlformats.org/drawingml/2006/table">
            <a:tbl>
              <a:tblPr>
                <a:noFill/>
                <a:tableStyleId>{284A35D4-8E90-47DF-ADA2-309FCFA181C1}</a:tableStyleId>
              </a:tblPr>
              <a:tblGrid>
                <a:gridCol w="2067150"/>
                <a:gridCol w="1183800"/>
                <a:gridCol w="1582125"/>
                <a:gridCol w="1410400"/>
                <a:gridCol w="1987275"/>
              </a:tblGrid>
              <a:tr h="381000">
                <a:tc>
                  <a:txBody>
                    <a:bodyPr/>
                    <a:lstStyle/>
                    <a:p>
                      <a:pPr indent="0" lvl="0" marL="0" rtl="0" algn="l">
                        <a:spcBef>
                          <a:spcPts val="0"/>
                        </a:spcBef>
                        <a:spcAft>
                          <a:spcPts val="0"/>
                        </a:spcAft>
                        <a:buNone/>
                      </a:pPr>
                      <a:r>
                        <a:rPr b="1" lang="en">
                          <a:solidFill>
                            <a:srgbClr val="FFFFFF"/>
                          </a:solidFill>
                        </a:rPr>
                        <a:t>School</a:t>
                      </a:r>
                      <a:endParaRPr b="1">
                        <a:solidFill>
                          <a:srgbClr val="FFFFFF"/>
                        </a:solidFill>
                      </a:endParaRPr>
                    </a:p>
                  </a:txBody>
                  <a:tcPr marT="91425" marB="91425" marR="91425" marL="91425" anchor="ctr">
                    <a:solidFill>
                      <a:srgbClr val="073763"/>
                    </a:solidFill>
                  </a:tcPr>
                </a:tc>
                <a:tc>
                  <a:txBody>
                    <a:bodyPr/>
                    <a:lstStyle/>
                    <a:p>
                      <a:pPr indent="0" lvl="0" marL="0" rtl="0" algn="l">
                        <a:spcBef>
                          <a:spcPts val="0"/>
                        </a:spcBef>
                        <a:spcAft>
                          <a:spcPts val="0"/>
                        </a:spcAft>
                        <a:buNone/>
                      </a:pPr>
                      <a:r>
                        <a:rPr b="1" lang="en">
                          <a:solidFill>
                            <a:srgbClr val="FFFFFF"/>
                          </a:solidFill>
                        </a:rPr>
                        <a:t>In-State Tuition</a:t>
                      </a:r>
                      <a:endParaRPr b="1">
                        <a:solidFill>
                          <a:srgbClr val="FFFFFF"/>
                        </a:solidFill>
                      </a:endParaRPr>
                    </a:p>
                  </a:txBody>
                  <a:tcPr marT="91425" marB="91425" marR="91425" marL="91425" anchor="ctr">
                    <a:solidFill>
                      <a:srgbClr val="073763"/>
                    </a:solidFill>
                  </a:tcPr>
                </a:tc>
                <a:tc>
                  <a:txBody>
                    <a:bodyPr/>
                    <a:lstStyle/>
                    <a:p>
                      <a:pPr indent="0" lvl="0" marL="0" rtl="0" algn="l">
                        <a:spcBef>
                          <a:spcPts val="0"/>
                        </a:spcBef>
                        <a:spcAft>
                          <a:spcPts val="0"/>
                        </a:spcAft>
                        <a:buNone/>
                      </a:pPr>
                      <a:r>
                        <a:rPr b="1" lang="en">
                          <a:solidFill>
                            <a:srgbClr val="FFFFFF"/>
                          </a:solidFill>
                        </a:rPr>
                        <a:t>In-State Total Estimated Costs</a:t>
                      </a:r>
                      <a:endParaRPr b="1">
                        <a:solidFill>
                          <a:srgbClr val="FFFFFF"/>
                        </a:solidFill>
                      </a:endParaRPr>
                    </a:p>
                  </a:txBody>
                  <a:tcPr marT="91425" marB="91425" marR="91425" marL="91425" anchor="ctr">
                    <a:solidFill>
                      <a:srgbClr val="073763"/>
                    </a:solidFill>
                  </a:tcPr>
                </a:tc>
                <a:tc>
                  <a:txBody>
                    <a:bodyPr/>
                    <a:lstStyle/>
                    <a:p>
                      <a:pPr indent="0" lvl="0" marL="0" rtl="0" algn="l">
                        <a:spcBef>
                          <a:spcPts val="0"/>
                        </a:spcBef>
                        <a:spcAft>
                          <a:spcPts val="0"/>
                        </a:spcAft>
                        <a:buNone/>
                      </a:pPr>
                      <a:r>
                        <a:rPr b="1" lang="en">
                          <a:solidFill>
                            <a:srgbClr val="FFFFFF"/>
                          </a:solidFill>
                        </a:rPr>
                        <a:t>Out</a:t>
                      </a:r>
                      <a:r>
                        <a:rPr b="1" lang="en">
                          <a:solidFill>
                            <a:srgbClr val="FFFFFF"/>
                          </a:solidFill>
                        </a:rPr>
                        <a:t>-of-State Tuition</a:t>
                      </a:r>
                      <a:endParaRPr b="1">
                        <a:solidFill>
                          <a:srgbClr val="FFFFFF"/>
                        </a:solidFill>
                      </a:endParaRPr>
                    </a:p>
                  </a:txBody>
                  <a:tcPr marT="91425" marB="91425" marR="91425" marL="91425" anchor="ctr">
                    <a:solidFill>
                      <a:srgbClr val="073763"/>
                    </a:solidFill>
                  </a:tcPr>
                </a:tc>
                <a:tc>
                  <a:txBody>
                    <a:bodyPr/>
                    <a:lstStyle/>
                    <a:p>
                      <a:pPr indent="0" lvl="0" marL="0" rtl="0" algn="l">
                        <a:spcBef>
                          <a:spcPts val="0"/>
                        </a:spcBef>
                        <a:spcAft>
                          <a:spcPts val="0"/>
                        </a:spcAft>
                        <a:buNone/>
                      </a:pPr>
                      <a:r>
                        <a:rPr b="1" lang="en">
                          <a:solidFill>
                            <a:srgbClr val="FFFFFF"/>
                          </a:solidFill>
                        </a:rPr>
                        <a:t>Out-of-State Total Estimated Costs</a:t>
                      </a:r>
                      <a:endParaRPr b="1">
                        <a:solidFill>
                          <a:srgbClr val="FFFFFF"/>
                        </a:solidFill>
                      </a:endParaRPr>
                    </a:p>
                  </a:txBody>
                  <a:tcPr marT="91425" marB="91425" marR="91425" marL="91425" anchor="ctr">
                    <a:solidFill>
                      <a:srgbClr val="073763"/>
                    </a:solidFill>
                  </a:tcPr>
                </a:tc>
              </a:tr>
              <a:tr h="381000">
                <a:tc>
                  <a:txBody>
                    <a:bodyPr/>
                    <a:lstStyle/>
                    <a:p>
                      <a:pPr indent="0" lvl="0" marL="0" rtl="0" algn="l">
                        <a:spcBef>
                          <a:spcPts val="0"/>
                        </a:spcBef>
                        <a:spcAft>
                          <a:spcPts val="0"/>
                        </a:spcAft>
                        <a:buNone/>
                      </a:pPr>
                      <a:r>
                        <a:rPr lang="en" sz="1000"/>
                        <a:t>UW-GB, Eau Claire, &amp; Oshkosh (</a:t>
                      </a:r>
                      <a:r>
                        <a:rPr lang="en" sz="1000"/>
                        <a:t>Average</a:t>
                      </a:r>
                      <a:r>
                        <a:rPr lang="en" sz="1000"/>
                        <a:t>)</a:t>
                      </a:r>
                      <a:endParaRPr sz="1000"/>
                    </a:p>
                  </a:txBody>
                  <a:tcPr marT="91425" marB="91425" marR="91425" marL="91425" anchor="ctr"/>
                </a:tc>
                <a:tc>
                  <a:txBody>
                    <a:bodyPr/>
                    <a:lstStyle/>
                    <a:p>
                      <a:pPr indent="0" lvl="0" marL="0" rtl="0" algn="ctr">
                        <a:spcBef>
                          <a:spcPts val="0"/>
                        </a:spcBef>
                        <a:spcAft>
                          <a:spcPts val="0"/>
                        </a:spcAft>
                        <a:buNone/>
                      </a:pPr>
                      <a:r>
                        <a:rPr lang="en" sz="1000"/>
                        <a:t>$8,615</a:t>
                      </a:r>
                      <a:endParaRPr sz="1000"/>
                    </a:p>
                  </a:txBody>
                  <a:tcPr marT="91425" marB="91425" marR="91425" marL="91425" anchor="ctr"/>
                </a:tc>
                <a:tc>
                  <a:txBody>
                    <a:bodyPr/>
                    <a:lstStyle/>
                    <a:p>
                      <a:pPr indent="0" lvl="0" marL="0" rtl="0" algn="ctr">
                        <a:spcBef>
                          <a:spcPts val="0"/>
                        </a:spcBef>
                        <a:spcAft>
                          <a:spcPts val="0"/>
                        </a:spcAft>
                        <a:buNone/>
                      </a:pPr>
                      <a:r>
                        <a:rPr lang="en" sz="1000"/>
                        <a:t>$16,263</a:t>
                      </a:r>
                      <a:endParaRPr sz="1000"/>
                    </a:p>
                  </a:txBody>
                  <a:tcPr marT="91425" marB="91425" marR="91425" marL="91425" anchor="ctr"/>
                </a:tc>
                <a:tc>
                  <a:txBody>
                    <a:bodyPr/>
                    <a:lstStyle/>
                    <a:p>
                      <a:pPr indent="0" lvl="0" marL="0" rtl="0" algn="ctr">
                        <a:spcBef>
                          <a:spcPts val="0"/>
                        </a:spcBef>
                        <a:spcAft>
                          <a:spcPts val="0"/>
                        </a:spcAft>
                        <a:buNone/>
                      </a:pPr>
                      <a:r>
                        <a:rPr lang="en" sz="1000"/>
                        <a:t>$16,748</a:t>
                      </a:r>
                      <a:endParaRPr sz="1000"/>
                    </a:p>
                  </a:txBody>
                  <a:tcPr marT="91425" marB="91425" marR="91425" marL="91425" anchor="ctr"/>
                </a:tc>
                <a:tc>
                  <a:txBody>
                    <a:bodyPr/>
                    <a:lstStyle/>
                    <a:p>
                      <a:pPr indent="0" lvl="0" marL="0" rtl="0" algn="ctr">
                        <a:spcBef>
                          <a:spcPts val="0"/>
                        </a:spcBef>
                        <a:spcAft>
                          <a:spcPts val="0"/>
                        </a:spcAft>
                        <a:buNone/>
                      </a:pPr>
                      <a:r>
                        <a:rPr lang="en" sz="1000"/>
                        <a:t>$24,663</a:t>
                      </a:r>
                      <a:endParaRPr sz="1000"/>
                    </a:p>
                  </a:txBody>
                  <a:tcPr marT="91425" marB="91425" marR="91425" marL="91425" anchor="ctr"/>
                </a:tc>
              </a:tr>
              <a:tr h="381000">
                <a:tc>
                  <a:txBody>
                    <a:bodyPr/>
                    <a:lstStyle/>
                    <a:p>
                      <a:pPr indent="0" lvl="0" marL="0" rtl="0" algn="l">
                        <a:spcBef>
                          <a:spcPts val="0"/>
                        </a:spcBef>
                        <a:spcAft>
                          <a:spcPts val="0"/>
                        </a:spcAft>
                        <a:buNone/>
                      </a:pPr>
                      <a:r>
                        <a:rPr lang="en" sz="1000"/>
                        <a:t>UW Madison</a:t>
                      </a:r>
                      <a:endParaRPr sz="1000"/>
                    </a:p>
                  </a:txBody>
                  <a:tcPr marT="91425" marB="91425" marR="91425" marL="91425" anchor="ctr"/>
                </a:tc>
                <a:tc>
                  <a:txBody>
                    <a:bodyPr/>
                    <a:lstStyle/>
                    <a:p>
                      <a:pPr indent="0" lvl="0" marL="0" rtl="0" algn="ctr">
                        <a:spcBef>
                          <a:spcPts val="0"/>
                        </a:spcBef>
                        <a:spcAft>
                          <a:spcPts val="0"/>
                        </a:spcAft>
                        <a:buNone/>
                      </a:pPr>
                      <a:r>
                        <a:rPr lang="en" sz="1000"/>
                        <a:t>$10,746</a:t>
                      </a:r>
                      <a:endParaRPr sz="1000"/>
                    </a:p>
                  </a:txBody>
                  <a:tcPr marT="91425" marB="91425" marR="91425" marL="91425" anchor="ctr"/>
                </a:tc>
                <a:tc>
                  <a:txBody>
                    <a:bodyPr/>
                    <a:lstStyle/>
                    <a:p>
                      <a:pPr indent="0" lvl="0" marL="0" rtl="0" algn="ctr">
                        <a:spcBef>
                          <a:spcPts val="0"/>
                        </a:spcBef>
                        <a:spcAft>
                          <a:spcPts val="0"/>
                        </a:spcAft>
                        <a:buNone/>
                      </a:pPr>
                      <a:r>
                        <a:rPr lang="en" sz="1000"/>
                        <a:t>$27,228</a:t>
                      </a:r>
                      <a:endParaRPr sz="1000"/>
                    </a:p>
                  </a:txBody>
                  <a:tcPr marT="91425" marB="91425" marR="91425" marL="91425" anchor="ctr"/>
                </a:tc>
                <a:tc>
                  <a:txBody>
                    <a:bodyPr/>
                    <a:lstStyle/>
                    <a:p>
                      <a:pPr indent="0" lvl="0" marL="0" rtl="0" algn="ctr">
                        <a:spcBef>
                          <a:spcPts val="0"/>
                        </a:spcBef>
                        <a:spcAft>
                          <a:spcPts val="0"/>
                        </a:spcAft>
                        <a:buNone/>
                      </a:pPr>
                      <a:r>
                        <a:rPr lang="en" sz="1000"/>
                        <a:t>$38,634</a:t>
                      </a:r>
                      <a:endParaRPr sz="1000"/>
                    </a:p>
                  </a:txBody>
                  <a:tcPr marT="91425" marB="91425" marR="91425" marL="91425" anchor="ctr"/>
                </a:tc>
                <a:tc>
                  <a:txBody>
                    <a:bodyPr/>
                    <a:lstStyle/>
                    <a:p>
                      <a:pPr indent="0" lvl="0" marL="0" rtl="0" algn="ctr">
                        <a:spcBef>
                          <a:spcPts val="0"/>
                        </a:spcBef>
                        <a:spcAft>
                          <a:spcPts val="0"/>
                        </a:spcAft>
                        <a:buNone/>
                      </a:pPr>
                      <a:r>
                        <a:rPr lang="en" sz="1000"/>
                        <a:t>$55,640</a:t>
                      </a:r>
                      <a:endParaRPr sz="1000"/>
                    </a:p>
                  </a:txBody>
                  <a:tcPr marT="91425" marB="91425" marR="91425" marL="91425" anchor="ctr"/>
                </a:tc>
              </a:tr>
              <a:tr h="381000">
                <a:tc>
                  <a:txBody>
                    <a:bodyPr/>
                    <a:lstStyle/>
                    <a:p>
                      <a:pPr indent="0" lvl="0" marL="0" rtl="0" algn="l">
                        <a:spcBef>
                          <a:spcPts val="0"/>
                        </a:spcBef>
                        <a:spcAft>
                          <a:spcPts val="0"/>
                        </a:spcAft>
                        <a:buNone/>
                      </a:pPr>
                      <a:r>
                        <a:rPr lang="en" sz="1000"/>
                        <a:t>UW Milwaukee</a:t>
                      </a:r>
                      <a:endParaRPr sz="1000"/>
                    </a:p>
                  </a:txBody>
                  <a:tcPr marT="91425" marB="91425" marR="91425" marL="91425" anchor="ctr"/>
                </a:tc>
                <a:tc>
                  <a:txBody>
                    <a:bodyPr/>
                    <a:lstStyle/>
                    <a:p>
                      <a:pPr indent="0" lvl="0" marL="0" rtl="0" algn="ctr">
                        <a:spcBef>
                          <a:spcPts val="0"/>
                        </a:spcBef>
                        <a:spcAft>
                          <a:spcPts val="0"/>
                        </a:spcAft>
                        <a:buNone/>
                      </a:pPr>
                      <a:r>
                        <a:rPr lang="en" sz="1000"/>
                        <a:t>$9,598</a:t>
                      </a:r>
                      <a:endParaRPr sz="1000"/>
                    </a:p>
                  </a:txBody>
                  <a:tcPr marT="91425" marB="91425" marR="91425" marL="91425" anchor="ctr"/>
                </a:tc>
                <a:tc>
                  <a:txBody>
                    <a:bodyPr/>
                    <a:lstStyle/>
                    <a:p>
                      <a:pPr indent="0" lvl="0" marL="0" rtl="0" algn="ctr">
                        <a:spcBef>
                          <a:spcPts val="0"/>
                        </a:spcBef>
                        <a:spcAft>
                          <a:spcPts val="0"/>
                        </a:spcAft>
                        <a:buNone/>
                      </a:pPr>
                      <a:r>
                        <a:rPr lang="en" sz="1000"/>
                        <a:t>$21,033</a:t>
                      </a:r>
                      <a:endParaRPr sz="1000"/>
                    </a:p>
                  </a:txBody>
                  <a:tcPr marT="91425" marB="91425" marR="91425" marL="91425" anchor="ctr"/>
                </a:tc>
                <a:tc>
                  <a:txBody>
                    <a:bodyPr/>
                    <a:lstStyle/>
                    <a:p>
                      <a:pPr indent="0" lvl="0" marL="0" rtl="0" algn="ctr">
                        <a:spcBef>
                          <a:spcPts val="0"/>
                        </a:spcBef>
                        <a:spcAft>
                          <a:spcPts val="0"/>
                        </a:spcAft>
                        <a:buNone/>
                      </a:pPr>
                      <a:r>
                        <a:rPr lang="en" sz="1000"/>
                        <a:t>$21,168</a:t>
                      </a:r>
                      <a:endParaRPr sz="1000"/>
                    </a:p>
                  </a:txBody>
                  <a:tcPr marT="91425" marB="91425" marR="91425" marL="91425" anchor="ctr"/>
                </a:tc>
                <a:tc>
                  <a:txBody>
                    <a:bodyPr/>
                    <a:lstStyle/>
                    <a:p>
                      <a:pPr indent="0" lvl="0" marL="0" rtl="0" algn="ctr">
                        <a:spcBef>
                          <a:spcPts val="0"/>
                        </a:spcBef>
                        <a:spcAft>
                          <a:spcPts val="0"/>
                        </a:spcAft>
                        <a:buNone/>
                      </a:pPr>
                      <a:r>
                        <a:rPr lang="en" sz="1000"/>
                        <a:t>$32,603</a:t>
                      </a:r>
                      <a:endParaRPr sz="1000"/>
                    </a:p>
                  </a:txBody>
                  <a:tcPr marT="91425" marB="91425" marR="91425" marL="91425" anchor="ctr"/>
                </a:tc>
              </a:tr>
              <a:tr h="381000">
                <a:tc>
                  <a:txBody>
                    <a:bodyPr/>
                    <a:lstStyle/>
                    <a:p>
                      <a:pPr indent="0" lvl="0" marL="0" rtl="0" algn="l">
                        <a:spcBef>
                          <a:spcPts val="0"/>
                        </a:spcBef>
                        <a:spcAft>
                          <a:spcPts val="0"/>
                        </a:spcAft>
                        <a:buNone/>
                      </a:pPr>
                      <a:r>
                        <a:rPr lang="en" sz="1000"/>
                        <a:t>Michigan Tech, N Michigan, Lake Superior, Michigan State (Average)</a:t>
                      </a:r>
                      <a:endParaRPr sz="1000"/>
                    </a:p>
                  </a:txBody>
                  <a:tcPr marT="91425" marB="91425" marR="91425" marL="91425" anchor="ctr"/>
                </a:tc>
                <a:tc>
                  <a:txBody>
                    <a:bodyPr/>
                    <a:lstStyle/>
                    <a:p>
                      <a:pPr indent="0" lvl="0" marL="0" rtl="0" algn="ctr">
                        <a:spcBef>
                          <a:spcPts val="0"/>
                        </a:spcBef>
                        <a:spcAft>
                          <a:spcPts val="0"/>
                        </a:spcAft>
                        <a:buNone/>
                      </a:pPr>
                      <a:r>
                        <a:rPr lang="en" sz="1000"/>
                        <a:t>$13,514</a:t>
                      </a:r>
                      <a:endParaRPr sz="1000"/>
                    </a:p>
                  </a:txBody>
                  <a:tcPr marT="91425" marB="91425" marR="91425" marL="91425" anchor="ctr"/>
                </a:tc>
                <a:tc>
                  <a:txBody>
                    <a:bodyPr/>
                    <a:lstStyle/>
                    <a:p>
                      <a:pPr indent="0" lvl="0" marL="0" rtl="0" algn="ctr">
                        <a:spcBef>
                          <a:spcPts val="0"/>
                        </a:spcBef>
                        <a:spcAft>
                          <a:spcPts val="0"/>
                        </a:spcAft>
                        <a:buNone/>
                      </a:pPr>
                      <a:r>
                        <a:rPr lang="en" sz="1000"/>
                        <a:t>$27,021</a:t>
                      </a:r>
                      <a:endParaRPr sz="1000"/>
                    </a:p>
                  </a:txBody>
                  <a:tcPr marT="91425" marB="91425" marR="91425" marL="91425" anchor="ctr"/>
                </a:tc>
                <a:tc>
                  <a:txBody>
                    <a:bodyPr/>
                    <a:lstStyle/>
                    <a:p>
                      <a:pPr indent="0" lvl="0" marL="0" rtl="0" algn="ctr">
                        <a:spcBef>
                          <a:spcPts val="0"/>
                        </a:spcBef>
                        <a:spcAft>
                          <a:spcPts val="0"/>
                        </a:spcAft>
                        <a:buNone/>
                      </a:pPr>
                      <a:r>
                        <a:rPr lang="en" sz="1000"/>
                        <a:t>$22,222</a:t>
                      </a:r>
                      <a:endParaRPr sz="1000"/>
                    </a:p>
                  </a:txBody>
                  <a:tcPr marT="91425" marB="91425" marR="91425" marL="91425" anchor="ctr"/>
                </a:tc>
                <a:tc>
                  <a:txBody>
                    <a:bodyPr/>
                    <a:lstStyle/>
                    <a:p>
                      <a:pPr indent="0" lvl="0" marL="0" rtl="0" algn="ctr">
                        <a:spcBef>
                          <a:spcPts val="0"/>
                        </a:spcBef>
                        <a:spcAft>
                          <a:spcPts val="0"/>
                        </a:spcAft>
                        <a:buNone/>
                      </a:pPr>
                      <a:r>
                        <a:rPr lang="en" sz="1000"/>
                        <a:t>$35,788</a:t>
                      </a:r>
                      <a:endParaRPr sz="1000"/>
                    </a:p>
                  </a:txBody>
                  <a:tcPr marT="91425" marB="91425" marR="91425" marL="91425" anchor="ctr"/>
                </a:tc>
              </a:tr>
              <a:tr h="381000">
                <a:tc>
                  <a:txBody>
                    <a:bodyPr/>
                    <a:lstStyle/>
                    <a:p>
                      <a:pPr indent="0" lvl="0" marL="0" rtl="0" algn="l">
                        <a:spcBef>
                          <a:spcPts val="0"/>
                        </a:spcBef>
                        <a:spcAft>
                          <a:spcPts val="0"/>
                        </a:spcAft>
                        <a:buNone/>
                      </a:pPr>
                      <a:r>
                        <a:rPr lang="en" sz="1000"/>
                        <a:t>University of Michigan-Ann Arbor</a:t>
                      </a:r>
                      <a:endParaRPr sz="1000"/>
                    </a:p>
                  </a:txBody>
                  <a:tcPr marT="91425" marB="91425" marR="91425" marL="91425" anchor="ctr"/>
                </a:tc>
                <a:tc>
                  <a:txBody>
                    <a:bodyPr/>
                    <a:lstStyle/>
                    <a:p>
                      <a:pPr indent="0" lvl="0" marL="0" rtl="0" algn="ctr">
                        <a:spcBef>
                          <a:spcPts val="0"/>
                        </a:spcBef>
                        <a:spcAft>
                          <a:spcPts val="0"/>
                        </a:spcAft>
                        <a:buNone/>
                      </a:pPr>
                      <a:r>
                        <a:rPr lang="en" sz="1000"/>
                        <a:t>$16,948</a:t>
                      </a:r>
                      <a:endParaRPr sz="1000"/>
                    </a:p>
                  </a:txBody>
                  <a:tcPr marT="91425" marB="91425" marR="91425" marL="91425" anchor="ctr"/>
                </a:tc>
                <a:tc>
                  <a:txBody>
                    <a:bodyPr/>
                    <a:lstStyle/>
                    <a:p>
                      <a:pPr indent="0" lvl="0" marL="0" rtl="0" algn="ctr">
                        <a:spcBef>
                          <a:spcPts val="0"/>
                        </a:spcBef>
                        <a:spcAft>
                          <a:spcPts val="0"/>
                        </a:spcAft>
                        <a:buNone/>
                      </a:pPr>
                      <a:r>
                        <a:rPr lang="en" sz="1000"/>
                        <a:t>$32,484</a:t>
                      </a:r>
                      <a:endParaRPr sz="1000"/>
                    </a:p>
                  </a:txBody>
                  <a:tcPr marT="91425" marB="91425" marR="91425" marL="91425" anchor="ctr"/>
                </a:tc>
                <a:tc>
                  <a:txBody>
                    <a:bodyPr/>
                    <a:lstStyle/>
                    <a:p>
                      <a:pPr indent="0" lvl="0" marL="0" rtl="0" algn="ctr">
                        <a:spcBef>
                          <a:spcPts val="0"/>
                        </a:spcBef>
                        <a:spcAft>
                          <a:spcPts val="0"/>
                        </a:spcAft>
                        <a:buNone/>
                      </a:pPr>
                      <a:r>
                        <a:rPr lang="en" sz="1000"/>
                        <a:t>$54,097</a:t>
                      </a:r>
                      <a:endParaRPr sz="1000"/>
                    </a:p>
                  </a:txBody>
                  <a:tcPr marT="91425" marB="91425" marR="91425" marL="91425" anchor="ctr"/>
                </a:tc>
                <a:tc>
                  <a:txBody>
                    <a:bodyPr/>
                    <a:lstStyle/>
                    <a:p>
                      <a:pPr indent="0" lvl="0" marL="0" rtl="0" algn="ctr">
                        <a:spcBef>
                          <a:spcPts val="0"/>
                        </a:spcBef>
                        <a:spcAft>
                          <a:spcPts val="0"/>
                        </a:spcAft>
                        <a:buNone/>
                      </a:pPr>
                      <a:r>
                        <a:rPr lang="en" sz="1000"/>
                        <a:t>$68,495</a:t>
                      </a:r>
                      <a:endParaRPr sz="1000"/>
                    </a:p>
                  </a:txBody>
                  <a:tcPr marT="91425" marB="91425" marR="91425" marL="91425" anchor="ctr"/>
                </a:tc>
              </a:tr>
              <a:tr h="381000">
                <a:tc>
                  <a:txBody>
                    <a:bodyPr/>
                    <a:lstStyle/>
                    <a:p>
                      <a:pPr indent="0" lvl="0" marL="0" rtl="0" algn="l">
                        <a:spcBef>
                          <a:spcPts val="0"/>
                        </a:spcBef>
                        <a:spcAft>
                          <a:spcPts val="0"/>
                        </a:spcAft>
                        <a:buNone/>
                      </a:pPr>
                      <a:r>
                        <a:rPr lang="en" sz="1000"/>
                        <a:t>Private School (Average)</a:t>
                      </a:r>
                      <a:endParaRPr sz="1000"/>
                    </a:p>
                  </a:txBody>
                  <a:tcPr marT="91425" marB="91425" marR="91425" marL="91425" anchor="ctr"/>
                </a:tc>
                <a:tc>
                  <a:txBody>
                    <a:bodyPr/>
                    <a:lstStyle/>
                    <a:p>
                      <a:pPr indent="0" lvl="0" marL="0" rtl="0" algn="ctr">
                        <a:spcBef>
                          <a:spcPts val="0"/>
                        </a:spcBef>
                        <a:spcAft>
                          <a:spcPts val="0"/>
                        </a:spcAft>
                        <a:buNone/>
                      </a:pPr>
                      <a:r>
                        <a:rPr lang="en" sz="1000"/>
                        <a:t>$35,801</a:t>
                      </a:r>
                      <a:endParaRPr sz="1000"/>
                    </a:p>
                  </a:txBody>
                  <a:tcPr marT="91425" marB="91425" marR="91425" marL="91425" anchor="ctr"/>
                </a:tc>
                <a:tc>
                  <a:txBody>
                    <a:bodyPr/>
                    <a:lstStyle/>
                    <a:p>
                      <a:pPr indent="0" lvl="0" marL="0" rtl="0" algn="ctr">
                        <a:spcBef>
                          <a:spcPts val="0"/>
                        </a:spcBef>
                        <a:spcAft>
                          <a:spcPts val="0"/>
                        </a:spcAft>
                        <a:buNone/>
                      </a:pPr>
                      <a:r>
                        <a:rPr lang="en" sz="1000"/>
                        <a:t>$53,102</a:t>
                      </a:r>
                      <a:endParaRPr sz="1000"/>
                    </a:p>
                  </a:txBody>
                  <a:tcPr marT="91425" marB="91425" marR="91425" marL="91425" anchor="ctr"/>
                </a:tc>
                <a:tc>
                  <a:txBody>
                    <a:bodyPr/>
                    <a:lstStyle/>
                    <a:p>
                      <a:pPr indent="0" lvl="0" marL="0" rtl="0" algn="ctr">
                        <a:spcBef>
                          <a:spcPts val="0"/>
                        </a:spcBef>
                        <a:spcAft>
                          <a:spcPts val="0"/>
                        </a:spcAft>
                        <a:buNone/>
                      </a:pPr>
                      <a:r>
                        <a:rPr lang="en" sz="1000"/>
                        <a:t>$35,801</a:t>
                      </a:r>
                      <a:endParaRPr sz="1000"/>
                    </a:p>
                  </a:txBody>
                  <a:tcPr marT="91425" marB="91425" marR="91425" marL="91425" anchor="ctr"/>
                </a:tc>
                <a:tc>
                  <a:txBody>
                    <a:bodyPr/>
                    <a:lstStyle/>
                    <a:p>
                      <a:pPr indent="0" lvl="0" marL="0" rtl="0" algn="ctr">
                        <a:spcBef>
                          <a:spcPts val="0"/>
                        </a:spcBef>
                        <a:spcAft>
                          <a:spcPts val="0"/>
                        </a:spcAft>
                        <a:buNone/>
                      </a:pPr>
                      <a:r>
                        <a:rPr lang="en" sz="1000"/>
                        <a:t>$53,102</a:t>
                      </a:r>
                      <a:endParaRPr sz="1000"/>
                    </a:p>
                  </a:txBody>
                  <a:tcPr marT="91425" marB="91425" marR="91425" marL="91425" anchor="ctr"/>
                </a:tc>
              </a:tr>
              <a:tr h="381000">
                <a:tc>
                  <a:txBody>
                    <a:bodyPr/>
                    <a:lstStyle/>
                    <a:p>
                      <a:pPr indent="0" lvl="0" marL="0" rtl="0" algn="l">
                        <a:spcBef>
                          <a:spcPts val="0"/>
                        </a:spcBef>
                        <a:spcAft>
                          <a:spcPts val="0"/>
                        </a:spcAft>
                        <a:buNone/>
                      </a:pPr>
                      <a:r>
                        <a:rPr lang="en" sz="1000"/>
                        <a:t>Community College (Average)</a:t>
                      </a:r>
                      <a:endParaRPr sz="1000"/>
                    </a:p>
                  </a:txBody>
                  <a:tcPr marT="91425" marB="91425" marR="91425" marL="91425" anchor="ctr"/>
                </a:tc>
                <a:tc>
                  <a:txBody>
                    <a:bodyPr/>
                    <a:lstStyle/>
                    <a:p>
                      <a:pPr indent="0" lvl="0" marL="0" rtl="0" algn="ctr">
                        <a:spcBef>
                          <a:spcPts val="0"/>
                        </a:spcBef>
                        <a:spcAft>
                          <a:spcPts val="0"/>
                        </a:spcAft>
                        <a:buNone/>
                      </a:pPr>
                      <a:r>
                        <a:rPr lang="en" sz="1000"/>
                        <a:t>$3,340</a:t>
                      </a:r>
                      <a:endParaRPr sz="1000"/>
                    </a:p>
                  </a:txBody>
                  <a:tcPr marT="91425" marB="91425" marR="91425" marL="91425" anchor="ctr"/>
                </a:tc>
                <a:tc>
                  <a:txBody>
                    <a:bodyPr/>
                    <a:lstStyle/>
                    <a:p>
                      <a:pPr indent="0" lvl="0" marL="0" rtl="0" algn="ctr">
                        <a:spcBef>
                          <a:spcPts val="0"/>
                        </a:spcBef>
                        <a:spcAft>
                          <a:spcPts val="0"/>
                        </a:spcAft>
                        <a:buNone/>
                      </a:pPr>
                      <a:r>
                        <a:rPr lang="en" sz="1000"/>
                        <a:t>$9,340</a:t>
                      </a:r>
                      <a:endParaRPr sz="1000"/>
                    </a:p>
                  </a:txBody>
                  <a:tcPr marT="91425" marB="91425" marR="91425" marL="91425" anchor="ctr"/>
                </a:tc>
                <a:tc>
                  <a:txBody>
                    <a:bodyPr/>
                    <a:lstStyle/>
                    <a:p>
                      <a:pPr indent="0" lvl="0" marL="0" rtl="0" algn="ctr">
                        <a:spcBef>
                          <a:spcPts val="0"/>
                        </a:spcBef>
                        <a:spcAft>
                          <a:spcPts val="0"/>
                        </a:spcAft>
                        <a:buNone/>
                      </a:pPr>
                      <a:r>
                        <a:rPr lang="en" sz="1000"/>
                        <a:t>$8,210</a:t>
                      </a:r>
                      <a:endParaRPr sz="1000"/>
                    </a:p>
                  </a:txBody>
                  <a:tcPr marT="91425" marB="91425" marR="91425" marL="91425" anchor="ctr"/>
                </a:tc>
                <a:tc>
                  <a:txBody>
                    <a:bodyPr/>
                    <a:lstStyle/>
                    <a:p>
                      <a:pPr indent="0" lvl="0" marL="0" rtl="0" algn="ctr">
                        <a:spcBef>
                          <a:spcPts val="0"/>
                        </a:spcBef>
                        <a:spcAft>
                          <a:spcPts val="0"/>
                        </a:spcAft>
                        <a:buNone/>
                      </a:pPr>
                      <a:r>
                        <a:rPr lang="en" sz="1000"/>
                        <a:t>$14,210</a:t>
                      </a:r>
                      <a:endParaRPr sz="1000"/>
                    </a:p>
                  </a:txBody>
                  <a:tcPr marT="91425" marB="91425" marR="91425" marL="91425" anchor="ct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1"/>
          <p:cNvSpPr txBox="1"/>
          <p:nvPr>
            <p:ph idx="1" type="subTitle"/>
          </p:nvPr>
        </p:nvSpPr>
        <p:spPr>
          <a:xfrm>
            <a:off x="418325" y="1979275"/>
            <a:ext cx="3708300" cy="2668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solidFill>
                  <a:srgbClr val="000000"/>
                </a:solidFill>
                <a:latin typeface="Arial"/>
                <a:ea typeface="Arial"/>
                <a:cs typeface="Arial"/>
                <a:sym typeface="Arial"/>
              </a:rPr>
              <a:t>Sticker prices can be scary to look at, but very few people pay the sticker price of non-profit schools​.</a:t>
            </a:r>
            <a:endParaRPr sz="1500">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Cost You Pay = Sticker Price – (Government Financial Aid Grants + School Financial Aid + Scholarships)​</a:t>
            </a:r>
            <a:endParaRPr sz="1200">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The money for “Cost You Pay” are real dollars that you have to raise, and can earn from work-study programs, loans that you pay back later, and any other money you are able to earn. </a:t>
            </a:r>
            <a:endParaRPr sz="1200">
              <a:solidFill>
                <a:srgbClr val="000000"/>
              </a:solidFill>
              <a:latin typeface="Arial"/>
              <a:ea typeface="Arial"/>
              <a:cs typeface="Arial"/>
              <a:sym typeface="Arial"/>
            </a:endParaRPr>
          </a:p>
          <a:p>
            <a:pPr indent="0" lvl="0" marL="0" rtl="0" algn="ctr">
              <a:spcBef>
                <a:spcPts val="0"/>
              </a:spcBef>
              <a:spcAft>
                <a:spcPts val="0"/>
              </a:spcAft>
              <a:buNone/>
            </a:pPr>
            <a:r>
              <a:t/>
            </a:r>
            <a:endParaRPr sz="1500">
              <a:solidFill>
                <a:srgbClr val="000000"/>
              </a:solidFill>
              <a:latin typeface="Arial"/>
              <a:ea typeface="Arial"/>
              <a:cs typeface="Arial"/>
              <a:sym typeface="Arial"/>
            </a:endParaRPr>
          </a:p>
        </p:txBody>
      </p:sp>
      <p:sp>
        <p:nvSpPr>
          <p:cNvPr id="254" name="Google Shape;254;p31"/>
          <p:cNvSpPr txBox="1"/>
          <p:nvPr>
            <p:ph idx="2" type="body"/>
          </p:nvPr>
        </p:nvSpPr>
        <p:spPr>
          <a:xfrm>
            <a:off x="4939500" y="1812225"/>
            <a:ext cx="3837000" cy="2911800"/>
          </a:xfrm>
          <a:prstGeom prst="rect">
            <a:avLst/>
          </a:prstGeom>
        </p:spPr>
        <p:txBody>
          <a:bodyPr anchorCtr="0" anchor="ctr" bIns="91425" lIns="91425" spcFirstLastPara="1" rIns="91425" wrap="square" tIns="91425">
            <a:normAutofit/>
          </a:bodyPr>
          <a:lstStyle/>
          <a:p>
            <a:pPr indent="-323850" lvl="0" marL="457200" rtl="0" algn="l">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Everyone’s situation is different.</a:t>
            </a:r>
            <a:endParaRPr sz="1500">
              <a:solidFill>
                <a:srgbClr val="FFFFFF"/>
              </a:solidFill>
              <a:latin typeface="Arial"/>
              <a:ea typeface="Arial"/>
              <a:cs typeface="Arial"/>
              <a:sym typeface="Arial"/>
            </a:endParaRPr>
          </a:p>
          <a:p>
            <a:pPr indent="-323850" lvl="0" marL="457200" rtl="0" algn="l">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Meet with a financial aid counselor at schools you are interested in​.</a:t>
            </a:r>
            <a:endParaRPr sz="1500">
              <a:solidFill>
                <a:srgbClr val="FFFFFF"/>
              </a:solidFill>
              <a:latin typeface="Arial"/>
              <a:ea typeface="Arial"/>
              <a:cs typeface="Arial"/>
              <a:sym typeface="Arial"/>
            </a:endParaRPr>
          </a:p>
          <a:p>
            <a:pPr indent="-323850" lvl="0" marL="457200" rtl="0" algn="l">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For some, it is cheaper to attend private schools than it is public schools because of the generous financial aid.</a:t>
            </a:r>
            <a:endParaRPr sz="1500">
              <a:solidFill>
                <a:srgbClr val="FFFFFF"/>
              </a:solidFill>
              <a:latin typeface="Arial"/>
              <a:ea typeface="Arial"/>
              <a:cs typeface="Arial"/>
              <a:sym typeface="Arial"/>
            </a:endParaRPr>
          </a:p>
        </p:txBody>
      </p:sp>
      <p:sp>
        <p:nvSpPr>
          <p:cNvPr id="255" name="Google Shape;255;p31"/>
          <p:cNvSpPr txBox="1"/>
          <p:nvPr/>
        </p:nvSpPr>
        <p:spPr>
          <a:xfrm>
            <a:off x="0" y="871775"/>
            <a:ext cx="5527500" cy="792600"/>
          </a:xfrm>
          <a:prstGeom prst="rect">
            <a:avLst/>
          </a:prstGeom>
          <a:solidFill>
            <a:srgbClr val="F1C232"/>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Pacifico"/>
                <a:ea typeface="Pacifico"/>
                <a:cs typeface="Pacifico"/>
                <a:sym typeface="Pacifico"/>
              </a:rPr>
              <a:t>College is expensive! </a:t>
            </a:r>
            <a:endParaRPr/>
          </a:p>
        </p:txBody>
      </p:sp>
      <p:pic>
        <p:nvPicPr>
          <p:cNvPr id="256" name="Google Shape;256;p31"/>
          <p:cNvPicPr preferRelativeResize="0"/>
          <p:nvPr/>
        </p:nvPicPr>
        <p:blipFill rotWithShape="1">
          <a:blip r:embed="rId3">
            <a:alphaModFix/>
          </a:blip>
          <a:srcRect b="10850" l="19338" r="17442" t="14981"/>
          <a:stretch/>
        </p:blipFill>
        <p:spPr>
          <a:xfrm>
            <a:off x="6086819" y="582450"/>
            <a:ext cx="1542380" cy="154234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2"/>
          <p:cNvSpPr txBox="1"/>
          <p:nvPr>
            <p:ph type="ctrTitle"/>
          </p:nvPr>
        </p:nvSpPr>
        <p:spPr>
          <a:xfrm>
            <a:off x="1004150" y="1294591"/>
            <a:ext cx="7136700" cy="2540700"/>
          </a:xfrm>
          <a:prstGeom prst="rect">
            <a:avLst/>
          </a:prstGeom>
          <a:solidFill>
            <a:srgbClr val="FFFFFF"/>
          </a:solidFill>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rgbClr val="F1C232"/>
                </a:solidFill>
                <a:latin typeface="Arial"/>
                <a:ea typeface="Arial"/>
                <a:cs typeface="Arial"/>
                <a:sym typeface="Arial"/>
              </a:rPr>
              <a:t>Crash </a:t>
            </a:r>
            <a:r>
              <a:rPr lang="en">
                <a:solidFill>
                  <a:srgbClr val="F1C232"/>
                </a:solidFill>
                <a:latin typeface="Arial"/>
                <a:ea typeface="Arial"/>
                <a:cs typeface="Arial"/>
                <a:sym typeface="Arial"/>
              </a:rPr>
              <a:t>course</a:t>
            </a:r>
            <a:r>
              <a:rPr lang="en">
                <a:solidFill>
                  <a:srgbClr val="F1C232"/>
                </a:solidFill>
                <a:latin typeface="Arial"/>
                <a:ea typeface="Arial"/>
                <a:cs typeface="Arial"/>
                <a:sym typeface="Arial"/>
              </a:rPr>
              <a:t> on Financial Aid</a:t>
            </a:r>
            <a:endParaRPr>
              <a:solidFill>
                <a:srgbClr val="F1C232"/>
              </a:solidFill>
              <a:latin typeface="Arial"/>
              <a:ea typeface="Arial"/>
              <a:cs typeface="Arial"/>
              <a:sym typeface="Arial"/>
            </a:endParaRPr>
          </a:p>
        </p:txBody>
      </p:sp>
      <p:pic>
        <p:nvPicPr>
          <p:cNvPr id="262" name="Google Shape;262;p32"/>
          <p:cNvPicPr preferRelativeResize="0"/>
          <p:nvPr/>
        </p:nvPicPr>
        <p:blipFill rotWithShape="1">
          <a:blip r:embed="rId3">
            <a:alphaModFix/>
          </a:blip>
          <a:srcRect b="3104" l="0" r="0" t="3095"/>
          <a:stretch/>
        </p:blipFill>
        <p:spPr>
          <a:xfrm flipH="1">
            <a:off x="7348275" y="3429425"/>
            <a:ext cx="1414348" cy="13259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266" name="Shape 266"/>
        <p:cNvGrpSpPr/>
        <p:nvPr/>
      </p:nvGrpSpPr>
      <p:grpSpPr>
        <a:xfrm>
          <a:off x="0" y="0"/>
          <a:ext cx="0" cy="0"/>
          <a:chOff x="0" y="0"/>
          <a:chExt cx="0" cy="0"/>
        </a:xfrm>
      </p:grpSpPr>
      <p:sp>
        <p:nvSpPr>
          <p:cNvPr id="267" name="Google Shape;267;p33"/>
          <p:cNvSpPr txBox="1"/>
          <p:nvPr/>
        </p:nvSpPr>
        <p:spPr>
          <a:xfrm>
            <a:off x="569400" y="990600"/>
            <a:ext cx="7856100" cy="33363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0"/>
              </a:spcBef>
              <a:spcAft>
                <a:spcPts val="0"/>
              </a:spcAft>
              <a:buClr>
                <a:srgbClr val="FFFFFF"/>
              </a:buClr>
              <a:buSzPts val="1500"/>
              <a:buChar char="●"/>
            </a:pPr>
            <a:r>
              <a:rPr b="1" lang="en" sz="1500">
                <a:solidFill>
                  <a:srgbClr val="F1C232"/>
                </a:solidFill>
              </a:rPr>
              <a:t>Grants </a:t>
            </a:r>
            <a:r>
              <a:rPr lang="en" sz="1500">
                <a:solidFill>
                  <a:srgbClr val="FFFFFF"/>
                </a:solidFill>
              </a:rPr>
              <a:t>do not have to be paid back. This money comes from the government or the college itself. Usually need-based (finances)​</a:t>
            </a:r>
            <a:endParaRPr sz="1500">
              <a:solidFill>
                <a:srgbClr val="FFFFFF"/>
              </a:solidFill>
            </a:endParaRPr>
          </a:p>
          <a:p>
            <a:pPr indent="0" lvl="0" marL="457200" rtl="0" algn="l">
              <a:lnSpc>
                <a:spcPct val="115000"/>
              </a:lnSpc>
              <a:spcBef>
                <a:spcPts val="0"/>
              </a:spcBef>
              <a:spcAft>
                <a:spcPts val="0"/>
              </a:spcAft>
              <a:buNone/>
            </a:pPr>
            <a:r>
              <a:t/>
            </a:r>
            <a:endParaRPr sz="1500">
              <a:solidFill>
                <a:srgbClr val="FFFFFF"/>
              </a:solidFill>
            </a:endParaRPr>
          </a:p>
          <a:p>
            <a:pPr indent="-323850" lvl="0" marL="457200" rtl="0" algn="l">
              <a:lnSpc>
                <a:spcPct val="115000"/>
              </a:lnSpc>
              <a:spcBef>
                <a:spcPts val="0"/>
              </a:spcBef>
              <a:spcAft>
                <a:spcPts val="0"/>
              </a:spcAft>
              <a:buClr>
                <a:srgbClr val="FFFFFF"/>
              </a:buClr>
              <a:buSzPts val="1500"/>
              <a:buChar char="●"/>
            </a:pPr>
            <a:r>
              <a:rPr b="1" lang="en" sz="1500">
                <a:solidFill>
                  <a:srgbClr val="F1C232"/>
                </a:solidFill>
              </a:rPr>
              <a:t>Scholarships</a:t>
            </a:r>
            <a:r>
              <a:rPr b="1" lang="en" sz="1500">
                <a:solidFill>
                  <a:srgbClr val="FFFFFF"/>
                </a:solidFill>
              </a:rPr>
              <a:t> </a:t>
            </a:r>
            <a:r>
              <a:rPr lang="en" sz="1500">
                <a:solidFill>
                  <a:srgbClr val="FFFFFF"/>
                </a:solidFill>
              </a:rPr>
              <a:t>are awarded by governments, colleges, or private organizations. They do not have to be paid back. They can be awarded to individuals for numerous reasons. Start applying now! Focus on local rather than large national ones.​</a:t>
            </a:r>
            <a:endParaRPr sz="1500">
              <a:solidFill>
                <a:srgbClr val="FFFFFF"/>
              </a:solidFill>
            </a:endParaRPr>
          </a:p>
          <a:p>
            <a:pPr indent="0" lvl="0" marL="457200" rtl="0" algn="l">
              <a:lnSpc>
                <a:spcPct val="115000"/>
              </a:lnSpc>
              <a:spcBef>
                <a:spcPts val="0"/>
              </a:spcBef>
              <a:spcAft>
                <a:spcPts val="0"/>
              </a:spcAft>
              <a:buNone/>
            </a:pPr>
            <a:r>
              <a:t/>
            </a:r>
            <a:endParaRPr sz="1500">
              <a:solidFill>
                <a:srgbClr val="FFFFFF"/>
              </a:solidFill>
            </a:endParaRPr>
          </a:p>
          <a:p>
            <a:pPr indent="-323850" lvl="0" marL="457200" rtl="0" algn="l">
              <a:lnSpc>
                <a:spcPct val="115000"/>
              </a:lnSpc>
              <a:spcBef>
                <a:spcPts val="0"/>
              </a:spcBef>
              <a:spcAft>
                <a:spcPts val="0"/>
              </a:spcAft>
              <a:buClr>
                <a:srgbClr val="FFFFFF"/>
              </a:buClr>
              <a:buSzPts val="1500"/>
              <a:buChar char="●"/>
            </a:pPr>
            <a:r>
              <a:rPr b="1" lang="en" sz="1500">
                <a:solidFill>
                  <a:srgbClr val="F1C232"/>
                </a:solidFill>
              </a:rPr>
              <a:t>Loans</a:t>
            </a:r>
            <a:r>
              <a:rPr lang="en" sz="1500">
                <a:solidFill>
                  <a:srgbClr val="FFFFFF"/>
                </a:solidFill>
              </a:rPr>
              <a:t> are borrowed money that must be paid back with interest. This money comes from the government or private lenders. Avoid private lenders if possible.​</a:t>
            </a:r>
            <a:endParaRPr sz="1500">
              <a:solidFill>
                <a:srgbClr val="FFFFFF"/>
              </a:solidFill>
            </a:endParaRPr>
          </a:p>
          <a:p>
            <a:pPr indent="0" lvl="0" marL="457200" rtl="0" algn="l">
              <a:lnSpc>
                <a:spcPct val="115000"/>
              </a:lnSpc>
              <a:spcBef>
                <a:spcPts val="0"/>
              </a:spcBef>
              <a:spcAft>
                <a:spcPts val="0"/>
              </a:spcAft>
              <a:buNone/>
            </a:pPr>
            <a:r>
              <a:t/>
            </a:r>
            <a:endParaRPr sz="1500">
              <a:solidFill>
                <a:srgbClr val="FFFFFF"/>
              </a:solidFill>
            </a:endParaRPr>
          </a:p>
          <a:p>
            <a:pPr indent="-323850" lvl="0" marL="457200" rtl="0" algn="l">
              <a:lnSpc>
                <a:spcPct val="115000"/>
              </a:lnSpc>
              <a:spcBef>
                <a:spcPts val="0"/>
              </a:spcBef>
              <a:spcAft>
                <a:spcPts val="0"/>
              </a:spcAft>
              <a:buClr>
                <a:srgbClr val="FFFFFF"/>
              </a:buClr>
              <a:buSzPts val="1500"/>
              <a:buChar char="●"/>
            </a:pPr>
            <a:r>
              <a:rPr b="1" lang="en" sz="1500">
                <a:solidFill>
                  <a:srgbClr val="F1C232"/>
                </a:solidFill>
              </a:rPr>
              <a:t>Work-study Programs</a:t>
            </a:r>
            <a:r>
              <a:rPr lang="en" sz="1500">
                <a:solidFill>
                  <a:srgbClr val="FFFFFF"/>
                </a:solidFill>
              </a:rPr>
              <a:t> are part-time jobs (usually on campus) provided to students based on financial need.​</a:t>
            </a:r>
            <a:endParaRPr b="1" sz="1500">
              <a:solidFill>
                <a:srgbClr val="FFFF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4"/>
          <p:cNvSpPr txBox="1"/>
          <p:nvPr>
            <p:ph type="ctrTitle"/>
          </p:nvPr>
        </p:nvSpPr>
        <p:spPr>
          <a:xfrm>
            <a:off x="1004150" y="1294591"/>
            <a:ext cx="7136700" cy="2540700"/>
          </a:xfrm>
          <a:prstGeom prst="rect">
            <a:avLst/>
          </a:prstGeom>
          <a:solidFill>
            <a:srgbClr val="FFFFFF"/>
          </a:solidFill>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rgbClr val="F1C232"/>
                </a:solidFill>
                <a:latin typeface="Arial"/>
                <a:ea typeface="Arial"/>
                <a:cs typeface="Arial"/>
                <a:sym typeface="Arial"/>
              </a:rPr>
              <a:t>Try to prevent </a:t>
            </a:r>
            <a:r>
              <a:rPr lang="en">
                <a:solidFill>
                  <a:srgbClr val="F1C232"/>
                </a:solidFill>
                <a:latin typeface="Arial"/>
                <a:ea typeface="Arial"/>
                <a:cs typeface="Arial"/>
                <a:sym typeface="Arial"/>
              </a:rPr>
              <a:t>procrastination</a:t>
            </a:r>
            <a:r>
              <a:rPr lang="en">
                <a:solidFill>
                  <a:srgbClr val="F1C232"/>
                </a:solidFill>
                <a:latin typeface="Arial"/>
                <a:ea typeface="Arial"/>
                <a:cs typeface="Arial"/>
                <a:sym typeface="Arial"/>
              </a:rPr>
              <a:t>!</a:t>
            </a:r>
            <a:endParaRPr>
              <a:solidFill>
                <a:srgbClr val="F1C232"/>
              </a:solidFill>
              <a:latin typeface="Arial"/>
              <a:ea typeface="Arial"/>
              <a:cs typeface="Arial"/>
              <a:sym typeface="Arial"/>
            </a:endParaRPr>
          </a:p>
        </p:txBody>
      </p:sp>
      <p:pic>
        <p:nvPicPr>
          <p:cNvPr id="273" name="Google Shape;273;p34"/>
          <p:cNvPicPr preferRelativeResize="0"/>
          <p:nvPr/>
        </p:nvPicPr>
        <p:blipFill rotWithShape="1">
          <a:blip r:embed="rId3">
            <a:alphaModFix/>
          </a:blip>
          <a:srcRect b="3104" l="0" r="0" t="3095"/>
          <a:stretch/>
        </p:blipFill>
        <p:spPr>
          <a:xfrm flipH="1">
            <a:off x="7348275" y="3429425"/>
            <a:ext cx="1414348" cy="13259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5"/>
          <p:cNvSpPr txBox="1"/>
          <p:nvPr>
            <p:ph type="title"/>
          </p:nvPr>
        </p:nvSpPr>
        <p:spPr>
          <a:xfrm>
            <a:off x="311700" y="5212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F1C232"/>
                </a:solidFill>
                <a:latin typeface="Arial"/>
                <a:ea typeface="Arial"/>
                <a:cs typeface="Arial"/>
                <a:sym typeface="Arial"/>
              </a:rPr>
              <a:t>We all struggle with procrastination...</a:t>
            </a:r>
            <a:endParaRPr>
              <a:solidFill>
                <a:srgbClr val="F1C232"/>
              </a:solidFill>
              <a:latin typeface="Arial"/>
              <a:ea typeface="Arial"/>
              <a:cs typeface="Arial"/>
              <a:sym typeface="Arial"/>
            </a:endParaRPr>
          </a:p>
        </p:txBody>
      </p:sp>
      <p:sp>
        <p:nvSpPr>
          <p:cNvPr id="279" name="Google Shape;279;p35"/>
          <p:cNvSpPr txBox="1"/>
          <p:nvPr>
            <p:ph idx="1" type="body"/>
          </p:nvPr>
        </p:nvSpPr>
        <p:spPr>
          <a:xfrm>
            <a:off x="311700" y="13425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500">
                <a:solidFill>
                  <a:srgbClr val="000000"/>
                </a:solidFill>
                <a:latin typeface="Arial"/>
                <a:ea typeface="Arial"/>
                <a:cs typeface="Arial"/>
                <a:sym typeface="Arial"/>
              </a:rPr>
              <a:t>To prevent procrastination it is important to figure out what works best for you!​</a:t>
            </a:r>
            <a:endParaRPr b="1" sz="1500">
              <a:solidFill>
                <a:srgbClr val="000000"/>
              </a:solidFill>
              <a:latin typeface="Arial"/>
              <a:ea typeface="Arial"/>
              <a:cs typeface="Arial"/>
              <a:sym typeface="Arial"/>
            </a:endParaRPr>
          </a:p>
          <a:p>
            <a:pPr indent="-323850" lvl="0" marL="457200" rtl="0" algn="l">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Try a focusing app or chrome extension (Forest or Flora or Focus Plant – help plant real tries while staying focused!; StayFocused)​</a:t>
            </a:r>
            <a:endParaRPr sz="1500">
              <a:solidFill>
                <a:srgbClr val="000000"/>
              </a:solidFill>
              <a:latin typeface="Arial"/>
              <a:ea typeface="Arial"/>
              <a:cs typeface="Arial"/>
              <a:sym typeface="Arial"/>
            </a:endParaRPr>
          </a:p>
          <a:p>
            <a:pPr indent="-323850" lvl="0" marL="457200" rtl="0" algn="l">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Find a study buddy ​</a:t>
            </a:r>
            <a:endParaRPr sz="1500">
              <a:solidFill>
                <a:srgbClr val="000000"/>
              </a:solidFill>
              <a:latin typeface="Arial"/>
              <a:ea typeface="Arial"/>
              <a:cs typeface="Arial"/>
              <a:sym typeface="Arial"/>
            </a:endParaRPr>
          </a:p>
          <a:p>
            <a:pPr indent="-323850" lvl="0" marL="457200" rtl="0" algn="l">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Actively allot time in your schedule to work on homework and other activities that are easy to procrastinate on​</a:t>
            </a:r>
            <a:endParaRPr sz="1500">
              <a:solidFill>
                <a:srgbClr val="000000"/>
              </a:solidFill>
              <a:latin typeface="Arial"/>
              <a:ea typeface="Arial"/>
              <a:cs typeface="Arial"/>
              <a:sym typeface="Arial"/>
            </a:endParaRPr>
          </a:p>
          <a:p>
            <a:pPr indent="-323850" lvl="0" marL="457200" rtl="0" algn="l">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Use Screen Time or similar apps to limit time on social media apps or other distractors​</a:t>
            </a:r>
            <a:endParaRPr sz="1500">
              <a:solidFill>
                <a:srgbClr val="000000"/>
              </a:solidFill>
              <a:latin typeface="Arial"/>
              <a:ea typeface="Arial"/>
              <a:cs typeface="Arial"/>
              <a:sym typeface="Arial"/>
            </a:endParaRPr>
          </a:p>
          <a:p>
            <a:pPr indent="0" lvl="0" marL="0" rtl="0" algn="l">
              <a:spcBef>
                <a:spcPts val="0"/>
              </a:spcBef>
              <a:spcAft>
                <a:spcPts val="0"/>
              </a:spcAft>
              <a:buNone/>
            </a:pPr>
            <a:r>
              <a:t/>
            </a:r>
            <a:endParaRPr sz="1500">
              <a:solidFill>
                <a:srgbClr val="000000"/>
              </a:solidFill>
              <a:latin typeface="Arial"/>
              <a:ea typeface="Arial"/>
              <a:cs typeface="Arial"/>
              <a:sym typeface="Arial"/>
            </a:endParaRPr>
          </a:p>
          <a:p>
            <a:pPr indent="0" lvl="0" marL="0" rtl="0" algn="l">
              <a:spcBef>
                <a:spcPts val="0"/>
              </a:spcBef>
              <a:spcAft>
                <a:spcPts val="0"/>
              </a:spcAft>
              <a:buNone/>
            </a:pPr>
            <a:r>
              <a:t/>
            </a:r>
            <a:endParaRPr sz="1500">
              <a:solidFill>
                <a:srgbClr val="000000"/>
              </a:solidFill>
              <a:latin typeface="Arial"/>
              <a:ea typeface="Arial"/>
              <a:cs typeface="Arial"/>
              <a:sym typeface="Arial"/>
            </a:endParaRPr>
          </a:p>
          <a:p>
            <a:pPr indent="0" lvl="0" marL="0" rtl="0" algn="l">
              <a:spcBef>
                <a:spcPts val="0"/>
              </a:spcBef>
              <a:spcAft>
                <a:spcPts val="0"/>
              </a:spcAft>
              <a:buNone/>
            </a:pPr>
            <a:r>
              <a:rPr b="1" lang="en" sz="1500">
                <a:solidFill>
                  <a:schemeClr val="accent3"/>
                </a:solidFill>
                <a:latin typeface="Arial"/>
                <a:ea typeface="Arial"/>
                <a:cs typeface="Arial"/>
                <a:sym typeface="Arial"/>
              </a:rPr>
              <a:t>What are some other ideas you have come up with?​</a:t>
            </a:r>
            <a:endParaRPr b="1" sz="1500">
              <a:solidFill>
                <a:schemeClr val="accent3"/>
              </a:solidFill>
              <a:latin typeface="Arial"/>
              <a:ea typeface="Arial"/>
              <a:cs typeface="Arial"/>
              <a:sym typeface="Arial"/>
            </a:endParaRPr>
          </a:p>
        </p:txBody>
      </p:sp>
      <p:pic>
        <p:nvPicPr>
          <p:cNvPr id="280" name="Google Shape;280;p35"/>
          <p:cNvPicPr preferRelativeResize="0"/>
          <p:nvPr/>
        </p:nvPicPr>
        <p:blipFill rotWithShape="1">
          <a:blip r:embed="rId3">
            <a:alphaModFix/>
          </a:blip>
          <a:srcRect b="3104" l="0" r="0" t="3095"/>
          <a:stretch/>
        </p:blipFill>
        <p:spPr>
          <a:xfrm flipH="1">
            <a:off x="8092274" y="4091827"/>
            <a:ext cx="794552" cy="7448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6"/>
          <p:cNvSpPr txBox="1"/>
          <p:nvPr>
            <p:ph type="title"/>
          </p:nvPr>
        </p:nvSpPr>
        <p:spPr>
          <a:xfrm>
            <a:off x="311700" y="5212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F1C232"/>
                </a:solidFill>
                <a:latin typeface="Arial"/>
                <a:ea typeface="Arial"/>
                <a:cs typeface="Arial"/>
                <a:sym typeface="Arial"/>
              </a:rPr>
              <a:t>Challenge</a:t>
            </a:r>
            <a:r>
              <a:rPr lang="en">
                <a:solidFill>
                  <a:srgbClr val="F1C232"/>
                </a:solidFill>
                <a:latin typeface="Arial"/>
                <a:ea typeface="Arial"/>
                <a:cs typeface="Arial"/>
                <a:sym typeface="Arial"/>
              </a:rPr>
              <a:t> procrastination!</a:t>
            </a:r>
            <a:endParaRPr>
              <a:solidFill>
                <a:srgbClr val="F1C232"/>
              </a:solidFill>
              <a:latin typeface="Arial"/>
              <a:ea typeface="Arial"/>
              <a:cs typeface="Arial"/>
              <a:sym typeface="Arial"/>
            </a:endParaRPr>
          </a:p>
        </p:txBody>
      </p:sp>
      <p:sp>
        <p:nvSpPr>
          <p:cNvPr id="286" name="Google Shape;286;p36"/>
          <p:cNvSpPr txBox="1"/>
          <p:nvPr>
            <p:ph idx="1" type="body"/>
          </p:nvPr>
        </p:nvSpPr>
        <p:spPr>
          <a:xfrm>
            <a:off x="3664500" y="1723525"/>
            <a:ext cx="4973700" cy="2300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solidFill>
                  <a:srgbClr val="000000"/>
                </a:solidFill>
                <a:latin typeface="Arial"/>
                <a:ea typeface="Arial"/>
                <a:cs typeface="Arial"/>
                <a:sym typeface="Arial"/>
              </a:rPr>
              <a:t>From now until your next meeting, use one of the strategies mentioned on the previous slide or one your troop came up with​.</a:t>
            </a:r>
            <a:endParaRPr sz="1500">
              <a:solidFill>
                <a:srgbClr val="000000"/>
              </a:solidFill>
              <a:latin typeface="Arial"/>
              <a:ea typeface="Arial"/>
              <a:cs typeface="Arial"/>
              <a:sym typeface="Arial"/>
            </a:endParaRPr>
          </a:p>
          <a:p>
            <a:pPr indent="0" lvl="0" marL="0" rtl="0" algn="l">
              <a:spcBef>
                <a:spcPts val="0"/>
              </a:spcBef>
              <a:spcAft>
                <a:spcPts val="0"/>
              </a:spcAft>
              <a:buNone/>
            </a:pPr>
            <a:r>
              <a:t/>
            </a:r>
            <a:endParaRPr sz="1500">
              <a:solidFill>
                <a:srgbClr val="000000"/>
              </a:solidFill>
              <a:latin typeface="Arial"/>
              <a:ea typeface="Arial"/>
              <a:cs typeface="Arial"/>
              <a:sym typeface="Arial"/>
            </a:endParaRPr>
          </a:p>
          <a:p>
            <a:pPr indent="0" lvl="0" marL="0" rtl="0" algn="l">
              <a:spcBef>
                <a:spcPts val="0"/>
              </a:spcBef>
              <a:spcAft>
                <a:spcPts val="0"/>
              </a:spcAft>
              <a:buNone/>
            </a:pPr>
            <a:r>
              <a:rPr lang="en" sz="1500">
                <a:solidFill>
                  <a:srgbClr val="000000"/>
                </a:solidFill>
                <a:latin typeface="Arial"/>
                <a:ea typeface="Arial"/>
                <a:cs typeface="Arial"/>
                <a:sym typeface="Arial"/>
              </a:rPr>
              <a:t>At your next meeting, share with your troop how it went, what went well, what didn’t​</a:t>
            </a:r>
            <a:endParaRPr sz="1500">
              <a:solidFill>
                <a:srgbClr val="000000"/>
              </a:solidFill>
              <a:latin typeface="Arial"/>
              <a:ea typeface="Arial"/>
              <a:cs typeface="Arial"/>
              <a:sym typeface="Arial"/>
            </a:endParaRPr>
          </a:p>
          <a:p>
            <a:pPr indent="0" lvl="0" marL="0" rtl="0" algn="l">
              <a:spcBef>
                <a:spcPts val="0"/>
              </a:spcBef>
              <a:spcAft>
                <a:spcPts val="0"/>
              </a:spcAft>
              <a:buNone/>
            </a:pPr>
            <a:r>
              <a:rPr lang="en" sz="1500">
                <a:solidFill>
                  <a:srgbClr val="000000"/>
                </a:solidFill>
                <a:latin typeface="Arial"/>
                <a:ea typeface="Arial"/>
                <a:cs typeface="Arial"/>
                <a:sym typeface="Arial"/>
              </a:rPr>
              <a:t>Share any tips you may have found with your troop or ideas to help others </a:t>
            </a:r>
            <a:r>
              <a:rPr b="1" lang="en" sz="1500">
                <a:solidFill>
                  <a:schemeClr val="accent3"/>
                </a:solidFill>
                <a:latin typeface="Arial"/>
                <a:ea typeface="Arial"/>
                <a:cs typeface="Arial"/>
                <a:sym typeface="Arial"/>
              </a:rPr>
              <a:t>​</a:t>
            </a:r>
            <a:endParaRPr b="1" sz="1500">
              <a:solidFill>
                <a:schemeClr val="accent3"/>
              </a:solidFill>
              <a:latin typeface="Arial"/>
              <a:ea typeface="Arial"/>
              <a:cs typeface="Arial"/>
              <a:sym typeface="Arial"/>
            </a:endParaRPr>
          </a:p>
        </p:txBody>
      </p:sp>
      <p:pic>
        <p:nvPicPr>
          <p:cNvPr id="287" name="Google Shape;287;p36"/>
          <p:cNvPicPr preferRelativeResize="0"/>
          <p:nvPr/>
        </p:nvPicPr>
        <p:blipFill rotWithShape="1">
          <a:blip r:embed="rId3">
            <a:alphaModFix/>
          </a:blip>
          <a:srcRect b="3104" l="0" r="0" t="3095"/>
          <a:stretch/>
        </p:blipFill>
        <p:spPr>
          <a:xfrm flipH="1">
            <a:off x="8092274" y="4091827"/>
            <a:ext cx="794552" cy="744876"/>
          </a:xfrm>
          <a:prstGeom prst="rect">
            <a:avLst/>
          </a:prstGeom>
          <a:noFill/>
          <a:ln>
            <a:noFill/>
          </a:ln>
        </p:spPr>
      </p:pic>
      <p:pic>
        <p:nvPicPr>
          <p:cNvPr id="288" name="Google Shape;288;p36"/>
          <p:cNvPicPr preferRelativeResize="0"/>
          <p:nvPr/>
        </p:nvPicPr>
        <p:blipFill rotWithShape="1">
          <a:blip r:embed="rId4">
            <a:alphaModFix/>
          </a:blip>
          <a:srcRect b="10850" l="19338" r="17442" t="14981"/>
          <a:stretch/>
        </p:blipFill>
        <p:spPr>
          <a:xfrm>
            <a:off x="420726" y="1342525"/>
            <a:ext cx="2909652" cy="29095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7"/>
          <p:cNvSpPr txBox="1"/>
          <p:nvPr>
            <p:ph type="title"/>
          </p:nvPr>
        </p:nvSpPr>
        <p:spPr>
          <a:xfrm>
            <a:off x="311700" y="771450"/>
            <a:ext cx="8520600" cy="896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 sz="5400">
                <a:latin typeface="Arial"/>
                <a:ea typeface="Arial"/>
                <a:cs typeface="Arial"/>
                <a:sym typeface="Arial"/>
              </a:rPr>
              <a:t>Balancing </a:t>
            </a:r>
            <a:endParaRPr sz="5400">
              <a:latin typeface="Arial"/>
              <a:ea typeface="Arial"/>
              <a:cs typeface="Arial"/>
              <a:sym typeface="Arial"/>
            </a:endParaRPr>
          </a:p>
          <a:p>
            <a:pPr indent="0" lvl="0" marL="0" rtl="0" algn="l">
              <a:spcBef>
                <a:spcPts val="0"/>
              </a:spcBef>
              <a:spcAft>
                <a:spcPts val="0"/>
              </a:spcAft>
              <a:buSzPts val="990"/>
              <a:buNone/>
            </a:pPr>
            <a:r>
              <a:rPr lang="en" sz="5400">
                <a:latin typeface="Arial"/>
                <a:ea typeface="Arial"/>
                <a:cs typeface="Arial"/>
                <a:sym typeface="Arial"/>
              </a:rPr>
              <a:t>Tips:</a:t>
            </a:r>
            <a:endParaRPr sz="5400">
              <a:latin typeface="Arial"/>
              <a:ea typeface="Arial"/>
              <a:cs typeface="Arial"/>
              <a:sym typeface="Arial"/>
            </a:endParaRPr>
          </a:p>
        </p:txBody>
      </p:sp>
      <p:sp>
        <p:nvSpPr>
          <p:cNvPr id="294" name="Google Shape;294;p37"/>
          <p:cNvSpPr txBox="1"/>
          <p:nvPr/>
        </p:nvSpPr>
        <p:spPr>
          <a:xfrm>
            <a:off x="164500" y="3118925"/>
            <a:ext cx="1707900" cy="1938900"/>
          </a:xfrm>
          <a:prstGeom prst="rect">
            <a:avLst/>
          </a:prstGeom>
          <a:solidFill>
            <a:srgbClr val="073763"/>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100">
                <a:solidFill>
                  <a:srgbClr val="F1C232"/>
                </a:solidFill>
              </a:rPr>
              <a:t>Plan Social Outings                       in Advance</a:t>
            </a:r>
            <a:r>
              <a:rPr lang="en" sz="1100">
                <a:solidFill>
                  <a:srgbClr val="F1C232"/>
                </a:solidFill>
              </a:rPr>
              <a:t>​</a:t>
            </a:r>
            <a:endParaRPr sz="1100">
              <a:solidFill>
                <a:srgbClr val="F1C232"/>
              </a:solidFill>
            </a:endParaRPr>
          </a:p>
          <a:p>
            <a:pPr indent="0" lvl="0" marL="0" rtl="0" algn="ctr">
              <a:lnSpc>
                <a:spcPct val="115000"/>
              </a:lnSpc>
              <a:spcBef>
                <a:spcPts val="0"/>
              </a:spcBef>
              <a:spcAft>
                <a:spcPts val="0"/>
              </a:spcAft>
              <a:buNone/>
            </a:pPr>
            <a:r>
              <a:rPr lang="en" sz="1100">
                <a:solidFill>
                  <a:srgbClr val="FFFFFF"/>
                </a:solidFill>
              </a:rPr>
              <a:t>There is nothing wrong with dropping everything to have fun sometimes, but to best balance your social and work life, it’s best to plan ahead.</a:t>
            </a:r>
            <a:endParaRPr sz="1100">
              <a:solidFill>
                <a:srgbClr val="FFFFFF"/>
              </a:solidFill>
            </a:endParaRPr>
          </a:p>
        </p:txBody>
      </p:sp>
      <p:sp>
        <p:nvSpPr>
          <p:cNvPr id="295" name="Google Shape;295;p37"/>
          <p:cNvSpPr txBox="1"/>
          <p:nvPr/>
        </p:nvSpPr>
        <p:spPr>
          <a:xfrm>
            <a:off x="1941275" y="2514625"/>
            <a:ext cx="1707900" cy="25431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100">
                <a:solidFill>
                  <a:srgbClr val="073763"/>
                </a:solidFill>
              </a:rPr>
              <a:t>Prioritize Classes </a:t>
            </a:r>
            <a:endParaRPr b="1" sz="1100">
              <a:solidFill>
                <a:srgbClr val="073763"/>
              </a:solidFill>
            </a:endParaRPr>
          </a:p>
          <a:p>
            <a:pPr indent="0" lvl="0" marL="0" rtl="0" algn="ctr">
              <a:lnSpc>
                <a:spcPct val="115000"/>
              </a:lnSpc>
              <a:spcBef>
                <a:spcPts val="0"/>
              </a:spcBef>
              <a:spcAft>
                <a:spcPts val="0"/>
              </a:spcAft>
              <a:buNone/>
            </a:pPr>
            <a:r>
              <a:rPr lang="en" sz="1100">
                <a:solidFill>
                  <a:srgbClr val="FFFFFF"/>
                </a:solidFill>
              </a:rPr>
              <a:t>College is expensive! You’ll have plenty of time to do fun things in college, especially freshman year. Having a late night or missing a class here or there is okay, but if you make a habit of it, your studies will likely suffer.</a:t>
            </a:r>
            <a:endParaRPr sz="1100">
              <a:solidFill>
                <a:srgbClr val="FFFFFF"/>
              </a:solidFill>
            </a:endParaRPr>
          </a:p>
        </p:txBody>
      </p:sp>
      <p:sp>
        <p:nvSpPr>
          <p:cNvPr id="296" name="Google Shape;296;p37"/>
          <p:cNvSpPr txBox="1"/>
          <p:nvPr/>
        </p:nvSpPr>
        <p:spPr>
          <a:xfrm>
            <a:off x="3718050" y="2146075"/>
            <a:ext cx="1707900" cy="2911800"/>
          </a:xfrm>
          <a:prstGeom prst="rect">
            <a:avLst/>
          </a:prstGeom>
          <a:solidFill>
            <a:srgbClr val="F1C23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100"/>
              <a:t>Set a Designated Study Time</a:t>
            </a:r>
            <a:r>
              <a:rPr lang="en" sz="1100"/>
              <a:t>​</a:t>
            </a:r>
            <a:endParaRPr sz="1100"/>
          </a:p>
          <a:p>
            <a:pPr indent="0" lvl="0" marL="0" rtl="0" algn="ctr">
              <a:lnSpc>
                <a:spcPct val="115000"/>
              </a:lnSpc>
              <a:spcBef>
                <a:spcPts val="0"/>
              </a:spcBef>
              <a:spcAft>
                <a:spcPts val="0"/>
              </a:spcAft>
              <a:buNone/>
            </a:pPr>
            <a:r>
              <a:rPr lang="en" sz="1100">
                <a:solidFill>
                  <a:srgbClr val="FFFFFF"/>
                </a:solidFill>
              </a:rPr>
              <a:t>Liked you learned in how to prevent procrastination, setting a designated study time sets aside time to focus on your studies. In college, it may seem like you have endless free time, but some of that free time needs to be used for studying!​</a:t>
            </a:r>
            <a:endParaRPr b="1" sz="1100">
              <a:solidFill>
                <a:srgbClr val="FFFFFF"/>
              </a:solidFill>
            </a:endParaRPr>
          </a:p>
        </p:txBody>
      </p:sp>
      <p:sp>
        <p:nvSpPr>
          <p:cNvPr id="297" name="Google Shape;297;p37"/>
          <p:cNvSpPr txBox="1"/>
          <p:nvPr/>
        </p:nvSpPr>
        <p:spPr>
          <a:xfrm>
            <a:off x="5494825" y="477375"/>
            <a:ext cx="1707900" cy="4580400"/>
          </a:xfrm>
          <a:prstGeom prst="rect">
            <a:avLst/>
          </a:prstGeom>
          <a:solidFill>
            <a:srgbClr val="073763"/>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100">
                <a:solidFill>
                  <a:srgbClr val="F1C232"/>
                </a:solidFill>
              </a:rPr>
              <a:t>Study Smarter, Not Harder</a:t>
            </a:r>
            <a:r>
              <a:rPr lang="en" sz="1100">
                <a:solidFill>
                  <a:srgbClr val="F1C232"/>
                </a:solidFill>
              </a:rPr>
              <a:t>​</a:t>
            </a:r>
            <a:endParaRPr sz="1100">
              <a:solidFill>
                <a:srgbClr val="F1C232"/>
              </a:solidFill>
            </a:endParaRPr>
          </a:p>
          <a:p>
            <a:pPr indent="0" lvl="0" marL="0" rtl="0" algn="ctr">
              <a:lnSpc>
                <a:spcPct val="115000"/>
              </a:lnSpc>
              <a:spcBef>
                <a:spcPts val="0"/>
              </a:spcBef>
              <a:spcAft>
                <a:spcPts val="0"/>
              </a:spcAft>
              <a:buNone/>
            </a:pPr>
            <a:r>
              <a:rPr lang="en" sz="1100">
                <a:solidFill>
                  <a:srgbClr val="FFFFFF"/>
                </a:solidFill>
              </a:rPr>
              <a:t>Some professors will say “In order to pass this class, you must spend x hours on homework or studying.” My advice: Don’t listen to them. You study however long it takes. If something that should have taken 2 hours takes 30 minutes, AWESOME. If it takes a little longer, that’s okay too. Pro tip: Research studying strategies and adapt them for whatever best suits you. I learned best by talking through concepts and answers with a friend!</a:t>
            </a:r>
            <a:endParaRPr b="1" sz="1100">
              <a:solidFill>
                <a:srgbClr val="FFFFFF"/>
              </a:solidFill>
            </a:endParaRPr>
          </a:p>
        </p:txBody>
      </p:sp>
      <p:sp>
        <p:nvSpPr>
          <p:cNvPr id="298" name="Google Shape;298;p37"/>
          <p:cNvSpPr txBox="1"/>
          <p:nvPr/>
        </p:nvSpPr>
        <p:spPr>
          <a:xfrm>
            <a:off x="7271600" y="0"/>
            <a:ext cx="1707900" cy="5057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100">
                <a:solidFill>
                  <a:srgbClr val="073763"/>
                </a:solidFill>
              </a:rPr>
              <a:t>Slow Down if You Need To</a:t>
            </a:r>
            <a:r>
              <a:rPr lang="en" sz="1100">
                <a:solidFill>
                  <a:srgbClr val="073763"/>
                </a:solidFill>
              </a:rPr>
              <a:t>​</a:t>
            </a:r>
            <a:endParaRPr sz="1100">
              <a:solidFill>
                <a:srgbClr val="073763"/>
              </a:solidFill>
            </a:endParaRPr>
          </a:p>
          <a:p>
            <a:pPr indent="0" lvl="0" marL="0" rtl="0" algn="ctr">
              <a:lnSpc>
                <a:spcPct val="115000"/>
              </a:lnSpc>
              <a:spcBef>
                <a:spcPts val="0"/>
              </a:spcBef>
              <a:spcAft>
                <a:spcPts val="0"/>
              </a:spcAft>
              <a:buNone/>
            </a:pPr>
            <a:r>
              <a:rPr lang="en" sz="1100">
                <a:solidFill>
                  <a:srgbClr val="FFFFFF"/>
                </a:solidFill>
              </a:rPr>
              <a:t>As a new college student, you are going through MASSIVE changes in life! You just finished the marathon of K-12 education, you are in a new space, and surrounded by people you don’t know. Prioritize your mental health, practice self-care, and extend yourself some grace if things get bumpy. If you need to get coffee with a friend instead of studying here or there, do it. Being in a good mental state and taking breaks will allow you to get things done quicker and better.</a:t>
            </a:r>
            <a:endParaRPr b="1" sz="1100">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8"/>
          <p:cNvSpPr txBox="1"/>
          <p:nvPr>
            <p:ph type="ctrTitle"/>
          </p:nvPr>
        </p:nvSpPr>
        <p:spPr>
          <a:xfrm>
            <a:off x="1004150" y="1370764"/>
            <a:ext cx="7136700" cy="1022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F1C232"/>
                </a:solidFill>
                <a:latin typeface="Arial"/>
                <a:ea typeface="Arial"/>
                <a:cs typeface="Arial"/>
                <a:sym typeface="Arial"/>
              </a:rPr>
              <a:t>Let’s practice!</a:t>
            </a:r>
            <a:endParaRPr>
              <a:solidFill>
                <a:srgbClr val="F1C232"/>
              </a:solidFill>
              <a:latin typeface="Arial"/>
              <a:ea typeface="Arial"/>
              <a:cs typeface="Arial"/>
              <a:sym typeface="Arial"/>
            </a:endParaRPr>
          </a:p>
        </p:txBody>
      </p:sp>
      <p:sp>
        <p:nvSpPr>
          <p:cNvPr id="304" name="Google Shape;304;p38"/>
          <p:cNvSpPr txBox="1"/>
          <p:nvPr>
            <p:ph idx="1" type="subTitle"/>
          </p:nvPr>
        </p:nvSpPr>
        <p:spPr>
          <a:xfrm>
            <a:off x="1043900" y="2316650"/>
            <a:ext cx="6613200" cy="1422600"/>
          </a:xfrm>
          <a:prstGeom prst="rect">
            <a:avLst/>
          </a:prstGeom>
          <a:solidFill>
            <a:srgbClr val="FFFFFF"/>
          </a:solidFill>
        </p:spPr>
        <p:txBody>
          <a:bodyPr anchorCtr="0" anchor="t" bIns="91425" lIns="91425" spcFirstLastPara="1" rIns="91425" wrap="square" tIns="91425">
            <a:noAutofit/>
          </a:bodyPr>
          <a:lstStyle/>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College can be a struggle because there is very little structure, so let’s try to put some of the balance strategies in practice​</a:t>
            </a:r>
            <a:endParaRPr sz="1500">
              <a:solidFill>
                <a:srgbClr val="000000"/>
              </a:solidFill>
              <a:latin typeface="Arial"/>
              <a:ea typeface="Arial"/>
              <a:cs typeface="Arial"/>
              <a:sym typeface="Arial"/>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Take a couple of minutes to discuss ways to study smarter instead of harder, or we can write out everyone’s schedule and find a designated time to study, etc.</a:t>
            </a:r>
            <a:endParaRPr sz="1500">
              <a:solidFill>
                <a:srgbClr val="000000"/>
              </a:solidFill>
              <a:latin typeface="Arial"/>
              <a:ea typeface="Arial"/>
              <a:cs typeface="Arial"/>
              <a:sym typeface="Arial"/>
            </a:endParaRPr>
          </a:p>
        </p:txBody>
      </p:sp>
      <p:pic>
        <p:nvPicPr>
          <p:cNvPr id="305" name="Google Shape;305;p38"/>
          <p:cNvPicPr preferRelativeResize="0"/>
          <p:nvPr/>
        </p:nvPicPr>
        <p:blipFill rotWithShape="1">
          <a:blip r:embed="rId3">
            <a:alphaModFix/>
          </a:blip>
          <a:srcRect b="3104" l="0" r="0" t="3095"/>
          <a:stretch/>
        </p:blipFill>
        <p:spPr>
          <a:xfrm flipH="1">
            <a:off x="7348275" y="3429425"/>
            <a:ext cx="1414348" cy="1325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9" name="Shape 309"/>
        <p:cNvGrpSpPr/>
        <p:nvPr/>
      </p:nvGrpSpPr>
      <p:grpSpPr>
        <a:xfrm>
          <a:off x="0" y="0"/>
          <a:ext cx="0" cy="0"/>
          <a:chOff x="0" y="0"/>
          <a:chExt cx="0" cy="0"/>
        </a:xfrm>
      </p:grpSpPr>
      <p:sp>
        <p:nvSpPr>
          <p:cNvPr id="310" name="Google Shape;310;p39"/>
          <p:cNvSpPr/>
          <p:nvPr/>
        </p:nvSpPr>
        <p:spPr>
          <a:xfrm>
            <a:off x="0" y="0"/>
            <a:ext cx="9144000" cy="5143500"/>
          </a:xfrm>
          <a:prstGeom prst="rect">
            <a:avLst/>
          </a:prstGeom>
          <a:solidFill>
            <a:srgbClr val="07376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1" name="Google Shape;311;p39"/>
          <p:cNvSpPr txBox="1"/>
          <p:nvPr/>
        </p:nvSpPr>
        <p:spPr>
          <a:xfrm>
            <a:off x="0" y="3005375"/>
            <a:ext cx="4515300" cy="792600"/>
          </a:xfrm>
          <a:prstGeom prst="rect">
            <a:avLst/>
          </a:prstGeom>
          <a:solidFill>
            <a:srgbClr val="F1C232"/>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Pacifico"/>
                <a:ea typeface="Pacifico"/>
                <a:cs typeface="Pacifico"/>
                <a:sym typeface="Pacifico"/>
              </a:rPr>
              <a:t>College Knowledge </a:t>
            </a:r>
            <a:endParaRPr/>
          </a:p>
        </p:txBody>
      </p:sp>
      <p:sp>
        <p:nvSpPr>
          <p:cNvPr id="312" name="Google Shape;312;p39"/>
          <p:cNvSpPr txBox="1"/>
          <p:nvPr/>
        </p:nvSpPr>
        <p:spPr>
          <a:xfrm>
            <a:off x="0" y="3797975"/>
            <a:ext cx="45153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3600">
                <a:solidFill>
                  <a:srgbClr val="FFFFFF"/>
                </a:solidFill>
              </a:rPr>
              <a:t>Senior Badge!</a:t>
            </a:r>
            <a:endParaRPr sz="3600">
              <a:solidFill>
                <a:srgbClr val="FFFFFF"/>
              </a:solidFill>
            </a:endParaRPr>
          </a:p>
        </p:txBody>
      </p:sp>
      <p:pic>
        <p:nvPicPr>
          <p:cNvPr id="313" name="Google Shape;313;p39"/>
          <p:cNvPicPr preferRelativeResize="0"/>
          <p:nvPr/>
        </p:nvPicPr>
        <p:blipFill rotWithShape="1">
          <a:blip r:embed="rId3">
            <a:alphaModFix/>
          </a:blip>
          <a:srcRect b="3104" l="0" r="0" t="3095"/>
          <a:stretch/>
        </p:blipFill>
        <p:spPr>
          <a:xfrm flipH="1">
            <a:off x="1510061" y="389828"/>
            <a:ext cx="1732431" cy="1624154"/>
          </a:xfrm>
          <a:prstGeom prst="rect">
            <a:avLst/>
          </a:prstGeom>
          <a:noFill/>
          <a:ln>
            <a:noFill/>
          </a:ln>
        </p:spPr>
      </p:pic>
      <p:pic>
        <p:nvPicPr>
          <p:cNvPr id="314" name="Google Shape;314;p39"/>
          <p:cNvPicPr preferRelativeResize="0"/>
          <p:nvPr/>
        </p:nvPicPr>
        <p:blipFill rotWithShape="1">
          <a:blip r:embed="rId4">
            <a:alphaModFix/>
          </a:blip>
          <a:srcRect b="10850" l="19338" r="17442" t="14981"/>
          <a:stretch/>
        </p:blipFill>
        <p:spPr>
          <a:xfrm>
            <a:off x="4515249" y="228600"/>
            <a:ext cx="4628747" cy="4628696"/>
          </a:xfrm>
          <a:prstGeom prst="rect">
            <a:avLst/>
          </a:prstGeom>
          <a:noFill/>
          <a:ln>
            <a:noFill/>
          </a:ln>
        </p:spPr>
      </p:pic>
      <p:sp>
        <p:nvSpPr>
          <p:cNvPr id="315" name="Google Shape;315;p39"/>
          <p:cNvSpPr txBox="1"/>
          <p:nvPr/>
        </p:nvSpPr>
        <p:spPr>
          <a:xfrm>
            <a:off x="0" y="1937775"/>
            <a:ext cx="45153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2900">
                <a:solidFill>
                  <a:srgbClr val="FFFFFF"/>
                </a:solidFill>
              </a:rPr>
              <a:t>Congratulations, you have earned your</a:t>
            </a:r>
            <a:endParaRPr sz="2900">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