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Amatic SC"/>
      <p:regular r:id="rId22"/>
      <p:bold r:id="rId23"/>
    </p:embeddedFont>
    <p:embeddedFont>
      <p:font typeface="Lobster"/>
      <p:regular r:id="rId24"/>
    </p:embeddedFont>
    <p:embeddedFont>
      <p:font typeface="Source Code Pr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AmaticSC-regular.fntdata"/><Relationship Id="rId21" Type="http://schemas.openxmlformats.org/officeDocument/2006/relationships/slide" Target="slides/slide16.xml"/><Relationship Id="rId24" Type="http://schemas.openxmlformats.org/officeDocument/2006/relationships/font" Target="fonts/Lobster-regular.fntdata"/><Relationship Id="rId23" Type="http://schemas.openxmlformats.org/officeDocument/2006/relationships/font" Target="fonts/AmaticSC-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SourceCodePro-bold.fntdata"/><Relationship Id="rId25" Type="http://schemas.openxmlformats.org/officeDocument/2006/relationships/font" Target="fonts/SourceCodePro-regular.fntdata"/><Relationship Id="rId28" Type="http://schemas.openxmlformats.org/officeDocument/2006/relationships/font" Target="fonts/SourceCodePro-boldItalic.fntdata"/><Relationship Id="rId27" Type="http://schemas.openxmlformats.org/officeDocument/2006/relationships/font" Target="fonts/SourceCodePr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83f915988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83f915988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83f915988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83f915988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83f915988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83f915988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83f9159884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83f9159884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83f9159884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83f9159884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83f9159884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83f9159884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83f9159884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83f9159884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83f9159884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83f9159884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83f9159884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83f9159884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83f9159884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83f9159884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83f9159884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83f9159884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83f9159884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83f9159884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83f9159884_2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83f9159884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83f9159884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83f9159884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83f9159884_2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83f9159884_2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rgbClr val="9FC5E8"/>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hyperlink" Target="https://www.girlscoutsu440.com/kaper-chart-ideas.html" TargetMode="External"/><Relationship Id="rId4" Type="http://schemas.openxmlformats.org/officeDocument/2006/relationships/hyperlink" Target="https://blog.girlscouts.org/2018/06/eleven-easy-campfire-recipes-for.html" TargetMode="External"/><Relationship Id="rId5" Type="http://schemas.openxmlformats.org/officeDocument/2006/relationships/image" Target="../media/image6.jpg"/><Relationship Id="rId6"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hyperlink" Target="http://www.youtube.com/watch?v=ahYxPaVPZRo" TargetMode="Externa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hyperlink" Target="http://www.youtube.com/watch?v=J-Ae6OKjb6I" TargetMode="Externa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www.youtube.com/watch?v=5c5xI-3SnUU" TargetMode="External"/><Relationship Id="rId4" Type="http://schemas.openxmlformats.org/officeDocument/2006/relationships/image" Target="../media/image2.jpg"/><Relationship Id="rId5" Type="http://schemas.openxmlformats.org/officeDocument/2006/relationships/hyperlink" Target="http://www.youtube.com/watch?v=Rpq01rO9ZR0" TargetMode="External"/><Relationship Id="rId6"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hyperlink" Target="https://www.getyourgirlpower.org/content/dam/girlscouts-getyourgirlpower/documents/2020SummerCamp/Adventures-Summer%20Camp%202020_FINAL_small.pdf" TargetMode="Externa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623400" y="392150"/>
            <a:ext cx="8520600" cy="269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Daisy buddy Camper</a:t>
            </a:r>
            <a:endParaRPr/>
          </a:p>
        </p:txBody>
      </p:sp>
      <p:sp>
        <p:nvSpPr>
          <p:cNvPr id="57" name="Google Shape;57;p13"/>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Girl Scouts of Central Illinois Home Edition 2020</a:t>
            </a:r>
            <a:endParaRPr/>
          </a:p>
        </p:txBody>
      </p:sp>
      <p:pic>
        <p:nvPicPr>
          <p:cNvPr descr="Daisy Buddy Camper Badge | Girl Scout Shop" id="58" name="Google Shape;58;p13"/>
          <p:cNvPicPr preferRelativeResize="0"/>
          <p:nvPr/>
        </p:nvPicPr>
        <p:blipFill>
          <a:blip r:embed="rId3">
            <a:alphaModFix/>
          </a:blip>
          <a:stretch>
            <a:fillRect/>
          </a:stretch>
        </p:blipFill>
        <p:spPr>
          <a:xfrm>
            <a:off x="6220475" y="451475"/>
            <a:ext cx="2571750" cy="2571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292850"/>
            <a:ext cx="8520600" cy="237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Camping is an adventure!  You can play in nature, eat outside, and sleep under the stars with your family and buddies - your buddies could be the girls in your troop, friends or family.</a:t>
            </a:r>
            <a:endParaRPr/>
          </a:p>
        </p:txBody>
      </p:sp>
      <p:sp>
        <p:nvSpPr>
          <p:cNvPr id="64" name="Google Shape;64;p14"/>
          <p:cNvSpPr txBox="1"/>
          <p:nvPr>
            <p:ph idx="1" type="body"/>
          </p:nvPr>
        </p:nvSpPr>
        <p:spPr>
          <a:xfrm>
            <a:off x="4611075" y="3974100"/>
            <a:ext cx="4221300" cy="9414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lang="en">
                <a:latin typeface="Lobster"/>
                <a:ea typeface="Lobster"/>
                <a:cs typeface="Lobster"/>
                <a:sym typeface="Lobster"/>
              </a:rPr>
              <a:t>Isn’t it exciting what nature brings?</a:t>
            </a:r>
            <a:endParaRPr>
              <a:latin typeface="Lobster"/>
              <a:ea typeface="Lobster"/>
              <a:cs typeface="Lobster"/>
              <a:sym typeface="Lobster"/>
            </a:endParaRPr>
          </a:p>
          <a:p>
            <a:pPr indent="0" lvl="0" marL="0" rtl="0" algn="r">
              <a:lnSpc>
                <a:spcPct val="100000"/>
              </a:lnSpc>
              <a:spcBef>
                <a:spcPts val="0"/>
              </a:spcBef>
              <a:spcAft>
                <a:spcPts val="0"/>
              </a:spcAft>
              <a:buNone/>
            </a:pPr>
            <a:r>
              <a:rPr lang="en">
                <a:latin typeface="Arial"/>
                <a:ea typeface="Arial"/>
                <a:cs typeface="Arial"/>
                <a:sym typeface="Arial"/>
              </a:rPr>
              <a:t>-Marilyn Lott</a:t>
            </a:r>
            <a:endParaRPr>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444800" y="579950"/>
            <a:ext cx="8520600" cy="8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Step 1. Help plan a camping Trip</a:t>
            </a:r>
            <a:endParaRPr>
              <a:solidFill>
                <a:srgbClr val="000000"/>
              </a:solidFill>
            </a:endParaRPr>
          </a:p>
        </p:txBody>
      </p:sp>
      <p:sp>
        <p:nvSpPr>
          <p:cNvPr id="70" name="Google Shape;70;p15"/>
          <p:cNvSpPr txBox="1"/>
          <p:nvPr>
            <p:ph idx="1" type="body"/>
          </p:nvPr>
        </p:nvSpPr>
        <p:spPr>
          <a:xfrm>
            <a:off x="311700" y="1739850"/>
            <a:ext cx="8520600" cy="326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mic Sans MS"/>
                <a:ea typeface="Comic Sans MS"/>
                <a:cs typeface="Comic Sans MS"/>
                <a:sym typeface="Comic Sans MS"/>
              </a:rPr>
              <a:t>When you find out you are going on a camping trip, </a:t>
            </a:r>
            <a:endParaRPr>
              <a:latin typeface="Comic Sans MS"/>
              <a:ea typeface="Comic Sans MS"/>
              <a:cs typeface="Comic Sans MS"/>
              <a:sym typeface="Comic Sans MS"/>
            </a:endParaRPr>
          </a:p>
          <a:p>
            <a:pPr indent="0" lvl="0" marL="0" rtl="0" algn="l">
              <a:spcBef>
                <a:spcPts val="0"/>
              </a:spcBef>
              <a:spcAft>
                <a:spcPts val="0"/>
              </a:spcAft>
              <a:buNone/>
            </a:pPr>
            <a:r>
              <a:rPr lang="en">
                <a:latin typeface="Comic Sans MS"/>
                <a:ea typeface="Comic Sans MS"/>
                <a:cs typeface="Comic Sans MS"/>
                <a:sym typeface="Comic Sans MS"/>
              </a:rPr>
              <a:t>you might have some of these questions:  </a:t>
            </a:r>
            <a:endParaRPr>
              <a:latin typeface="Comic Sans MS"/>
              <a:ea typeface="Comic Sans MS"/>
              <a:cs typeface="Comic Sans MS"/>
              <a:sym typeface="Comic Sans MS"/>
            </a:endParaRPr>
          </a:p>
          <a:p>
            <a:pPr indent="0" lvl="0" marL="0" rtl="0" algn="l">
              <a:spcBef>
                <a:spcPts val="0"/>
              </a:spcBef>
              <a:spcAft>
                <a:spcPts val="0"/>
              </a:spcAft>
              <a:buNone/>
            </a:pPr>
            <a:r>
              <a:t/>
            </a:r>
            <a:endParaRPr>
              <a:latin typeface="Comic Sans MS"/>
              <a:ea typeface="Comic Sans MS"/>
              <a:cs typeface="Comic Sans MS"/>
              <a:sym typeface="Comic Sans MS"/>
            </a:endParaRPr>
          </a:p>
          <a:p>
            <a:pPr indent="0" lvl="0" marL="0" rtl="0" algn="l">
              <a:lnSpc>
                <a:spcPct val="100000"/>
              </a:lnSpc>
              <a:spcBef>
                <a:spcPts val="0"/>
              </a:spcBef>
              <a:spcAft>
                <a:spcPts val="0"/>
              </a:spcAft>
              <a:buNone/>
            </a:pPr>
            <a:r>
              <a:rPr lang="en">
                <a:solidFill>
                  <a:srgbClr val="00FF00"/>
                </a:solidFill>
                <a:latin typeface="Comic Sans MS"/>
                <a:ea typeface="Comic Sans MS"/>
                <a:cs typeface="Comic Sans MS"/>
                <a:sym typeface="Comic Sans MS"/>
              </a:rPr>
              <a:t>⚘</a:t>
            </a:r>
            <a:r>
              <a:rPr lang="en">
                <a:latin typeface="Comic Sans MS"/>
                <a:ea typeface="Comic Sans MS"/>
                <a:cs typeface="Comic Sans MS"/>
                <a:sym typeface="Comic Sans MS"/>
              </a:rPr>
              <a:t> Where are we going? </a:t>
            </a:r>
            <a:endParaRPr>
              <a:latin typeface="Comic Sans MS"/>
              <a:ea typeface="Comic Sans MS"/>
              <a:cs typeface="Comic Sans MS"/>
              <a:sym typeface="Comic Sans MS"/>
            </a:endParaRPr>
          </a:p>
          <a:p>
            <a:pPr indent="0" lvl="0" marL="0" rtl="0" algn="l">
              <a:lnSpc>
                <a:spcPct val="100000"/>
              </a:lnSpc>
              <a:spcBef>
                <a:spcPts val="0"/>
              </a:spcBef>
              <a:spcAft>
                <a:spcPts val="0"/>
              </a:spcAft>
              <a:buNone/>
            </a:pPr>
            <a:r>
              <a:rPr lang="en">
                <a:solidFill>
                  <a:srgbClr val="00FF00"/>
                </a:solidFill>
                <a:latin typeface="Comic Sans MS"/>
                <a:ea typeface="Comic Sans MS"/>
                <a:cs typeface="Comic Sans MS"/>
                <a:sym typeface="Comic Sans MS"/>
              </a:rPr>
              <a:t>⚘</a:t>
            </a:r>
            <a:r>
              <a:rPr lang="en">
                <a:latin typeface="Comic Sans MS"/>
                <a:ea typeface="Comic Sans MS"/>
                <a:cs typeface="Comic Sans MS"/>
                <a:sym typeface="Comic Sans MS"/>
              </a:rPr>
              <a:t> What we will eat?  </a:t>
            </a:r>
            <a:endParaRPr>
              <a:latin typeface="Comic Sans MS"/>
              <a:ea typeface="Comic Sans MS"/>
              <a:cs typeface="Comic Sans MS"/>
              <a:sym typeface="Comic Sans MS"/>
            </a:endParaRPr>
          </a:p>
          <a:p>
            <a:pPr indent="0" lvl="0" marL="0" rtl="0" algn="l">
              <a:lnSpc>
                <a:spcPct val="100000"/>
              </a:lnSpc>
              <a:spcBef>
                <a:spcPts val="0"/>
              </a:spcBef>
              <a:spcAft>
                <a:spcPts val="0"/>
              </a:spcAft>
              <a:buNone/>
            </a:pPr>
            <a:r>
              <a:rPr lang="en">
                <a:solidFill>
                  <a:srgbClr val="00FF00"/>
                </a:solidFill>
                <a:latin typeface="Comic Sans MS"/>
                <a:ea typeface="Comic Sans MS"/>
                <a:cs typeface="Comic Sans MS"/>
                <a:sym typeface="Comic Sans MS"/>
              </a:rPr>
              <a:t>⚘</a:t>
            </a:r>
            <a:r>
              <a:rPr lang="en">
                <a:latin typeface="Comic Sans MS"/>
                <a:ea typeface="Comic Sans MS"/>
                <a:cs typeface="Comic Sans MS"/>
                <a:sym typeface="Comic Sans MS"/>
              </a:rPr>
              <a:t> Where will we sleep?</a:t>
            </a:r>
            <a:endParaRPr>
              <a:latin typeface="Comic Sans MS"/>
              <a:ea typeface="Comic Sans MS"/>
              <a:cs typeface="Comic Sans MS"/>
              <a:sym typeface="Comic Sans MS"/>
            </a:endParaRPr>
          </a:p>
          <a:p>
            <a:pPr indent="0" lvl="0" marL="0" rtl="0" algn="l">
              <a:lnSpc>
                <a:spcPct val="100000"/>
              </a:lnSpc>
              <a:spcBef>
                <a:spcPts val="0"/>
              </a:spcBef>
              <a:spcAft>
                <a:spcPts val="0"/>
              </a:spcAft>
              <a:buNone/>
            </a:pPr>
            <a:r>
              <a:rPr lang="en">
                <a:solidFill>
                  <a:srgbClr val="00FF00"/>
                </a:solidFill>
                <a:latin typeface="Comic Sans MS"/>
                <a:ea typeface="Comic Sans MS"/>
                <a:cs typeface="Comic Sans MS"/>
                <a:sym typeface="Comic Sans MS"/>
              </a:rPr>
              <a:t>⚘ </a:t>
            </a:r>
            <a:r>
              <a:rPr lang="en">
                <a:latin typeface="Comic Sans MS"/>
                <a:ea typeface="Comic Sans MS"/>
                <a:cs typeface="Comic Sans MS"/>
                <a:sym typeface="Comic Sans MS"/>
              </a:rPr>
              <a:t>What will I need to bring on our trip?  ⚘ What will I do when we get there?</a:t>
            </a:r>
            <a:endParaRPr>
              <a:latin typeface="Comic Sans MS"/>
              <a:ea typeface="Comic Sans MS"/>
              <a:cs typeface="Comic Sans MS"/>
              <a:sym typeface="Comic Sans MS"/>
            </a:endParaRPr>
          </a:p>
          <a:p>
            <a:pPr indent="0" lvl="0" marL="0" rtl="0" algn="l">
              <a:spcBef>
                <a:spcPts val="0"/>
              </a:spcBef>
              <a:spcAft>
                <a:spcPts val="0"/>
              </a:spcAft>
              <a:buNone/>
            </a:pPr>
            <a:r>
              <a:t/>
            </a:r>
            <a:endParaRPr>
              <a:latin typeface="Comic Sans MS"/>
              <a:ea typeface="Comic Sans MS"/>
              <a:cs typeface="Comic Sans MS"/>
              <a:sym typeface="Comic Sans MS"/>
            </a:endParaRPr>
          </a:p>
          <a:p>
            <a:pPr indent="0" lvl="0" marL="0" rtl="0" algn="l">
              <a:spcBef>
                <a:spcPts val="1600"/>
              </a:spcBef>
              <a:spcAft>
                <a:spcPts val="1600"/>
              </a:spcAft>
              <a:buNone/>
            </a:pPr>
            <a:r>
              <a:rPr lang="en">
                <a:latin typeface="Comic Sans MS"/>
                <a:ea typeface="Comic Sans MS"/>
                <a:cs typeface="Comic Sans MS"/>
                <a:sym typeface="Comic Sans MS"/>
              </a:rPr>
              <a:t>Find out the answers to your questions and be part of planning your trip. It will make it so much more fun!</a:t>
            </a:r>
            <a:endParaRPr>
              <a:latin typeface="Comic Sans MS"/>
              <a:ea typeface="Comic Sans MS"/>
              <a:cs typeface="Comic Sans MS"/>
              <a:sym typeface="Comic Sans MS"/>
            </a:endParaRPr>
          </a:p>
        </p:txBody>
      </p:sp>
      <p:sp>
        <p:nvSpPr>
          <p:cNvPr id="71" name="Google Shape;71;p15"/>
          <p:cNvSpPr txBox="1"/>
          <p:nvPr/>
        </p:nvSpPr>
        <p:spPr>
          <a:xfrm>
            <a:off x="4649125" y="4207775"/>
            <a:ext cx="3955200" cy="93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descr="143 Best Daisy Buddy Camper Badge images in 2020 | Girl scouts ..." id="72" name="Google Shape;72;p15"/>
          <p:cNvPicPr preferRelativeResize="0"/>
          <p:nvPr/>
        </p:nvPicPr>
        <p:blipFill>
          <a:blip r:embed="rId3">
            <a:alphaModFix/>
          </a:blip>
          <a:stretch>
            <a:fillRect/>
          </a:stretch>
        </p:blipFill>
        <p:spPr>
          <a:xfrm>
            <a:off x="6065725" y="623725"/>
            <a:ext cx="2323575" cy="2428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gtEl>
                                        <p:attrNameLst>
                                          <p:attrName>style.visibility</p:attrName>
                                        </p:attrNameLst>
                                      </p:cBhvr>
                                      <p:to>
                                        <p:strVal val="visible"/>
                                      </p:to>
                                    </p:set>
                                    <p:animEffect filter="fade" transition="in">
                                      <p:cBhvr>
                                        <p:cTn dur="1000"/>
                                        <p:tgtEl>
                                          <p:spTgt spid="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t>Step 1 Activity: Choose one of these two options: </a:t>
            </a:r>
            <a:endParaRPr u="sng"/>
          </a:p>
        </p:txBody>
      </p:sp>
      <p:sp>
        <p:nvSpPr>
          <p:cNvPr id="78" name="Google Shape;78;p16"/>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1800">
                <a:latin typeface="Comic Sans MS"/>
                <a:ea typeface="Comic Sans MS"/>
                <a:cs typeface="Comic Sans MS"/>
                <a:sym typeface="Comic Sans MS"/>
              </a:rPr>
              <a:t>Make a camping kaper chart.</a:t>
            </a:r>
            <a:r>
              <a:rPr lang="en" sz="1800">
                <a:latin typeface="Comic Sans MS"/>
                <a:ea typeface="Comic Sans MS"/>
                <a:cs typeface="Comic Sans MS"/>
                <a:sym typeface="Comic Sans MS"/>
              </a:rPr>
              <a:t> At camp, everyone has chores and jobs to do. A kaper chart is a way to keep track of who is doing what. With a parent or another adult, draw a kaper chart with a list of all the things you can do on a camping trip.</a:t>
            </a:r>
            <a:endParaRPr sz="1800">
              <a:latin typeface="Comic Sans MS"/>
              <a:ea typeface="Comic Sans MS"/>
              <a:cs typeface="Comic Sans MS"/>
              <a:sym typeface="Comic Sans MS"/>
            </a:endParaRPr>
          </a:p>
        </p:txBody>
      </p:sp>
      <p:sp>
        <p:nvSpPr>
          <p:cNvPr id="79" name="Google Shape;79;p16"/>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mic Sans MS"/>
                <a:ea typeface="Comic Sans MS"/>
                <a:cs typeface="Comic Sans MS"/>
                <a:sym typeface="Comic Sans MS"/>
              </a:rPr>
              <a:t>Plan a simple meal.</a:t>
            </a:r>
            <a:r>
              <a:rPr lang="en" sz="1800">
                <a:latin typeface="Comic Sans MS"/>
                <a:ea typeface="Comic Sans MS"/>
                <a:cs typeface="Comic Sans MS"/>
                <a:sym typeface="Comic Sans MS"/>
              </a:rPr>
              <a:t> Be in charge of planning one  dish for your camping trip. With an adult, decide  what you want to make. Write out a list of what  you’ll need to make it. Find out how  to pack the food for your trip. Will  any of your items need to  be washed and cut, like  fruits and vegetables?</a:t>
            </a:r>
            <a:endParaRPr sz="1800">
              <a:latin typeface="Comic Sans MS"/>
              <a:ea typeface="Comic Sans MS"/>
              <a:cs typeface="Comic Sans MS"/>
              <a:sym typeface="Comic Sans MS"/>
            </a:endParaRPr>
          </a:p>
          <a:p>
            <a:pPr indent="0" lvl="0" marL="0" rtl="0" algn="l">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167150"/>
            <a:ext cx="8520600" cy="141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Find Girl Scout Camping Kaper Chart </a:t>
            </a:r>
            <a:r>
              <a:rPr lang="en" u="sng">
                <a:solidFill>
                  <a:schemeClr val="hlink"/>
                </a:solidFill>
                <a:hlinkClick r:id="rId3"/>
              </a:rPr>
              <a:t>here</a:t>
            </a:r>
            <a:r>
              <a:rPr lang="en"/>
              <a:t> .</a:t>
            </a:r>
            <a:endParaRPr/>
          </a:p>
          <a:p>
            <a:pPr indent="0" lvl="0" marL="0" rtl="0" algn="ctr">
              <a:spcBef>
                <a:spcPts val="0"/>
              </a:spcBef>
              <a:spcAft>
                <a:spcPts val="0"/>
              </a:spcAft>
              <a:buNone/>
            </a:pPr>
            <a:r>
              <a:rPr lang="en"/>
              <a:t>Find Easy Campfire Meals </a:t>
            </a:r>
            <a:r>
              <a:rPr lang="en" u="sng">
                <a:solidFill>
                  <a:schemeClr val="hlink"/>
                </a:solidFill>
                <a:hlinkClick r:id="rId4"/>
              </a:rPr>
              <a:t>here</a:t>
            </a:r>
            <a:r>
              <a:rPr lang="en"/>
              <a:t> .</a:t>
            </a:r>
            <a:endParaRPr/>
          </a:p>
        </p:txBody>
      </p:sp>
      <p:sp>
        <p:nvSpPr>
          <p:cNvPr id="85" name="Google Shape;85;p17"/>
          <p:cNvSpPr txBox="1"/>
          <p:nvPr>
            <p:ph idx="1" type="body"/>
          </p:nvPr>
        </p:nvSpPr>
        <p:spPr>
          <a:xfrm>
            <a:off x="789125" y="1773900"/>
            <a:ext cx="3522600" cy="3080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Kaper Chart</a:t>
            </a:r>
            <a:endParaRPr/>
          </a:p>
        </p:txBody>
      </p:sp>
      <p:sp>
        <p:nvSpPr>
          <p:cNvPr id="86" name="Google Shape;86;p17"/>
          <p:cNvSpPr txBox="1"/>
          <p:nvPr>
            <p:ph idx="2" type="body"/>
          </p:nvPr>
        </p:nvSpPr>
        <p:spPr>
          <a:xfrm>
            <a:off x="4649125" y="1773900"/>
            <a:ext cx="3765000" cy="279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Easy Campfire Meals </a:t>
            </a:r>
            <a:endParaRPr/>
          </a:p>
          <a:p>
            <a:pPr indent="0" lvl="0" marL="0" rtl="0" algn="l">
              <a:spcBef>
                <a:spcPts val="1600"/>
              </a:spcBef>
              <a:spcAft>
                <a:spcPts val="1600"/>
              </a:spcAft>
              <a:buNone/>
            </a:pPr>
            <a:r>
              <a:t/>
            </a:r>
            <a:endParaRPr/>
          </a:p>
        </p:txBody>
      </p:sp>
      <p:pic>
        <p:nvPicPr>
          <p:cNvPr id="87" name="Google Shape;87;p17"/>
          <p:cNvPicPr preferRelativeResize="0"/>
          <p:nvPr/>
        </p:nvPicPr>
        <p:blipFill>
          <a:blip r:embed="rId5">
            <a:alphaModFix/>
          </a:blip>
          <a:stretch>
            <a:fillRect/>
          </a:stretch>
        </p:blipFill>
        <p:spPr>
          <a:xfrm>
            <a:off x="4746276" y="2349938"/>
            <a:ext cx="3667850" cy="2441412"/>
          </a:xfrm>
          <a:prstGeom prst="rect">
            <a:avLst/>
          </a:prstGeom>
          <a:noFill/>
          <a:ln cap="flat" cmpd="sng" w="9525">
            <a:solidFill>
              <a:srgbClr val="EEEEEE"/>
            </a:solidFill>
            <a:prstDash val="solid"/>
            <a:miter lim="8000"/>
            <a:headEnd len="sm" w="sm" type="none"/>
            <a:tailEnd len="sm" w="sm" type="none"/>
          </a:ln>
        </p:spPr>
      </p:pic>
      <p:pic>
        <p:nvPicPr>
          <p:cNvPr id="88" name="Google Shape;88;p17"/>
          <p:cNvPicPr preferRelativeResize="0"/>
          <p:nvPr/>
        </p:nvPicPr>
        <p:blipFill>
          <a:blip r:embed="rId6">
            <a:alphaModFix/>
          </a:blip>
          <a:stretch>
            <a:fillRect/>
          </a:stretch>
        </p:blipFill>
        <p:spPr>
          <a:xfrm>
            <a:off x="789125" y="2287275"/>
            <a:ext cx="2381250" cy="2566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type="title"/>
          </p:nvPr>
        </p:nvSpPr>
        <p:spPr>
          <a:xfrm>
            <a:off x="2802750" y="802500"/>
            <a:ext cx="3538500" cy="353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000000"/>
                </a:solidFill>
              </a:rPr>
              <a:t>Be Prepared! Prepared campers don’t leave home without these things. What are they? </a:t>
            </a:r>
            <a:endParaRPr sz="2400">
              <a:solidFill>
                <a:srgbClr val="000000"/>
              </a:solidFill>
            </a:endParaRPr>
          </a:p>
          <a:p>
            <a:pPr indent="0" lvl="0" marL="0" rtl="0" algn="l">
              <a:spcBef>
                <a:spcPts val="0"/>
              </a:spcBef>
              <a:spcAft>
                <a:spcPts val="0"/>
              </a:spcAft>
              <a:buNone/>
            </a:pPr>
            <a:r>
              <a:t/>
            </a:r>
            <a:endParaRPr b="0" sz="1400">
              <a:solidFill>
                <a:srgbClr val="000000"/>
              </a:solidFill>
              <a:latin typeface="Arial"/>
              <a:ea typeface="Arial"/>
              <a:cs typeface="Arial"/>
              <a:sym typeface="Arial"/>
            </a:endParaRPr>
          </a:p>
          <a:p>
            <a:pPr indent="0" lvl="0" marL="0" rtl="0" algn="l">
              <a:spcBef>
                <a:spcPts val="0"/>
              </a:spcBef>
              <a:spcAft>
                <a:spcPts val="0"/>
              </a:spcAft>
              <a:buNone/>
            </a:pPr>
            <a:r>
              <a:rPr b="0" lang="en" sz="1400">
                <a:solidFill>
                  <a:srgbClr val="00FF00"/>
                </a:solidFill>
                <a:latin typeface="Comic Sans MS"/>
                <a:ea typeface="Comic Sans MS"/>
                <a:cs typeface="Comic Sans MS"/>
                <a:sym typeface="Comic Sans MS"/>
              </a:rPr>
              <a:t>⚘</a:t>
            </a:r>
            <a:r>
              <a:rPr b="0" lang="en" sz="1400">
                <a:solidFill>
                  <a:srgbClr val="000000"/>
                </a:solidFill>
                <a:latin typeface="Comic Sans MS"/>
                <a:ea typeface="Comic Sans MS"/>
                <a:cs typeface="Comic Sans MS"/>
                <a:sym typeface="Comic Sans MS"/>
              </a:rPr>
              <a:t> What will you drink? </a:t>
            </a:r>
            <a:endParaRPr b="0"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b="0" lang="en" sz="1400">
                <a:solidFill>
                  <a:srgbClr val="00FF00"/>
                </a:solidFill>
                <a:latin typeface="Comic Sans MS"/>
                <a:ea typeface="Comic Sans MS"/>
                <a:cs typeface="Comic Sans MS"/>
                <a:sym typeface="Comic Sans MS"/>
              </a:rPr>
              <a:t>⚘</a:t>
            </a:r>
            <a:r>
              <a:rPr b="0" lang="en" sz="1400">
                <a:solidFill>
                  <a:srgbClr val="000000"/>
                </a:solidFill>
                <a:latin typeface="Comic Sans MS"/>
                <a:ea typeface="Comic Sans MS"/>
                <a:cs typeface="Comic Sans MS"/>
                <a:sym typeface="Comic Sans MS"/>
              </a:rPr>
              <a:t> What gives light at night? </a:t>
            </a:r>
            <a:endParaRPr b="0"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b="0" lang="en" sz="1400">
                <a:solidFill>
                  <a:srgbClr val="00FF00"/>
                </a:solidFill>
                <a:latin typeface="Comic Sans MS"/>
                <a:ea typeface="Comic Sans MS"/>
                <a:cs typeface="Comic Sans MS"/>
                <a:sym typeface="Comic Sans MS"/>
              </a:rPr>
              <a:t>⚘ </a:t>
            </a:r>
            <a:r>
              <a:rPr b="0" lang="en" sz="1400">
                <a:solidFill>
                  <a:srgbClr val="000000"/>
                </a:solidFill>
                <a:latin typeface="Comic Sans MS"/>
                <a:ea typeface="Comic Sans MS"/>
                <a:cs typeface="Comic Sans MS"/>
                <a:sym typeface="Comic Sans MS"/>
              </a:rPr>
              <a:t>What will keep you dry when it rains?</a:t>
            </a:r>
            <a:endParaRPr b="0"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b="0" lang="en" sz="1400">
                <a:solidFill>
                  <a:srgbClr val="00FF00"/>
                </a:solidFill>
                <a:latin typeface="Comic Sans MS"/>
                <a:ea typeface="Comic Sans MS"/>
                <a:cs typeface="Comic Sans MS"/>
                <a:sym typeface="Comic Sans MS"/>
              </a:rPr>
              <a:t>⚘ </a:t>
            </a:r>
            <a:r>
              <a:rPr b="0" lang="en" sz="1400">
                <a:solidFill>
                  <a:srgbClr val="000000"/>
                </a:solidFill>
                <a:latin typeface="Comic Sans MS"/>
                <a:ea typeface="Comic Sans MS"/>
                <a:cs typeface="Comic Sans MS"/>
                <a:sym typeface="Comic Sans MS"/>
              </a:rPr>
              <a:t>What will protect you from the sun?</a:t>
            </a:r>
            <a:endParaRPr b="0"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b="0" lang="en" sz="1400">
                <a:solidFill>
                  <a:srgbClr val="00FF00"/>
                </a:solidFill>
                <a:latin typeface="Comic Sans MS"/>
                <a:ea typeface="Comic Sans MS"/>
                <a:cs typeface="Comic Sans MS"/>
                <a:sym typeface="Comic Sans MS"/>
              </a:rPr>
              <a:t>⚘</a:t>
            </a:r>
            <a:r>
              <a:rPr b="0" lang="en" sz="1400">
                <a:solidFill>
                  <a:srgbClr val="000000"/>
                </a:solidFill>
                <a:latin typeface="Comic Sans MS"/>
                <a:ea typeface="Comic Sans MS"/>
                <a:cs typeface="Comic Sans MS"/>
                <a:sym typeface="Comic Sans MS"/>
              </a:rPr>
              <a:t> What kind of snacks can you eat? </a:t>
            </a:r>
            <a:endParaRPr b="0"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b="0" lang="en" sz="1400">
                <a:solidFill>
                  <a:srgbClr val="00FF00"/>
                </a:solidFill>
                <a:latin typeface="Comic Sans MS"/>
                <a:ea typeface="Comic Sans MS"/>
                <a:cs typeface="Comic Sans MS"/>
                <a:sym typeface="Comic Sans MS"/>
              </a:rPr>
              <a:t>⚘ </a:t>
            </a:r>
            <a:r>
              <a:rPr b="0" lang="en" sz="1400">
                <a:solidFill>
                  <a:srgbClr val="000000"/>
                </a:solidFill>
                <a:latin typeface="Comic Sans MS"/>
                <a:ea typeface="Comic Sans MS"/>
                <a:cs typeface="Comic Sans MS"/>
                <a:sym typeface="Comic Sans MS"/>
              </a:rPr>
              <a:t> What can you use to find your way  on a trail? </a:t>
            </a:r>
            <a:endParaRPr b="0"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b="0" lang="en" sz="1400">
                <a:solidFill>
                  <a:srgbClr val="00FF00"/>
                </a:solidFill>
                <a:latin typeface="Comic Sans MS"/>
                <a:ea typeface="Comic Sans MS"/>
                <a:cs typeface="Comic Sans MS"/>
                <a:sym typeface="Comic Sans MS"/>
              </a:rPr>
              <a:t>⚘</a:t>
            </a:r>
            <a:r>
              <a:rPr b="0" lang="en" sz="1400">
                <a:solidFill>
                  <a:srgbClr val="000000"/>
                </a:solidFill>
                <a:latin typeface="Comic Sans MS"/>
                <a:ea typeface="Comic Sans MS"/>
                <a:cs typeface="Comic Sans MS"/>
                <a:sym typeface="Comic Sans MS"/>
              </a:rPr>
              <a:t> What will keep bugs away?</a:t>
            </a:r>
            <a:endParaRPr b="0"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b="0" lang="en" sz="1400">
                <a:solidFill>
                  <a:srgbClr val="00FF00"/>
                </a:solidFill>
                <a:latin typeface="Comic Sans MS"/>
                <a:ea typeface="Comic Sans MS"/>
                <a:cs typeface="Comic Sans MS"/>
                <a:sym typeface="Comic Sans MS"/>
              </a:rPr>
              <a:t>⚘</a:t>
            </a:r>
            <a:r>
              <a:rPr b="0" lang="en" sz="1400">
                <a:solidFill>
                  <a:srgbClr val="000000"/>
                </a:solidFill>
                <a:latin typeface="Comic Sans MS"/>
                <a:ea typeface="Comic Sans MS"/>
                <a:cs typeface="Comic Sans MS"/>
                <a:sym typeface="Comic Sans MS"/>
              </a:rPr>
              <a:t>  What can you use to make a sound  in an emergency?</a:t>
            </a:r>
            <a:endParaRPr>
              <a:latin typeface="Comic Sans MS"/>
              <a:ea typeface="Comic Sans MS"/>
              <a:cs typeface="Comic Sans MS"/>
              <a:sym typeface="Comic Sans M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type="title"/>
          </p:nvPr>
        </p:nvSpPr>
        <p:spPr>
          <a:xfrm>
            <a:off x="265500" y="724200"/>
            <a:ext cx="4045200" cy="86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000000"/>
                </a:solidFill>
              </a:rPr>
              <a:t>Be Prepared! Prepared campers don’t leave </a:t>
            </a:r>
            <a:r>
              <a:rPr lang="en" sz="2400" u="sng">
                <a:solidFill>
                  <a:srgbClr val="000000"/>
                </a:solidFill>
              </a:rPr>
              <a:t>home without these things. What are they?</a:t>
            </a:r>
            <a:r>
              <a:rPr lang="en" sz="2400">
                <a:solidFill>
                  <a:srgbClr val="000000"/>
                </a:solidFill>
              </a:rPr>
              <a:t> </a:t>
            </a:r>
            <a:endParaRPr/>
          </a:p>
        </p:txBody>
      </p:sp>
      <p:sp>
        <p:nvSpPr>
          <p:cNvPr id="99" name="Google Shape;99;p19"/>
          <p:cNvSpPr txBox="1"/>
          <p:nvPr>
            <p:ph idx="1" type="subTitle"/>
          </p:nvPr>
        </p:nvSpPr>
        <p:spPr>
          <a:xfrm>
            <a:off x="265500" y="2144675"/>
            <a:ext cx="4045200" cy="242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FF00"/>
                </a:solidFill>
                <a:latin typeface="Comic Sans MS"/>
                <a:ea typeface="Comic Sans MS"/>
                <a:cs typeface="Comic Sans MS"/>
                <a:sym typeface="Comic Sans MS"/>
              </a:rPr>
              <a:t>⚘</a:t>
            </a:r>
            <a:r>
              <a:rPr lang="en" sz="1400">
                <a:solidFill>
                  <a:srgbClr val="000000"/>
                </a:solidFill>
                <a:latin typeface="Comic Sans MS"/>
                <a:ea typeface="Comic Sans MS"/>
                <a:cs typeface="Comic Sans MS"/>
                <a:sym typeface="Comic Sans MS"/>
              </a:rPr>
              <a:t> What will you drink? </a:t>
            </a:r>
            <a:endParaRPr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sz="1400">
                <a:solidFill>
                  <a:srgbClr val="00FF00"/>
                </a:solidFill>
                <a:latin typeface="Comic Sans MS"/>
                <a:ea typeface="Comic Sans MS"/>
                <a:cs typeface="Comic Sans MS"/>
                <a:sym typeface="Comic Sans MS"/>
              </a:rPr>
              <a:t>⚘</a:t>
            </a:r>
            <a:r>
              <a:rPr lang="en" sz="1400">
                <a:solidFill>
                  <a:srgbClr val="000000"/>
                </a:solidFill>
                <a:latin typeface="Comic Sans MS"/>
                <a:ea typeface="Comic Sans MS"/>
                <a:cs typeface="Comic Sans MS"/>
                <a:sym typeface="Comic Sans MS"/>
              </a:rPr>
              <a:t> What gives light at night? </a:t>
            </a:r>
            <a:endParaRPr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sz="1400">
                <a:solidFill>
                  <a:srgbClr val="00FF00"/>
                </a:solidFill>
                <a:latin typeface="Comic Sans MS"/>
                <a:ea typeface="Comic Sans MS"/>
                <a:cs typeface="Comic Sans MS"/>
                <a:sym typeface="Comic Sans MS"/>
              </a:rPr>
              <a:t>⚘ </a:t>
            </a:r>
            <a:r>
              <a:rPr lang="en" sz="1400">
                <a:solidFill>
                  <a:srgbClr val="000000"/>
                </a:solidFill>
                <a:latin typeface="Comic Sans MS"/>
                <a:ea typeface="Comic Sans MS"/>
                <a:cs typeface="Comic Sans MS"/>
                <a:sym typeface="Comic Sans MS"/>
              </a:rPr>
              <a:t>What will keep you dry when it rains?</a:t>
            </a:r>
            <a:endParaRPr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sz="1400">
                <a:solidFill>
                  <a:srgbClr val="00FF00"/>
                </a:solidFill>
                <a:latin typeface="Comic Sans MS"/>
                <a:ea typeface="Comic Sans MS"/>
                <a:cs typeface="Comic Sans MS"/>
                <a:sym typeface="Comic Sans MS"/>
              </a:rPr>
              <a:t>⚘ </a:t>
            </a:r>
            <a:r>
              <a:rPr lang="en" sz="1400">
                <a:solidFill>
                  <a:srgbClr val="000000"/>
                </a:solidFill>
                <a:latin typeface="Comic Sans MS"/>
                <a:ea typeface="Comic Sans MS"/>
                <a:cs typeface="Comic Sans MS"/>
                <a:sym typeface="Comic Sans MS"/>
              </a:rPr>
              <a:t>What will protect you from the sun?</a:t>
            </a:r>
            <a:endParaRPr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sz="1400">
                <a:solidFill>
                  <a:srgbClr val="00FF00"/>
                </a:solidFill>
                <a:latin typeface="Comic Sans MS"/>
                <a:ea typeface="Comic Sans MS"/>
                <a:cs typeface="Comic Sans MS"/>
                <a:sym typeface="Comic Sans MS"/>
              </a:rPr>
              <a:t>⚘</a:t>
            </a:r>
            <a:r>
              <a:rPr lang="en" sz="1400">
                <a:solidFill>
                  <a:srgbClr val="000000"/>
                </a:solidFill>
                <a:latin typeface="Comic Sans MS"/>
                <a:ea typeface="Comic Sans MS"/>
                <a:cs typeface="Comic Sans MS"/>
                <a:sym typeface="Comic Sans MS"/>
              </a:rPr>
              <a:t> What kind of snacks can you eat? </a:t>
            </a:r>
            <a:endParaRPr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sz="1400">
                <a:solidFill>
                  <a:srgbClr val="00FF00"/>
                </a:solidFill>
                <a:latin typeface="Comic Sans MS"/>
                <a:ea typeface="Comic Sans MS"/>
                <a:cs typeface="Comic Sans MS"/>
                <a:sym typeface="Comic Sans MS"/>
              </a:rPr>
              <a:t>⚘ </a:t>
            </a:r>
            <a:r>
              <a:rPr lang="en" sz="1400">
                <a:solidFill>
                  <a:srgbClr val="000000"/>
                </a:solidFill>
                <a:latin typeface="Comic Sans MS"/>
                <a:ea typeface="Comic Sans MS"/>
                <a:cs typeface="Comic Sans MS"/>
                <a:sym typeface="Comic Sans MS"/>
              </a:rPr>
              <a:t> What can you use to find your way  on a trail? </a:t>
            </a:r>
            <a:endParaRPr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sz="1400">
                <a:solidFill>
                  <a:srgbClr val="00FF00"/>
                </a:solidFill>
                <a:latin typeface="Comic Sans MS"/>
                <a:ea typeface="Comic Sans MS"/>
                <a:cs typeface="Comic Sans MS"/>
                <a:sym typeface="Comic Sans MS"/>
              </a:rPr>
              <a:t>⚘</a:t>
            </a:r>
            <a:r>
              <a:rPr lang="en" sz="1400">
                <a:solidFill>
                  <a:srgbClr val="000000"/>
                </a:solidFill>
                <a:latin typeface="Comic Sans MS"/>
                <a:ea typeface="Comic Sans MS"/>
                <a:cs typeface="Comic Sans MS"/>
                <a:sym typeface="Comic Sans MS"/>
              </a:rPr>
              <a:t> What will keep bugs away?</a:t>
            </a:r>
            <a:endParaRPr sz="14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sz="1400">
                <a:solidFill>
                  <a:srgbClr val="00FF00"/>
                </a:solidFill>
                <a:latin typeface="Comic Sans MS"/>
                <a:ea typeface="Comic Sans MS"/>
                <a:cs typeface="Comic Sans MS"/>
                <a:sym typeface="Comic Sans MS"/>
              </a:rPr>
              <a:t>⚘</a:t>
            </a:r>
            <a:r>
              <a:rPr lang="en" sz="1400">
                <a:solidFill>
                  <a:srgbClr val="000000"/>
                </a:solidFill>
                <a:latin typeface="Comic Sans MS"/>
                <a:ea typeface="Comic Sans MS"/>
                <a:cs typeface="Comic Sans MS"/>
                <a:sym typeface="Comic Sans MS"/>
              </a:rPr>
              <a:t>  What can you use to make a sound  in an emergency?</a:t>
            </a:r>
            <a:endParaRPr/>
          </a:p>
        </p:txBody>
      </p:sp>
      <p:sp>
        <p:nvSpPr>
          <p:cNvPr id="100" name="Google Shape;100;p1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descr="How to Pack your Backpack for a weekend campout.&#10;http://bit.ly/BackpackX-ray&#10;&#10;Don't forget to wear layers - a sweatshirt and jacket can be worn the day you leave.  And check the weather to know if you also need rainboots, snowboots, or sunglasses! For summer campouts: sunscreen or bug spray should be packed separately to avoid leaky luggage, critter visits, and also potential damage to tent waterproofing.&#10;&#10;For week-long summer camp, check out this updated video: https://youtu.be/UPhSrQe1LBE&#10;&#10;Keep Calm and Camp On!" id="101" name="Google Shape;101;p19" title="How to pack your backpack for a weekend campout (Girl Scout Daisies)">
            <a:hlinkClick r:id="rId3"/>
          </p:cNvPr>
          <p:cNvPicPr preferRelativeResize="0"/>
          <p:nvPr/>
        </p:nvPicPr>
        <p:blipFill>
          <a:blip r:embed="rId4">
            <a:alphaModFix/>
          </a:blip>
          <a:stretch>
            <a:fillRect/>
          </a:stretch>
        </p:blipFill>
        <p:spPr>
          <a:xfrm>
            <a:off x="4829750" y="724200"/>
            <a:ext cx="3946750" cy="3695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type="title"/>
          </p:nvPr>
        </p:nvSpPr>
        <p:spPr>
          <a:xfrm>
            <a:off x="444800" y="579950"/>
            <a:ext cx="8520600" cy="8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Step2. Help pack for your trip </a:t>
            </a:r>
            <a:endParaRPr>
              <a:solidFill>
                <a:srgbClr val="000000"/>
              </a:solidFill>
            </a:endParaRPr>
          </a:p>
        </p:txBody>
      </p:sp>
      <p:sp>
        <p:nvSpPr>
          <p:cNvPr id="107" name="Google Shape;107;p20"/>
          <p:cNvSpPr txBox="1"/>
          <p:nvPr>
            <p:ph idx="1" type="body"/>
          </p:nvPr>
        </p:nvSpPr>
        <p:spPr>
          <a:xfrm>
            <a:off x="311700" y="1954525"/>
            <a:ext cx="8520600" cy="304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mic Sans MS"/>
                <a:ea typeface="Comic Sans MS"/>
                <a:cs typeface="Comic Sans MS"/>
                <a:sym typeface="Comic Sans MS"/>
              </a:rPr>
              <a:t>“Be prepared” is the Girl Scout motto. </a:t>
            </a:r>
            <a:endParaRPr>
              <a:latin typeface="Comic Sans MS"/>
              <a:ea typeface="Comic Sans MS"/>
              <a:cs typeface="Comic Sans MS"/>
              <a:sym typeface="Comic Sans MS"/>
            </a:endParaRPr>
          </a:p>
          <a:p>
            <a:pPr indent="0" lvl="0" marL="0" rtl="0" algn="l">
              <a:spcBef>
                <a:spcPts val="1600"/>
              </a:spcBef>
              <a:spcAft>
                <a:spcPts val="0"/>
              </a:spcAft>
              <a:buNone/>
            </a:pPr>
            <a:r>
              <a:rPr lang="en">
                <a:latin typeface="Comic Sans MS"/>
                <a:ea typeface="Comic Sans MS"/>
                <a:cs typeface="Comic Sans MS"/>
                <a:sym typeface="Comic Sans MS"/>
              </a:rPr>
              <a:t>This means finding out what you will bring </a:t>
            </a:r>
            <a:endParaRPr>
              <a:latin typeface="Comic Sans MS"/>
              <a:ea typeface="Comic Sans MS"/>
              <a:cs typeface="Comic Sans MS"/>
              <a:sym typeface="Comic Sans MS"/>
            </a:endParaRPr>
          </a:p>
          <a:p>
            <a:pPr indent="0" lvl="0" marL="0" rtl="0" algn="l">
              <a:spcBef>
                <a:spcPts val="1600"/>
              </a:spcBef>
              <a:spcAft>
                <a:spcPts val="0"/>
              </a:spcAft>
              <a:buNone/>
            </a:pPr>
            <a:r>
              <a:rPr lang="en">
                <a:latin typeface="Comic Sans MS"/>
                <a:ea typeface="Comic Sans MS"/>
                <a:cs typeface="Comic Sans MS"/>
                <a:sym typeface="Comic Sans MS"/>
              </a:rPr>
              <a:t>on your camping trip. What will you wear if it rains? </a:t>
            </a:r>
            <a:endParaRPr>
              <a:latin typeface="Comic Sans MS"/>
              <a:ea typeface="Comic Sans MS"/>
              <a:cs typeface="Comic Sans MS"/>
              <a:sym typeface="Comic Sans MS"/>
            </a:endParaRPr>
          </a:p>
          <a:p>
            <a:pPr indent="0" lvl="0" marL="0" rtl="0" algn="l">
              <a:spcBef>
                <a:spcPts val="1600"/>
              </a:spcBef>
              <a:spcAft>
                <a:spcPts val="0"/>
              </a:spcAft>
              <a:buNone/>
            </a:pPr>
            <a:r>
              <a:rPr lang="en">
                <a:latin typeface="Comic Sans MS"/>
                <a:ea typeface="Comic Sans MS"/>
                <a:cs typeface="Comic Sans MS"/>
                <a:sym typeface="Comic Sans MS"/>
              </a:rPr>
              <a:t>How will you make sure you don’t get a sunburn? </a:t>
            </a:r>
            <a:endParaRPr>
              <a:latin typeface="Comic Sans MS"/>
              <a:ea typeface="Comic Sans MS"/>
              <a:cs typeface="Comic Sans MS"/>
              <a:sym typeface="Comic Sans MS"/>
            </a:endParaRPr>
          </a:p>
          <a:p>
            <a:pPr indent="0" lvl="0" marL="0" rtl="0" algn="l">
              <a:spcBef>
                <a:spcPts val="1600"/>
              </a:spcBef>
              <a:spcAft>
                <a:spcPts val="1600"/>
              </a:spcAft>
              <a:buNone/>
            </a:pPr>
            <a:r>
              <a:rPr lang="en">
                <a:latin typeface="Comic Sans MS"/>
                <a:ea typeface="Comic Sans MS"/>
                <a:cs typeface="Comic Sans MS"/>
                <a:sym typeface="Comic Sans MS"/>
              </a:rPr>
              <a:t>Will you bring your books  or favorite stuffed animal? </a:t>
            </a:r>
            <a:endParaRPr>
              <a:latin typeface="Comic Sans MS"/>
              <a:ea typeface="Comic Sans MS"/>
              <a:cs typeface="Comic Sans MS"/>
              <a:sym typeface="Comic Sans MS"/>
            </a:endParaRPr>
          </a:p>
        </p:txBody>
      </p:sp>
      <p:sp>
        <p:nvSpPr>
          <p:cNvPr id="108" name="Google Shape;108;p20"/>
          <p:cNvSpPr txBox="1"/>
          <p:nvPr/>
        </p:nvSpPr>
        <p:spPr>
          <a:xfrm>
            <a:off x="4649125" y="4207775"/>
            <a:ext cx="3955200" cy="93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descr="143 Best Daisy Buddy Camper Badge images in 2020 | Girl scouts ..." id="109" name="Google Shape;109;p20"/>
          <p:cNvPicPr preferRelativeResize="0"/>
          <p:nvPr/>
        </p:nvPicPr>
        <p:blipFill>
          <a:blip r:embed="rId3">
            <a:alphaModFix/>
          </a:blip>
          <a:stretch>
            <a:fillRect/>
          </a:stretch>
        </p:blipFill>
        <p:spPr>
          <a:xfrm>
            <a:off x="5732975" y="357525"/>
            <a:ext cx="2323575" cy="2428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1"/>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Step 2. Activity - Choose one of these two options: </a:t>
            </a:r>
            <a:endParaRPr/>
          </a:p>
        </p:txBody>
      </p:sp>
      <p:sp>
        <p:nvSpPr>
          <p:cNvPr id="115" name="Google Shape;115;p21"/>
          <p:cNvSpPr txBox="1"/>
          <p:nvPr>
            <p:ph idx="1" type="body"/>
          </p:nvPr>
        </p:nvSpPr>
        <p:spPr>
          <a:xfrm>
            <a:off x="311700" y="1228675"/>
            <a:ext cx="3999900" cy="270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mic Sans MS"/>
                <a:ea typeface="Comic Sans MS"/>
                <a:cs typeface="Comic Sans MS"/>
                <a:sym typeface="Comic Sans MS"/>
              </a:rPr>
              <a:t>Pack a bag.</a:t>
            </a:r>
            <a:r>
              <a:rPr lang="en" sz="1800">
                <a:latin typeface="Comic Sans MS"/>
                <a:ea typeface="Comic Sans MS"/>
                <a:cs typeface="Comic Sans MS"/>
                <a:sym typeface="Comic Sans MS"/>
              </a:rPr>
              <a:t> Ask a family member to help you make  a list of what clothes and things you will need for your trip. Collect all the things, and then pack them into  a bag. If you’re camping with friends, pack together and make it a race!</a:t>
            </a:r>
            <a:endParaRPr sz="1800">
              <a:latin typeface="Comic Sans MS"/>
              <a:ea typeface="Comic Sans MS"/>
              <a:cs typeface="Comic Sans MS"/>
              <a:sym typeface="Comic Sans MS"/>
            </a:endParaRPr>
          </a:p>
          <a:p>
            <a:pPr indent="0" lvl="0" marL="0" rtl="0" algn="l">
              <a:spcBef>
                <a:spcPts val="1600"/>
              </a:spcBef>
              <a:spcAft>
                <a:spcPts val="1600"/>
              </a:spcAft>
              <a:buNone/>
            </a:pPr>
            <a:r>
              <a:t/>
            </a:r>
            <a:endParaRPr/>
          </a:p>
        </p:txBody>
      </p:sp>
      <p:sp>
        <p:nvSpPr>
          <p:cNvPr id="116" name="Google Shape;116;p21"/>
          <p:cNvSpPr txBox="1"/>
          <p:nvPr>
            <p:ph idx="2" type="body"/>
          </p:nvPr>
        </p:nvSpPr>
        <p:spPr>
          <a:xfrm>
            <a:off x="4832400" y="1228675"/>
            <a:ext cx="3999900" cy="2707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1800">
                <a:latin typeface="Comic Sans MS"/>
                <a:ea typeface="Comic Sans MS"/>
                <a:cs typeface="Comic Sans MS"/>
                <a:sym typeface="Comic Sans MS"/>
              </a:rPr>
              <a:t>Get help from a camping expert or an older  Girl Scout.</a:t>
            </a:r>
            <a:r>
              <a:rPr lang="en" sz="1800">
                <a:latin typeface="Comic Sans MS"/>
                <a:ea typeface="Comic Sans MS"/>
                <a:cs typeface="Comic Sans MS"/>
                <a:sym typeface="Comic Sans MS"/>
              </a:rPr>
              <a:t> With a family member, go to a sporting goods store and talk to an expert about all the different things you need while camping. You can also ask an older Girl Scout who has done a lot of camping. </a:t>
            </a:r>
            <a:endParaRPr sz="1800">
              <a:latin typeface="Comic Sans MS"/>
              <a:ea typeface="Comic Sans MS"/>
              <a:cs typeface="Comic Sans MS"/>
              <a:sym typeface="Comic Sans MS"/>
            </a:endParaRPr>
          </a:p>
        </p:txBody>
      </p:sp>
      <p:sp>
        <p:nvSpPr>
          <p:cNvPr id="117" name="Google Shape;117;p21"/>
          <p:cNvSpPr txBox="1"/>
          <p:nvPr/>
        </p:nvSpPr>
        <p:spPr>
          <a:xfrm>
            <a:off x="1197925" y="4382900"/>
            <a:ext cx="6798000" cy="76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Amatic SC"/>
                <a:ea typeface="Amatic SC"/>
                <a:cs typeface="Amatic SC"/>
                <a:sym typeface="Amatic SC"/>
              </a:rPr>
              <a:t>Questions you can ask: </a:t>
            </a:r>
            <a:r>
              <a:rPr b="1" lang="en" sz="1800">
                <a:solidFill>
                  <a:srgbClr val="00FF00"/>
                </a:solidFill>
                <a:latin typeface="Amatic SC"/>
                <a:ea typeface="Amatic SC"/>
                <a:cs typeface="Amatic SC"/>
                <a:sym typeface="Amatic SC"/>
              </a:rPr>
              <a:t>⚘</a:t>
            </a:r>
            <a:r>
              <a:rPr b="1" lang="en" sz="1800">
                <a:solidFill>
                  <a:srgbClr val="434343"/>
                </a:solidFill>
                <a:latin typeface="Amatic SC"/>
                <a:ea typeface="Amatic SC"/>
                <a:cs typeface="Amatic SC"/>
                <a:sym typeface="Amatic SC"/>
              </a:rPr>
              <a:t> Where do I sleep at a campsite?  </a:t>
            </a:r>
            <a:r>
              <a:rPr b="1" lang="en" sz="1800">
                <a:solidFill>
                  <a:srgbClr val="00FF00"/>
                </a:solidFill>
                <a:latin typeface="Amatic SC"/>
                <a:ea typeface="Amatic SC"/>
                <a:cs typeface="Amatic SC"/>
                <a:sym typeface="Amatic SC"/>
              </a:rPr>
              <a:t>⚘ </a:t>
            </a:r>
            <a:r>
              <a:rPr b="1" lang="en" sz="1800">
                <a:solidFill>
                  <a:srgbClr val="434343"/>
                </a:solidFill>
                <a:latin typeface="Amatic SC"/>
                <a:ea typeface="Amatic SC"/>
                <a:cs typeface="Amatic SC"/>
                <a:sym typeface="Amatic SC"/>
              </a:rPr>
              <a:t>How will I carry water and keep it cool? </a:t>
            </a:r>
            <a:endParaRPr b="1" sz="1800">
              <a:solidFill>
                <a:srgbClr val="434343"/>
              </a:solidFill>
              <a:latin typeface="Amatic SC"/>
              <a:ea typeface="Amatic SC"/>
              <a:cs typeface="Amatic SC"/>
              <a:sym typeface="Amatic SC"/>
            </a:endParaRPr>
          </a:p>
          <a:p>
            <a:pPr indent="0" lvl="0" marL="0" rtl="0" algn="ctr">
              <a:spcBef>
                <a:spcPts val="0"/>
              </a:spcBef>
              <a:spcAft>
                <a:spcPts val="0"/>
              </a:spcAft>
              <a:buNone/>
            </a:pPr>
            <a:r>
              <a:rPr b="1" lang="en" sz="1800">
                <a:solidFill>
                  <a:srgbClr val="434343"/>
                </a:solidFill>
                <a:latin typeface="Amatic SC"/>
                <a:ea typeface="Amatic SC"/>
                <a:cs typeface="Amatic SC"/>
                <a:sym typeface="Amatic SC"/>
              </a:rPr>
              <a:t> </a:t>
            </a:r>
            <a:r>
              <a:rPr b="1" lang="en" sz="1800">
                <a:solidFill>
                  <a:srgbClr val="00FF00"/>
                </a:solidFill>
                <a:latin typeface="Amatic SC"/>
                <a:ea typeface="Amatic SC"/>
                <a:cs typeface="Amatic SC"/>
                <a:sym typeface="Amatic SC"/>
              </a:rPr>
              <a:t>⚘</a:t>
            </a:r>
            <a:r>
              <a:rPr b="1" lang="en" sz="1800">
                <a:solidFill>
                  <a:srgbClr val="434343"/>
                </a:solidFill>
                <a:latin typeface="Amatic SC"/>
                <a:ea typeface="Amatic SC"/>
                <a:cs typeface="Amatic SC"/>
                <a:sym typeface="Amatic SC"/>
              </a:rPr>
              <a:t> What will I need to wear for  cold days? Hot days? </a:t>
            </a:r>
            <a:r>
              <a:rPr b="1" lang="en" sz="1800">
                <a:solidFill>
                  <a:srgbClr val="00FF00"/>
                </a:solidFill>
                <a:latin typeface="Amatic SC"/>
                <a:ea typeface="Amatic SC"/>
                <a:cs typeface="Amatic SC"/>
                <a:sym typeface="Amatic SC"/>
              </a:rPr>
              <a:t>⚘ </a:t>
            </a:r>
            <a:r>
              <a:rPr b="1" lang="en" sz="1800">
                <a:solidFill>
                  <a:srgbClr val="434343"/>
                </a:solidFill>
                <a:latin typeface="Amatic SC"/>
                <a:ea typeface="Amatic SC"/>
                <a:cs typeface="Amatic SC"/>
                <a:sym typeface="Amatic SC"/>
              </a:rPr>
              <a:t>How are meals made?</a:t>
            </a:r>
            <a:endParaRPr b="1" sz="1800">
              <a:solidFill>
                <a:srgbClr val="434343"/>
              </a:solidFill>
              <a:latin typeface="Amatic SC"/>
              <a:ea typeface="Amatic SC"/>
              <a:cs typeface="Amatic SC"/>
              <a:sym typeface="Amatic SC"/>
            </a:endParaRPr>
          </a:p>
          <a:p>
            <a:pPr indent="0" lvl="0" marL="0" rtl="0" algn="l">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ph type="title"/>
          </p:nvPr>
        </p:nvSpPr>
        <p:spPr>
          <a:xfrm>
            <a:off x="265500" y="678200"/>
            <a:ext cx="4045200" cy="3486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t>Camping can be as simple as in your backyard or </a:t>
            </a:r>
            <a:r>
              <a:rPr lang="en" sz="3000"/>
              <a:t>As advanced as a</a:t>
            </a:r>
            <a:endParaRPr sz="3000"/>
          </a:p>
          <a:p>
            <a:pPr indent="0" lvl="0" marL="0" rtl="0" algn="ctr">
              <a:spcBef>
                <a:spcPts val="0"/>
              </a:spcBef>
              <a:spcAft>
                <a:spcPts val="0"/>
              </a:spcAft>
              <a:buNone/>
            </a:pPr>
            <a:r>
              <a:rPr lang="en" sz="3000"/>
              <a:t>remote location off the Grid. The most experienced campers have evolved with every new outdoor adventure</a:t>
            </a:r>
            <a:r>
              <a:rPr lang="en" sz="3000"/>
              <a:t>.  </a:t>
            </a:r>
            <a:r>
              <a:rPr lang="en" sz="3000"/>
              <a:t>  </a:t>
            </a:r>
            <a:endParaRPr sz="3000"/>
          </a:p>
        </p:txBody>
      </p:sp>
      <p:sp>
        <p:nvSpPr>
          <p:cNvPr id="123" name="Google Shape;123;p2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descr="The original Ten Essentials list was assembled in 1930 by the Seattle-based Mountaineers, and it consisted of ten items to help climbers and adventurers be prepared for emergency situations. In this video, Katie shows you the updated Ten Essentials—ten systems to help you prepare to head into the backcountry. Check it out, then come to your local REI to get geared up and talk to the experts.&#10;&#10;------------------------------&#10;&#10;At Recreational Equipment, Inc. (REI), we love to get outside and play, and we know first-hand the importance of quality outdoor gear. We stand behind all our products with a 100% satisfaction guarantee, and we design our own line of award-winning REI brand gear and clothing. Whether you're new to outdoor adventure or a seasoned pro, we gladly share our enthusiasm for our products—and the trails, slopes and waterways where we play. &#10;&#10;Shop REI.com: https://www.rei.com/ &#10;Take a class: https://www.rei.com/learn.html &#10;Travel with REI: https://www.rei.com/adventures &#10;Learn something new: https://www.rei.com/learn/expert-advice &#10;Find a trail: https://www.rei.com/h/adventure-projects &#10;Read: https://www.rei.com/blog &#10;REI Membership: https://www.rei.com/membership/benefits" id="124" name="Google Shape;124;p22" title="What are The Ten Essentials? || REI">
            <a:hlinkClick r:id="rId3"/>
          </p:cNvPr>
          <p:cNvPicPr preferRelativeResize="0"/>
          <p:nvPr/>
        </p:nvPicPr>
        <p:blipFill>
          <a:blip r:embed="rId4">
            <a:alphaModFix/>
          </a:blip>
          <a:stretch>
            <a:fillRect/>
          </a:stretch>
        </p:blipFill>
        <p:spPr>
          <a:xfrm>
            <a:off x="4939500" y="770100"/>
            <a:ext cx="3837000" cy="3755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3"/>
          <p:cNvSpPr txBox="1"/>
          <p:nvPr>
            <p:ph type="title"/>
          </p:nvPr>
        </p:nvSpPr>
        <p:spPr>
          <a:xfrm>
            <a:off x="444800" y="579950"/>
            <a:ext cx="8520600" cy="137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7200">
                <a:solidFill>
                  <a:srgbClr val="000000"/>
                </a:solidFill>
              </a:rPr>
              <a:t>Step 3. Go Camping!</a:t>
            </a:r>
            <a:r>
              <a:rPr lang="en">
                <a:solidFill>
                  <a:srgbClr val="000000"/>
                </a:solidFill>
              </a:rPr>
              <a:t>  </a:t>
            </a:r>
            <a:endParaRPr>
              <a:solidFill>
                <a:srgbClr val="000000"/>
              </a:solidFill>
            </a:endParaRPr>
          </a:p>
        </p:txBody>
      </p:sp>
      <p:sp>
        <p:nvSpPr>
          <p:cNvPr id="130" name="Google Shape;130;p23"/>
          <p:cNvSpPr txBox="1"/>
          <p:nvPr>
            <p:ph idx="1" type="body"/>
          </p:nvPr>
        </p:nvSpPr>
        <p:spPr>
          <a:xfrm>
            <a:off x="311700" y="1954525"/>
            <a:ext cx="8520600" cy="304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omic Sans MS"/>
              <a:ea typeface="Comic Sans MS"/>
              <a:cs typeface="Comic Sans MS"/>
              <a:sym typeface="Comic Sans MS"/>
            </a:endParaRPr>
          </a:p>
          <a:p>
            <a:pPr indent="0" lvl="0" marL="0" rtl="0" algn="l">
              <a:spcBef>
                <a:spcPts val="1600"/>
              </a:spcBef>
              <a:spcAft>
                <a:spcPts val="0"/>
              </a:spcAft>
              <a:buNone/>
            </a:pPr>
            <a:r>
              <a:rPr lang="en">
                <a:latin typeface="Comic Sans MS"/>
                <a:ea typeface="Comic Sans MS"/>
                <a:cs typeface="Comic Sans MS"/>
                <a:sym typeface="Comic Sans MS"/>
              </a:rPr>
              <a:t>Now that you’re at the campsite or set up </a:t>
            </a:r>
            <a:endParaRPr>
              <a:latin typeface="Comic Sans MS"/>
              <a:ea typeface="Comic Sans MS"/>
              <a:cs typeface="Comic Sans MS"/>
              <a:sym typeface="Comic Sans MS"/>
            </a:endParaRPr>
          </a:p>
          <a:p>
            <a:pPr indent="0" lvl="0" marL="0" rtl="0" algn="l">
              <a:spcBef>
                <a:spcPts val="1600"/>
              </a:spcBef>
              <a:spcAft>
                <a:spcPts val="0"/>
              </a:spcAft>
              <a:buNone/>
            </a:pPr>
            <a:r>
              <a:rPr lang="en">
                <a:latin typeface="Comic Sans MS"/>
                <a:ea typeface="Comic Sans MS"/>
                <a:cs typeface="Comic Sans MS"/>
                <a:sym typeface="Comic Sans MS"/>
              </a:rPr>
              <a:t>in a backyard, practice a new camp skill </a:t>
            </a:r>
            <a:endParaRPr>
              <a:latin typeface="Comic Sans MS"/>
              <a:ea typeface="Comic Sans MS"/>
              <a:cs typeface="Comic Sans MS"/>
              <a:sym typeface="Comic Sans MS"/>
            </a:endParaRPr>
          </a:p>
          <a:p>
            <a:pPr indent="0" lvl="0" marL="0" rtl="0" algn="l">
              <a:spcBef>
                <a:spcPts val="1600"/>
              </a:spcBef>
              <a:spcAft>
                <a:spcPts val="1600"/>
              </a:spcAft>
              <a:buNone/>
            </a:pPr>
            <a:r>
              <a:rPr lang="en">
                <a:latin typeface="Comic Sans MS"/>
                <a:ea typeface="Comic Sans MS"/>
                <a:cs typeface="Comic Sans MS"/>
                <a:sym typeface="Comic Sans MS"/>
              </a:rPr>
              <a:t>or go on a hike! </a:t>
            </a:r>
            <a:endParaRPr>
              <a:latin typeface="Comic Sans MS"/>
              <a:ea typeface="Comic Sans MS"/>
              <a:cs typeface="Comic Sans MS"/>
              <a:sym typeface="Comic Sans MS"/>
            </a:endParaRPr>
          </a:p>
        </p:txBody>
      </p:sp>
      <p:sp>
        <p:nvSpPr>
          <p:cNvPr id="131" name="Google Shape;131;p23"/>
          <p:cNvSpPr txBox="1"/>
          <p:nvPr/>
        </p:nvSpPr>
        <p:spPr>
          <a:xfrm>
            <a:off x="4649125" y="4207775"/>
            <a:ext cx="3955200" cy="93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descr="143 Best Daisy Buddy Camper Badge images in 2020 | Girl scouts ..." id="132" name="Google Shape;132;p23"/>
          <p:cNvPicPr preferRelativeResize="0"/>
          <p:nvPr/>
        </p:nvPicPr>
        <p:blipFill>
          <a:blip r:embed="rId3">
            <a:alphaModFix/>
          </a:blip>
          <a:stretch>
            <a:fillRect/>
          </a:stretch>
        </p:blipFill>
        <p:spPr>
          <a:xfrm>
            <a:off x="5980150" y="1954525"/>
            <a:ext cx="2323575" cy="2428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1000"/>
                                        <p:tgtEl>
                                          <p:spTgt spid="1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Step 3 Activity - Choose one of these two Activities:</a:t>
            </a:r>
            <a:endParaRPr/>
          </a:p>
        </p:txBody>
      </p:sp>
      <p:sp>
        <p:nvSpPr>
          <p:cNvPr id="138" name="Google Shape;138;p24"/>
          <p:cNvSpPr txBox="1"/>
          <p:nvPr>
            <p:ph idx="1" type="body"/>
          </p:nvPr>
        </p:nvSpPr>
        <p:spPr>
          <a:xfrm>
            <a:off x="311700" y="1283500"/>
            <a:ext cx="3999900" cy="328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1600"/>
              </a:spcAft>
              <a:buNone/>
            </a:pPr>
            <a:r>
              <a:rPr b="1" lang="en" sz="1800">
                <a:latin typeface="Comic Sans MS"/>
                <a:ea typeface="Comic Sans MS"/>
                <a:cs typeface="Comic Sans MS"/>
                <a:sym typeface="Comic Sans MS"/>
              </a:rPr>
              <a:t>Learn to tie a square knot and have a knot-tying contest.</a:t>
            </a:r>
            <a:r>
              <a:rPr lang="en" sz="1800">
                <a:latin typeface="Comic Sans MS"/>
                <a:ea typeface="Comic Sans MS"/>
                <a:cs typeface="Comic Sans MS"/>
                <a:sym typeface="Comic Sans MS"/>
              </a:rPr>
              <a:t> Tying a square knot is a lot like tying your shoes. If you can’t tie your shoes, that’s ok! You can still learn to tie a square knot. Then have a contest to see who can tie a square knot the fastest!</a:t>
            </a:r>
            <a:endParaRPr sz="1800">
              <a:latin typeface="Comic Sans MS"/>
              <a:ea typeface="Comic Sans MS"/>
              <a:cs typeface="Comic Sans MS"/>
              <a:sym typeface="Comic Sans MS"/>
            </a:endParaRPr>
          </a:p>
        </p:txBody>
      </p:sp>
      <p:sp>
        <p:nvSpPr>
          <p:cNvPr id="139" name="Google Shape;139;p24"/>
          <p:cNvSpPr txBox="1"/>
          <p:nvPr>
            <p:ph idx="2" type="body"/>
          </p:nvPr>
        </p:nvSpPr>
        <p:spPr>
          <a:xfrm>
            <a:off x="4832400" y="1692325"/>
            <a:ext cx="3999900" cy="287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omic Sans MS"/>
                <a:ea typeface="Comic Sans MS"/>
                <a:cs typeface="Comic Sans MS"/>
                <a:sym typeface="Comic Sans MS"/>
              </a:rPr>
              <a:t>Take a hike on a trail.</a:t>
            </a:r>
            <a:r>
              <a:rPr lang="en" sz="1800">
                <a:latin typeface="Comic Sans MS"/>
                <a:ea typeface="Comic Sans MS"/>
                <a:cs typeface="Comic Sans MS"/>
                <a:sym typeface="Comic Sans MS"/>
              </a:rPr>
              <a:t> But before you do,  make sure you know all the “Safe Camp  Rules.” Also learn how to protect  nature while you’re on  your hike.</a:t>
            </a:r>
            <a:endParaRPr sz="1800">
              <a:latin typeface="Comic Sans MS"/>
              <a:ea typeface="Comic Sans MS"/>
              <a:cs typeface="Comic Sans MS"/>
              <a:sym typeface="Comic Sans MS"/>
            </a:endParaRPr>
          </a:p>
          <a:p>
            <a:pPr indent="0" lvl="0" marL="0" rtl="0" algn="l">
              <a:spcBef>
                <a:spcPts val="1600"/>
              </a:spcBef>
              <a:spcAft>
                <a:spcPts val="1600"/>
              </a:spcAft>
              <a:buNone/>
            </a:pPr>
            <a:r>
              <a:rPr lang="en"/>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Learn New Camping Skills</a:t>
            </a:r>
            <a:endParaRPr sz="6000"/>
          </a:p>
        </p:txBody>
      </p:sp>
      <p:sp>
        <p:nvSpPr>
          <p:cNvPr id="145" name="Google Shape;145;p25"/>
          <p:cNvSpPr txBox="1"/>
          <p:nvPr>
            <p:ph idx="1" type="body"/>
          </p:nvPr>
        </p:nvSpPr>
        <p:spPr>
          <a:xfrm>
            <a:off x="311700" y="1321525"/>
            <a:ext cx="3999900" cy="342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Knot Tying </a:t>
            </a:r>
            <a:endParaRPr/>
          </a:p>
          <a:p>
            <a:pPr indent="0" lvl="0" marL="0" rtl="0" algn="l">
              <a:spcBef>
                <a:spcPts val="1600"/>
              </a:spcBef>
              <a:spcAft>
                <a:spcPts val="1600"/>
              </a:spcAft>
              <a:buNone/>
            </a:pPr>
            <a:r>
              <a:t/>
            </a:r>
            <a:endParaRPr/>
          </a:p>
        </p:txBody>
      </p:sp>
      <p:sp>
        <p:nvSpPr>
          <p:cNvPr id="146" name="Google Shape;146;p25"/>
          <p:cNvSpPr txBox="1"/>
          <p:nvPr>
            <p:ph idx="2" type="body"/>
          </p:nvPr>
        </p:nvSpPr>
        <p:spPr>
          <a:xfrm>
            <a:off x="4832400" y="1321525"/>
            <a:ext cx="3999900" cy="3247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Leave No Trace</a:t>
            </a:r>
            <a:endParaRPr/>
          </a:p>
        </p:txBody>
      </p:sp>
      <p:pic>
        <p:nvPicPr>
          <p:cNvPr descr="How to tie different knots. These are ideal for raft building, tying sticks together or just to learn how to make different knots. They are all easy and all you need is a piece of string and a stick. Happy Knot Tying! Please like 👍and subscribe😉" id="147" name="Google Shape;147;p25" title="How to tie 5 differnt knots: Easy for kids">
            <a:hlinkClick r:id="rId3"/>
          </p:cNvPr>
          <p:cNvPicPr preferRelativeResize="0"/>
          <p:nvPr/>
        </p:nvPicPr>
        <p:blipFill>
          <a:blip r:embed="rId4">
            <a:alphaModFix/>
          </a:blip>
          <a:stretch>
            <a:fillRect/>
          </a:stretch>
        </p:blipFill>
        <p:spPr>
          <a:xfrm>
            <a:off x="412525" y="1821225"/>
            <a:ext cx="3371425" cy="2837725"/>
          </a:xfrm>
          <a:prstGeom prst="rect">
            <a:avLst/>
          </a:prstGeom>
          <a:noFill/>
          <a:ln>
            <a:noFill/>
          </a:ln>
        </p:spPr>
      </p:pic>
      <p:pic>
        <p:nvPicPr>
          <p:cNvPr descr="Leave No Trace, or LNT, principles are a group of best practices for enjoying our wild spaces. In this video, Miranda talks about the seven principles of Leave No Trace and how you can follow them to leave the wilderness as beautiful as you found it. &#10;&#10;Check out or videos on how to poop in the woods: https://youtu.be/ZaOKKzpCjgA&#10;How to build a campfire: https://youtu.be/0O3Bj8JFcTc&#10;And food storage for backpackers: https://youtu.be/TlF0JlwVYHo&#10;&#10;To learn more about LNT, read our article: https://www.rei.com/learn/expert-advice/leave-no-trace.html&#10;&#10;--------------------------------------------------------&#10;&#10;At Recreational Equipment, Inc. (REI), we love to get outside and play, and we know first-hand the importance of quality outdoor gear. We stand behind all our products with a 100% satisfaction guarantee, and we design our own line of award-winning REI brand gear and clothing. Whether you're new to outdoor adventure or a seasoned pro, we gladly share our enthusiasm for our products—and the trails, slopes and waterways where we play. &#10;&#10;Shop REI.com: https://www.rei.com/ &#10;Take a class: https://www.rei.com/learn.html &#10;Travel with REI: https://www.rei.com/adventures &#10;Learn something new: https://www.rei.com/learn/expert-advice &#10;Find a trail: https://www.rei.com/h/adventure-projects &#10;Read: https://www.rei.com/blog &#10;REI Membership: https://www.rei.com/membership/benefits" id="148" name="Google Shape;148;p25" title="What is Leave No Trace? || REI">
            <a:hlinkClick r:id="rId5"/>
          </p:cNvPr>
          <p:cNvPicPr preferRelativeResize="0"/>
          <p:nvPr/>
        </p:nvPicPr>
        <p:blipFill>
          <a:blip r:embed="rId6">
            <a:alphaModFix/>
          </a:blip>
          <a:stretch>
            <a:fillRect/>
          </a:stretch>
        </p:blipFill>
        <p:spPr>
          <a:xfrm>
            <a:off x="4785900" y="1821225"/>
            <a:ext cx="3903775" cy="2837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6"/>
          <p:cNvSpPr txBox="1"/>
          <p:nvPr>
            <p:ph type="title"/>
          </p:nvPr>
        </p:nvSpPr>
        <p:spPr>
          <a:xfrm>
            <a:off x="2802750" y="452350"/>
            <a:ext cx="3538500" cy="399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u="sng"/>
              <a:t>Safe Camp Rules</a:t>
            </a:r>
            <a:endParaRPr sz="2400" u="sng"/>
          </a:p>
          <a:p>
            <a:pPr indent="0" lvl="0" marL="0" rtl="0" algn="ctr">
              <a:spcBef>
                <a:spcPts val="0"/>
              </a:spcBef>
              <a:spcAft>
                <a:spcPts val="0"/>
              </a:spcAft>
              <a:buNone/>
            </a:pPr>
            <a:r>
              <a:t/>
            </a:r>
            <a:endParaRPr sz="1800"/>
          </a:p>
          <a:p>
            <a:pPr indent="0" lvl="0" marL="0" rtl="0" algn="ctr">
              <a:lnSpc>
                <a:spcPct val="115000"/>
              </a:lnSpc>
              <a:spcBef>
                <a:spcPts val="0"/>
              </a:spcBef>
              <a:spcAft>
                <a:spcPts val="0"/>
              </a:spcAft>
              <a:buNone/>
            </a:pPr>
            <a:r>
              <a:rPr b="0" lang="en" sz="1200"/>
              <a:t> </a:t>
            </a:r>
            <a:r>
              <a:rPr b="0" lang="en" sz="1200">
                <a:latin typeface="Comic Sans MS"/>
                <a:ea typeface="Comic Sans MS"/>
                <a:cs typeface="Comic Sans MS"/>
                <a:sym typeface="Comic Sans MS"/>
              </a:rPr>
              <a:t>Poison Ivy and Poison Oak have three leaves— so to be safe, stay away from plants with three  leaves. Leaves of three, let it be! Choose a buddy and stay with her at all times.  Never walk alone. Drink lots of water, especially when you go on a hike! Wear sunscreen and hats to protect from the sun. Wear shoes with closed toes to protect your feet. Wear light-colored clothing and  long pants to protect from ticks. If you  can, tuck your pants into your socks. Be careful around a campfire.  Never step over a fire or on top of the  logs around it. Know what’s in a first aid kit and  why you need it.</a:t>
            </a:r>
            <a:endParaRPr b="0" sz="1200">
              <a:latin typeface="Comic Sans MS"/>
              <a:ea typeface="Comic Sans MS"/>
              <a:cs typeface="Comic Sans MS"/>
              <a:sym typeface="Comic Sans MS"/>
            </a:endParaRPr>
          </a:p>
          <a:p>
            <a:pPr indent="0" lvl="0" marL="0" rtl="0" algn="ctr">
              <a:spcBef>
                <a:spcPts val="0"/>
              </a:spcBef>
              <a:spcAft>
                <a:spcPts val="0"/>
              </a:spcAft>
              <a:buNone/>
            </a:pPr>
            <a:r>
              <a:rPr b="0" lang="en" sz="1200"/>
              <a:t> </a:t>
            </a:r>
            <a:endParaRPr b="0" sz="1200"/>
          </a:p>
          <a:p>
            <a:pPr indent="0" lvl="0" marL="0" rtl="0" algn="ctr">
              <a:spcBef>
                <a:spcPts val="0"/>
              </a:spcBef>
              <a:spcAft>
                <a:spcPts val="0"/>
              </a:spcAft>
              <a:buNone/>
            </a:pPr>
            <a:r>
              <a:rPr lang="en" sz="1800"/>
              <a:t> </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7"/>
          <p:cNvSpPr txBox="1"/>
          <p:nvPr>
            <p:ph type="title"/>
          </p:nvPr>
        </p:nvSpPr>
        <p:spPr>
          <a:xfrm>
            <a:off x="265500" y="1022800"/>
            <a:ext cx="3347400" cy="27951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t/>
            </a:r>
            <a:endParaRPr sz="2400"/>
          </a:p>
          <a:p>
            <a:pPr indent="0" lvl="0" marL="0" rtl="0" algn="l">
              <a:lnSpc>
                <a:spcPct val="115000"/>
              </a:lnSpc>
              <a:spcBef>
                <a:spcPts val="1000"/>
              </a:spcBef>
              <a:spcAft>
                <a:spcPts val="0"/>
              </a:spcAft>
              <a:buNone/>
            </a:pPr>
            <a:r>
              <a:t/>
            </a:r>
            <a:endParaRPr sz="2400"/>
          </a:p>
          <a:p>
            <a:pPr indent="0" lvl="0" marL="0" rtl="0" algn="l">
              <a:lnSpc>
                <a:spcPct val="115000"/>
              </a:lnSpc>
              <a:spcBef>
                <a:spcPts val="1000"/>
              </a:spcBef>
              <a:spcAft>
                <a:spcPts val="0"/>
              </a:spcAft>
              <a:buNone/>
            </a:pPr>
            <a:r>
              <a:t/>
            </a:r>
            <a:endParaRPr sz="2400"/>
          </a:p>
          <a:p>
            <a:pPr indent="0" lvl="0" marL="0" rtl="0" algn="l">
              <a:lnSpc>
                <a:spcPct val="115000"/>
              </a:lnSpc>
              <a:spcBef>
                <a:spcPts val="1000"/>
              </a:spcBef>
              <a:spcAft>
                <a:spcPts val="0"/>
              </a:spcAft>
              <a:buNone/>
            </a:pPr>
            <a:r>
              <a:t/>
            </a:r>
            <a:endParaRPr sz="2400"/>
          </a:p>
          <a:p>
            <a:pPr indent="0" lvl="0" marL="0" rtl="0" algn="ctr">
              <a:lnSpc>
                <a:spcPct val="115000"/>
              </a:lnSpc>
              <a:spcBef>
                <a:spcPts val="1000"/>
              </a:spcBef>
              <a:spcAft>
                <a:spcPts val="0"/>
              </a:spcAft>
              <a:buNone/>
            </a:pPr>
            <a:r>
              <a:rPr lang="en" sz="1800"/>
              <a:t>Now that you know the basics of camping, You are ready to experience a GSCI Day Camp or GSCI community Day Camp.  Find Girl Scouts of Central Illinois Summer Camp Information </a:t>
            </a:r>
            <a:r>
              <a:rPr lang="en" sz="1800" u="sng">
                <a:solidFill>
                  <a:schemeClr val="hlink"/>
                </a:solidFill>
                <a:hlinkClick r:id="rId3"/>
              </a:rPr>
              <a:t>here</a:t>
            </a:r>
            <a:endParaRPr sz="1800"/>
          </a:p>
          <a:p>
            <a:pPr indent="0" lvl="0" marL="0" rtl="0" algn="ctr">
              <a:lnSpc>
                <a:spcPct val="115000"/>
              </a:lnSpc>
              <a:spcBef>
                <a:spcPts val="1000"/>
              </a:spcBef>
              <a:spcAft>
                <a:spcPts val="0"/>
              </a:spcAft>
              <a:buNone/>
            </a:pPr>
            <a:r>
              <a:rPr lang="en"/>
              <a:t>  </a:t>
            </a:r>
            <a:endParaRPr/>
          </a:p>
        </p:txBody>
      </p:sp>
      <p:sp>
        <p:nvSpPr>
          <p:cNvPr id="159" name="Google Shape;159;p27"/>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descr="Image may contain: one or more people, pool and outdoor" id="160" name="Google Shape;160;p27"/>
          <p:cNvPicPr preferRelativeResize="0"/>
          <p:nvPr/>
        </p:nvPicPr>
        <p:blipFill>
          <a:blip r:embed="rId4">
            <a:alphaModFix/>
          </a:blip>
          <a:stretch>
            <a:fillRect/>
          </a:stretch>
        </p:blipFill>
        <p:spPr>
          <a:xfrm>
            <a:off x="5010975" y="724200"/>
            <a:ext cx="3694075" cy="35446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8"/>
          <p:cNvPicPr preferRelativeResize="0"/>
          <p:nvPr/>
        </p:nvPicPr>
        <p:blipFill>
          <a:blip r:embed="rId3">
            <a:alphaModFix/>
          </a:blip>
          <a:stretch>
            <a:fillRect/>
          </a:stretch>
        </p:blipFill>
        <p:spPr>
          <a:xfrm>
            <a:off x="2044400" y="152400"/>
            <a:ext cx="4838700" cy="483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